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801" r:id="rId2"/>
    <p:sldMasterId id="2147483788" r:id="rId3"/>
    <p:sldMasterId id="2147483784" r:id="rId4"/>
    <p:sldMasterId id="2147483764" r:id="rId5"/>
    <p:sldMasterId id="2147483785" r:id="rId6"/>
  </p:sldMasterIdLst>
  <p:notesMasterIdLst>
    <p:notesMasterId r:id="rId26"/>
  </p:notesMasterIdLst>
  <p:handoutMasterIdLst>
    <p:handoutMasterId r:id="rId27"/>
  </p:handoutMasterIdLst>
  <p:sldIdLst>
    <p:sldId id="611" r:id="rId7"/>
    <p:sldId id="608" r:id="rId8"/>
    <p:sldId id="612" r:id="rId9"/>
    <p:sldId id="613" r:id="rId10"/>
    <p:sldId id="413" r:id="rId11"/>
    <p:sldId id="414" r:id="rId12"/>
    <p:sldId id="415" r:id="rId13"/>
    <p:sldId id="395" r:id="rId14"/>
    <p:sldId id="416" r:id="rId15"/>
    <p:sldId id="479" r:id="rId16"/>
    <p:sldId id="480" r:id="rId17"/>
    <p:sldId id="487" r:id="rId18"/>
    <p:sldId id="409" r:id="rId19"/>
    <p:sldId id="486" r:id="rId20"/>
    <p:sldId id="430" r:id="rId21"/>
    <p:sldId id="489" r:id="rId22"/>
    <p:sldId id="471" r:id="rId23"/>
    <p:sldId id="499" r:id="rId24"/>
    <p:sldId id="501" r:id="rId25"/>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3"/>
    <a:srgbClr val="A80000"/>
    <a:srgbClr val="000000"/>
    <a:srgbClr val="AA0000"/>
    <a:srgbClr val="00007D"/>
    <a:srgbClr val="9E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5" autoAdjust="0"/>
    <p:restoredTop sz="91618" autoAdjust="0"/>
  </p:normalViewPr>
  <p:slideViewPr>
    <p:cSldViewPr>
      <p:cViewPr varScale="1">
        <p:scale>
          <a:sx n="110" d="100"/>
          <a:sy n="110" d="100"/>
        </p:scale>
        <p:origin x="582" y="7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1/13/2021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1/13/2021</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2218256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2</a:t>
            </a:fld>
            <a:endParaRPr lang="en-US" dirty="0"/>
          </a:p>
        </p:txBody>
      </p:sp>
    </p:spTree>
    <p:extLst>
      <p:ext uri="{BB962C8B-B14F-4D97-AF65-F5344CB8AC3E}">
        <p14:creationId xmlns:p14="http://schemas.microsoft.com/office/powerpoint/2010/main" val="1985985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3</a:t>
            </a:fld>
            <a:endParaRPr lang="en-US" dirty="0"/>
          </a:p>
        </p:txBody>
      </p:sp>
    </p:spTree>
    <p:extLst>
      <p:ext uri="{BB962C8B-B14F-4D97-AF65-F5344CB8AC3E}">
        <p14:creationId xmlns:p14="http://schemas.microsoft.com/office/powerpoint/2010/main" val="4254950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406400" y="698500"/>
            <a:ext cx="6197600" cy="3486150"/>
          </a:xfrm>
          <a:ln/>
        </p:spPr>
      </p:sp>
      <p:sp>
        <p:nvSpPr>
          <p:cNvPr id="16387" name="Notes Placeholder 2"/>
          <p:cNvSpPr>
            <a:spLocks noGrp="1"/>
          </p:cNvSpPr>
          <p:nvPr>
            <p:ph type="body" idx="1"/>
          </p:nvPr>
        </p:nvSpPr>
        <p:spPr>
          <a:noFill/>
          <a:ln/>
        </p:spPr>
        <p:txBody>
          <a:bodyPr/>
          <a:lstStyle/>
          <a:p>
            <a:endParaRPr lang="en-US" dirty="0"/>
          </a:p>
        </p:txBody>
      </p:sp>
      <p:sp>
        <p:nvSpPr>
          <p:cNvPr id="16388" name="Slide Number Placeholder 3"/>
          <p:cNvSpPr>
            <a:spLocks noGrp="1"/>
          </p:cNvSpPr>
          <p:nvPr>
            <p:ph type="sldNum" sz="quarter" idx="5"/>
          </p:nvPr>
        </p:nvSpPr>
        <p:spPr>
          <a:noFill/>
        </p:spPr>
        <p:txBody>
          <a:bodyPr/>
          <a:lstStyle/>
          <a:p>
            <a:fld id="{DF5B57E2-1F84-4C05-A86E-1FDE1D83AB54}" type="slidenum">
              <a:rPr lang="en-US" smtClean="0"/>
              <a:pPr/>
              <a:t>4</a:t>
            </a:fld>
            <a:endParaRPr lang="en-US" dirty="0"/>
          </a:p>
        </p:txBody>
      </p:sp>
    </p:spTree>
    <p:extLst>
      <p:ext uri="{BB962C8B-B14F-4D97-AF65-F5344CB8AC3E}">
        <p14:creationId xmlns:p14="http://schemas.microsoft.com/office/powerpoint/2010/main" val="2175457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10</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89612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517077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954698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225967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1770814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898136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4148790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597690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0208075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564487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4120280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2269961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74095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8213828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507454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216988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34055349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12556859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2C82F-F615-45AA-8B9A-E34A0A5FCA12}"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73009A-CCF2-487A-95ED-24161486F27F}" type="slidenum">
              <a:rPr lang="en-US" smtClean="0"/>
              <a:t>‹#›</a:t>
            </a:fld>
            <a:endParaRPr lang="en-US" dirty="0"/>
          </a:p>
        </p:txBody>
      </p:sp>
    </p:spTree>
    <p:extLst>
      <p:ext uri="{BB962C8B-B14F-4D97-AF65-F5344CB8AC3E}">
        <p14:creationId xmlns:p14="http://schemas.microsoft.com/office/powerpoint/2010/main" val="833520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a:prstGeom prst="rect">
            <a:avLst/>
          </a:prstGeo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extLst>
      <p:ext uri="{BB962C8B-B14F-4D97-AF65-F5344CB8AC3E}">
        <p14:creationId xmlns:p14="http://schemas.microsoft.com/office/powerpoint/2010/main" val="35536138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323534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234359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639976-7488-4967-A659-4DA87FA0AB07}"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81EBAF-3216-4F7E-8823-7907CE9086A5}" type="slidenum">
              <a:rPr lang="en-US" smtClean="0"/>
              <a:t>‹#›</a:t>
            </a:fld>
            <a:endParaRPr lang="en-US" dirty="0"/>
          </a:p>
        </p:txBody>
      </p:sp>
    </p:spTree>
    <p:extLst>
      <p:ext uri="{BB962C8B-B14F-4D97-AF65-F5344CB8AC3E}">
        <p14:creationId xmlns:p14="http://schemas.microsoft.com/office/powerpoint/2010/main" val="32149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33.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a:cxnSpLocks/>
          </p:cNvCxnSpPr>
          <p:nvPr userDrawn="1"/>
        </p:nvCxnSpPr>
        <p:spPr bwMode="auto">
          <a:xfrm flipV="1">
            <a:off x="0" y="6629400"/>
            <a:ext cx="12192000" cy="46640"/>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5" name="Text Box 57"/>
          <p:cNvSpPr txBox="1">
            <a:spLocks noChangeArrowheads="1"/>
          </p:cNvSpPr>
          <p:nvPr userDrawn="1"/>
        </p:nvSpPr>
        <p:spPr bwMode="auto">
          <a:xfrm>
            <a:off x="0" y="6532971"/>
            <a:ext cx="12197376"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Lean Operations. </a:t>
            </a:r>
            <a:r>
              <a:rPr lang="en-US" sz="1400" b="1" i="1" dirty="0">
                <a:ln>
                  <a:noFill/>
                </a:ln>
                <a:solidFill>
                  <a:schemeClr val="bg1"/>
                </a:solidFill>
                <a:latin typeface="Book Antiqua" panose="02040602050305030304" pitchFamily="18" charset="0"/>
              </a:rPr>
              <a:t>A. Asef-Vaziri, Systems &amp; Operations Management. </a:t>
            </a: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8"/>
          <a:stretch>
            <a:fillRect/>
          </a:stretch>
        </p:blipFill>
        <p:spPr>
          <a:xfrm>
            <a:off x="9144000" y="6503291"/>
            <a:ext cx="2540000" cy="337457"/>
          </a:xfrm>
          <a:prstGeom prst="rect">
            <a:avLst/>
          </a:prstGeom>
          <a:noFill/>
        </p:spPr>
      </p:pic>
      <p:sp>
        <p:nvSpPr>
          <p:cNvPr id="11" name="Text Box 57"/>
          <p:cNvSpPr txBox="1">
            <a:spLocks noChangeArrowheads="1"/>
          </p:cNvSpPr>
          <p:nvPr userDrawn="1"/>
        </p:nvSpPr>
        <p:spPr bwMode="auto">
          <a:xfrm>
            <a:off x="11285328" y="6580733"/>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9" r:id="rId6"/>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39976-7488-4967-A659-4DA87FA0AB07}" type="datetimeFigureOut">
              <a:rPr lang="en-US" smtClean="0"/>
              <a:t>1/13/2021</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1EBAF-3216-4F7E-8823-7907CE9086A5}" type="slidenum">
              <a:rPr lang="en-US" smtClean="0"/>
              <a:t>‹#›</a:t>
            </a:fld>
            <a:endParaRPr lang="en-US" dirty="0"/>
          </a:p>
        </p:txBody>
      </p:sp>
    </p:spTree>
    <p:extLst>
      <p:ext uri="{BB962C8B-B14F-4D97-AF65-F5344CB8AC3E}">
        <p14:creationId xmlns:p14="http://schemas.microsoft.com/office/powerpoint/2010/main" val="248669784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2C82F-F615-45AA-8B9A-E34A0A5FCA12}" type="datetimeFigureOut">
              <a:rPr lang="en-US" smtClean="0"/>
              <a:t>1/13/2021</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3009A-CCF2-487A-95ED-24161486F27F}" type="slidenum">
              <a:rPr lang="en-US" smtClean="0"/>
              <a:t>‹#›</a:t>
            </a:fld>
            <a:endParaRPr lang="en-US" dirty="0"/>
          </a:p>
        </p:txBody>
      </p:sp>
    </p:spTree>
    <p:extLst>
      <p:ext uri="{BB962C8B-B14F-4D97-AF65-F5344CB8AC3E}">
        <p14:creationId xmlns:p14="http://schemas.microsoft.com/office/powerpoint/2010/main" val="397140043"/>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10.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EC7937-D187-4864-82AA-120E410D8415}"/>
              </a:ext>
            </a:extLst>
          </p:cNvPr>
          <p:cNvSpPr>
            <a:spLocks noGrp="1"/>
          </p:cNvSpPr>
          <p:nvPr>
            <p:ph type="ctrTitle"/>
          </p:nvPr>
        </p:nvSpPr>
        <p:spPr>
          <a:xfrm>
            <a:off x="0" y="17417"/>
            <a:ext cx="12192000" cy="6840583"/>
          </a:xfrm>
        </p:spPr>
        <p:txBody>
          <a:bodyPr anchor="t"/>
          <a:lstStyle/>
          <a:p>
            <a:r>
              <a:rPr lang="en-US" sz="7200" dirty="0"/>
              <a:t>Throughput Analysis</a:t>
            </a:r>
            <a:br>
              <a:rPr lang="en-US" sz="7200" dirty="0"/>
            </a:br>
            <a:r>
              <a:rPr lang="en-US" sz="7200" dirty="0"/>
              <a:t>Multi-Product Flow</a:t>
            </a:r>
            <a:br>
              <a:rPr lang="en-US" dirty="0"/>
            </a:br>
            <a:br>
              <a:rPr lang="en-US" dirty="0"/>
            </a:br>
            <a:br>
              <a:rPr lang="en-US" sz="800" dirty="0"/>
            </a:br>
            <a:br>
              <a:rPr lang="en-US" sz="800" dirty="0"/>
            </a:br>
            <a:br>
              <a:rPr lang="en-US" sz="800" dirty="0"/>
            </a:br>
            <a:br>
              <a:rPr lang="en-US" sz="800" dirty="0"/>
            </a:br>
            <a:br>
              <a:rPr lang="en-US" sz="800" dirty="0"/>
            </a:br>
            <a:br>
              <a:rPr lang="en-US" sz="800" dirty="0"/>
            </a:br>
            <a:br>
              <a:rPr lang="en-US" dirty="0"/>
            </a:br>
            <a:br>
              <a:rPr lang="en-US" dirty="0"/>
            </a:br>
            <a:br>
              <a:rPr lang="en-US" dirty="0"/>
            </a:br>
            <a:r>
              <a:rPr lang="en-US" sz="3600" dirty="0">
                <a:latin typeface="Brush Script MT" panose="03060802040406070304" pitchFamily="66" charset="0"/>
                <a:cs typeface="Hadassah Friedlaender" panose="020B0604020202020204" pitchFamily="18" charset="-79"/>
              </a:rPr>
              <a:t>Ardavan Asef-Vaziri</a:t>
            </a:r>
            <a:br>
              <a:rPr lang="en-US" dirty="0"/>
            </a:br>
            <a:endParaRPr lang="en-US" dirty="0"/>
          </a:p>
        </p:txBody>
      </p:sp>
    </p:spTree>
    <p:extLst>
      <p:ext uri="{BB962C8B-B14F-4D97-AF65-F5344CB8AC3E}">
        <p14:creationId xmlns:p14="http://schemas.microsoft.com/office/powerpoint/2010/main" val="338862728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758031"/>
          </a:xfrm>
        </p:spPr>
        <p:txBody>
          <a:bodyPr/>
          <a:lstStyle/>
          <a:p>
            <a:r>
              <a:rPr lang="en-US" dirty="0"/>
              <a:t>Enable Flow: River Analogy</a:t>
            </a:r>
          </a:p>
        </p:txBody>
      </p:sp>
      <p:sp>
        <p:nvSpPr>
          <p:cNvPr id="12" name="Rectangle 52"/>
          <p:cNvSpPr>
            <a:spLocks noChangeArrowheads="1"/>
          </p:cNvSpPr>
          <p:nvPr/>
        </p:nvSpPr>
        <p:spPr bwMode="auto">
          <a:xfrm>
            <a:off x="76200" y="1094581"/>
            <a:ext cx="3946525" cy="4668838"/>
          </a:xfrm>
          <a:prstGeom prst="rect">
            <a:avLst/>
          </a:prstGeom>
          <a:solidFill>
            <a:schemeClr val="accent3">
              <a:lumMod val="85000"/>
            </a:schemeClr>
          </a:solidFill>
          <a:ln w="12700">
            <a:solidFill>
              <a:schemeClr val="tx1"/>
            </a:solidFill>
            <a:miter lim="800000"/>
            <a:headEnd/>
            <a:tailEnd/>
          </a:ln>
        </p:spPr>
        <p:txBody>
          <a:bodyPr wrap="none" anchor="ctr"/>
          <a:lstStyle/>
          <a:p>
            <a:endParaRPr lang="en-US" dirty="0"/>
          </a:p>
        </p:txBody>
      </p:sp>
      <p:sp>
        <p:nvSpPr>
          <p:cNvPr id="13" name="Freeform 53"/>
          <p:cNvSpPr>
            <a:spLocks/>
          </p:cNvSpPr>
          <p:nvPr/>
        </p:nvSpPr>
        <p:spPr bwMode="auto">
          <a:xfrm>
            <a:off x="90487" y="3005932"/>
            <a:ext cx="1530350" cy="142875"/>
          </a:xfrm>
          <a:custGeom>
            <a:avLst/>
            <a:gdLst>
              <a:gd name="T0" fmla="*/ 1008 w 1009"/>
              <a:gd name="T1" fmla="*/ 46 h 97"/>
              <a:gd name="T2" fmla="*/ 955 w 1009"/>
              <a:gd name="T3" fmla="*/ 27 h 97"/>
              <a:gd name="T4" fmla="*/ 904 w 1009"/>
              <a:gd name="T5" fmla="*/ 11 h 97"/>
              <a:gd name="T6" fmla="*/ 858 w 1009"/>
              <a:gd name="T7" fmla="*/ 0 h 97"/>
              <a:gd name="T8" fmla="*/ 837 w 1009"/>
              <a:gd name="T9" fmla="*/ 0 h 97"/>
              <a:gd name="T10" fmla="*/ 817 w 1009"/>
              <a:gd name="T11" fmla="*/ 0 h 97"/>
              <a:gd name="T12" fmla="*/ 801 w 1009"/>
              <a:gd name="T13" fmla="*/ 8 h 97"/>
              <a:gd name="T14" fmla="*/ 789 w 1009"/>
              <a:gd name="T15" fmla="*/ 19 h 97"/>
              <a:gd name="T16" fmla="*/ 778 w 1009"/>
              <a:gd name="T17" fmla="*/ 31 h 97"/>
              <a:gd name="T18" fmla="*/ 770 w 1009"/>
              <a:gd name="T19" fmla="*/ 50 h 97"/>
              <a:gd name="T20" fmla="*/ 761 w 1009"/>
              <a:gd name="T21" fmla="*/ 65 h 97"/>
              <a:gd name="T22" fmla="*/ 750 w 1009"/>
              <a:gd name="T23" fmla="*/ 81 h 97"/>
              <a:gd name="T24" fmla="*/ 738 w 1009"/>
              <a:gd name="T25" fmla="*/ 89 h 97"/>
              <a:gd name="T26" fmla="*/ 722 w 1009"/>
              <a:gd name="T27" fmla="*/ 96 h 97"/>
              <a:gd name="T28" fmla="*/ 701 w 1009"/>
              <a:gd name="T29" fmla="*/ 96 h 97"/>
              <a:gd name="T30" fmla="*/ 678 w 1009"/>
              <a:gd name="T31" fmla="*/ 92 h 97"/>
              <a:gd name="T32" fmla="*/ 651 w 1009"/>
              <a:gd name="T33" fmla="*/ 85 h 97"/>
              <a:gd name="T34" fmla="*/ 625 w 1009"/>
              <a:gd name="T35" fmla="*/ 73 h 97"/>
              <a:gd name="T36" fmla="*/ 598 w 1009"/>
              <a:gd name="T37" fmla="*/ 65 h 97"/>
              <a:gd name="T38" fmla="*/ 573 w 1009"/>
              <a:gd name="T39" fmla="*/ 54 h 97"/>
              <a:gd name="T40" fmla="*/ 549 w 1009"/>
              <a:gd name="T41" fmla="*/ 50 h 97"/>
              <a:gd name="T42" fmla="*/ 529 w 1009"/>
              <a:gd name="T43" fmla="*/ 46 h 97"/>
              <a:gd name="T44" fmla="*/ 513 w 1009"/>
              <a:gd name="T45" fmla="*/ 50 h 97"/>
              <a:gd name="T46" fmla="*/ 501 w 1009"/>
              <a:gd name="T47" fmla="*/ 54 h 97"/>
              <a:gd name="T48" fmla="*/ 490 w 1009"/>
              <a:gd name="T49" fmla="*/ 62 h 97"/>
              <a:gd name="T50" fmla="*/ 481 w 1009"/>
              <a:gd name="T51" fmla="*/ 73 h 97"/>
              <a:gd name="T52" fmla="*/ 473 w 1009"/>
              <a:gd name="T53" fmla="*/ 81 h 97"/>
              <a:gd name="T54" fmla="*/ 462 w 1009"/>
              <a:gd name="T55" fmla="*/ 89 h 97"/>
              <a:gd name="T56" fmla="*/ 450 w 1009"/>
              <a:gd name="T57" fmla="*/ 92 h 97"/>
              <a:gd name="T58" fmla="*/ 434 w 1009"/>
              <a:gd name="T59" fmla="*/ 96 h 97"/>
              <a:gd name="T60" fmla="*/ 414 w 1009"/>
              <a:gd name="T61" fmla="*/ 92 h 97"/>
              <a:gd name="T62" fmla="*/ 391 w 1009"/>
              <a:gd name="T63" fmla="*/ 89 h 97"/>
              <a:gd name="T64" fmla="*/ 366 w 1009"/>
              <a:gd name="T65" fmla="*/ 81 h 97"/>
              <a:gd name="T66" fmla="*/ 340 w 1009"/>
              <a:gd name="T67" fmla="*/ 73 h 97"/>
              <a:gd name="T68" fmla="*/ 289 w 1009"/>
              <a:gd name="T69" fmla="*/ 54 h 97"/>
              <a:gd name="T70" fmla="*/ 264 w 1009"/>
              <a:gd name="T71" fmla="*/ 50 h 97"/>
              <a:gd name="T72" fmla="*/ 241 w 1009"/>
              <a:gd name="T73" fmla="*/ 46 h 97"/>
              <a:gd name="T74" fmla="*/ 220 w 1009"/>
              <a:gd name="T75" fmla="*/ 50 h 97"/>
              <a:gd name="T76" fmla="*/ 200 w 1009"/>
              <a:gd name="T77" fmla="*/ 54 h 97"/>
              <a:gd name="T78" fmla="*/ 163 w 1009"/>
              <a:gd name="T79" fmla="*/ 73 h 97"/>
              <a:gd name="T80" fmla="*/ 128 w 1009"/>
              <a:gd name="T81" fmla="*/ 89 h 97"/>
              <a:gd name="T82" fmla="*/ 114 w 1009"/>
              <a:gd name="T83" fmla="*/ 92 h 97"/>
              <a:gd name="T84" fmla="*/ 98 w 1009"/>
              <a:gd name="T85" fmla="*/ 96 h 97"/>
              <a:gd name="T86" fmla="*/ 69 w 1009"/>
              <a:gd name="T87" fmla="*/ 92 h 97"/>
              <a:gd name="T88" fmla="*/ 45 w 1009"/>
              <a:gd name="T89" fmla="*/ 81 h 97"/>
              <a:gd name="T90" fmla="*/ 22 w 1009"/>
              <a:gd name="T91" fmla="*/ 65 h 97"/>
              <a:gd name="T92" fmla="*/ 0 w 1009"/>
              <a:gd name="T93" fmla="*/ 46 h 9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9"/>
              <a:gd name="T142" fmla="*/ 0 h 97"/>
              <a:gd name="T143" fmla="*/ 1009 w 1009"/>
              <a:gd name="T144" fmla="*/ 97 h 9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9" h="97">
                <a:moveTo>
                  <a:pt x="1008" y="46"/>
                </a:moveTo>
                <a:lnTo>
                  <a:pt x="955" y="27"/>
                </a:lnTo>
                <a:lnTo>
                  <a:pt x="904" y="11"/>
                </a:lnTo>
                <a:lnTo>
                  <a:pt x="858" y="0"/>
                </a:lnTo>
                <a:lnTo>
                  <a:pt x="837" y="0"/>
                </a:lnTo>
                <a:lnTo>
                  <a:pt x="817" y="0"/>
                </a:lnTo>
                <a:lnTo>
                  <a:pt x="801" y="8"/>
                </a:lnTo>
                <a:lnTo>
                  <a:pt x="789" y="19"/>
                </a:lnTo>
                <a:lnTo>
                  <a:pt x="778" y="31"/>
                </a:lnTo>
                <a:lnTo>
                  <a:pt x="770" y="50"/>
                </a:lnTo>
                <a:lnTo>
                  <a:pt x="761" y="65"/>
                </a:lnTo>
                <a:lnTo>
                  <a:pt x="750" y="81"/>
                </a:lnTo>
                <a:lnTo>
                  <a:pt x="738" y="89"/>
                </a:lnTo>
                <a:lnTo>
                  <a:pt x="722" y="96"/>
                </a:lnTo>
                <a:lnTo>
                  <a:pt x="701" y="96"/>
                </a:lnTo>
                <a:lnTo>
                  <a:pt x="678" y="92"/>
                </a:lnTo>
                <a:lnTo>
                  <a:pt x="651" y="85"/>
                </a:lnTo>
                <a:lnTo>
                  <a:pt x="625" y="73"/>
                </a:lnTo>
                <a:lnTo>
                  <a:pt x="598" y="65"/>
                </a:lnTo>
                <a:lnTo>
                  <a:pt x="573" y="54"/>
                </a:lnTo>
                <a:lnTo>
                  <a:pt x="549" y="50"/>
                </a:lnTo>
                <a:lnTo>
                  <a:pt x="529" y="46"/>
                </a:lnTo>
                <a:lnTo>
                  <a:pt x="513" y="50"/>
                </a:lnTo>
                <a:lnTo>
                  <a:pt x="501" y="54"/>
                </a:lnTo>
                <a:lnTo>
                  <a:pt x="490" y="62"/>
                </a:lnTo>
                <a:lnTo>
                  <a:pt x="481" y="73"/>
                </a:lnTo>
                <a:lnTo>
                  <a:pt x="473" y="81"/>
                </a:lnTo>
                <a:lnTo>
                  <a:pt x="462" y="89"/>
                </a:lnTo>
                <a:lnTo>
                  <a:pt x="450" y="92"/>
                </a:lnTo>
                <a:lnTo>
                  <a:pt x="434" y="96"/>
                </a:lnTo>
                <a:lnTo>
                  <a:pt x="414" y="92"/>
                </a:lnTo>
                <a:lnTo>
                  <a:pt x="391" y="89"/>
                </a:lnTo>
                <a:lnTo>
                  <a:pt x="366" y="81"/>
                </a:lnTo>
                <a:lnTo>
                  <a:pt x="340" y="73"/>
                </a:lnTo>
                <a:lnTo>
                  <a:pt x="289" y="54"/>
                </a:lnTo>
                <a:lnTo>
                  <a:pt x="264" y="50"/>
                </a:lnTo>
                <a:lnTo>
                  <a:pt x="241" y="46"/>
                </a:lnTo>
                <a:lnTo>
                  <a:pt x="220" y="50"/>
                </a:lnTo>
                <a:lnTo>
                  <a:pt x="200" y="54"/>
                </a:lnTo>
                <a:lnTo>
                  <a:pt x="163" y="73"/>
                </a:lnTo>
                <a:lnTo>
                  <a:pt x="128" y="89"/>
                </a:lnTo>
                <a:lnTo>
                  <a:pt x="114" y="92"/>
                </a:lnTo>
                <a:lnTo>
                  <a:pt x="98" y="96"/>
                </a:lnTo>
                <a:lnTo>
                  <a:pt x="69" y="92"/>
                </a:lnTo>
                <a:lnTo>
                  <a:pt x="45" y="81"/>
                </a:lnTo>
                <a:lnTo>
                  <a:pt x="22" y="65"/>
                </a:lnTo>
                <a:lnTo>
                  <a:pt x="0" y="46"/>
                </a:lnTo>
              </a:path>
            </a:pathLst>
          </a:custGeom>
          <a:noFill/>
          <a:ln w="25400" cap="rnd">
            <a:solidFill>
              <a:schemeClr val="tx1"/>
            </a:solidFill>
            <a:round/>
            <a:headEnd type="none" w="sm" len="sm"/>
            <a:tailEnd type="none" w="sm" len="sm"/>
          </a:ln>
        </p:spPr>
        <p:txBody>
          <a:bodyPr/>
          <a:lstStyle/>
          <a:p>
            <a:endParaRPr lang="en-US" dirty="0"/>
          </a:p>
        </p:txBody>
      </p:sp>
      <p:pic>
        <p:nvPicPr>
          <p:cNvPr id="21" name="Picture 61" descr="j0194578"/>
          <p:cNvPicPr>
            <a:picLocks noChangeAspect="1" noChangeArrowheads="1"/>
          </p:cNvPicPr>
          <p:nvPr/>
        </p:nvPicPr>
        <p:blipFill>
          <a:blip r:embed="rId3"/>
          <a:srcRect/>
          <a:stretch>
            <a:fillRect/>
          </a:stretch>
        </p:blipFill>
        <p:spPr bwMode="auto">
          <a:xfrm>
            <a:off x="987425" y="1323181"/>
            <a:ext cx="2081213" cy="1981200"/>
          </a:xfrm>
          <a:prstGeom prst="rect">
            <a:avLst/>
          </a:prstGeom>
          <a:noFill/>
          <a:ln w="9525">
            <a:noFill/>
            <a:miter lim="800000"/>
            <a:headEnd/>
            <a:tailEnd/>
          </a:ln>
        </p:spPr>
      </p:pic>
      <p:sp>
        <p:nvSpPr>
          <p:cNvPr id="22" name="Freeform 62"/>
          <p:cNvSpPr>
            <a:spLocks/>
          </p:cNvSpPr>
          <p:nvPr/>
        </p:nvSpPr>
        <p:spPr bwMode="auto">
          <a:xfrm>
            <a:off x="2511424" y="3075782"/>
            <a:ext cx="1524000" cy="98425"/>
          </a:xfrm>
          <a:custGeom>
            <a:avLst/>
            <a:gdLst>
              <a:gd name="T0" fmla="*/ 981 w 981"/>
              <a:gd name="T1" fmla="*/ 23 h 47"/>
              <a:gd name="T2" fmla="*/ 924 w 981"/>
              <a:gd name="T3" fmla="*/ 26 h 47"/>
              <a:gd name="T4" fmla="*/ 861 w 981"/>
              <a:gd name="T5" fmla="*/ 14 h 47"/>
              <a:gd name="T6" fmla="*/ 807 w 981"/>
              <a:gd name="T7" fmla="*/ 17 h 47"/>
              <a:gd name="T8" fmla="*/ 685 w 981"/>
              <a:gd name="T9" fmla="*/ 47 h 47"/>
              <a:gd name="T10" fmla="*/ 593 w 981"/>
              <a:gd name="T11" fmla="*/ 26 h 47"/>
              <a:gd name="T12" fmla="*/ 543 w 981"/>
              <a:gd name="T13" fmla="*/ 8 h 47"/>
              <a:gd name="T14" fmla="*/ 502 w 981"/>
              <a:gd name="T15" fmla="*/ 0 h 47"/>
              <a:gd name="T16" fmla="*/ 475 w 981"/>
              <a:gd name="T17" fmla="*/ 8 h 47"/>
              <a:gd name="T18" fmla="*/ 427 w 981"/>
              <a:gd name="T19" fmla="*/ 43 h 47"/>
              <a:gd name="T20" fmla="*/ 393 w 981"/>
              <a:gd name="T21" fmla="*/ 43 h 47"/>
              <a:gd name="T22" fmla="*/ 322 w 981"/>
              <a:gd name="T23" fmla="*/ 26 h 47"/>
              <a:gd name="T24" fmla="*/ 274 w 981"/>
              <a:gd name="T25" fmla="*/ 8 h 47"/>
              <a:gd name="T26" fmla="*/ 250 w 981"/>
              <a:gd name="T27" fmla="*/ 4 h 47"/>
              <a:gd name="T28" fmla="*/ 229 w 981"/>
              <a:gd name="T29" fmla="*/ 0 h 47"/>
              <a:gd name="T30" fmla="*/ 190 w 981"/>
              <a:gd name="T31" fmla="*/ 8 h 47"/>
              <a:gd name="T32" fmla="*/ 155 w 981"/>
              <a:gd name="T33" fmla="*/ 26 h 47"/>
              <a:gd name="T34" fmla="*/ 108 w 981"/>
              <a:gd name="T35" fmla="*/ 43 h 47"/>
              <a:gd name="T36" fmla="*/ 93 w 981"/>
              <a:gd name="T37" fmla="*/ 47 h 47"/>
              <a:gd name="T38" fmla="*/ 43 w 981"/>
              <a:gd name="T39" fmla="*/ 33 h 47"/>
              <a:gd name="T40" fmla="*/ 0 w 981"/>
              <a:gd name="T41" fmla="*/ 0 h 4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81"/>
              <a:gd name="T64" fmla="*/ 0 h 47"/>
              <a:gd name="T65" fmla="*/ 981 w 981"/>
              <a:gd name="T66" fmla="*/ 47 h 4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81" h="47">
                <a:moveTo>
                  <a:pt x="981" y="23"/>
                </a:moveTo>
                <a:lnTo>
                  <a:pt x="924" y="26"/>
                </a:lnTo>
                <a:lnTo>
                  <a:pt x="861" y="14"/>
                </a:lnTo>
                <a:lnTo>
                  <a:pt x="807" y="17"/>
                </a:lnTo>
                <a:lnTo>
                  <a:pt x="685" y="47"/>
                </a:lnTo>
                <a:lnTo>
                  <a:pt x="593" y="26"/>
                </a:lnTo>
                <a:lnTo>
                  <a:pt x="543" y="8"/>
                </a:lnTo>
                <a:lnTo>
                  <a:pt x="502" y="0"/>
                </a:lnTo>
                <a:lnTo>
                  <a:pt x="475" y="8"/>
                </a:lnTo>
                <a:lnTo>
                  <a:pt x="427" y="43"/>
                </a:lnTo>
                <a:lnTo>
                  <a:pt x="393" y="43"/>
                </a:lnTo>
                <a:lnTo>
                  <a:pt x="322" y="26"/>
                </a:lnTo>
                <a:lnTo>
                  <a:pt x="274" y="8"/>
                </a:lnTo>
                <a:lnTo>
                  <a:pt x="250" y="4"/>
                </a:lnTo>
                <a:lnTo>
                  <a:pt x="229" y="0"/>
                </a:lnTo>
                <a:lnTo>
                  <a:pt x="190" y="8"/>
                </a:lnTo>
                <a:lnTo>
                  <a:pt x="155" y="26"/>
                </a:lnTo>
                <a:lnTo>
                  <a:pt x="108" y="43"/>
                </a:lnTo>
                <a:lnTo>
                  <a:pt x="93" y="47"/>
                </a:lnTo>
                <a:lnTo>
                  <a:pt x="43" y="33"/>
                </a:lnTo>
                <a:lnTo>
                  <a:pt x="0" y="0"/>
                </a:lnTo>
              </a:path>
            </a:pathLst>
          </a:custGeom>
          <a:noFill/>
          <a:ln w="25400" cap="rnd">
            <a:solidFill>
              <a:schemeClr val="tx1"/>
            </a:solidFill>
            <a:round/>
            <a:headEnd type="none" w="sm" len="sm"/>
            <a:tailEnd type="none" w="sm" len="sm"/>
          </a:ln>
        </p:spPr>
        <p:txBody>
          <a:bodyPr/>
          <a:lstStyle/>
          <a:p>
            <a:endParaRPr lang="en-US" dirty="0"/>
          </a:p>
        </p:txBody>
      </p:sp>
      <p:sp>
        <p:nvSpPr>
          <p:cNvPr id="4" name="Freeform 44"/>
          <p:cNvSpPr>
            <a:spLocks/>
          </p:cNvSpPr>
          <p:nvPr/>
        </p:nvSpPr>
        <p:spPr bwMode="auto">
          <a:xfrm>
            <a:off x="109537" y="3782219"/>
            <a:ext cx="709612" cy="1168400"/>
          </a:xfrm>
          <a:custGeom>
            <a:avLst/>
            <a:gdLst>
              <a:gd name="T0" fmla="*/ 193 w 468"/>
              <a:gd name="T1" fmla="*/ 26 h 793"/>
              <a:gd name="T2" fmla="*/ 139 w 468"/>
              <a:gd name="T3" fmla="*/ 68 h 793"/>
              <a:gd name="T4" fmla="*/ 108 w 468"/>
              <a:gd name="T5" fmla="*/ 94 h 793"/>
              <a:gd name="T6" fmla="*/ 101 w 468"/>
              <a:gd name="T7" fmla="*/ 109 h 793"/>
              <a:gd name="T8" fmla="*/ 97 w 468"/>
              <a:gd name="T9" fmla="*/ 125 h 793"/>
              <a:gd name="T10" fmla="*/ 93 w 468"/>
              <a:gd name="T11" fmla="*/ 140 h 793"/>
              <a:gd name="T12" fmla="*/ 87 w 468"/>
              <a:gd name="T13" fmla="*/ 151 h 793"/>
              <a:gd name="T14" fmla="*/ 76 w 468"/>
              <a:gd name="T15" fmla="*/ 162 h 793"/>
              <a:gd name="T16" fmla="*/ 58 w 468"/>
              <a:gd name="T17" fmla="*/ 166 h 793"/>
              <a:gd name="T18" fmla="*/ 48 w 468"/>
              <a:gd name="T19" fmla="*/ 208 h 793"/>
              <a:gd name="T20" fmla="*/ 44 w 468"/>
              <a:gd name="T21" fmla="*/ 224 h 793"/>
              <a:gd name="T22" fmla="*/ 37 w 468"/>
              <a:gd name="T23" fmla="*/ 260 h 793"/>
              <a:gd name="T24" fmla="*/ 36 w 468"/>
              <a:gd name="T25" fmla="*/ 322 h 793"/>
              <a:gd name="T26" fmla="*/ 40 w 468"/>
              <a:gd name="T27" fmla="*/ 401 h 793"/>
              <a:gd name="T28" fmla="*/ 45 w 468"/>
              <a:gd name="T29" fmla="*/ 474 h 793"/>
              <a:gd name="T30" fmla="*/ 47 w 468"/>
              <a:gd name="T31" fmla="*/ 495 h 793"/>
              <a:gd name="T32" fmla="*/ 40 w 468"/>
              <a:gd name="T33" fmla="*/ 515 h 793"/>
              <a:gd name="T34" fmla="*/ 31 w 468"/>
              <a:gd name="T35" fmla="*/ 526 h 793"/>
              <a:gd name="T36" fmla="*/ 19 w 468"/>
              <a:gd name="T37" fmla="*/ 537 h 793"/>
              <a:gd name="T38" fmla="*/ 8 w 468"/>
              <a:gd name="T39" fmla="*/ 578 h 793"/>
              <a:gd name="T40" fmla="*/ 1 w 468"/>
              <a:gd name="T41" fmla="*/ 625 h 793"/>
              <a:gd name="T42" fmla="*/ 1 w 468"/>
              <a:gd name="T43" fmla="*/ 667 h 793"/>
              <a:gd name="T44" fmla="*/ 10 w 468"/>
              <a:gd name="T45" fmla="*/ 714 h 793"/>
              <a:gd name="T46" fmla="*/ 13 w 468"/>
              <a:gd name="T47" fmla="*/ 719 h 793"/>
              <a:gd name="T48" fmla="*/ 27 w 468"/>
              <a:gd name="T49" fmla="*/ 724 h 793"/>
              <a:gd name="T50" fmla="*/ 45 w 468"/>
              <a:gd name="T51" fmla="*/ 739 h 793"/>
              <a:gd name="T52" fmla="*/ 61 w 468"/>
              <a:gd name="T53" fmla="*/ 761 h 793"/>
              <a:gd name="T54" fmla="*/ 76 w 468"/>
              <a:gd name="T55" fmla="*/ 765 h 793"/>
              <a:gd name="T56" fmla="*/ 87 w 468"/>
              <a:gd name="T57" fmla="*/ 765 h 793"/>
              <a:gd name="T58" fmla="*/ 104 w 468"/>
              <a:gd name="T59" fmla="*/ 761 h 793"/>
              <a:gd name="T60" fmla="*/ 124 w 468"/>
              <a:gd name="T61" fmla="*/ 761 h 793"/>
              <a:gd name="T62" fmla="*/ 144 w 468"/>
              <a:gd name="T63" fmla="*/ 761 h 793"/>
              <a:gd name="T64" fmla="*/ 167 w 468"/>
              <a:gd name="T65" fmla="*/ 761 h 793"/>
              <a:gd name="T66" fmla="*/ 195 w 468"/>
              <a:gd name="T67" fmla="*/ 761 h 793"/>
              <a:gd name="T68" fmla="*/ 229 w 468"/>
              <a:gd name="T69" fmla="*/ 765 h 793"/>
              <a:gd name="T70" fmla="*/ 264 w 468"/>
              <a:gd name="T71" fmla="*/ 771 h 793"/>
              <a:gd name="T72" fmla="*/ 292 w 468"/>
              <a:gd name="T73" fmla="*/ 787 h 793"/>
              <a:gd name="T74" fmla="*/ 339 w 468"/>
              <a:gd name="T75" fmla="*/ 792 h 793"/>
              <a:gd name="T76" fmla="*/ 381 w 468"/>
              <a:gd name="T77" fmla="*/ 781 h 793"/>
              <a:gd name="T78" fmla="*/ 395 w 468"/>
              <a:gd name="T79" fmla="*/ 765 h 793"/>
              <a:gd name="T80" fmla="*/ 409 w 468"/>
              <a:gd name="T81" fmla="*/ 734 h 793"/>
              <a:gd name="T82" fmla="*/ 421 w 468"/>
              <a:gd name="T83" fmla="*/ 714 h 793"/>
              <a:gd name="T84" fmla="*/ 429 w 468"/>
              <a:gd name="T85" fmla="*/ 688 h 793"/>
              <a:gd name="T86" fmla="*/ 436 w 468"/>
              <a:gd name="T87" fmla="*/ 662 h 793"/>
              <a:gd name="T88" fmla="*/ 439 w 468"/>
              <a:gd name="T89" fmla="*/ 651 h 793"/>
              <a:gd name="T90" fmla="*/ 447 w 468"/>
              <a:gd name="T91" fmla="*/ 625 h 793"/>
              <a:gd name="T92" fmla="*/ 452 w 468"/>
              <a:gd name="T93" fmla="*/ 605 h 793"/>
              <a:gd name="T94" fmla="*/ 455 w 468"/>
              <a:gd name="T95" fmla="*/ 594 h 793"/>
              <a:gd name="T96" fmla="*/ 464 w 468"/>
              <a:gd name="T97" fmla="*/ 505 h 793"/>
              <a:gd name="T98" fmla="*/ 467 w 468"/>
              <a:gd name="T99" fmla="*/ 432 h 793"/>
              <a:gd name="T100" fmla="*/ 464 w 468"/>
              <a:gd name="T101" fmla="*/ 386 h 793"/>
              <a:gd name="T102" fmla="*/ 458 w 468"/>
              <a:gd name="T103" fmla="*/ 338 h 793"/>
              <a:gd name="T104" fmla="*/ 445 w 468"/>
              <a:gd name="T105" fmla="*/ 291 h 793"/>
              <a:gd name="T106" fmla="*/ 425 w 468"/>
              <a:gd name="T107" fmla="*/ 255 h 793"/>
              <a:gd name="T108" fmla="*/ 400 w 468"/>
              <a:gd name="T109" fmla="*/ 197 h 793"/>
              <a:gd name="T110" fmla="*/ 378 w 468"/>
              <a:gd name="T111" fmla="*/ 146 h 793"/>
              <a:gd name="T112" fmla="*/ 359 w 468"/>
              <a:gd name="T113" fmla="*/ 109 h 793"/>
              <a:gd name="T114" fmla="*/ 338 w 468"/>
              <a:gd name="T115" fmla="*/ 72 h 793"/>
              <a:gd name="T116" fmla="*/ 321 w 468"/>
              <a:gd name="T117" fmla="*/ 46 h 793"/>
              <a:gd name="T118" fmla="*/ 304 w 468"/>
              <a:gd name="T119" fmla="*/ 21 h 793"/>
              <a:gd name="T120" fmla="*/ 281 w 468"/>
              <a:gd name="T121" fmla="*/ 5 h 793"/>
              <a:gd name="T122" fmla="*/ 243 w 468"/>
              <a:gd name="T123" fmla="*/ 0 h 79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8"/>
              <a:gd name="T187" fmla="*/ 0 h 793"/>
              <a:gd name="T188" fmla="*/ 468 w 468"/>
              <a:gd name="T189" fmla="*/ 793 h 79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8" h="793">
                <a:moveTo>
                  <a:pt x="221" y="5"/>
                </a:moveTo>
                <a:lnTo>
                  <a:pt x="193" y="26"/>
                </a:lnTo>
                <a:lnTo>
                  <a:pt x="167" y="46"/>
                </a:lnTo>
                <a:lnTo>
                  <a:pt x="139" y="68"/>
                </a:lnTo>
                <a:lnTo>
                  <a:pt x="113" y="88"/>
                </a:lnTo>
                <a:lnTo>
                  <a:pt x="108" y="94"/>
                </a:lnTo>
                <a:lnTo>
                  <a:pt x="104" y="104"/>
                </a:lnTo>
                <a:lnTo>
                  <a:pt x="101" y="109"/>
                </a:lnTo>
                <a:lnTo>
                  <a:pt x="100" y="114"/>
                </a:lnTo>
                <a:lnTo>
                  <a:pt x="97" y="125"/>
                </a:lnTo>
                <a:lnTo>
                  <a:pt x="96" y="135"/>
                </a:lnTo>
                <a:lnTo>
                  <a:pt x="93" y="140"/>
                </a:lnTo>
                <a:lnTo>
                  <a:pt x="90" y="146"/>
                </a:lnTo>
                <a:lnTo>
                  <a:pt x="87" y="151"/>
                </a:lnTo>
                <a:lnTo>
                  <a:pt x="81" y="156"/>
                </a:lnTo>
                <a:lnTo>
                  <a:pt x="76" y="162"/>
                </a:lnTo>
                <a:lnTo>
                  <a:pt x="68" y="162"/>
                </a:lnTo>
                <a:lnTo>
                  <a:pt x="58" y="166"/>
                </a:lnTo>
                <a:lnTo>
                  <a:pt x="52" y="193"/>
                </a:lnTo>
                <a:lnTo>
                  <a:pt x="48" y="208"/>
                </a:lnTo>
                <a:lnTo>
                  <a:pt x="45" y="219"/>
                </a:lnTo>
                <a:lnTo>
                  <a:pt x="44" y="224"/>
                </a:lnTo>
                <a:lnTo>
                  <a:pt x="40" y="245"/>
                </a:lnTo>
                <a:lnTo>
                  <a:pt x="37" y="260"/>
                </a:lnTo>
                <a:lnTo>
                  <a:pt x="33" y="281"/>
                </a:lnTo>
                <a:lnTo>
                  <a:pt x="36" y="322"/>
                </a:lnTo>
                <a:lnTo>
                  <a:pt x="39" y="359"/>
                </a:lnTo>
                <a:lnTo>
                  <a:pt x="40" y="401"/>
                </a:lnTo>
                <a:lnTo>
                  <a:pt x="41" y="438"/>
                </a:lnTo>
                <a:lnTo>
                  <a:pt x="45" y="474"/>
                </a:lnTo>
                <a:lnTo>
                  <a:pt x="47" y="484"/>
                </a:lnTo>
                <a:lnTo>
                  <a:pt x="47" y="495"/>
                </a:lnTo>
                <a:lnTo>
                  <a:pt x="44" y="505"/>
                </a:lnTo>
                <a:lnTo>
                  <a:pt x="40" y="515"/>
                </a:lnTo>
                <a:lnTo>
                  <a:pt x="36" y="521"/>
                </a:lnTo>
                <a:lnTo>
                  <a:pt x="31" y="526"/>
                </a:lnTo>
                <a:lnTo>
                  <a:pt x="25" y="531"/>
                </a:lnTo>
                <a:lnTo>
                  <a:pt x="19" y="537"/>
                </a:lnTo>
                <a:lnTo>
                  <a:pt x="13" y="557"/>
                </a:lnTo>
                <a:lnTo>
                  <a:pt x="8" y="578"/>
                </a:lnTo>
                <a:lnTo>
                  <a:pt x="4" y="599"/>
                </a:lnTo>
                <a:lnTo>
                  <a:pt x="1" y="625"/>
                </a:lnTo>
                <a:lnTo>
                  <a:pt x="0" y="646"/>
                </a:lnTo>
                <a:lnTo>
                  <a:pt x="1" y="667"/>
                </a:lnTo>
                <a:lnTo>
                  <a:pt x="4" y="693"/>
                </a:lnTo>
                <a:lnTo>
                  <a:pt x="10" y="714"/>
                </a:lnTo>
                <a:lnTo>
                  <a:pt x="12" y="719"/>
                </a:lnTo>
                <a:lnTo>
                  <a:pt x="13" y="719"/>
                </a:lnTo>
                <a:lnTo>
                  <a:pt x="20" y="724"/>
                </a:lnTo>
                <a:lnTo>
                  <a:pt x="27" y="724"/>
                </a:lnTo>
                <a:lnTo>
                  <a:pt x="33" y="724"/>
                </a:lnTo>
                <a:lnTo>
                  <a:pt x="45" y="739"/>
                </a:lnTo>
                <a:lnTo>
                  <a:pt x="55" y="750"/>
                </a:lnTo>
                <a:lnTo>
                  <a:pt x="61" y="761"/>
                </a:lnTo>
                <a:lnTo>
                  <a:pt x="67" y="765"/>
                </a:lnTo>
                <a:lnTo>
                  <a:pt x="76" y="765"/>
                </a:lnTo>
                <a:lnTo>
                  <a:pt x="81" y="765"/>
                </a:lnTo>
                <a:lnTo>
                  <a:pt x="87" y="765"/>
                </a:lnTo>
                <a:lnTo>
                  <a:pt x="95" y="765"/>
                </a:lnTo>
                <a:lnTo>
                  <a:pt x="104" y="761"/>
                </a:lnTo>
                <a:lnTo>
                  <a:pt x="117" y="761"/>
                </a:lnTo>
                <a:lnTo>
                  <a:pt x="124" y="761"/>
                </a:lnTo>
                <a:lnTo>
                  <a:pt x="133" y="761"/>
                </a:lnTo>
                <a:lnTo>
                  <a:pt x="144" y="761"/>
                </a:lnTo>
                <a:lnTo>
                  <a:pt x="155" y="761"/>
                </a:lnTo>
                <a:lnTo>
                  <a:pt x="167" y="761"/>
                </a:lnTo>
                <a:lnTo>
                  <a:pt x="180" y="761"/>
                </a:lnTo>
                <a:lnTo>
                  <a:pt x="195" y="761"/>
                </a:lnTo>
                <a:lnTo>
                  <a:pt x="211" y="761"/>
                </a:lnTo>
                <a:lnTo>
                  <a:pt x="229" y="765"/>
                </a:lnTo>
                <a:lnTo>
                  <a:pt x="248" y="765"/>
                </a:lnTo>
                <a:lnTo>
                  <a:pt x="264" y="771"/>
                </a:lnTo>
                <a:lnTo>
                  <a:pt x="277" y="776"/>
                </a:lnTo>
                <a:lnTo>
                  <a:pt x="292" y="787"/>
                </a:lnTo>
                <a:lnTo>
                  <a:pt x="307" y="792"/>
                </a:lnTo>
                <a:lnTo>
                  <a:pt x="339" y="792"/>
                </a:lnTo>
                <a:lnTo>
                  <a:pt x="372" y="787"/>
                </a:lnTo>
                <a:lnTo>
                  <a:pt x="381" y="781"/>
                </a:lnTo>
                <a:lnTo>
                  <a:pt x="389" y="776"/>
                </a:lnTo>
                <a:lnTo>
                  <a:pt x="395" y="765"/>
                </a:lnTo>
                <a:lnTo>
                  <a:pt x="400" y="755"/>
                </a:lnTo>
                <a:lnTo>
                  <a:pt x="409" y="734"/>
                </a:lnTo>
                <a:lnTo>
                  <a:pt x="415" y="724"/>
                </a:lnTo>
                <a:lnTo>
                  <a:pt x="421" y="714"/>
                </a:lnTo>
                <a:lnTo>
                  <a:pt x="425" y="698"/>
                </a:lnTo>
                <a:lnTo>
                  <a:pt x="429" y="688"/>
                </a:lnTo>
                <a:lnTo>
                  <a:pt x="433" y="667"/>
                </a:lnTo>
                <a:lnTo>
                  <a:pt x="436" y="662"/>
                </a:lnTo>
                <a:lnTo>
                  <a:pt x="437" y="656"/>
                </a:lnTo>
                <a:lnTo>
                  <a:pt x="439" y="651"/>
                </a:lnTo>
                <a:lnTo>
                  <a:pt x="441" y="640"/>
                </a:lnTo>
                <a:lnTo>
                  <a:pt x="447" y="625"/>
                </a:lnTo>
                <a:lnTo>
                  <a:pt x="449" y="614"/>
                </a:lnTo>
                <a:lnTo>
                  <a:pt x="452" y="605"/>
                </a:lnTo>
                <a:lnTo>
                  <a:pt x="453" y="599"/>
                </a:lnTo>
                <a:lnTo>
                  <a:pt x="455" y="594"/>
                </a:lnTo>
                <a:lnTo>
                  <a:pt x="459" y="552"/>
                </a:lnTo>
                <a:lnTo>
                  <a:pt x="464" y="505"/>
                </a:lnTo>
                <a:lnTo>
                  <a:pt x="467" y="458"/>
                </a:lnTo>
                <a:lnTo>
                  <a:pt x="467" y="432"/>
                </a:lnTo>
                <a:lnTo>
                  <a:pt x="467" y="406"/>
                </a:lnTo>
                <a:lnTo>
                  <a:pt x="464" y="386"/>
                </a:lnTo>
                <a:lnTo>
                  <a:pt x="461" y="359"/>
                </a:lnTo>
                <a:lnTo>
                  <a:pt x="458" y="338"/>
                </a:lnTo>
                <a:lnTo>
                  <a:pt x="452" y="313"/>
                </a:lnTo>
                <a:lnTo>
                  <a:pt x="445" y="291"/>
                </a:lnTo>
                <a:lnTo>
                  <a:pt x="436" y="276"/>
                </a:lnTo>
                <a:lnTo>
                  <a:pt x="425" y="255"/>
                </a:lnTo>
                <a:lnTo>
                  <a:pt x="412" y="239"/>
                </a:lnTo>
                <a:lnTo>
                  <a:pt x="400" y="197"/>
                </a:lnTo>
                <a:lnTo>
                  <a:pt x="387" y="162"/>
                </a:lnTo>
                <a:lnTo>
                  <a:pt x="378" y="146"/>
                </a:lnTo>
                <a:lnTo>
                  <a:pt x="369" y="125"/>
                </a:lnTo>
                <a:lnTo>
                  <a:pt x="359" y="109"/>
                </a:lnTo>
                <a:lnTo>
                  <a:pt x="347" y="88"/>
                </a:lnTo>
                <a:lnTo>
                  <a:pt x="338" y="72"/>
                </a:lnTo>
                <a:lnTo>
                  <a:pt x="330" y="63"/>
                </a:lnTo>
                <a:lnTo>
                  <a:pt x="321" y="46"/>
                </a:lnTo>
                <a:lnTo>
                  <a:pt x="313" y="31"/>
                </a:lnTo>
                <a:lnTo>
                  <a:pt x="304" y="21"/>
                </a:lnTo>
                <a:lnTo>
                  <a:pt x="293" y="10"/>
                </a:lnTo>
                <a:lnTo>
                  <a:pt x="281" y="5"/>
                </a:lnTo>
                <a:lnTo>
                  <a:pt x="264" y="0"/>
                </a:lnTo>
                <a:lnTo>
                  <a:pt x="243" y="0"/>
                </a:lnTo>
                <a:lnTo>
                  <a:pt x="221" y="5"/>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5" name="Freeform 45"/>
          <p:cNvSpPr>
            <a:spLocks/>
          </p:cNvSpPr>
          <p:nvPr/>
        </p:nvSpPr>
        <p:spPr bwMode="auto">
          <a:xfrm>
            <a:off x="2640012" y="3712369"/>
            <a:ext cx="1308100" cy="1293812"/>
          </a:xfrm>
          <a:custGeom>
            <a:avLst/>
            <a:gdLst>
              <a:gd name="T0" fmla="*/ 59 w 824"/>
              <a:gd name="T1" fmla="*/ 287 h 815"/>
              <a:gd name="T2" fmla="*/ 77 w 824"/>
              <a:gd name="T3" fmla="*/ 221 h 815"/>
              <a:gd name="T4" fmla="*/ 91 w 824"/>
              <a:gd name="T5" fmla="*/ 190 h 815"/>
              <a:gd name="T6" fmla="*/ 114 w 824"/>
              <a:gd name="T7" fmla="*/ 163 h 815"/>
              <a:gd name="T8" fmla="*/ 118 w 824"/>
              <a:gd name="T9" fmla="*/ 149 h 815"/>
              <a:gd name="T10" fmla="*/ 128 w 824"/>
              <a:gd name="T11" fmla="*/ 134 h 815"/>
              <a:gd name="T12" fmla="*/ 141 w 824"/>
              <a:gd name="T13" fmla="*/ 112 h 815"/>
              <a:gd name="T14" fmla="*/ 151 w 824"/>
              <a:gd name="T15" fmla="*/ 97 h 815"/>
              <a:gd name="T16" fmla="*/ 182 w 824"/>
              <a:gd name="T17" fmla="*/ 72 h 815"/>
              <a:gd name="T18" fmla="*/ 219 w 824"/>
              <a:gd name="T19" fmla="*/ 46 h 815"/>
              <a:gd name="T20" fmla="*/ 260 w 824"/>
              <a:gd name="T21" fmla="*/ 20 h 815"/>
              <a:gd name="T22" fmla="*/ 292 w 824"/>
              <a:gd name="T23" fmla="*/ 0 h 815"/>
              <a:gd name="T24" fmla="*/ 424 w 824"/>
              <a:gd name="T25" fmla="*/ 6 h 815"/>
              <a:gd name="T26" fmla="*/ 492 w 824"/>
              <a:gd name="T27" fmla="*/ 10 h 815"/>
              <a:gd name="T28" fmla="*/ 556 w 824"/>
              <a:gd name="T29" fmla="*/ 20 h 815"/>
              <a:gd name="T30" fmla="*/ 579 w 824"/>
              <a:gd name="T31" fmla="*/ 31 h 815"/>
              <a:gd name="T32" fmla="*/ 601 w 824"/>
              <a:gd name="T33" fmla="*/ 77 h 815"/>
              <a:gd name="T34" fmla="*/ 624 w 824"/>
              <a:gd name="T35" fmla="*/ 134 h 815"/>
              <a:gd name="T36" fmla="*/ 647 w 824"/>
              <a:gd name="T37" fmla="*/ 163 h 815"/>
              <a:gd name="T38" fmla="*/ 702 w 824"/>
              <a:gd name="T39" fmla="*/ 226 h 815"/>
              <a:gd name="T40" fmla="*/ 748 w 824"/>
              <a:gd name="T41" fmla="*/ 272 h 815"/>
              <a:gd name="T42" fmla="*/ 766 w 824"/>
              <a:gd name="T43" fmla="*/ 303 h 815"/>
              <a:gd name="T44" fmla="*/ 779 w 824"/>
              <a:gd name="T45" fmla="*/ 333 h 815"/>
              <a:gd name="T46" fmla="*/ 802 w 824"/>
              <a:gd name="T47" fmla="*/ 399 h 815"/>
              <a:gd name="T48" fmla="*/ 815 w 824"/>
              <a:gd name="T49" fmla="*/ 486 h 815"/>
              <a:gd name="T50" fmla="*/ 824 w 824"/>
              <a:gd name="T51" fmla="*/ 574 h 815"/>
              <a:gd name="T52" fmla="*/ 820 w 824"/>
              <a:gd name="T53" fmla="*/ 661 h 815"/>
              <a:gd name="T54" fmla="*/ 811 w 824"/>
              <a:gd name="T55" fmla="*/ 706 h 815"/>
              <a:gd name="T56" fmla="*/ 793 w 824"/>
              <a:gd name="T57" fmla="*/ 764 h 815"/>
              <a:gd name="T58" fmla="*/ 751 w 824"/>
              <a:gd name="T59" fmla="*/ 764 h 815"/>
              <a:gd name="T60" fmla="*/ 692 w 824"/>
              <a:gd name="T61" fmla="*/ 773 h 815"/>
              <a:gd name="T62" fmla="*/ 719 w 824"/>
              <a:gd name="T63" fmla="*/ 773 h 815"/>
              <a:gd name="T64" fmla="*/ 725 w 824"/>
              <a:gd name="T65" fmla="*/ 773 h 815"/>
              <a:gd name="T66" fmla="*/ 725 w 824"/>
              <a:gd name="T67" fmla="*/ 769 h 815"/>
              <a:gd name="T68" fmla="*/ 697 w 824"/>
              <a:gd name="T69" fmla="*/ 773 h 815"/>
              <a:gd name="T70" fmla="*/ 638 w 824"/>
              <a:gd name="T71" fmla="*/ 779 h 815"/>
              <a:gd name="T72" fmla="*/ 587 w 824"/>
              <a:gd name="T73" fmla="*/ 784 h 815"/>
              <a:gd name="T74" fmla="*/ 561 w 824"/>
              <a:gd name="T75" fmla="*/ 794 h 815"/>
              <a:gd name="T76" fmla="*/ 538 w 824"/>
              <a:gd name="T77" fmla="*/ 799 h 815"/>
              <a:gd name="T78" fmla="*/ 506 w 824"/>
              <a:gd name="T79" fmla="*/ 810 h 815"/>
              <a:gd name="T80" fmla="*/ 475 w 824"/>
              <a:gd name="T81" fmla="*/ 815 h 815"/>
              <a:gd name="T82" fmla="*/ 442 w 824"/>
              <a:gd name="T83" fmla="*/ 815 h 815"/>
              <a:gd name="T84" fmla="*/ 401 w 824"/>
              <a:gd name="T85" fmla="*/ 810 h 815"/>
              <a:gd name="T86" fmla="*/ 378 w 824"/>
              <a:gd name="T87" fmla="*/ 810 h 815"/>
              <a:gd name="T88" fmla="*/ 347 w 824"/>
              <a:gd name="T89" fmla="*/ 805 h 815"/>
              <a:gd name="T90" fmla="*/ 310 w 824"/>
              <a:gd name="T91" fmla="*/ 799 h 815"/>
              <a:gd name="T92" fmla="*/ 264 w 824"/>
              <a:gd name="T93" fmla="*/ 794 h 815"/>
              <a:gd name="T94" fmla="*/ 209 w 824"/>
              <a:gd name="T95" fmla="*/ 790 h 815"/>
              <a:gd name="T96" fmla="*/ 145 w 824"/>
              <a:gd name="T97" fmla="*/ 779 h 815"/>
              <a:gd name="T98" fmla="*/ 114 w 824"/>
              <a:gd name="T99" fmla="*/ 738 h 815"/>
              <a:gd name="T100" fmla="*/ 87 w 824"/>
              <a:gd name="T101" fmla="*/ 728 h 815"/>
              <a:gd name="T102" fmla="*/ 36 w 824"/>
              <a:gd name="T103" fmla="*/ 712 h 815"/>
              <a:gd name="T104" fmla="*/ 19 w 824"/>
              <a:gd name="T105" fmla="*/ 681 h 815"/>
              <a:gd name="T106" fmla="*/ 10 w 824"/>
              <a:gd name="T107" fmla="*/ 651 h 815"/>
              <a:gd name="T108" fmla="*/ 5 w 824"/>
              <a:gd name="T109" fmla="*/ 615 h 815"/>
              <a:gd name="T110" fmla="*/ 0 w 824"/>
              <a:gd name="T111" fmla="*/ 574 h 815"/>
              <a:gd name="T112" fmla="*/ 5 w 824"/>
              <a:gd name="T113" fmla="*/ 518 h 815"/>
              <a:gd name="T114" fmla="*/ 10 w 824"/>
              <a:gd name="T115" fmla="*/ 456 h 815"/>
              <a:gd name="T116" fmla="*/ 19 w 824"/>
              <a:gd name="T117" fmla="*/ 421 h 815"/>
              <a:gd name="T118" fmla="*/ 32 w 824"/>
              <a:gd name="T119" fmla="*/ 374 h 815"/>
              <a:gd name="T120" fmla="*/ 46 w 824"/>
              <a:gd name="T121" fmla="*/ 333 h 815"/>
              <a:gd name="T122" fmla="*/ 55 w 824"/>
              <a:gd name="T123" fmla="*/ 287 h 81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24"/>
              <a:gd name="T187" fmla="*/ 0 h 815"/>
              <a:gd name="T188" fmla="*/ 824 w 824"/>
              <a:gd name="T189" fmla="*/ 815 h 81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24" h="815">
                <a:moveTo>
                  <a:pt x="59" y="287"/>
                </a:moveTo>
                <a:lnTo>
                  <a:pt x="77" y="221"/>
                </a:lnTo>
                <a:lnTo>
                  <a:pt x="91" y="190"/>
                </a:lnTo>
                <a:lnTo>
                  <a:pt x="114" y="163"/>
                </a:lnTo>
                <a:lnTo>
                  <a:pt x="118" y="149"/>
                </a:lnTo>
                <a:lnTo>
                  <a:pt x="128" y="134"/>
                </a:lnTo>
                <a:lnTo>
                  <a:pt x="141" y="112"/>
                </a:lnTo>
                <a:lnTo>
                  <a:pt x="151" y="97"/>
                </a:lnTo>
                <a:lnTo>
                  <a:pt x="182" y="72"/>
                </a:lnTo>
                <a:lnTo>
                  <a:pt x="219" y="46"/>
                </a:lnTo>
                <a:lnTo>
                  <a:pt x="260" y="20"/>
                </a:lnTo>
                <a:lnTo>
                  <a:pt x="292" y="0"/>
                </a:lnTo>
                <a:lnTo>
                  <a:pt x="424" y="6"/>
                </a:lnTo>
                <a:lnTo>
                  <a:pt x="492" y="10"/>
                </a:lnTo>
                <a:lnTo>
                  <a:pt x="556" y="20"/>
                </a:lnTo>
                <a:lnTo>
                  <a:pt x="579" y="31"/>
                </a:lnTo>
                <a:lnTo>
                  <a:pt x="601" y="77"/>
                </a:lnTo>
                <a:lnTo>
                  <a:pt x="624" y="134"/>
                </a:lnTo>
                <a:lnTo>
                  <a:pt x="647" y="163"/>
                </a:lnTo>
                <a:lnTo>
                  <a:pt x="702" y="226"/>
                </a:lnTo>
                <a:lnTo>
                  <a:pt x="748" y="272"/>
                </a:lnTo>
                <a:lnTo>
                  <a:pt x="766" y="303"/>
                </a:lnTo>
                <a:lnTo>
                  <a:pt x="779" y="333"/>
                </a:lnTo>
                <a:lnTo>
                  <a:pt x="802" y="399"/>
                </a:lnTo>
                <a:lnTo>
                  <a:pt x="815" y="486"/>
                </a:lnTo>
                <a:lnTo>
                  <a:pt x="824" y="574"/>
                </a:lnTo>
                <a:lnTo>
                  <a:pt x="820" y="661"/>
                </a:lnTo>
                <a:lnTo>
                  <a:pt x="811" y="706"/>
                </a:lnTo>
                <a:lnTo>
                  <a:pt x="793" y="764"/>
                </a:lnTo>
                <a:lnTo>
                  <a:pt x="751" y="764"/>
                </a:lnTo>
                <a:lnTo>
                  <a:pt x="692" y="773"/>
                </a:lnTo>
                <a:lnTo>
                  <a:pt x="719" y="773"/>
                </a:lnTo>
                <a:lnTo>
                  <a:pt x="725" y="773"/>
                </a:lnTo>
                <a:lnTo>
                  <a:pt x="725" y="769"/>
                </a:lnTo>
                <a:lnTo>
                  <a:pt x="697" y="773"/>
                </a:lnTo>
                <a:lnTo>
                  <a:pt x="638" y="779"/>
                </a:lnTo>
                <a:lnTo>
                  <a:pt x="587" y="784"/>
                </a:lnTo>
                <a:lnTo>
                  <a:pt x="561" y="794"/>
                </a:lnTo>
                <a:lnTo>
                  <a:pt x="538" y="799"/>
                </a:lnTo>
                <a:lnTo>
                  <a:pt x="506" y="810"/>
                </a:lnTo>
                <a:lnTo>
                  <a:pt x="475" y="815"/>
                </a:lnTo>
                <a:lnTo>
                  <a:pt x="442" y="815"/>
                </a:lnTo>
                <a:lnTo>
                  <a:pt x="401" y="810"/>
                </a:lnTo>
                <a:lnTo>
                  <a:pt x="378" y="810"/>
                </a:lnTo>
                <a:lnTo>
                  <a:pt x="347" y="805"/>
                </a:lnTo>
                <a:lnTo>
                  <a:pt x="310" y="799"/>
                </a:lnTo>
                <a:lnTo>
                  <a:pt x="264" y="794"/>
                </a:lnTo>
                <a:lnTo>
                  <a:pt x="209" y="790"/>
                </a:lnTo>
                <a:lnTo>
                  <a:pt x="145" y="779"/>
                </a:lnTo>
                <a:lnTo>
                  <a:pt x="114" y="738"/>
                </a:lnTo>
                <a:lnTo>
                  <a:pt x="87" y="728"/>
                </a:lnTo>
                <a:lnTo>
                  <a:pt x="36" y="712"/>
                </a:lnTo>
                <a:lnTo>
                  <a:pt x="19" y="681"/>
                </a:lnTo>
                <a:lnTo>
                  <a:pt x="10" y="651"/>
                </a:lnTo>
                <a:lnTo>
                  <a:pt x="5" y="615"/>
                </a:lnTo>
                <a:lnTo>
                  <a:pt x="0" y="574"/>
                </a:lnTo>
                <a:lnTo>
                  <a:pt x="5" y="518"/>
                </a:lnTo>
                <a:lnTo>
                  <a:pt x="10" y="456"/>
                </a:lnTo>
                <a:lnTo>
                  <a:pt x="19" y="421"/>
                </a:lnTo>
                <a:lnTo>
                  <a:pt x="32" y="374"/>
                </a:lnTo>
                <a:lnTo>
                  <a:pt x="46" y="333"/>
                </a:lnTo>
                <a:lnTo>
                  <a:pt x="55" y="287"/>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6" name="Freeform 46"/>
          <p:cNvSpPr>
            <a:spLocks/>
          </p:cNvSpPr>
          <p:nvPr/>
        </p:nvSpPr>
        <p:spPr bwMode="auto">
          <a:xfrm>
            <a:off x="1116013" y="3640931"/>
            <a:ext cx="649287" cy="1347788"/>
          </a:xfrm>
          <a:custGeom>
            <a:avLst/>
            <a:gdLst>
              <a:gd name="T0" fmla="*/ 22 w 428"/>
              <a:gd name="T1" fmla="*/ 729 h 914"/>
              <a:gd name="T2" fmla="*/ 18 w 428"/>
              <a:gd name="T3" fmla="*/ 699 h 914"/>
              <a:gd name="T4" fmla="*/ 6 w 428"/>
              <a:gd name="T5" fmla="*/ 643 h 914"/>
              <a:gd name="T6" fmla="*/ 0 w 428"/>
              <a:gd name="T7" fmla="*/ 613 h 914"/>
              <a:gd name="T8" fmla="*/ 6 w 428"/>
              <a:gd name="T9" fmla="*/ 515 h 914"/>
              <a:gd name="T10" fmla="*/ 25 w 428"/>
              <a:gd name="T11" fmla="*/ 464 h 914"/>
              <a:gd name="T12" fmla="*/ 35 w 428"/>
              <a:gd name="T13" fmla="*/ 418 h 914"/>
              <a:gd name="T14" fmla="*/ 40 w 428"/>
              <a:gd name="T15" fmla="*/ 398 h 914"/>
              <a:gd name="T16" fmla="*/ 57 w 428"/>
              <a:gd name="T17" fmla="*/ 291 h 914"/>
              <a:gd name="T18" fmla="*/ 72 w 428"/>
              <a:gd name="T19" fmla="*/ 184 h 914"/>
              <a:gd name="T20" fmla="*/ 82 w 428"/>
              <a:gd name="T21" fmla="*/ 122 h 914"/>
              <a:gd name="T22" fmla="*/ 101 w 428"/>
              <a:gd name="T23" fmla="*/ 61 h 914"/>
              <a:gd name="T24" fmla="*/ 119 w 428"/>
              <a:gd name="T25" fmla="*/ 20 h 914"/>
              <a:gd name="T26" fmla="*/ 156 w 428"/>
              <a:gd name="T27" fmla="*/ 5 h 914"/>
              <a:gd name="T28" fmla="*/ 188 w 428"/>
              <a:gd name="T29" fmla="*/ 10 h 914"/>
              <a:gd name="T30" fmla="*/ 192 w 428"/>
              <a:gd name="T31" fmla="*/ 10 h 914"/>
              <a:gd name="T32" fmla="*/ 187 w 428"/>
              <a:gd name="T33" fmla="*/ 15 h 914"/>
              <a:gd name="T34" fmla="*/ 198 w 428"/>
              <a:gd name="T35" fmla="*/ 25 h 914"/>
              <a:gd name="T36" fmla="*/ 230 w 428"/>
              <a:gd name="T37" fmla="*/ 45 h 914"/>
              <a:gd name="T38" fmla="*/ 243 w 428"/>
              <a:gd name="T39" fmla="*/ 51 h 914"/>
              <a:gd name="T40" fmla="*/ 257 w 428"/>
              <a:gd name="T41" fmla="*/ 112 h 914"/>
              <a:gd name="T42" fmla="*/ 277 w 428"/>
              <a:gd name="T43" fmla="*/ 158 h 914"/>
              <a:gd name="T44" fmla="*/ 282 w 428"/>
              <a:gd name="T45" fmla="*/ 184 h 914"/>
              <a:gd name="T46" fmla="*/ 294 w 428"/>
              <a:gd name="T47" fmla="*/ 214 h 914"/>
              <a:gd name="T48" fmla="*/ 319 w 428"/>
              <a:gd name="T49" fmla="*/ 362 h 914"/>
              <a:gd name="T50" fmla="*/ 346 w 428"/>
              <a:gd name="T51" fmla="*/ 475 h 914"/>
              <a:gd name="T52" fmla="*/ 356 w 428"/>
              <a:gd name="T53" fmla="*/ 515 h 914"/>
              <a:gd name="T54" fmla="*/ 368 w 428"/>
              <a:gd name="T55" fmla="*/ 541 h 914"/>
              <a:gd name="T56" fmla="*/ 390 w 428"/>
              <a:gd name="T57" fmla="*/ 592 h 914"/>
              <a:gd name="T58" fmla="*/ 401 w 428"/>
              <a:gd name="T59" fmla="*/ 618 h 914"/>
              <a:gd name="T60" fmla="*/ 415 w 428"/>
              <a:gd name="T61" fmla="*/ 668 h 914"/>
              <a:gd name="T62" fmla="*/ 427 w 428"/>
              <a:gd name="T63" fmla="*/ 714 h 914"/>
              <a:gd name="T64" fmla="*/ 422 w 428"/>
              <a:gd name="T65" fmla="*/ 786 h 914"/>
              <a:gd name="T66" fmla="*/ 412 w 428"/>
              <a:gd name="T67" fmla="*/ 863 h 914"/>
              <a:gd name="T68" fmla="*/ 393 w 428"/>
              <a:gd name="T69" fmla="*/ 888 h 914"/>
              <a:gd name="T70" fmla="*/ 346 w 428"/>
              <a:gd name="T71" fmla="*/ 908 h 914"/>
              <a:gd name="T72" fmla="*/ 303 w 428"/>
              <a:gd name="T73" fmla="*/ 913 h 914"/>
              <a:gd name="T74" fmla="*/ 200 w 428"/>
              <a:gd name="T75" fmla="*/ 913 h 914"/>
              <a:gd name="T76" fmla="*/ 62 w 428"/>
              <a:gd name="T77" fmla="*/ 898 h 914"/>
              <a:gd name="T78" fmla="*/ 15 w 428"/>
              <a:gd name="T79" fmla="*/ 863 h 914"/>
              <a:gd name="T80" fmla="*/ 12 w 428"/>
              <a:gd name="T81" fmla="*/ 836 h 914"/>
              <a:gd name="T82" fmla="*/ 21 w 428"/>
              <a:gd name="T83" fmla="*/ 791 h 914"/>
              <a:gd name="T84" fmla="*/ 26 w 428"/>
              <a:gd name="T85" fmla="*/ 775 h 9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8"/>
              <a:gd name="T130" fmla="*/ 0 h 914"/>
              <a:gd name="T131" fmla="*/ 428 w 428"/>
              <a:gd name="T132" fmla="*/ 914 h 9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8" h="914">
                <a:moveTo>
                  <a:pt x="31" y="775"/>
                </a:moveTo>
                <a:lnTo>
                  <a:pt x="26" y="745"/>
                </a:lnTo>
                <a:lnTo>
                  <a:pt x="22" y="729"/>
                </a:lnTo>
                <a:lnTo>
                  <a:pt x="21" y="714"/>
                </a:lnTo>
                <a:lnTo>
                  <a:pt x="19" y="704"/>
                </a:lnTo>
                <a:lnTo>
                  <a:pt x="18" y="699"/>
                </a:lnTo>
                <a:lnTo>
                  <a:pt x="15" y="684"/>
                </a:lnTo>
                <a:lnTo>
                  <a:pt x="11" y="668"/>
                </a:lnTo>
                <a:lnTo>
                  <a:pt x="6" y="643"/>
                </a:lnTo>
                <a:lnTo>
                  <a:pt x="1" y="622"/>
                </a:lnTo>
                <a:lnTo>
                  <a:pt x="0" y="618"/>
                </a:lnTo>
                <a:lnTo>
                  <a:pt x="0" y="613"/>
                </a:lnTo>
                <a:lnTo>
                  <a:pt x="1" y="566"/>
                </a:lnTo>
                <a:lnTo>
                  <a:pt x="3" y="531"/>
                </a:lnTo>
                <a:lnTo>
                  <a:pt x="6" y="515"/>
                </a:lnTo>
                <a:lnTo>
                  <a:pt x="10" y="500"/>
                </a:lnTo>
                <a:lnTo>
                  <a:pt x="16" y="479"/>
                </a:lnTo>
                <a:lnTo>
                  <a:pt x="25" y="464"/>
                </a:lnTo>
                <a:lnTo>
                  <a:pt x="29" y="443"/>
                </a:lnTo>
                <a:lnTo>
                  <a:pt x="33" y="429"/>
                </a:lnTo>
                <a:lnTo>
                  <a:pt x="35" y="418"/>
                </a:lnTo>
                <a:lnTo>
                  <a:pt x="36" y="413"/>
                </a:lnTo>
                <a:lnTo>
                  <a:pt x="37" y="408"/>
                </a:lnTo>
                <a:lnTo>
                  <a:pt x="40" y="398"/>
                </a:lnTo>
                <a:lnTo>
                  <a:pt x="44" y="388"/>
                </a:lnTo>
                <a:lnTo>
                  <a:pt x="50" y="368"/>
                </a:lnTo>
                <a:lnTo>
                  <a:pt x="57" y="291"/>
                </a:lnTo>
                <a:lnTo>
                  <a:pt x="62" y="255"/>
                </a:lnTo>
                <a:lnTo>
                  <a:pt x="69" y="214"/>
                </a:lnTo>
                <a:lnTo>
                  <a:pt x="72" y="184"/>
                </a:lnTo>
                <a:lnTo>
                  <a:pt x="75" y="153"/>
                </a:lnTo>
                <a:lnTo>
                  <a:pt x="78" y="138"/>
                </a:lnTo>
                <a:lnTo>
                  <a:pt x="82" y="122"/>
                </a:lnTo>
                <a:lnTo>
                  <a:pt x="87" y="112"/>
                </a:lnTo>
                <a:lnTo>
                  <a:pt x="94" y="97"/>
                </a:lnTo>
                <a:lnTo>
                  <a:pt x="101" y="61"/>
                </a:lnTo>
                <a:lnTo>
                  <a:pt x="108" y="41"/>
                </a:lnTo>
                <a:lnTo>
                  <a:pt x="112" y="30"/>
                </a:lnTo>
                <a:lnTo>
                  <a:pt x="119" y="20"/>
                </a:lnTo>
                <a:lnTo>
                  <a:pt x="126" y="10"/>
                </a:lnTo>
                <a:lnTo>
                  <a:pt x="137" y="0"/>
                </a:lnTo>
                <a:lnTo>
                  <a:pt x="156" y="5"/>
                </a:lnTo>
                <a:lnTo>
                  <a:pt x="170" y="5"/>
                </a:lnTo>
                <a:lnTo>
                  <a:pt x="181" y="10"/>
                </a:lnTo>
                <a:lnTo>
                  <a:pt x="188" y="10"/>
                </a:lnTo>
                <a:lnTo>
                  <a:pt x="192" y="10"/>
                </a:lnTo>
                <a:lnTo>
                  <a:pt x="194" y="10"/>
                </a:lnTo>
                <a:lnTo>
                  <a:pt x="192" y="10"/>
                </a:lnTo>
                <a:lnTo>
                  <a:pt x="190" y="10"/>
                </a:lnTo>
                <a:lnTo>
                  <a:pt x="188" y="15"/>
                </a:lnTo>
                <a:lnTo>
                  <a:pt x="187" y="15"/>
                </a:lnTo>
                <a:lnTo>
                  <a:pt x="188" y="15"/>
                </a:lnTo>
                <a:lnTo>
                  <a:pt x="191" y="20"/>
                </a:lnTo>
                <a:lnTo>
                  <a:pt x="198" y="25"/>
                </a:lnTo>
                <a:lnTo>
                  <a:pt x="206" y="30"/>
                </a:lnTo>
                <a:lnTo>
                  <a:pt x="217" y="41"/>
                </a:lnTo>
                <a:lnTo>
                  <a:pt x="230" y="45"/>
                </a:lnTo>
                <a:lnTo>
                  <a:pt x="237" y="45"/>
                </a:lnTo>
                <a:lnTo>
                  <a:pt x="241" y="51"/>
                </a:lnTo>
                <a:lnTo>
                  <a:pt x="243" y="51"/>
                </a:lnTo>
                <a:lnTo>
                  <a:pt x="245" y="51"/>
                </a:lnTo>
                <a:lnTo>
                  <a:pt x="250" y="81"/>
                </a:lnTo>
                <a:lnTo>
                  <a:pt x="257" y="112"/>
                </a:lnTo>
                <a:lnTo>
                  <a:pt x="264" y="132"/>
                </a:lnTo>
                <a:lnTo>
                  <a:pt x="269" y="148"/>
                </a:lnTo>
                <a:lnTo>
                  <a:pt x="277" y="158"/>
                </a:lnTo>
                <a:lnTo>
                  <a:pt x="281" y="179"/>
                </a:lnTo>
                <a:lnTo>
                  <a:pt x="282" y="189"/>
                </a:lnTo>
                <a:lnTo>
                  <a:pt x="282" y="184"/>
                </a:lnTo>
                <a:lnTo>
                  <a:pt x="284" y="184"/>
                </a:lnTo>
                <a:lnTo>
                  <a:pt x="288" y="193"/>
                </a:lnTo>
                <a:lnTo>
                  <a:pt x="294" y="214"/>
                </a:lnTo>
                <a:lnTo>
                  <a:pt x="303" y="250"/>
                </a:lnTo>
                <a:lnTo>
                  <a:pt x="310" y="286"/>
                </a:lnTo>
                <a:lnTo>
                  <a:pt x="319" y="362"/>
                </a:lnTo>
                <a:lnTo>
                  <a:pt x="325" y="388"/>
                </a:lnTo>
                <a:lnTo>
                  <a:pt x="332" y="418"/>
                </a:lnTo>
                <a:lnTo>
                  <a:pt x="346" y="475"/>
                </a:lnTo>
                <a:lnTo>
                  <a:pt x="349" y="490"/>
                </a:lnTo>
                <a:lnTo>
                  <a:pt x="352" y="500"/>
                </a:lnTo>
                <a:lnTo>
                  <a:pt x="356" y="515"/>
                </a:lnTo>
                <a:lnTo>
                  <a:pt x="358" y="520"/>
                </a:lnTo>
                <a:lnTo>
                  <a:pt x="362" y="531"/>
                </a:lnTo>
                <a:lnTo>
                  <a:pt x="368" y="541"/>
                </a:lnTo>
                <a:lnTo>
                  <a:pt x="376" y="561"/>
                </a:lnTo>
                <a:lnTo>
                  <a:pt x="383" y="577"/>
                </a:lnTo>
                <a:lnTo>
                  <a:pt x="390" y="592"/>
                </a:lnTo>
                <a:lnTo>
                  <a:pt x="393" y="602"/>
                </a:lnTo>
                <a:lnTo>
                  <a:pt x="397" y="613"/>
                </a:lnTo>
                <a:lnTo>
                  <a:pt x="401" y="618"/>
                </a:lnTo>
                <a:lnTo>
                  <a:pt x="403" y="622"/>
                </a:lnTo>
                <a:lnTo>
                  <a:pt x="408" y="643"/>
                </a:lnTo>
                <a:lnTo>
                  <a:pt x="415" y="668"/>
                </a:lnTo>
                <a:lnTo>
                  <a:pt x="422" y="689"/>
                </a:lnTo>
                <a:lnTo>
                  <a:pt x="427" y="709"/>
                </a:lnTo>
                <a:lnTo>
                  <a:pt x="427" y="714"/>
                </a:lnTo>
                <a:lnTo>
                  <a:pt x="426" y="729"/>
                </a:lnTo>
                <a:lnTo>
                  <a:pt x="425" y="755"/>
                </a:lnTo>
                <a:lnTo>
                  <a:pt x="422" y="786"/>
                </a:lnTo>
                <a:lnTo>
                  <a:pt x="419" y="811"/>
                </a:lnTo>
                <a:lnTo>
                  <a:pt x="416" y="836"/>
                </a:lnTo>
                <a:lnTo>
                  <a:pt x="412" y="863"/>
                </a:lnTo>
                <a:lnTo>
                  <a:pt x="408" y="872"/>
                </a:lnTo>
                <a:lnTo>
                  <a:pt x="403" y="877"/>
                </a:lnTo>
                <a:lnTo>
                  <a:pt x="393" y="888"/>
                </a:lnTo>
                <a:lnTo>
                  <a:pt x="382" y="893"/>
                </a:lnTo>
                <a:lnTo>
                  <a:pt x="371" y="898"/>
                </a:lnTo>
                <a:lnTo>
                  <a:pt x="346" y="908"/>
                </a:lnTo>
                <a:lnTo>
                  <a:pt x="336" y="908"/>
                </a:lnTo>
                <a:lnTo>
                  <a:pt x="327" y="913"/>
                </a:lnTo>
                <a:lnTo>
                  <a:pt x="303" y="913"/>
                </a:lnTo>
                <a:lnTo>
                  <a:pt x="280" y="913"/>
                </a:lnTo>
                <a:lnTo>
                  <a:pt x="238" y="913"/>
                </a:lnTo>
                <a:lnTo>
                  <a:pt x="200" y="913"/>
                </a:lnTo>
                <a:lnTo>
                  <a:pt x="166" y="913"/>
                </a:lnTo>
                <a:lnTo>
                  <a:pt x="97" y="904"/>
                </a:lnTo>
                <a:lnTo>
                  <a:pt x="62" y="898"/>
                </a:lnTo>
                <a:lnTo>
                  <a:pt x="25" y="883"/>
                </a:lnTo>
                <a:lnTo>
                  <a:pt x="19" y="872"/>
                </a:lnTo>
                <a:lnTo>
                  <a:pt x="15" y="863"/>
                </a:lnTo>
                <a:lnTo>
                  <a:pt x="12" y="857"/>
                </a:lnTo>
                <a:lnTo>
                  <a:pt x="11" y="852"/>
                </a:lnTo>
                <a:lnTo>
                  <a:pt x="12" y="836"/>
                </a:lnTo>
                <a:lnTo>
                  <a:pt x="15" y="827"/>
                </a:lnTo>
                <a:lnTo>
                  <a:pt x="18" y="806"/>
                </a:lnTo>
                <a:lnTo>
                  <a:pt x="21" y="791"/>
                </a:lnTo>
                <a:lnTo>
                  <a:pt x="22" y="781"/>
                </a:lnTo>
                <a:lnTo>
                  <a:pt x="24" y="775"/>
                </a:lnTo>
                <a:lnTo>
                  <a:pt x="26" y="775"/>
                </a:lnTo>
                <a:lnTo>
                  <a:pt x="31" y="775"/>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7" name="Freeform 47"/>
          <p:cNvSpPr>
            <a:spLocks/>
          </p:cNvSpPr>
          <p:nvPr/>
        </p:nvSpPr>
        <p:spPr bwMode="auto">
          <a:xfrm>
            <a:off x="1838325" y="4066382"/>
            <a:ext cx="728663" cy="930275"/>
          </a:xfrm>
          <a:custGeom>
            <a:avLst/>
            <a:gdLst>
              <a:gd name="T0" fmla="*/ 7 w 480"/>
              <a:gd name="T1" fmla="*/ 569 h 632"/>
              <a:gd name="T2" fmla="*/ 3 w 480"/>
              <a:gd name="T3" fmla="*/ 492 h 632"/>
              <a:gd name="T4" fmla="*/ 12 w 480"/>
              <a:gd name="T5" fmla="*/ 379 h 632"/>
              <a:gd name="T6" fmla="*/ 19 w 480"/>
              <a:gd name="T7" fmla="*/ 251 h 632"/>
              <a:gd name="T8" fmla="*/ 12 w 480"/>
              <a:gd name="T9" fmla="*/ 174 h 632"/>
              <a:gd name="T10" fmla="*/ 3 w 480"/>
              <a:gd name="T11" fmla="*/ 148 h 632"/>
              <a:gd name="T12" fmla="*/ 0 w 480"/>
              <a:gd name="T13" fmla="*/ 113 h 632"/>
              <a:gd name="T14" fmla="*/ 7 w 480"/>
              <a:gd name="T15" fmla="*/ 92 h 632"/>
              <a:gd name="T16" fmla="*/ 21 w 480"/>
              <a:gd name="T17" fmla="*/ 82 h 632"/>
              <a:gd name="T18" fmla="*/ 57 w 480"/>
              <a:gd name="T19" fmla="*/ 62 h 632"/>
              <a:gd name="T20" fmla="*/ 73 w 480"/>
              <a:gd name="T21" fmla="*/ 56 h 632"/>
              <a:gd name="T22" fmla="*/ 90 w 480"/>
              <a:gd name="T23" fmla="*/ 51 h 632"/>
              <a:gd name="T24" fmla="*/ 132 w 480"/>
              <a:gd name="T25" fmla="*/ 36 h 632"/>
              <a:gd name="T26" fmla="*/ 156 w 480"/>
              <a:gd name="T27" fmla="*/ 30 h 632"/>
              <a:gd name="T28" fmla="*/ 165 w 480"/>
              <a:gd name="T29" fmla="*/ 25 h 632"/>
              <a:gd name="T30" fmla="*/ 203 w 480"/>
              <a:gd name="T31" fmla="*/ 0 h 632"/>
              <a:gd name="T32" fmla="*/ 245 w 480"/>
              <a:gd name="T33" fmla="*/ 0 h 632"/>
              <a:gd name="T34" fmla="*/ 335 w 480"/>
              <a:gd name="T35" fmla="*/ 25 h 632"/>
              <a:gd name="T36" fmla="*/ 352 w 480"/>
              <a:gd name="T37" fmla="*/ 46 h 632"/>
              <a:gd name="T38" fmla="*/ 375 w 480"/>
              <a:gd name="T39" fmla="*/ 71 h 632"/>
              <a:gd name="T40" fmla="*/ 395 w 480"/>
              <a:gd name="T41" fmla="*/ 82 h 632"/>
              <a:gd name="T42" fmla="*/ 406 w 480"/>
              <a:gd name="T43" fmla="*/ 148 h 632"/>
              <a:gd name="T44" fmla="*/ 420 w 480"/>
              <a:gd name="T45" fmla="*/ 189 h 632"/>
              <a:gd name="T46" fmla="*/ 427 w 480"/>
              <a:gd name="T47" fmla="*/ 221 h 632"/>
              <a:gd name="T48" fmla="*/ 418 w 480"/>
              <a:gd name="T49" fmla="*/ 256 h 632"/>
              <a:gd name="T50" fmla="*/ 411 w 480"/>
              <a:gd name="T51" fmla="*/ 293 h 632"/>
              <a:gd name="T52" fmla="*/ 413 w 480"/>
              <a:gd name="T53" fmla="*/ 333 h 632"/>
              <a:gd name="T54" fmla="*/ 423 w 480"/>
              <a:gd name="T55" fmla="*/ 364 h 632"/>
              <a:gd name="T56" fmla="*/ 440 w 480"/>
              <a:gd name="T57" fmla="*/ 379 h 632"/>
              <a:gd name="T58" fmla="*/ 458 w 480"/>
              <a:gd name="T59" fmla="*/ 395 h 632"/>
              <a:gd name="T60" fmla="*/ 475 w 480"/>
              <a:gd name="T61" fmla="*/ 436 h 632"/>
              <a:gd name="T62" fmla="*/ 477 w 480"/>
              <a:gd name="T63" fmla="*/ 472 h 632"/>
              <a:gd name="T64" fmla="*/ 465 w 480"/>
              <a:gd name="T65" fmla="*/ 513 h 632"/>
              <a:gd name="T66" fmla="*/ 434 w 480"/>
              <a:gd name="T67" fmla="*/ 559 h 632"/>
              <a:gd name="T68" fmla="*/ 364 w 480"/>
              <a:gd name="T69" fmla="*/ 605 h 632"/>
              <a:gd name="T70" fmla="*/ 267 w 480"/>
              <a:gd name="T71" fmla="*/ 631 h 632"/>
              <a:gd name="T72" fmla="*/ 111 w 480"/>
              <a:gd name="T73" fmla="*/ 616 h 632"/>
              <a:gd name="T74" fmla="*/ 14 w 480"/>
              <a:gd name="T75" fmla="*/ 605 h 6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80"/>
              <a:gd name="T115" fmla="*/ 0 h 632"/>
              <a:gd name="T116" fmla="*/ 480 w 480"/>
              <a:gd name="T117" fmla="*/ 632 h 6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80" h="632">
                <a:moveTo>
                  <a:pt x="14" y="605"/>
                </a:moveTo>
                <a:lnTo>
                  <a:pt x="7" y="569"/>
                </a:lnTo>
                <a:lnTo>
                  <a:pt x="5" y="533"/>
                </a:lnTo>
                <a:lnTo>
                  <a:pt x="3" y="492"/>
                </a:lnTo>
                <a:lnTo>
                  <a:pt x="5" y="457"/>
                </a:lnTo>
                <a:lnTo>
                  <a:pt x="12" y="379"/>
                </a:lnTo>
                <a:lnTo>
                  <a:pt x="21" y="307"/>
                </a:lnTo>
                <a:lnTo>
                  <a:pt x="19" y="251"/>
                </a:lnTo>
                <a:lnTo>
                  <a:pt x="14" y="189"/>
                </a:lnTo>
                <a:lnTo>
                  <a:pt x="12" y="174"/>
                </a:lnTo>
                <a:lnTo>
                  <a:pt x="7" y="164"/>
                </a:lnTo>
                <a:lnTo>
                  <a:pt x="3" y="148"/>
                </a:lnTo>
                <a:lnTo>
                  <a:pt x="0" y="133"/>
                </a:lnTo>
                <a:lnTo>
                  <a:pt x="0" y="113"/>
                </a:lnTo>
                <a:lnTo>
                  <a:pt x="3" y="102"/>
                </a:lnTo>
                <a:lnTo>
                  <a:pt x="7" y="92"/>
                </a:lnTo>
                <a:lnTo>
                  <a:pt x="12" y="87"/>
                </a:lnTo>
                <a:lnTo>
                  <a:pt x="21" y="82"/>
                </a:lnTo>
                <a:lnTo>
                  <a:pt x="45" y="66"/>
                </a:lnTo>
                <a:lnTo>
                  <a:pt x="57" y="62"/>
                </a:lnTo>
                <a:lnTo>
                  <a:pt x="66" y="62"/>
                </a:lnTo>
                <a:lnTo>
                  <a:pt x="73" y="56"/>
                </a:lnTo>
                <a:lnTo>
                  <a:pt x="78" y="56"/>
                </a:lnTo>
                <a:lnTo>
                  <a:pt x="90" y="51"/>
                </a:lnTo>
                <a:lnTo>
                  <a:pt x="104" y="46"/>
                </a:lnTo>
                <a:lnTo>
                  <a:pt x="132" y="36"/>
                </a:lnTo>
                <a:lnTo>
                  <a:pt x="144" y="30"/>
                </a:lnTo>
                <a:lnTo>
                  <a:pt x="156" y="30"/>
                </a:lnTo>
                <a:lnTo>
                  <a:pt x="163" y="25"/>
                </a:lnTo>
                <a:lnTo>
                  <a:pt x="165" y="25"/>
                </a:lnTo>
                <a:lnTo>
                  <a:pt x="182" y="10"/>
                </a:lnTo>
                <a:lnTo>
                  <a:pt x="203" y="0"/>
                </a:lnTo>
                <a:lnTo>
                  <a:pt x="224" y="0"/>
                </a:lnTo>
                <a:lnTo>
                  <a:pt x="245" y="0"/>
                </a:lnTo>
                <a:lnTo>
                  <a:pt x="293" y="15"/>
                </a:lnTo>
                <a:lnTo>
                  <a:pt x="335" y="25"/>
                </a:lnTo>
                <a:lnTo>
                  <a:pt x="345" y="36"/>
                </a:lnTo>
                <a:lnTo>
                  <a:pt x="352" y="46"/>
                </a:lnTo>
                <a:lnTo>
                  <a:pt x="364" y="62"/>
                </a:lnTo>
                <a:lnTo>
                  <a:pt x="375" y="71"/>
                </a:lnTo>
                <a:lnTo>
                  <a:pt x="385" y="76"/>
                </a:lnTo>
                <a:lnTo>
                  <a:pt x="395" y="82"/>
                </a:lnTo>
                <a:lnTo>
                  <a:pt x="402" y="118"/>
                </a:lnTo>
                <a:lnTo>
                  <a:pt x="406" y="148"/>
                </a:lnTo>
                <a:lnTo>
                  <a:pt x="416" y="174"/>
                </a:lnTo>
                <a:lnTo>
                  <a:pt x="420" y="189"/>
                </a:lnTo>
                <a:lnTo>
                  <a:pt x="430" y="200"/>
                </a:lnTo>
                <a:lnTo>
                  <a:pt x="427" y="221"/>
                </a:lnTo>
                <a:lnTo>
                  <a:pt x="423" y="236"/>
                </a:lnTo>
                <a:lnTo>
                  <a:pt x="418" y="256"/>
                </a:lnTo>
                <a:lnTo>
                  <a:pt x="413" y="277"/>
                </a:lnTo>
                <a:lnTo>
                  <a:pt x="411" y="293"/>
                </a:lnTo>
                <a:lnTo>
                  <a:pt x="409" y="298"/>
                </a:lnTo>
                <a:lnTo>
                  <a:pt x="413" y="333"/>
                </a:lnTo>
                <a:lnTo>
                  <a:pt x="418" y="354"/>
                </a:lnTo>
                <a:lnTo>
                  <a:pt x="423" y="364"/>
                </a:lnTo>
                <a:lnTo>
                  <a:pt x="427" y="369"/>
                </a:lnTo>
                <a:lnTo>
                  <a:pt x="440" y="379"/>
                </a:lnTo>
                <a:lnTo>
                  <a:pt x="451" y="385"/>
                </a:lnTo>
                <a:lnTo>
                  <a:pt x="458" y="395"/>
                </a:lnTo>
                <a:lnTo>
                  <a:pt x="468" y="415"/>
                </a:lnTo>
                <a:lnTo>
                  <a:pt x="475" y="436"/>
                </a:lnTo>
                <a:lnTo>
                  <a:pt x="479" y="451"/>
                </a:lnTo>
                <a:lnTo>
                  <a:pt x="477" y="472"/>
                </a:lnTo>
                <a:lnTo>
                  <a:pt x="472" y="492"/>
                </a:lnTo>
                <a:lnTo>
                  <a:pt x="465" y="513"/>
                </a:lnTo>
                <a:lnTo>
                  <a:pt x="456" y="529"/>
                </a:lnTo>
                <a:lnTo>
                  <a:pt x="434" y="559"/>
                </a:lnTo>
                <a:lnTo>
                  <a:pt x="409" y="575"/>
                </a:lnTo>
                <a:lnTo>
                  <a:pt x="364" y="605"/>
                </a:lnTo>
                <a:lnTo>
                  <a:pt x="317" y="621"/>
                </a:lnTo>
                <a:lnTo>
                  <a:pt x="267" y="631"/>
                </a:lnTo>
                <a:lnTo>
                  <a:pt x="215" y="631"/>
                </a:lnTo>
                <a:lnTo>
                  <a:pt x="111" y="616"/>
                </a:lnTo>
                <a:lnTo>
                  <a:pt x="62" y="610"/>
                </a:lnTo>
                <a:lnTo>
                  <a:pt x="14" y="605"/>
                </a:lnTo>
              </a:path>
            </a:pathLst>
          </a:custGeom>
          <a:solidFill>
            <a:srgbClr val="666699"/>
          </a:solidFill>
          <a:ln w="12700" cap="rnd">
            <a:solidFill>
              <a:schemeClr val="tx1"/>
            </a:solidFill>
            <a:round/>
            <a:headEnd type="none" w="sm" len="sm"/>
            <a:tailEnd type="none" w="sm" len="sm"/>
          </a:ln>
        </p:spPr>
        <p:txBody>
          <a:bodyPr/>
          <a:lstStyle/>
          <a:p>
            <a:endParaRPr lang="en-US" dirty="0"/>
          </a:p>
        </p:txBody>
      </p:sp>
      <p:sp>
        <p:nvSpPr>
          <p:cNvPr id="8" name="Rectangle 48"/>
          <p:cNvSpPr>
            <a:spLocks noChangeArrowheads="1"/>
          </p:cNvSpPr>
          <p:nvPr/>
        </p:nvSpPr>
        <p:spPr bwMode="auto">
          <a:xfrm>
            <a:off x="2784474" y="5040247"/>
            <a:ext cx="1403350" cy="646973"/>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Unreliable Suppliers</a:t>
            </a:r>
          </a:p>
        </p:txBody>
      </p:sp>
      <p:sp>
        <p:nvSpPr>
          <p:cNvPr id="9" name="Rectangle 49"/>
          <p:cNvSpPr>
            <a:spLocks noChangeArrowheads="1"/>
          </p:cNvSpPr>
          <p:nvPr/>
        </p:nvSpPr>
        <p:spPr bwMode="auto">
          <a:xfrm>
            <a:off x="673100" y="5040247"/>
            <a:ext cx="1685925" cy="646973"/>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Large Setup Times</a:t>
            </a:r>
          </a:p>
        </p:txBody>
      </p:sp>
      <p:sp>
        <p:nvSpPr>
          <p:cNvPr id="10" name="Rectangle 50"/>
          <p:cNvSpPr>
            <a:spLocks noChangeArrowheads="1"/>
          </p:cNvSpPr>
          <p:nvPr/>
        </p:nvSpPr>
        <p:spPr bwMode="auto">
          <a:xfrm>
            <a:off x="1520824" y="3325019"/>
            <a:ext cx="1981200" cy="641350"/>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Capacity Imbalances</a:t>
            </a:r>
          </a:p>
        </p:txBody>
      </p:sp>
      <p:sp>
        <p:nvSpPr>
          <p:cNvPr id="11" name="Rectangle 51"/>
          <p:cNvSpPr>
            <a:spLocks noChangeArrowheads="1"/>
          </p:cNvSpPr>
          <p:nvPr/>
        </p:nvSpPr>
        <p:spPr bwMode="auto">
          <a:xfrm>
            <a:off x="163512" y="3429794"/>
            <a:ext cx="976312" cy="369974"/>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Scrap</a:t>
            </a:r>
          </a:p>
        </p:txBody>
      </p:sp>
      <p:sp>
        <p:nvSpPr>
          <p:cNvPr id="23" name="Content Placeholder 1"/>
          <p:cNvSpPr>
            <a:spLocks noGrp="1"/>
          </p:cNvSpPr>
          <p:nvPr>
            <p:ph idx="1"/>
          </p:nvPr>
        </p:nvSpPr>
        <p:spPr>
          <a:xfrm>
            <a:off x="4299994" y="1118530"/>
            <a:ext cx="7728493" cy="4683125"/>
          </a:xfrm>
        </p:spPr>
        <p:txBody>
          <a:bodyPr/>
          <a:lstStyle/>
          <a:p>
            <a:pPr marL="0" indent="0">
              <a:buNone/>
            </a:pPr>
            <a:r>
              <a:rPr lang="en-US" sz="2400" dirty="0"/>
              <a:t>A River and Rocks analogy likens the water level to the inventory level in a facility. A higher water level hides potential blemishes in the process. As the water level is lowered, these problems surface, forcing management to correct. The key is to resist to reduce the inventory level too quickly. Lower the water level a little, break apart the exposed rocks (obstacles), and then lower the water level once again.</a:t>
            </a:r>
            <a:br>
              <a:rPr lang="en-US" sz="2000" dirty="0"/>
            </a:br>
            <a:endParaRPr lang="en-US" sz="200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8" y="990600"/>
            <a:ext cx="12191999" cy="5410200"/>
          </a:xfrm>
        </p:spPr>
        <p:txBody>
          <a:bodyPr/>
          <a:lstStyle/>
          <a:p>
            <a:r>
              <a:rPr lang="en-US" sz="2400" dirty="0"/>
              <a:t>As attempts are made to reduce inventory levels, other major elements that should be in place are: </a:t>
            </a:r>
            <a:r>
              <a:rPr lang="en-US" sz="2200" dirty="0"/>
              <a:t>Setup Time Reduction, Cross-Trained Workers</a:t>
            </a:r>
          </a:p>
          <a:p>
            <a:r>
              <a:rPr lang="en-US" sz="2200" dirty="0"/>
              <a:t>Reliable Processes, Preventive Maintenance Systems, Reliable Suppliers. </a:t>
            </a:r>
          </a:p>
          <a:p>
            <a:r>
              <a:rPr lang="en-US" sz="2400" dirty="0"/>
              <a:t>Partnership With Supplies, Production (Operation) Schedule Visibility</a:t>
            </a:r>
          </a:p>
          <a:p>
            <a:pPr lvl="0"/>
            <a:r>
              <a:rPr lang="en-US" dirty="0"/>
              <a:t>For the boat to move faster, all the oars should be in the water at the same time. </a:t>
            </a:r>
          </a:p>
          <a:p>
            <a:pPr lvl="1"/>
            <a:r>
              <a:rPr lang="en-US" dirty="0"/>
              <a:t>Balance the  flow across the supply chain</a:t>
            </a:r>
          </a:p>
          <a:p>
            <a:pPr lvl="1"/>
            <a:r>
              <a:rPr lang="en-US" dirty="0"/>
              <a:t>Have all processes working at the same rate</a:t>
            </a:r>
          </a:p>
          <a:p>
            <a:r>
              <a:rPr lang="en-US" dirty="0"/>
              <a:t>Having some resources working faster than others  will pile up inventory. Making sure all resources respond to pull signals ensures a smooth flow of products across the enterprise, or the supply chain. </a:t>
            </a:r>
          </a:p>
          <a:p>
            <a:pPr marL="0" indent="0">
              <a:buNone/>
            </a:pPr>
            <a:br>
              <a:rPr lang="en-US" sz="2400" dirty="0"/>
            </a:br>
            <a:endParaRPr lang="en-US" sz="2400" dirty="0"/>
          </a:p>
        </p:txBody>
      </p:sp>
      <p:sp>
        <p:nvSpPr>
          <p:cNvPr id="3" name="Title 2"/>
          <p:cNvSpPr>
            <a:spLocks noGrp="1"/>
          </p:cNvSpPr>
          <p:nvPr>
            <p:ph type="title"/>
          </p:nvPr>
        </p:nvSpPr>
        <p:spPr>
          <a:xfrm>
            <a:off x="0" y="0"/>
            <a:ext cx="12192000" cy="762000"/>
          </a:xfrm>
        </p:spPr>
        <p:txBody>
          <a:bodyPr/>
          <a:lstStyle/>
          <a:p>
            <a:r>
              <a:rPr lang="en-US" dirty="0"/>
              <a:t>The Lean System</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12192000" cy="5486400"/>
          </a:xfrm>
        </p:spPr>
        <p:txBody>
          <a:bodyPr/>
          <a:lstStyle/>
          <a:p>
            <a:pPr>
              <a:defRPr/>
            </a:pPr>
            <a:r>
              <a:rPr lang="en-US" sz="2400" b="1" dirty="0"/>
              <a:t>Has cost</a:t>
            </a:r>
          </a:p>
          <a:p>
            <a:pPr lvl="1">
              <a:buFontTx/>
              <a:buChar char="–"/>
              <a:defRPr/>
            </a:pPr>
            <a:r>
              <a:rPr lang="en-US" sz="2400" dirty="0"/>
              <a:t>Physical carrying costs – we need storage and human resources.</a:t>
            </a:r>
          </a:p>
          <a:p>
            <a:pPr lvl="1">
              <a:buFontTx/>
              <a:buChar char="–"/>
              <a:defRPr/>
            </a:pPr>
            <a:r>
              <a:rPr lang="en-US" sz="2400" dirty="0"/>
              <a:t>Financial costs (Opportunity Cost) –  We could have invested our capital elsewhere and benefit from it. In the LFT Game financial cost is 10% of the cost of goods. </a:t>
            </a:r>
          </a:p>
          <a:p>
            <a:pPr>
              <a:defRPr/>
            </a:pPr>
            <a:r>
              <a:rPr lang="en-US" sz="2400" b="1" dirty="0"/>
              <a:t>Has risk of obsolescence </a:t>
            </a:r>
          </a:p>
          <a:p>
            <a:pPr lvl="1">
              <a:buFontTx/>
              <a:buChar char="–"/>
              <a:defRPr/>
            </a:pPr>
            <a:r>
              <a:rPr lang="en-US" sz="2400" dirty="0"/>
              <a:t>Due to change in customer preferences, and due to technological changes.</a:t>
            </a:r>
          </a:p>
          <a:p>
            <a:pPr>
              <a:defRPr/>
            </a:pPr>
            <a:r>
              <a:rPr lang="en-US" sz="2400" b="1" dirty="0"/>
              <a:t>Hides problems</a:t>
            </a:r>
          </a:p>
          <a:p>
            <a:pPr lvl="1">
              <a:buFontTx/>
              <a:buChar char="–"/>
              <a:defRPr/>
            </a:pPr>
            <a:r>
              <a:rPr lang="en-US" sz="2400" dirty="0"/>
              <a:t>Even if we produce low quality product, there is enough inventory downstream. </a:t>
            </a:r>
          </a:p>
          <a:p>
            <a:pPr lvl="1">
              <a:buFontTx/>
              <a:buChar char="–"/>
              <a:defRPr/>
            </a:pPr>
            <a:r>
              <a:rPr lang="en-US" sz="2400" dirty="0"/>
              <a:t>Untrustworthy suppliers, machine breakdowns, long changeover times, too much scrap do not show up.</a:t>
            </a:r>
          </a:p>
          <a:p>
            <a:pPr lvl="1">
              <a:buFontTx/>
              <a:buChar char="–"/>
              <a:defRPr/>
            </a:pPr>
            <a:r>
              <a:rPr lang="en-US" sz="2400" dirty="0"/>
              <a:t>Long flow time, Feedback loop is long. not-uniform operations</a:t>
            </a:r>
            <a:r>
              <a:rPr lang="en-US" sz="2200" dirty="0"/>
              <a:t>.</a:t>
            </a:r>
            <a:endParaRPr lang="en-US" sz="2000" dirty="0"/>
          </a:p>
          <a:p>
            <a:pPr>
              <a:buNone/>
            </a:pPr>
            <a:endParaRPr lang="en-US" dirty="0"/>
          </a:p>
        </p:txBody>
      </p:sp>
      <p:sp>
        <p:nvSpPr>
          <p:cNvPr id="3" name="Title 2"/>
          <p:cNvSpPr>
            <a:spLocks noGrp="1"/>
          </p:cNvSpPr>
          <p:nvPr>
            <p:ph type="title"/>
          </p:nvPr>
        </p:nvSpPr>
        <p:spPr>
          <a:xfrm>
            <a:off x="0" y="0"/>
            <a:ext cx="12192000" cy="762000"/>
          </a:xfrm>
        </p:spPr>
        <p:txBody>
          <a:bodyPr/>
          <a:lstStyle/>
          <a:p>
            <a:r>
              <a:rPr lang="en-US" dirty="0"/>
              <a:t>The Read Cost of Inventory</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lick To Preview"/>
          <p:cNvPicPr>
            <a:picLocks noChangeAspect="1" noChangeArrowheads="1"/>
          </p:cNvPicPr>
          <p:nvPr/>
        </p:nvPicPr>
        <p:blipFill>
          <a:blip r:embed="rId3"/>
          <a:srcRect/>
          <a:stretch>
            <a:fillRect/>
          </a:stretch>
        </p:blipFill>
        <p:spPr bwMode="auto">
          <a:xfrm>
            <a:off x="10896600" y="1219200"/>
            <a:ext cx="1066800" cy="1066800"/>
          </a:xfrm>
          <a:prstGeom prst="rect">
            <a:avLst/>
          </a:prstGeom>
          <a:noFill/>
        </p:spPr>
      </p:pic>
      <p:sp>
        <p:nvSpPr>
          <p:cNvPr id="2" name="Content Placeholder 1"/>
          <p:cNvSpPr>
            <a:spLocks noGrp="1"/>
          </p:cNvSpPr>
          <p:nvPr>
            <p:ph idx="1"/>
          </p:nvPr>
        </p:nvSpPr>
        <p:spPr>
          <a:xfrm>
            <a:off x="11545" y="990600"/>
            <a:ext cx="12115800" cy="5562600"/>
          </a:xfrm>
        </p:spPr>
        <p:txBody>
          <a:bodyPr/>
          <a:lstStyle/>
          <a:p>
            <a:pPr marL="228600" indent="-228600">
              <a:lnSpc>
                <a:spcPct val="90000"/>
              </a:lnSpc>
              <a:spcBef>
                <a:spcPct val="50000"/>
              </a:spcBef>
              <a:defRPr/>
            </a:pPr>
            <a:r>
              <a:rPr lang="en-US" sz="2400" dirty="0"/>
              <a:t>Value added;  An activity that adds value to the product in the eyes of the customer. Non-Value added: any thing else. </a:t>
            </a:r>
          </a:p>
          <a:p>
            <a:pPr marL="228600" indent="-228600">
              <a:lnSpc>
                <a:spcPct val="90000"/>
              </a:lnSpc>
              <a:spcBef>
                <a:spcPct val="50000"/>
              </a:spcBef>
              <a:defRPr/>
            </a:pPr>
            <a:r>
              <a:rPr lang="en-US" sz="2400" dirty="0"/>
              <a:t>Identifying and reducing NVA activities is key to streamlining a process.</a:t>
            </a:r>
          </a:p>
          <a:p>
            <a:r>
              <a:rPr lang="en-US" sz="2400" dirty="0"/>
              <a:t>The Value Added ratio.  Total VA time divided by the total process time. While the it depends on the industry, a ratio of 10% is suggested. It is 1.8% in the next flow chart. It indicates the amount of waste and opportunities for lean efforts to remove waste. </a:t>
            </a:r>
          </a:p>
        </p:txBody>
      </p:sp>
      <p:sp>
        <p:nvSpPr>
          <p:cNvPr id="3" name="Title 2"/>
          <p:cNvSpPr>
            <a:spLocks noGrp="1"/>
          </p:cNvSpPr>
          <p:nvPr>
            <p:ph type="title"/>
          </p:nvPr>
        </p:nvSpPr>
        <p:spPr>
          <a:xfrm>
            <a:off x="0" y="0"/>
            <a:ext cx="12192000" cy="761999"/>
          </a:xfrm>
        </p:spPr>
        <p:txBody>
          <a:bodyPr/>
          <a:lstStyle/>
          <a:p>
            <a:r>
              <a:rPr lang="en-US" dirty="0"/>
              <a:t>Identify Value &amp; Non-Value Added Activities  </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Process Flow Chart and Spaghetti Diagram</a:t>
            </a:r>
          </a:p>
        </p:txBody>
      </p:sp>
      <p:pic>
        <p:nvPicPr>
          <p:cNvPr id="4" name="Picture 3" descr="Picture1.png"/>
          <p:cNvPicPr>
            <a:picLocks noChangeAspect="1"/>
          </p:cNvPicPr>
          <p:nvPr/>
        </p:nvPicPr>
        <p:blipFill>
          <a:blip r:embed="rId3"/>
          <a:stretch>
            <a:fillRect/>
          </a:stretch>
        </p:blipFill>
        <p:spPr>
          <a:xfrm>
            <a:off x="0" y="990600"/>
            <a:ext cx="6019800" cy="3377726"/>
          </a:xfrm>
          <a:prstGeom prst="rect">
            <a:avLst/>
          </a:prstGeom>
        </p:spPr>
      </p:pic>
      <p:pic>
        <p:nvPicPr>
          <p:cNvPr id="5" name="Picture 4" descr="Picture2.png"/>
          <p:cNvPicPr>
            <a:picLocks noChangeAspect="1"/>
          </p:cNvPicPr>
          <p:nvPr/>
        </p:nvPicPr>
        <p:blipFill>
          <a:blip r:embed="rId4"/>
          <a:stretch>
            <a:fillRect/>
          </a:stretch>
        </p:blipFill>
        <p:spPr>
          <a:xfrm>
            <a:off x="6356927" y="1143000"/>
            <a:ext cx="5530854" cy="2584267"/>
          </a:xfrm>
          <a:prstGeom prst="rect">
            <a:avLst/>
          </a:prstGeom>
        </p:spPr>
      </p:pic>
      <p:sp>
        <p:nvSpPr>
          <p:cNvPr id="6" name="Content Placeholder 1">
            <a:extLst>
              <a:ext uri="{FF2B5EF4-FFF2-40B4-BE49-F238E27FC236}">
                <a16:creationId xmlns:a16="http://schemas.microsoft.com/office/drawing/2014/main" id="{086C5327-4F87-4C9D-9970-FADC5C3EAB0C}"/>
              </a:ext>
            </a:extLst>
          </p:cNvPr>
          <p:cNvSpPr>
            <a:spLocks noGrp="1"/>
          </p:cNvSpPr>
          <p:nvPr>
            <p:ph idx="1"/>
          </p:nvPr>
        </p:nvSpPr>
        <p:spPr>
          <a:xfrm>
            <a:off x="18473" y="5105400"/>
            <a:ext cx="5830455" cy="1143000"/>
          </a:xfrm>
        </p:spPr>
        <p:txBody>
          <a:bodyPr/>
          <a:lstStyle/>
          <a:p>
            <a:pPr marL="0" indent="0">
              <a:lnSpc>
                <a:spcPct val="90000"/>
              </a:lnSpc>
              <a:spcBef>
                <a:spcPct val="50000"/>
              </a:spcBef>
              <a:buNone/>
              <a:defRPr/>
            </a:pPr>
            <a:r>
              <a:rPr lang="en-US" sz="2400" dirty="0"/>
              <a:t>Process Flow Chart </a:t>
            </a:r>
            <a:r>
              <a:rPr lang="en-US" sz="2400" dirty="0">
                <a:sym typeface="Wingdings" pitchFamily="2" charset="2"/>
              </a:rPr>
              <a:t> </a:t>
            </a:r>
            <a:r>
              <a:rPr lang="en-US" sz="2400" dirty="0"/>
              <a:t>captures the </a:t>
            </a:r>
            <a:r>
              <a:rPr lang="en-US" sz="2400" b="1" dirty="0"/>
              <a:t>logical</a:t>
            </a:r>
            <a:r>
              <a:rPr lang="en-US" sz="2400" dirty="0"/>
              <a:t> sequence of activities </a:t>
            </a:r>
            <a:r>
              <a:rPr lang="en-US" sz="2400" dirty="0">
                <a:sym typeface="Wingdings" pitchFamily="2" charset="2"/>
              </a:rPr>
              <a:t> to</a:t>
            </a:r>
            <a:r>
              <a:rPr lang="en-US" sz="2400" dirty="0"/>
              <a:t> eliminate NVA activities. </a:t>
            </a:r>
          </a:p>
        </p:txBody>
      </p:sp>
      <p:sp>
        <p:nvSpPr>
          <p:cNvPr id="7" name="Content Placeholder 1">
            <a:extLst>
              <a:ext uri="{FF2B5EF4-FFF2-40B4-BE49-F238E27FC236}">
                <a16:creationId xmlns:a16="http://schemas.microsoft.com/office/drawing/2014/main" id="{A1B313CE-3361-4643-BD3B-88CCF15CB044}"/>
              </a:ext>
            </a:extLst>
          </p:cNvPr>
          <p:cNvSpPr txBox="1">
            <a:spLocks/>
          </p:cNvSpPr>
          <p:nvPr/>
        </p:nvSpPr>
        <p:spPr bwMode="auto">
          <a:xfrm>
            <a:off x="6553200" y="4659745"/>
            <a:ext cx="5530854" cy="17460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Book Antiqua" panose="02040602050305030304" pitchFamily="18" charset="0"/>
                <a:ea typeface="ＭＳ Ｐゴシック" pitchFamily="-65" charset="-128"/>
                <a:cs typeface="Book Antiqua" panose="02040602050305030304" pitchFamily="18" charset="0"/>
              </a:defRPr>
            </a:lvl1pPr>
            <a:lvl2pPr marL="742950" indent="-285750" algn="l" rtl="0" eaLnBrk="1" fontAlgn="base" hangingPunct="1">
              <a:spcBef>
                <a:spcPct val="20000"/>
              </a:spcBef>
              <a:spcAft>
                <a:spcPct val="0"/>
              </a:spcAft>
              <a:buClrTx/>
              <a:buSzPct val="75000"/>
              <a:buFont typeface="Wingdings" pitchFamily="2" charset="2"/>
              <a:buChar char="n"/>
              <a:defRPr sz="2600">
                <a:solidFill>
                  <a:srgbClr val="002060"/>
                </a:solidFill>
                <a:latin typeface="Book Antiqua" panose="02040602050305030304" pitchFamily="18" charset="0"/>
                <a:ea typeface="ＭＳ Ｐゴシック" pitchFamily="-112" charset="-128"/>
              </a:defRPr>
            </a:lvl2pPr>
            <a:lvl3pPr marL="1143000" indent="-228600" algn="l" rtl="0" eaLnBrk="1" fontAlgn="base" hangingPunct="1">
              <a:spcBef>
                <a:spcPct val="20000"/>
              </a:spcBef>
              <a:spcAft>
                <a:spcPct val="0"/>
              </a:spcAft>
              <a:buClr>
                <a:srgbClr val="000082"/>
              </a:buClr>
              <a:buSzPct val="65000"/>
              <a:buFont typeface="Wingdings" pitchFamily="2" charset="2"/>
              <a:buChar char="p"/>
              <a:defRPr sz="2400">
                <a:solidFill>
                  <a:srgbClr val="002060"/>
                </a:solidFill>
                <a:latin typeface="Book Antiqua" panose="02040602050305030304" pitchFamily="18"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Book Antiqua" panose="02040602050305030304"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buNone/>
            </a:pPr>
            <a:r>
              <a:rPr lang="en-US" sz="2400" kern="0" dirty="0"/>
              <a:t>Spaghetti Diagram </a:t>
            </a:r>
            <a:r>
              <a:rPr lang="en-US" sz="2400" kern="0" dirty="0">
                <a:sym typeface="Wingdings" pitchFamily="2" charset="2"/>
              </a:rPr>
              <a:t> </a:t>
            </a:r>
            <a:r>
              <a:rPr lang="en-US" sz="2400" kern="0" dirty="0"/>
              <a:t>depicts the </a:t>
            </a:r>
            <a:r>
              <a:rPr lang="en-US" sz="2400" b="1" kern="0" dirty="0"/>
              <a:t>physical</a:t>
            </a:r>
            <a:r>
              <a:rPr lang="en-US" sz="2400" kern="0" dirty="0"/>
              <a:t> movement of products </a:t>
            </a:r>
            <a:r>
              <a:rPr lang="en-US" sz="2400" kern="0" dirty="0">
                <a:sym typeface="Wingdings" pitchFamily="2" charset="2"/>
              </a:rPr>
              <a:t> </a:t>
            </a:r>
            <a:r>
              <a:rPr lang="en-US" sz="2400" kern="0" dirty="0"/>
              <a:t>the extent of travel, and  back-tracking. To come out with a better layout.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4834" y="-50074"/>
            <a:ext cx="12226834" cy="888274"/>
          </a:xfrm>
        </p:spPr>
        <p:txBody>
          <a:bodyPr/>
          <a:lstStyle/>
          <a:p>
            <a:r>
              <a:rPr lang="en-US" dirty="0">
                <a:ea typeface="ＭＳ Ｐゴシック" charset="-128"/>
              </a:rPr>
              <a:t>Mixed-Model Scheduling and Small Batch Production</a:t>
            </a:r>
          </a:p>
        </p:txBody>
      </p:sp>
      <p:sp>
        <p:nvSpPr>
          <p:cNvPr id="3" name="Content Placeholder 2"/>
          <p:cNvSpPr>
            <a:spLocks noGrp="1"/>
          </p:cNvSpPr>
          <p:nvPr>
            <p:ph idx="1"/>
          </p:nvPr>
        </p:nvSpPr>
        <p:spPr>
          <a:xfrm>
            <a:off x="9236" y="990600"/>
            <a:ext cx="12106564" cy="4530725"/>
          </a:xfrm>
        </p:spPr>
        <p:txBody>
          <a:bodyPr/>
          <a:lstStyle/>
          <a:p>
            <a:r>
              <a:rPr lang="en-US" dirty="0"/>
              <a:t>In a perfect world, when the customer pulls a product from the final station, a signal is generated on each upstream resource to produce exactly what is pulled. </a:t>
            </a:r>
          </a:p>
          <a:p>
            <a:r>
              <a:rPr lang="en-US" dirty="0"/>
              <a:t>In the real world, changeover time, material availability, or operator availability motivates large batch production.</a:t>
            </a:r>
          </a:p>
          <a:p>
            <a:r>
              <a:rPr lang="en-US" dirty="0"/>
              <a:t>When inventory goes up, flow time goes up.</a:t>
            </a:r>
          </a:p>
          <a:p>
            <a:r>
              <a:rPr lang="en-US" dirty="0"/>
              <a:t>Produce products at the same rate at which customer demands are made. </a:t>
            </a:r>
          </a:p>
          <a:p>
            <a:r>
              <a:rPr lang="en-US" dirty="0"/>
              <a:t> In a lean system, products flow smoothly through the enterprise with no delays </a:t>
            </a:r>
          </a:p>
          <a:p>
            <a:endParaRPr lang="en-US" dirty="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0" y="0"/>
            <a:ext cx="12192000" cy="838200"/>
          </a:xfrm>
        </p:spPr>
        <p:txBody>
          <a:bodyPr/>
          <a:lstStyle/>
          <a:p>
            <a:r>
              <a:rPr lang="en-US" dirty="0">
                <a:ea typeface="ＭＳ Ｐゴシック" charset="-128"/>
              </a:rPr>
              <a:t>Mixed-Model Scheduling and Small Batch Production</a:t>
            </a:r>
          </a:p>
        </p:txBody>
      </p:sp>
      <p:sp>
        <p:nvSpPr>
          <p:cNvPr id="3" name="Content Placeholder 2"/>
          <p:cNvSpPr>
            <a:spLocks noGrp="1"/>
          </p:cNvSpPr>
          <p:nvPr>
            <p:ph idx="1"/>
          </p:nvPr>
        </p:nvSpPr>
        <p:spPr>
          <a:xfrm>
            <a:off x="0" y="935037"/>
            <a:ext cx="12192000" cy="5465763"/>
          </a:xfrm>
        </p:spPr>
        <p:txBody>
          <a:bodyPr/>
          <a:lstStyle/>
          <a:p>
            <a:r>
              <a:rPr lang="en-US" dirty="0">
                <a:ea typeface="ＭＳ Ｐゴシック" charset="-128"/>
              </a:rPr>
              <a:t>Mixed-model scheduling</a:t>
            </a:r>
          </a:p>
          <a:p>
            <a:pPr lvl="1"/>
            <a:r>
              <a:rPr lang="en-US" dirty="0">
                <a:ea typeface="ＭＳ Ｐゴシック" charset="-128"/>
              </a:rPr>
              <a:t>Evenly distributing the production of different products over a period of time</a:t>
            </a:r>
          </a:p>
          <a:p>
            <a:pPr lvl="1"/>
            <a:r>
              <a:rPr lang="en-US" dirty="0">
                <a:ea typeface="ＭＳ Ｐゴシック" charset="-128"/>
              </a:rPr>
              <a:t>Changeover or setup times must be small</a:t>
            </a:r>
          </a:p>
          <a:p>
            <a:pPr lvl="1"/>
            <a:r>
              <a:rPr lang="en-US" dirty="0">
                <a:ea typeface="ＭＳ Ｐゴシック" charset="-128"/>
              </a:rPr>
              <a:t>Small batching in the presence of setup times</a:t>
            </a:r>
          </a:p>
          <a:p>
            <a:pPr lvl="1"/>
            <a:r>
              <a:rPr lang="en-US" dirty="0">
                <a:ea typeface="ＭＳ Ｐゴシック" charset="-128"/>
              </a:rPr>
              <a:t>Cross Trained Workers for Flexibility</a:t>
            </a:r>
          </a:p>
          <a:p>
            <a:r>
              <a:rPr lang="en-US" dirty="0"/>
              <a:t>Demand per hour A(3), B(2), and C(1).</a:t>
            </a:r>
          </a:p>
          <a:p>
            <a:r>
              <a:rPr lang="en-US" dirty="0"/>
              <a:t>10 min/part assembly time. 10 hrs/day, 5d/week.</a:t>
            </a:r>
          </a:p>
          <a:p>
            <a:r>
              <a:rPr lang="en-US" dirty="0"/>
              <a:t> Batch size is one week of demand; A(150), B(100), C(50). </a:t>
            </a:r>
          </a:p>
          <a:p>
            <a:r>
              <a:rPr lang="en-US" dirty="0"/>
              <a:t>Instead of receiving products every hour, the customer will receive them once a week. The average inventory is 75 As, 50 Bs, and 25 Cs.</a:t>
            </a:r>
          </a:p>
          <a:p>
            <a:pPr lvl="1"/>
            <a:endParaRPr lang="en-US" dirty="0">
              <a:ea typeface="ＭＳ Ｐゴシック" charset="-128"/>
            </a:endParaRPr>
          </a:p>
          <a:p>
            <a:pPr marL="457200" lvl="1" indent="0">
              <a:buNone/>
            </a:pPr>
            <a:endParaRPr lang="en-US" dirty="0"/>
          </a:p>
          <a:p>
            <a:pPr marL="457200" lvl="1" indent="0">
              <a:buNone/>
            </a:pPr>
            <a:br>
              <a:rPr lang="en-US" dirty="0"/>
            </a:br>
            <a:endParaRPr lang="en-US" dirty="0">
              <a:ea typeface="ＭＳ Ｐゴシック"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96937"/>
            <a:ext cx="12192000" cy="5656263"/>
          </a:xfrm>
        </p:spPr>
        <p:txBody>
          <a:bodyPr/>
          <a:lstStyle/>
          <a:p>
            <a:r>
              <a:rPr lang="en-US" sz="2400" dirty="0"/>
              <a:t>If production per hour was  A(3), B(2), C(1), the finished goods inventory would be negligible because production would match hourly demand. </a:t>
            </a:r>
          </a:p>
          <a:p>
            <a:r>
              <a:rPr lang="en-US" sz="2400" dirty="0"/>
              <a:t>A pattern of AAABBC is a good hourly schedule, it could be more finely sequenced as follows: ABACAB.</a:t>
            </a:r>
          </a:p>
          <a:p>
            <a:r>
              <a:rPr lang="en-US" sz="2400" dirty="0"/>
              <a:t>Production in large batches</a:t>
            </a:r>
          </a:p>
          <a:p>
            <a:pPr lvl="1"/>
            <a:r>
              <a:rPr lang="en-US" dirty="0"/>
              <a:t>uneven workload</a:t>
            </a:r>
          </a:p>
          <a:p>
            <a:pPr lvl="1"/>
            <a:r>
              <a:rPr lang="en-US" dirty="0"/>
              <a:t>uneven demand for output of the previous station</a:t>
            </a:r>
          </a:p>
          <a:p>
            <a:pPr lvl="1"/>
            <a:r>
              <a:rPr lang="en-US" dirty="0"/>
              <a:t>production is not synchronized with demand.</a:t>
            </a:r>
          </a:p>
          <a:p>
            <a:r>
              <a:rPr lang="en-US" sz="2400" dirty="0"/>
              <a:t>Mixed-model production:</a:t>
            </a:r>
          </a:p>
          <a:p>
            <a:pPr lvl="1"/>
            <a:r>
              <a:rPr lang="en-US" dirty="0"/>
              <a:t>smooth work-load</a:t>
            </a:r>
          </a:p>
          <a:p>
            <a:pPr lvl="1"/>
            <a:r>
              <a:rPr lang="en-US" dirty="0"/>
              <a:t>smooth demand for output of the previous station</a:t>
            </a:r>
          </a:p>
          <a:p>
            <a:pPr lvl="1"/>
            <a:r>
              <a:rPr lang="en-US" dirty="0"/>
              <a:t>Allows production to match customer demand.</a:t>
            </a:r>
          </a:p>
          <a:p>
            <a:endParaRPr lang="en-US" dirty="0"/>
          </a:p>
          <a:p>
            <a:pPr marL="0" indent="0">
              <a:buNone/>
            </a:pPr>
            <a:endParaRPr lang="en-US" dirty="0"/>
          </a:p>
        </p:txBody>
      </p:sp>
      <p:sp>
        <p:nvSpPr>
          <p:cNvPr id="3" name="Title 2"/>
          <p:cNvSpPr>
            <a:spLocks noGrp="1"/>
          </p:cNvSpPr>
          <p:nvPr>
            <p:ph type="title"/>
          </p:nvPr>
        </p:nvSpPr>
        <p:spPr>
          <a:xfrm>
            <a:off x="0" y="0"/>
            <a:ext cx="12192000" cy="762000"/>
          </a:xfrm>
        </p:spPr>
        <p:txBody>
          <a:bodyPr/>
          <a:lstStyle/>
          <a:p>
            <a:r>
              <a:rPr lang="en-US" dirty="0"/>
              <a:t>Mixed Model Scheduling Example</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1" cy="793673"/>
          </a:xfrm>
        </p:spPr>
        <p:txBody>
          <a:bodyPr/>
          <a:lstStyle/>
          <a:p>
            <a:r>
              <a:rPr lang="en-US" dirty="0">
                <a:ea typeface="ＭＳ Ｐゴシック" charset="-128"/>
              </a:rPr>
              <a:t>Cellular Layout</a:t>
            </a:r>
            <a:endParaRPr lang="en-US" dirty="0"/>
          </a:p>
        </p:txBody>
      </p:sp>
      <p:grpSp>
        <p:nvGrpSpPr>
          <p:cNvPr id="2" name="Group 608"/>
          <p:cNvGrpSpPr>
            <a:grpSpLocks/>
          </p:cNvGrpSpPr>
          <p:nvPr/>
        </p:nvGrpSpPr>
        <p:grpSpPr bwMode="auto">
          <a:xfrm>
            <a:off x="4105275" y="1371600"/>
            <a:ext cx="6295488" cy="4616450"/>
            <a:chOff x="2581275" y="1052513"/>
            <a:chExt cx="6605611" cy="5011737"/>
          </a:xfrm>
        </p:grpSpPr>
        <p:grpSp>
          <p:nvGrpSpPr>
            <p:cNvPr id="4" name="Group 4"/>
            <p:cNvGrpSpPr>
              <a:grpSpLocks/>
            </p:cNvGrpSpPr>
            <p:nvPr/>
          </p:nvGrpSpPr>
          <p:grpSpPr bwMode="auto">
            <a:xfrm flipH="1">
              <a:off x="2925763" y="3011484"/>
              <a:ext cx="814387" cy="812798"/>
              <a:chOff x="3320" y="2983"/>
              <a:chExt cx="752" cy="778"/>
            </a:xfrm>
          </p:grpSpPr>
          <p:sp>
            <p:nvSpPr>
              <p:cNvPr id="441" name="Freeform 5"/>
              <p:cNvSpPr>
                <a:spLocks/>
              </p:cNvSpPr>
              <p:nvPr/>
            </p:nvSpPr>
            <p:spPr bwMode="auto">
              <a:xfrm>
                <a:off x="3448" y="3035"/>
                <a:ext cx="496" cy="88"/>
              </a:xfrm>
              <a:custGeom>
                <a:avLst/>
                <a:gdLst>
                  <a:gd name="T0" fmla="*/ 1488 w 1488"/>
                  <a:gd name="T1" fmla="*/ 264 h 264"/>
                  <a:gd name="T2" fmla="*/ 0 w 1488"/>
                  <a:gd name="T3" fmla="*/ 264 h 264"/>
                  <a:gd name="T4" fmla="*/ 38 w 1488"/>
                  <a:gd name="T5" fmla="*/ 235 h 264"/>
                  <a:gd name="T6" fmla="*/ 78 w 1488"/>
                  <a:gd name="T7" fmla="*/ 206 h 264"/>
                  <a:gd name="T8" fmla="*/ 118 w 1488"/>
                  <a:gd name="T9" fmla="*/ 179 h 264"/>
                  <a:gd name="T10" fmla="*/ 161 w 1488"/>
                  <a:gd name="T11" fmla="*/ 154 h 264"/>
                  <a:gd name="T12" fmla="*/ 204 w 1488"/>
                  <a:gd name="T13" fmla="*/ 130 h 264"/>
                  <a:gd name="T14" fmla="*/ 249 w 1488"/>
                  <a:gd name="T15" fmla="*/ 109 h 264"/>
                  <a:gd name="T16" fmla="*/ 294 w 1488"/>
                  <a:gd name="T17" fmla="*/ 88 h 264"/>
                  <a:gd name="T18" fmla="*/ 341 w 1488"/>
                  <a:gd name="T19" fmla="*/ 70 h 264"/>
                  <a:gd name="T20" fmla="*/ 388 w 1488"/>
                  <a:gd name="T21" fmla="*/ 55 h 264"/>
                  <a:gd name="T22" fmla="*/ 437 w 1488"/>
                  <a:gd name="T23" fmla="*/ 40 h 264"/>
                  <a:gd name="T24" fmla="*/ 486 w 1488"/>
                  <a:gd name="T25" fmla="*/ 29 h 264"/>
                  <a:gd name="T26" fmla="*/ 537 w 1488"/>
                  <a:gd name="T27" fmla="*/ 18 h 264"/>
                  <a:gd name="T28" fmla="*/ 587 w 1488"/>
                  <a:gd name="T29" fmla="*/ 11 h 264"/>
                  <a:gd name="T30" fmla="*/ 639 w 1488"/>
                  <a:gd name="T31" fmla="*/ 5 h 264"/>
                  <a:gd name="T32" fmla="*/ 691 w 1488"/>
                  <a:gd name="T33" fmla="*/ 1 h 264"/>
                  <a:gd name="T34" fmla="*/ 744 w 1488"/>
                  <a:gd name="T35" fmla="*/ 0 h 264"/>
                  <a:gd name="T36" fmla="*/ 797 w 1488"/>
                  <a:gd name="T37" fmla="*/ 1 h 264"/>
                  <a:gd name="T38" fmla="*/ 849 w 1488"/>
                  <a:gd name="T39" fmla="*/ 5 h 264"/>
                  <a:gd name="T40" fmla="*/ 901 w 1488"/>
                  <a:gd name="T41" fmla="*/ 11 h 264"/>
                  <a:gd name="T42" fmla="*/ 951 w 1488"/>
                  <a:gd name="T43" fmla="*/ 18 h 264"/>
                  <a:gd name="T44" fmla="*/ 1002 w 1488"/>
                  <a:gd name="T45" fmla="*/ 29 h 264"/>
                  <a:gd name="T46" fmla="*/ 1051 w 1488"/>
                  <a:gd name="T47" fmla="*/ 40 h 264"/>
                  <a:gd name="T48" fmla="*/ 1100 w 1488"/>
                  <a:gd name="T49" fmla="*/ 55 h 264"/>
                  <a:gd name="T50" fmla="*/ 1147 w 1488"/>
                  <a:gd name="T51" fmla="*/ 70 h 264"/>
                  <a:gd name="T52" fmla="*/ 1194 w 1488"/>
                  <a:gd name="T53" fmla="*/ 88 h 264"/>
                  <a:gd name="T54" fmla="*/ 1239 w 1488"/>
                  <a:gd name="T55" fmla="*/ 109 h 264"/>
                  <a:gd name="T56" fmla="*/ 1284 w 1488"/>
                  <a:gd name="T57" fmla="*/ 130 h 264"/>
                  <a:gd name="T58" fmla="*/ 1327 w 1488"/>
                  <a:gd name="T59" fmla="*/ 154 h 264"/>
                  <a:gd name="T60" fmla="*/ 1370 w 1488"/>
                  <a:gd name="T61" fmla="*/ 179 h 264"/>
                  <a:gd name="T62" fmla="*/ 1410 w 1488"/>
                  <a:gd name="T63" fmla="*/ 206 h 264"/>
                  <a:gd name="T64" fmla="*/ 1450 w 1488"/>
                  <a:gd name="T65" fmla="*/ 235 h 264"/>
                  <a:gd name="T66" fmla="*/ 1488 w 1488"/>
                  <a:gd name="T67" fmla="*/ 264 h 2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8"/>
                  <a:gd name="T103" fmla="*/ 0 h 264"/>
                  <a:gd name="T104" fmla="*/ 1488 w 1488"/>
                  <a:gd name="T105" fmla="*/ 264 h 26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8" h="264">
                    <a:moveTo>
                      <a:pt x="1488" y="264"/>
                    </a:moveTo>
                    <a:lnTo>
                      <a:pt x="0" y="264"/>
                    </a:lnTo>
                    <a:lnTo>
                      <a:pt x="38" y="235"/>
                    </a:lnTo>
                    <a:lnTo>
                      <a:pt x="78" y="206"/>
                    </a:lnTo>
                    <a:lnTo>
                      <a:pt x="118" y="179"/>
                    </a:lnTo>
                    <a:lnTo>
                      <a:pt x="161" y="154"/>
                    </a:lnTo>
                    <a:lnTo>
                      <a:pt x="204" y="130"/>
                    </a:lnTo>
                    <a:lnTo>
                      <a:pt x="249" y="109"/>
                    </a:lnTo>
                    <a:lnTo>
                      <a:pt x="294" y="88"/>
                    </a:lnTo>
                    <a:lnTo>
                      <a:pt x="341" y="70"/>
                    </a:lnTo>
                    <a:lnTo>
                      <a:pt x="388" y="55"/>
                    </a:lnTo>
                    <a:lnTo>
                      <a:pt x="437" y="40"/>
                    </a:lnTo>
                    <a:lnTo>
                      <a:pt x="486" y="29"/>
                    </a:lnTo>
                    <a:lnTo>
                      <a:pt x="537" y="18"/>
                    </a:lnTo>
                    <a:lnTo>
                      <a:pt x="587" y="11"/>
                    </a:lnTo>
                    <a:lnTo>
                      <a:pt x="639" y="5"/>
                    </a:lnTo>
                    <a:lnTo>
                      <a:pt x="691" y="1"/>
                    </a:lnTo>
                    <a:lnTo>
                      <a:pt x="744" y="0"/>
                    </a:lnTo>
                    <a:lnTo>
                      <a:pt x="797" y="1"/>
                    </a:lnTo>
                    <a:lnTo>
                      <a:pt x="849" y="5"/>
                    </a:lnTo>
                    <a:lnTo>
                      <a:pt x="901" y="11"/>
                    </a:lnTo>
                    <a:lnTo>
                      <a:pt x="951" y="18"/>
                    </a:lnTo>
                    <a:lnTo>
                      <a:pt x="1002" y="29"/>
                    </a:lnTo>
                    <a:lnTo>
                      <a:pt x="1051" y="40"/>
                    </a:lnTo>
                    <a:lnTo>
                      <a:pt x="1100" y="55"/>
                    </a:lnTo>
                    <a:lnTo>
                      <a:pt x="1147" y="70"/>
                    </a:lnTo>
                    <a:lnTo>
                      <a:pt x="1194" y="88"/>
                    </a:lnTo>
                    <a:lnTo>
                      <a:pt x="1239" y="109"/>
                    </a:lnTo>
                    <a:lnTo>
                      <a:pt x="1284" y="130"/>
                    </a:lnTo>
                    <a:lnTo>
                      <a:pt x="1327" y="154"/>
                    </a:lnTo>
                    <a:lnTo>
                      <a:pt x="1370" y="179"/>
                    </a:lnTo>
                    <a:lnTo>
                      <a:pt x="1410" y="206"/>
                    </a:lnTo>
                    <a:lnTo>
                      <a:pt x="1450" y="235"/>
                    </a:lnTo>
                    <a:lnTo>
                      <a:pt x="1488" y="264"/>
                    </a:lnTo>
                    <a:close/>
                  </a:path>
                </a:pathLst>
              </a:custGeom>
              <a:solidFill>
                <a:srgbClr val="FFFFDD"/>
              </a:solidFill>
              <a:ln w="9525">
                <a:noFill/>
                <a:round/>
                <a:headEnd/>
                <a:tailEnd/>
              </a:ln>
            </p:spPr>
            <p:txBody>
              <a:bodyPr/>
              <a:lstStyle/>
              <a:p>
                <a:endParaRPr lang="en-US" dirty="0"/>
              </a:p>
            </p:txBody>
          </p:sp>
          <p:sp>
            <p:nvSpPr>
              <p:cNvPr id="442" name="Freeform 6"/>
              <p:cNvSpPr>
                <a:spLocks/>
              </p:cNvSpPr>
              <p:nvPr/>
            </p:nvSpPr>
            <p:spPr bwMode="auto">
              <a:xfrm>
                <a:off x="3320" y="3457"/>
                <a:ext cx="752" cy="55"/>
              </a:xfrm>
              <a:custGeom>
                <a:avLst/>
                <a:gdLst>
                  <a:gd name="T0" fmla="*/ 0 w 2256"/>
                  <a:gd name="T1" fmla="*/ 0 h 167"/>
                  <a:gd name="T2" fmla="*/ 2256 w 2256"/>
                  <a:gd name="T3" fmla="*/ 0 h 167"/>
                  <a:gd name="T4" fmla="*/ 2252 w 2256"/>
                  <a:gd name="T5" fmla="*/ 21 h 167"/>
                  <a:gd name="T6" fmla="*/ 2246 w 2256"/>
                  <a:gd name="T7" fmla="*/ 43 h 167"/>
                  <a:gd name="T8" fmla="*/ 2241 w 2256"/>
                  <a:gd name="T9" fmla="*/ 63 h 167"/>
                  <a:gd name="T10" fmla="*/ 2236 w 2256"/>
                  <a:gd name="T11" fmla="*/ 84 h 167"/>
                  <a:gd name="T12" fmla="*/ 2231 w 2256"/>
                  <a:gd name="T13" fmla="*/ 105 h 167"/>
                  <a:gd name="T14" fmla="*/ 2224 w 2256"/>
                  <a:gd name="T15" fmla="*/ 126 h 167"/>
                  <a:gd name="T16" fmla="*/ 2218 w 2256"/>
                  <a:gd name="T17" fmla="*/ 146 h 167"/>
                  <a:gd name="T18" fmla="*/ 2210 w 2256"/>
                  <a:gd name="T19" fmla="*/ 167 h 167"/>
                  <a:gd name="T20" fmla="*/ 46 w 2256"/>
                  <a:gd name="T21" fmla="*/ 167 h 167"/>
                  <a:gd name="T22" fmla="*/ 38 w 2256"/>
                  <a:gd name="T23" fmla="*/ 146 h 167"/>
                  <a:gd name="T24" fmla="*/ 32 w 2256"/>
                  <a:gd name="T25" fmla="*/ 126 h 167"/>
                  <a:gd name="T26" fmla="*/ 25 w 2256"/>
                  <a:gd name="T27" fmla="*/ 105 h 167"/>
                  <a:gd name="T28" fmla="*/ 20 w 2256"/>
                  <a:gd name="T29" fmla="*/ 84 h 167"/>
                  <a:gd name="T30" fmla="*/ 15 w 2256"/>
                  <a:gd name="T31" fmla="*/ 63 h 167"/>
                  <a:gd name="T32" fmla="*/ 10 w 2256"/>
                  <a:gd name="T33" fmla="*/ 43 h 167"/>
                  <a:gd name="T34" fmla="*/ 4 w 2256"/>
                  <a:gd name="T35" fmla="*/ 21 h 167"/>
                  <a:gd name="T36" fmla="*/ 0 w 2256"/>
                  <a:gd name="T37" fmla="*/ 0 h 16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56"/>
                  <a:gd name="T58" fmla="*/ 0 h 167"/>
                  <a:gd name="T59" fmla="*/ 2256 w 2256"/>
                  <a:gd name="T60" fmla="*/ 167 h 16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56" h="167">
                    <a:moveTo>
                      <a:pt x="0" y="0"/>
                    </a:moveTo>
                    <a:lnTo>
                      <a:pt x="2256" y="0"/>
                    </a:lnTo>
                    <a:lnTo>
                      <a:pt x="2252" y="21"/>
                    </a:lnTo>
                    <a:lnTo>
                      <a:pt x="2246" y="43"/>
                    </a:lnTo>
                    <a:lnTo>
                      <a:pt x="2241" y="63"/>
                    </a:lnTo>
                    <a:lnTo>
                      <a:pt x="2236" y="84"/>
                    </a:lnTo>
                    <a:lnTo>
                      <a:pt x="2231" y="105"/>
                    </a:lnTo>
                    <a:lnTo>
                      <a:pt x="2224" y="126"/>
                    </a:lnTo>
                    <a:lnTo>
                      <a:pt x="2218" y="146"/>
                    </a:lnTo>
                    <a:lnTo>
                      <a:pt x="2210" y="167"/>
                    </a:lnTo>
                    <a:lnTo>
                      <a:pt x="46" y="167"/>
                    </a:lnTo>
                    <a:lnTo>
                      <a:pt x="38" y="146"/>
                    </a:lnTo>
                    <a:lnTo>
                      <a:pt x="32" y="126"/>
                    </a:lnTo>
                    <a:lnTo>
                      <a:pt x="25" y="105"/>
                    </a:lnTo>
                    <a:lnTo>
                      <a:pt x="20" y="84"/>
                    </a:lnTo>
                    <a:lnTo>
                      <a:pt x="15" y="63"/>
                    </a:lnTo>
                    <a:lnTo>
                      <a:pt x="10" y="43"/>
                    </a:lnTo>
                    <a:lnTo>
                      <a:pt x="4" y="21"/>
                    </a:lnTo>
                    <a:lnTo>
                      <a:pt x="0" y="0"/>
                    </a:lnTo>
                    <a:close/>
                  </a:path>
                </a:pathLst>
              </a:custGeom>
              <a:solidFill>
                <a:srgbClr val="F4FFF4"/>
              </a:solidFill>
              <a:ln w="9525">
                <a:noFill/>
                <a:round/>
                <a:headEnd/>
                <a:tailEnd/>
              </a:ln>
            </p:spPr>
            <p:txBody>
              <a:bodyPr/>
              <a:lstStyle/>
              <a:p>
                <a:endParaRPr lang="en-US" dirty="0"/>
              </a:p>
            </p:txBody>
          </p:sp>
          <p:sp>
            <p:nvSpPr>
              <p:cNvPr id="443" name="Freeform 7"/>
              <p:cNvSpPr>
                <a:spLocks/>
              </p:cNvSpPr>
              <p:nvPr/>
            </p:nvSpPr>
            <p:spPr bwMode="auto">
              <a:xfrm>
                <a:off x="3361" y="3568"/>
                <a:ext cx="670" cy="56"/>
              </a:xfrm>
              <a:custGeom>
                <a:avLst/>
                <a:gdLst>
                  <a:gd name="T0" fmla="*/ 0 w 2012"/>
                  <a:gd name="T1" fmla="*/ 0 h 169"/>
                  <a:gd name="T2" fmla="*/ 2012 w 2012"/>
                  <a:gd name="T3" fmla="*/ 0 h 169"/>
                  <a:gd name="T4" fmla="*/ 2000 w 2012"/>
                  <a:gd name="T5" fmla="*/ 22 h 169"/>
                  <a:gd name="T6" fmla="*/ 1987 w 2012"/>
                  <a:gd name="T7" fmla="*/ 44 h 169"/>
                  <a:gd name="T8" fmla="*/ 1973 w 2012"/>
                  <a:gd name="T9" fmla="*/ 65 h 169"/>
                  <a:gd name="T10" fmla="*/ 1959 w 2012"/>
                  <a:gd name="T11" fmla="*/ 86 h 169"/>
                  <a:gd name="T12" fmla="*/ 1944 w 2012"/>
                  <a:gd name="T13" fmla="*/ 108 h 169"/>
                  <a:gd name="T14" fmla="*/ 1929 w 2012"/>
                  <a:gd name="T15" fmla="*/ 128 h 169"/>
                  <a:gd name="T16" fmla="*/ 1913 w 2012"/>
                  <a:gd name="T17" fmla="*/ 148 h 169"/>
                  <a:gd name="T18" fmla="*/ 1898 w 2012"/>
                  <a:gd name="T19" fmla="*/ 169 h 169"/>
                  <a:gd name="T20" fmla="*/ 114 w 2012"/>
                  <a:gd name="T21" fmla="*/ 169 h 169"/>
                  <a:gd name="T22" fmla="*/ 99 w 2012"/>
                  <a:gd name="T23" fmla="*/ 148 h 169"/>
                  <a:gd name="T24" fmla="*/ 83 w 2012"/>
                  <a:gd name="T25" fmla="*/ 128 h 169"/>
                  <a:gd name="T26" fmla="*/ 68 w 2012"/>
                  <a:gd name="T27" fmla="*/ 108 h 169"/>
                  <a:gd name="T28" fmla="*/ 53 w 2012"/>
                  <a:gd name="T29" fmla="*/ 86 h 169"/>
                  <a:gd name="T30" fmla="*/ 39 w 2012"/>
                  <a:gd name="T31" fmla="*/ 65 h 169"/>
                  <a:gd name="T32" fmla="*/ 26 w 2012"/>
                  <a:gd name="T33" fmla="*/ 44 h 169"/>
                  <a:gd name="T34" fmla="*/ 13 w 2012"/>
                  <a:gd name="T35" fmla="*/ 22 h 169"/>
                  <a:gd name="T36" fmla="*/ 0 w 2012"/>
                  <a:gd name="T37" fmla="*/ 0 h 1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2"/>
                  <a:gd name="T58" fmla="*/ 0 h 169"/>
                  <a:gd name="T59" fmla="*/ 2012 w 2012"/>
                  <a:gd name="T60" fmla="*/ 169 h 1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2" h="169">
                    <a:moveTo>
                      <a:pt x="0" y="0"/>
                    </a:moveTo>
                    <a:lnTo>
                      <a:pt x="2012" y="0"/>
                    </a:lnTo>
                    <a:lnTo>
                      <a:pt x="2000" y="22"/>
                    </a:lnTo>
                    <a:lnTo>
                      <a:pt x="1987" y="44"/>
                    </a:lnTo>
                    <a:lnTo>
                      <a:pt x="1973" y="65"/>
                    </a:lnTo>
                    <a:lnTo>
                      <a:pt x="1959" y="86"/>
                    </a:lnTo>
                    <a:lnTo>
                      <a:pt x="1944" y="108"/>
                    </a:lnTo>
                    <a:lnTo>
                      <a:pt x="1929" y="128"/>
                    </a:lnTo>
                    <a:lnTo>
                      <a:pt x="1913" y="148"/>
                    </a:lnTo>
                    <a:lnTo>
                      <a:pt x="1898" y="169"/>
                    </a:lnTo>
                    <a:lnTo>
                      <a:pt x="114" y="169"/>
                    </a:lnTo>
                    <a:lnTo>
                      <a:pt x="99" y="148"/>
                    </a:lnTo>
                    <a:lnTo>
                      <a:pt x="83" y="128"/>
                    </a:lnTo>
                    <a:lnTo>
                      <a:pt x="68" y="108"/>
                    </a:lnTo>
                    <a:lnTo>
                      <a:pt x="53" y="86"/>
                    </a:lnTo>
                    <a:lnTo>
                      <a:pt x="39" y="65"/>
                    </a:lnTo>
                    <a:lnTo>
                      <a:pt x="26" y="44"/>
                    </a:lnTo>
                    <a:lnTo>
                      <a:pt x="13" y="22"/>
                    </a:lnTo>
                    <a:lnTo>
                      <a:pt x="0" y="0"/>
                    </a:lnTo>
                    <a:close/>
                  </a:path>
                </a:pathLst>
              </a:custGeom>
              <a:solidFill>
                <a:srgbClr val="F2FFF9"/>
              </a:solidFill>
              <a:ln w="9525">
                <a:noFill/>
                <a:round/>
                <a:headEnd/>
                <a:tailEnd/>
              </a:ln>
            </p:spPr>
            <p:txBody>
              <a:bodyPr/>
              <a:lstStyle/>
              <a:p>
                <a:endParaRPr lang="en-US" dirty="0"/>
              </a:p>
            </p:txBody>
          </p:sp>
          <p:sp>
            <p:nvSpPr>
              <p:cNvPr id="444" name="Freeform 8"/>
              <p:cNvSpPr>
                <a:spLocks/>
              </p:cNvSpPr>
              <p:nvPr/>
            </p:nvSpPr>
            <p:spPr bwMode="auto">
              <a:xfrm>
                <a:off x="3458" y="3680"/>
                <a:ext cx="476" cy="81"/>
              </a:xfrm>
              <a:custGeom>
                <a:avLst/>
                <a:gdLst>
                  <a:gd name="T0" fmla="*/ 0 w 1430"/>
                  <a:gd name="T1" fmla="*/ 0 h 242"/>
                  <a:gd name="T2" fmla="*/ 1430 w 1430"/>
                  <a:gd name="T3" fmla="*/ 0 h 242"/>
                  <a:gd name="T4" fmla="*/ 1393 w 1430"/>
                  <a:gd name="T5" fmla="*/ 27 h 242"/>
                  <a:gd name="T6" fmla="*/ 1354 w 1430"/>
                  <a:gd name="T7" fmla="*/ 53 h 242"/>
                  <a:gd name="T8" fmla="*/ 1315 w 1430"/>
                  <a:gd name="T9" fmla="*/ 77 h 242"/>
                  <a:gd name="T10" fmla="*/ 1274 w 1430"/>
                  <a:gd name="T11" fmla="*/ 101 h 242"/>
                  <a:gd name="T12" fmla="*/ 1232 w 1430"/>
                  <a:gd name="T13" fmla="*/ 123 h 242"/>
                  <a:gd name="T14" fmla="*/ 1189 w 1430"/>
                  <a:gd name="T15" fmla="*/ 142 h 242"/>
                  <a:gd name="T16" fmla="*/ 1145 w 1430"/>
                  <a:gd name="T17" fmla="*/ 160 h 242"/>
                  <a:gd name="T18" fmla="*/ 1100 w 1430"/>
                  <a:gd name="T19" fmla="*/ 177 h 242"/>
                  <a:gd name="T20" fmla="*/ 1055 w 1430"/>
                  <a:gd name="T21" fmla="*/ 191 h 242"/>
                  <a:gd name="T22" fmla="*/ 1008 w 1430"/>
                  <a:gd name="T23" fmla="*/ 204 h 242"/>
                  <a:gd name="T24" fmla="*/ 961 w 1430"/>
                  <a:gd name="T25" fmla="*/ 216 h 242"/>
                  <a:gd name="T26" fmla="*/ 913 w 1430"/>
                  <a:gd name="T27" fmla="*/ 225 h 242"/>
                  <a:gd name="T28" fmla="*/ 864 w 1430"/>
                  <a:gd name="T29" fmla="*/ 233 h 242"/>
                  <a:gd name="T30" fmla="*/ 815 w 1430"/>
                  <a:gd name="T31" fmla="*/ 238 h 242"/>
                  <a:gd name="T32" fmla="*/ 766 w 1430"/>
                  <a:gd name="T33" fmla="*/ 241 h 242"/>
                  <a:gd name="T34" fmla="*/ 715 w 1430"/>
                  <a:gd name="T35" fmla="*/ 242 h 242"/>
                  <a:gd name="T36" fmla="*/ 664 w 1430"/>
                  <a:gd name="T37" fmla="*/ 241 h 242"/>
                  <a:gd name="T38" fmla="*/ 615 w 1430"/>
                  <a:gd name="T39" fmla="*/ 238 h 242"/>
                  <a:gd name="T40" fmla="*/ 566 w 1430"/>
                  <a:gd name="T41" fmla="*/ 233 h 242"/>
                  <a:gd name="T42" fmla="*/ 517 w 1430"/>
                  <a:gd name="T43" fmla="*/ 225 h 242"/>
                  <a:gd name="T44" fmla="*/ 469 w 1430"/>
                  <a:gd name="T45" fmla="*/ 216 h 242"/>
                  <a:gd name="T46" fmla="*/ 422 w 1430"/>
                  <a:gd name="T47" fmla="*/ 204 h 242"/>
                  <a:gd name="T48" fmla="*/ 375 w 1430"/>
                  <a:gd name="T49" fmla="*/ 191 h 242"/>
                  <a:gd name="T50" fmla="*/ 330 w 1430"/>
                  <a:gd name="T51" fmla="*/ 177 h 242"/>
                  <a:gd name="T52" fmla="*/ 285 w 1430"/>
                  <a:gd name="T53" fmla="*/ 160 h 242"/>
                  <a:gd name="T54" fmla="*/ 241 w 1430"/>
                  <a:gd name="T55" fmla="*/ 142 h 242"/>
                  <a:gd name="T56" fmla="*/ 198 w 1430"/>
                  <a:gd name="T57" fmla="*/ 123 h 242"/>
                  <a:gd name="T58" fmla="*/ 156 w 1430"/>
                  <a:gd name="T59" fmla="*/ 101 h 242"/>
                  <a:gd name="T60" fmla="*/ 115 w 1430"/>
                  <a:gd name="T61" fmla="*/ 77 h 242"/>
                  <a:gd name="T62" fmla="*/ 76 w 1430"/>
                  <a:gd name="T63" fmla="*/ 53 h 242"/>
                  <a:gd name="T64" fmla="*/ 37 w 1430"/>
                  <a:gd name="T65" fmla="*/ 27 h 242"/>
                  <a:gd name="T66" fmla="*/ 0 w 1430"/>
                  <a:gd name="T67" fmla="*/ 0 h 2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30"/>
                  <a:gd name="T103" fmla="*/ 0 h 242"/>
                  <a:gd name="T104" fmla="*/ 1430 w 1430"/>
                  <a:gd name="T105" fmla="*/ 242 h 2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30" h="242">
                    <a:moveTo>
                      <a:pt x="0" y="0"/>
                    </a:moveTo>
                    <a:lnTo>
                      <a:pt x="1430" y="0"/>
                    </a:lnTo>
                    <a:lnTo>
                      <a:pt x="1393" y="27"/>
                    </a:lnTo>
                    <a:lnTo>
                      <a:pt x="1354" y="53"/>
                    </a:lnTo>
                    <a:lnTo>
                      <a:pt x="1315" y="77"/>
                    </a:lnTo>
                    <a:lnTo>
                      <a:pt x="1274" y="101"/>
                    </a:lnTo>
                    <a:lnTo>
                      <a:pt x="1232" y="123"/>
                    </a:lnTo>
                    <a:lnTo>
                      <a:pt x="1189" y="142"/>
                    </a:lnTo>
                    <a:lnTo>
                      <a:pt x="1145" y="160"/>
                    </a:lnTo>
                    <a:lnTo>
                      <a:pt x="1100" y="177"/>
                    </a:lnTo>
                    <a:lnTo>
                      <a:pt x="1055" y="191"/>
                    </a:lnTo>
                    <a:lnTo>
                      <a:pt x="1008" y="204"/>
                    </a:lnTo>
                    <a:lnTo>
                      <a:pt x="961" y="216"/>
                    </a:lnTo>
                    <a:lnTo>
                      <a:pt x="913" y="225"/>
                    </a:lnTo>
                    <a:lnTo>
                      <a:pt x="864" y="233"/>
                    </a:lnTo>
                    <a:lnTo>
                      <a:pt x="815" y="238"/>
                    </a:lnTo>
                    <a:lnTo>
                      <a:pt x="766" y="241"/>
                    </a:lnTo>
                    <a:lnTo>
                      <a:pt x="715" y="242"/>
                    </a:lnTo>
                    <a:lnTo>
                      <a:pt x="664" y="241"/>
                    </a:lnTo>
                    <a:lnTo>
                      <a:pt x="615" y="238"/>
                    </a:lnTo>
                    <a:lnTo>
                      <a:pt x="566" y="233"/>
                    </a:lnTo>
                    <a:lnTo>
                      <a:pt x="517" y="225"/>
                    </a:lnTo>
                    <a:lnTo>
                      <a:pt x="469" y="216"/>
                    </a:lnTo>
                    <a:lnTo>
                      <a:pt x="422" y="204"/>
                    </a:lnTo>
                    <a:lnTo>
                      <a:pt x="375" y="191"/>
                    </a:lnTo>
                    <a:lnTo>
                      <a:pt x="330" y="177"/>
                    </a:lnTo>
                    <a:lnTo>
                      <a:pt x="285" y="160"/>
                    </a:lnTo>
                    <a:lnTo>
                      <a:pt x="241" y="142"/>
                    </a:lnTo>
                    <a:lnTo>
                      <a:pt x="198" y="123"/>
                    </a:lnTo>
                    <a:lnTo>
                      <a:pt x="156" y="101"/>
                    </a:lnTo>
                    <a:lnTo>
                      <a:pt x="115" y="77"/>
                    </a:lnTo>
                    <a:lnTo>
                      <a:pt x="76" y="53"/>
                    </a:lnTo>
                    <a:lnTo>
                      <a:pt x="37" y="27"/>
                    </a:lnTo>
                    <a:lnTo>
                      <a:pt x="0" y="0"/>
                    </a:lnTo>
                    <a:close/>
                  </a:path>
                </a:pathLst>
              </a:custGeom>
              <a:solidFill>
                <a:srgbClr val="EFFFFF"/>
              </a:solidFill>
              <a:ln w="9525">
                <a:noFill/>
                <a:round/>
                <a:headEnd/>
                <a:tailEnd/>
              </a:ln>
            </p:spPr>
            <p:txBody>
              <a:bodyPr/>
              <a:lstStyle/>
              <a:p>
                <a:endParaRPr lang="en-US" dirty="0"/>
              </a:p>
            </p:txBody>
          </p:sp>
          <p:sp>
            <p:nvSpPr>
              <p:cNvPr id="445" name="Freeform 9"/>
              <p:cNvSpPr>
                <a:spLocks/>
              </p:cNvSpPr>
              <p:nvPr/>
            </p:nvSpPr>
            <p:spPr bwMode="auto">
              <a:xfrm>
                <a:off x="3500" y="3720"/>
                <a:ext cx="417" cy="12"/>
              </a:xfrm>
              <a:custGeom>
                <a:avLst/>
                <a:gdLst>
                  <a:gd name="T0" fmla="*/ 1178 w 1251"/>
                  <a:gd name="T1" fmla="*/ 37 h 37"/>
                  <a:gd name="T2" fmla="*/ 96 w 1251"/>
                  <a:gd name="T3" fmla="*/ 37 h 37"/>
                  <a:gd name="T4" fmla="*/ 83 w 1251"/>
                  <a:gd name="T5" fmla="*/ 34 h 37"/>
                  <a:gd name="T6" fmla="*/ 71 w 1251"/>
                  <a:gd name="T7" fmla="*/ 28 h 37"/>
                  <a:gd name="T8" fmla="*/ 58 w 1251"/>
                  <a:gd name="T9" fmla="*/ 23 h 37"/>
                  <a:gd name="T10" fmla="*/ 47 w 1251"/>
                  <a:gd name="T11" fmla="*/ 18 h 37"/>
                  <a:gd name="T12" fmla="*/ 34 w 1251"/>
                  <a:gd name="T13" fmla="*/ 14 h 37"/>
                  <a:gd name="T14" fmla="*/ 22 w 1251"/>
                  <a:gd name="T15" fmla="*/ 9 h 37"/>
                  <a:gd name="T16" fmla="*/ 10 w 1251"/>
                  <a:gd name="T17" fmla="*/ 4 h 37"/>
                  <a:gd name="T18" fmla="*/ 0 w 1251"/>
                  <a:gd name="T19" fmla="*/ 0 h 37"/>
                  <a:gd name="T20" fmla="*/ 1251 w 1251"/>
                  <a:gd name="T21" fmla="*/ 0 h 37"/>
                  <a:gd name="T22" fmla="*/ 1241 w 1251"/>
                  <a:gd name="T23" fmla="*/ 4 h 37"/>
                  <a:gd name="T24" fmla="*/ 1232 w 1251"/>
                  <a:gd name="T25" fmla="*/ 9 h 37"/>
                  <a:gd name="T26" fmla="*/ 1223 w 1251"/>
                  <a:gd name="T27" fmla="*/ 14 h 37"/>
                  <a:gd name="T28" fmla="*/ 1214 w 1251"/>
                  <a:gd name="T29" fmla="*/ 18 h 37"/>
                  <a:gd name="T30" fmla="*/ 1205 w 1251"/>
                  <a:gd name="T31" fmla="*/ 23 h 37"/>
                  <a:gd name="T32" fmla="*/ 1197 w 1251"/>
                  <a:gd name="T33" fmla="*/ 28 h 37"/>
                  <a:gd name="T34" fmla="*/ 1187 w 1251"/>
                  <a:gd name="T35" fmla="*/ 34 h 37"/>
                  <a:gd name="T36" fmla="*/ 1178 w 1251"/>
                  <a:gd name="T37" fmla="*/ 37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51"/>
                  <a:gd name="T58" fmla="*/ 0 h 37"/>
                  <a:gd name="T59" fmla="*/ 1251 w 1251"/>
                  <a:gd name="T60" fmla="*/ 37 h 3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51" h="37">
                    <a:moveTo>
                      <a:pt x="1178" y="37"/>
                    </a:moveTo>
                    <a:lnTo>
                      <a:pt x="96" y="37"/>
                    </a:lnTo>
                    <a:lnTo>
                      <a:pt x="83" y="34"/>
                    </a:lnTo>
                    <a:lnTo>
                      <a:pt x="71" y="28"/>
                    </a:lnTo>
                    <a:lnTo>
                      <a:pt x="58" y="23"/>
                    </a:lnTo>
                    <a:lnTo>
                      <a:pt x="47" y="18"/>
                    </a:lnTo>
                    <a:lnTo>
                      <a:pt x="34" y="14"/>
                    </a:lnTo>
                    <a:lnTo>
                      <a:pt x="22" y="9"/>
                    </a:lnTo>
                    <a:lnTo>
                      <a:pt x="10" y="4"/>
                    </a:lnTo>
                    <a:lnTo>
                      <a:pt x="0" y="0"/>
                    </a:lnTo>
                    <a:lnTo>
                      <a:pt x="1251" y="0"/>
                    </a:lnTo>
                    <a:lnTo>
                      <a:pt x="1241" y="4"/>
                    </a:lnTo>
                    <a:lnTo>
                      <a:pt x="1232" y="9"/>
                    </a:lnTo>
                    <a:lnTo>
                      <a:pt x="1223" y="14"/>
                    </a:lnTo>
                    <a:lnTo>
                      <a:pt x="1214" y="18"/>
                    </a:lnTo>
                    <a:lnTo>
                      <a:pt x="1205" y="23"/>
                    </a:lnTo>
                    <a:lnTo>
                      <a:pt x="1197" y="28"/>
                    </a:lnTo>
                    <a:lnTo>
                      <a:pt x="1187" y="34"/>
                    </a:lnTo>
                    <a:lnTo>
                      <a:pt x="1178" y="37"/>
                    </a:lnTo>
                    <a:close/>
                  </a:path>
                </a:pathLst>
              </a:custGeom>
              <a:solidFill>
                <a:srgbClr val="B58E5E"/>
              </a:solidFill>
              <a:ln w="9525">
                <a:noFill/>
                <a:round/>
                <a:headEnd/>
                <a:tailEnd/>
              </a:ln>
            </p:spPr>
            <p:txBody>
              <a:bodyPr/>
              <a:lstStyle/>
              <a:p>
                <a:endParaRPr lang="en-US" dirty="0"/>
              </a:p>
            </p:txBody>
          </p:sp>
          <p:sp>
            <p:nvSpPr>
              <p:cNvPr id="446" name="Freeform 10"/>
              <p:cNvSpPr>
                <a:spLocks/>
              </p:cNvSpPr>
              <p:nvPr/>
            </p:nvSpPr>
            <p:spPr bwMode="auto">
              <a:xfrm>
                <a:off x="3472" y="3707"/>
                <a:ext cx="465" cy="13"/>
              </a:xfrm>
              <a:custGeom>
                <a:avLst/>
                <a:gdLst>
                  <a:gd name="T0" fmla="*/ 1337 w 1397"/>
                  <a:gd name="T1" fmla="*/ 39 h 39"/>
                  <a:gd name="T2" fmla="*/ 86 w 1397"/>
                  <a:gd name="T3" fmla="*/ 39 h 39"/>
                  <a:gd name="T4" fmla="*/ 74 w 1397"/>
                  <a:gd name="T5" fmla="*/ 34 h 39"/>
                  <a:gd name="T6" fmla="*/ 64 w 1397"/>
                  <a:gd name="T7" fmla="*/ 28 h 39"/>
                  <a:gd name="T8" fmla="*/ 52 w 1397"/>
                  <a:gd name="T9" fmla="*/ 23 h 39"/>
                  <a:gd name="T10" fmla="*/ 42 w 1397"/>
                  <a:gd name="T11" fmla="*/ 19 h 39"/>
                  <a:gd name="T12" fmla="*/ 31 w 1397"/>
                  <a:gd name="T13" fmla="*/ 14 h 39"/>
                  <a:gd name="T14" fmla="*/ 21 w 1397"/>
                  <a:gd name="T15" fmla="*/ 9 h 39"/>
                  <a:gd name="T16" fmla="*/ 11 w 1397"/>
                  <a:gd name="T17" fmla="*/ 4 h 39"/>
                  <a:gd name="T18" fmla="*/ 0 w 1397"/>
                  <a:gd name="T19" fmla="*/ 0 h 39"/>
                  <a:gd name="T20" fmla="*/ 1397 w 1397"/>
                  <a:gd name="T21" fmla="*/ 0 h 39"/>
                  <a:gd name="T22" fmla="*/ 1391 w 1397"/>
                  <a:gd name="T23" fmla="*/ 4 h 39"/>
                  <a:gd name="T24" fmla="*/ 1383 w 1397"/>
                  <a:gd name="T25" fmla="*/ 9 h 39"/>
                  <a:gd name="T26" fmla="*/ 1375 w 1397"/>
                  <a:gd name="T27" fmla="*/ 14 h 39"/>
                  <a:gd name="T28" fmla="*/ 1368 w 1397"/>
                  <a:gd name="T29" fmla="*/ 19 h 39"/>
                  <a:gd name="T30" fmla="*/ 1360 w 1397"/>
                  <a:gd name="T31" fmla="*/ 23 h 39"/>
                  <a:gd name="T32" fmla="*/ 1352 w 1397"/>
                  <a:gd name="T33" fmla="*/ 28 h 39"/>
                  <a:gd name="T34" fmla="*/ 1344 w 1397"/>
                  <a:gd name="T35" fmla="*/ 34 h 39"/>
                  <a:gd name="T36" fmla="*/ 1337 w 1397"/>
                  <a:gd name="T37" fmla="*/ 39 h 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97"/>
                  <a:gd name="T58" fmla="*/ 0 h 39"/>
                  <a:gd name="T59" fmla="*/ 1397 w 1397"/>
                  <a:gd name="T60" fmla="*/ 39 h 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97" h="39">
                    <a:moveTo>
                      <a:pt x="1337" y="39"/>
                    </a:moveTo>
                    <a:lnTo>
                      <a:pt x="86" y="39"/>
                    </a:lnTo>
                    <a:lnTo>
                      <a:pt x="74" y="34"/>
                    </a:lnTo>
                    <a:lnTo>
                      <a:pt x="64" y="28"/>
                    </a:lnTo>
                    <a:lnTo>
                      <a:pt x="52" y="23"/>
                    </a:lnTo>
                    <a:lnTo>
                      <a:pt x="42" y="19"/>
                    </a:lnTo>
                    <a:lnTo>
                      <a:pt x="31" y="14"/>
                    </a:lnTo>
                    <a:lnTo>
                      <a:pt x="21" y="9"/>
                    </a:lnTo>
                    <a:lnTo>
                      <a:pt x="11" y="4"/>
                    </a:lnTo>
                    <a:lnTo>
                      <a:pt x="0" y="0"/>
                    </a:lnTo>
                    <a:lnTo>
                      <a:pt x="1397" y="0"/>
                    </a:lnTo>
                    <a:lnTo>
                      <a:pt x="1391" y="4"/>
                    </a:lnTo>
                    <a:lnTo>
                      <a:pt x="1383" y="9"/>
                    </a:lnTo>
                    <a:lnTo>
                      <a:pt x="1375" y="14"/>
                    </a:lnTo>
                    <a:lnTo>
                      <a:pt x="1368" y="19"/>
                    </a:lnTo>
                    <a:lnTo>
                      <a:pt x="1360" y="23"/>
                    </a:lnTo>
                    <a:lnTo>
                      <a:pt x="1352" y="28"/>
                    </a:lnTo>
                    <a:lnTo>
                      <a:pt x="1344" y="34"/>
                    </a:lnTo>
                    <a:lnTo>
                      <a:pt x="1337" y="39"/>
                    </a:lnTo>
                    <a:close/>
                  </a:path>
                </a:pathLst>
              </a:custGeom>
              <a:solidFill>
                <a:srgbClr val="BF935E"/>
              </a:solidFill>
              <a:ln w="9525">
                <a:noFill/>
                <a:round/>
                <a:headEnd/>
                <a:tailEnd/>
              </a:ln>
            </p:spPr>
            <p:txBody>
              <a:bodyPr/>
              <a:lstStyle/>
              <a:p>
                <a:endParaRPr lang="en-US" dirty="0"/>
              </a:p>
            </p:txBody>
          </p:sp>
          <p:sp>
            <p:nvSpPr>
              <p:cNvPr id="447" name="Freeform 11"/>
              <p:cNvSpPr>
                <a:spLocks/>
              </p:cNvSpPr>
              <p:nvPr/>
            </p:nvSpPr>
            <p:spPr bwMode="auto">
              <a:xfrm>
                <a:off x="3340" y="3721"/>
                <a:ext cx="714" cy="9"/>
              </a:xfrm>
              <a:custGeom>
                <a:avLst/>
                <a:gdLst>
                  <a:gd name="T0" fmla="*/ 494 w 2141"/>
                  <a:gd name="T1" fmla="*/ 1 h 27"/>
                  <a:gd name="T2" fmla="*/ 439 w 2141"/>
                  <a:gd name="T3" fmla="*/ 2 h 27"/>
                  <a:gd name="T4" fmla="*/ 371 w 2141"/>
                  <a:gd name="T5" fmla="*/ 4 h 27"/>
                  <a:gd name="T6" fmla="*/ 299 w 2141"/>
                  <a:gd name="T7" fmla="*/ 5 h 27"/>
                  <a:gd name="T8" fmla="*/ 239 w 2141"/>
                  <a:gd name="T9" fmla="*/ 7 h 27"/>
                  <a:gd name="T10" fmla="*/ 198 w 2141"/>
                  <a:gd name="T11" fmla="*/ 11 h 27"/>
                  <a:gd name="T12" fmla="*/ 153 w 2141"/>
                  <a:gd name="T13" fmla="*/ 14 h 27"/>
                  <a:gd name="T14" fmla="*/ 101 w 2141"/>
                  <a:gd name="T15" fmla="*/ 13 h 27"/>
                  <a:gd name="T16" fmla="*/ 52 w 2141"/>
                  <a:gd name="T17" fmla="*/ 10 h 27"/>
                  <a:gd name="T18" fmla="*/ 14 w 2141"/>
                  <a:gd name="T19" fmla="*/ 9 h 27"/>
                  <a:gd name="T20" fmla="*/ 0 w 2141"/>
                  <a:gd name="T21" fmla="*/ 7 h 27"/>
                  <a:gd name="T22" fmla="*/ 13 w 2141"/>
                  <a:gd name="T23" fmla="*/ 14 h 27"/>
                  <a:gd name="T24" fmla="*/ 61 w 2141"/>
                  <a:gd name="T25" fmla="*/ 24 h 27"/>
                  <a:gd name="T26" fmla="*/ 137 w 2141"/>
                  <a:gd name="T27" fmla="*/ 27 h 27"/>
                  <a:gd name="T28" fmla="*/ 205 w 2141"/>
                  <a:gd name="T29" fmla="*/ 26 h 27"/>
                  <a:gd name="T30" fmla="*/ 285 w 2141"/>
                  <a:gd name="T31" fmla="*/ 24 h 27"/>
                  <a:gd name="T32" fmla="*/ 375 w 2141"/>
                  <a:gd name="T33" fmla="*/ 23 h 27"/>
                  <a:gd name="T34" fmla="*/ 464 w 2141"/>
                  <a:gd name="T35" fmla="*/ 20 h 27"/>
                  <a:gd name="T36" fmla="*/ 548 w 2141"/>
                  <a:gd name="T37" fmla="*/ 19 h 27"/>
                  <a:gd name="T38" fmla="*/ 600 w 2141"/>
                  <a:gd name="T39" fmla="*/ 19 h 27"/>
                  <a:gd name="T40" fmla="*/ 671 w 2141"/>
                  <a:gd name="T41" fmla="*/ 19 h 27"/>
                  <a:gd name="T42" fmla="*/ 761 w 2141"/>
                  <a:gd name="T43" fmla="*/ 19 h 27"/>
                  <a:gd name="T44" fmla="*/ 861 w 2141"/>
                  <a:gd name="T45" fmla="*/ 18 h 27"/>
                  <a:gd name="T46" fmla="*/ 967 w 2141"/>
                  <a:gd name="T47" fmla="*/ 18 h 27"/>
                  <a:gd name="T48" fmla="*/ 1077 w 2141"/>
                  <a:gd name="T49" fmla="*/ 17 h 27"/>
                  <a:gd name="T50" fmla="*/ 1183 w 2141"/>
                  <a:gd name="T51" fmla="*/ 17 h 27"/>
                  <a:gd name="T52" fmla="*/ 1284 w 2141"/>
                  <a:gd name="T53" fmla="*/ 15 h 27"/>
                  <a:gd name="T54" fmla="*/ 1373 w 2141"/>
                  <a:gd name="T55" fmla="*/ 15 h 27"/>
                  <a:gd name="T56" fmla="*/ 1445 w 2141"/>
                  <a:gd name="T57" fmla="*/ 14 h 27"/>
                  <a:gd name="T58" fmla="*/ 1515 w 2141"/>
                  <a:gd name="T59" fmla="*/ 14 h 27"/>
                  <a:gd name="T60" fmla="*/ 1612 w 2141"/>
                  <a:gd name="T61" fmla="*/ 17 h 27"/>
                  <a:gd name="T62" fmla="*/ 1707 w 2141"/>
                  <a:gd name="T63" fmla="*/ 19 h 27"/>
                  <a:gd name="T64" fmla="*/ 1799 w 2141"/>
                  <a:gd name="T65" fmla="*/ 23 h 27"/>
                  <a:gd name="T66" fmla="*/ 1887 w 2141"/>
                  <a:gd name="T67" fmla="*/ 26 h 27"/>
                  <a:gd name="T68" fmla="*/ 1969 w 2141"/>
                  <a:gd name="T69" fmla="*/ 27 h 27"/>
                  <a:gd name="T70" fmla="*/ 2085 w 2141"/>
                  <a:gd name="T71" fmla="*/ 24 h 27"/>
                  <a:gd name="T72" fmla="*/ 2135 w 2141"/>
                  <a:gd name="T73" fmla="*/ 22 h 27"/>
                  <a:gd name="T74" fmla="*/ 2140 w 2141"/>
                  <a:gd name="T75" fmla="*/ 20 h 27"/>
                  <a:gd name="T76" fmla="*/ 2116 w 2141"/>
                  <a:gd name="T77" fmla="*/ 13 h 27"/>
                  <a:gd name="T78" fmla="*/ 2074 w 2141"/>
                  <a:gd name="T79" fmla="*/ 6 h 27"/>
                  <a:gd name="T80" fmla="*/ 2034 w 2141"/>
                  <a:gd name="T81" fmla="*/ 6 h 27"/>
                  <a:gd name="T82" fmla="*/ 1979 w 2141"/>
                  <a:gd name="T83" fmla="*/ 6 h 27"/>
                  <a:gd name="T84" fmla="*/ 1912 w 2141"/>
                  <a:gd name="T85" fmla="*/ 6 h 27"/>
                  <a:gd name="T86" fmla="*/ 1842 w 2141"/>
                  <a:gd name="T87" fmla="*/ 5 h 27"/>
                  <a:gd name="T88" fmla="*/ 1778 w 2141"/>
                  <a:gd name="T89" fmla="*/ 5 h 27"/>
                  <a:gd name="T90" fmla="*/ 1728 w 2141"/>
                  <a:gd name="T91" fmla="*/ 5 h 27"/>
                  <a:gd name="T92" fmla="*/ 1637 w 2141"/>
                  <a:gd name="T93" fmla="*/ 4 h 27"/>
                  <a:gd name="T94" fmla="*/ 1510 w 2141"/>
                  <a:gd name="T95" fmla="*/ 2 h 27"/>
                  <a:gd name="T96" fmla="*/ 1374 w 2141"/>
                  <a:gd name="T97" fmla="*/ 1 h 27"/>
                  <a:gd name="T98" fmla="*/ 1259 w 2141"/>
                  <a:gd name="T99" fmla="*/ 1 h 27"/>
                  <a:gd name="T100" fmla="*/ 1190 w 2141"/>
                  <a:gd name="T101" fmla="*/ 2 h 27"/>
                  <a:gd name="T102" fmla="*/ 1107 w 2141"/>
                  <a:gd name="T103" fmla="*/ 4 h 27"/>
                  <a:gd name="T104" fmla="*/ 957 w 2141"/>
                  <a:gd name="T105" fmla="*/ 4 h 27"/>
                  <a:gd name="T106" fmla="*/ 783 w 2141"/>
                  <a:gd name="T107" fmla="*/ 1 h 27"/>
                  <a:gd name="T108" fmla="*/ 625 w 2141"/>
                  <a:gd name="T109" fmla="*/ 0 h 27"/>
                  <a:gd name="T110" fmla="*/ 528 w 2141"/>
                  <a:gd name="T111" fmla="*/ 0 h 2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141"/>
                  <a:gd name="T169" fmla="*/ 0 h 27"/>
                  <a:gd name="T170" fmla="*/ 2141 w 2141"/>
                  <a:gd name="T171" fmla="*/ 27 h 2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141" h="27">
                    <a:moveTo>
                      <a:pt x="515" y="0"/>
                    </a:moveTo>
                    <a:lnTo>
                      <a:pt x="506" y="1"/>
                    </a:lnTo>
                    <a:lnTo>
                      <a:pt x="494" y="1"/>
                    </a:lnTo>
                    <a:lnTo>
                      <a:pt x="478" y="2"/>
                    </a:lnTo>
                    <a:lnTo>
                      <a:pt x="460" y="2"/>
                    </a:lnTo>
                    <a:lnTo>
                      <a:pt x="439" y="2"/>
                    </a:lnTo>
                    <a:lnTo>
                      <a:pt x="417" y="4"/>
                    </a:lnTo>
                    <a:lnTo>
                      <a:pt x="394" y="4"/>
                    </a:lnTo>
                    <a:lnTo>
                      <a:pt x="371" y="4"/>
                    </a:lnTo>
                    <a:lnTo>
                      <a:pt x="346" y="5"/>
                    </a:lnTo>
                    <a:lnTo>
                      <a:pt x="323" y="5"/>
                    </a:lnTo>
                    <a:lnTo>
                      <a:pt x="299" y="5"/>
                    </a:lnTo>
                    <a:lnTo>
                      <a:pt x="276" y="6"/>
                    </a:lnTo>
                    <a:lnTo>
                      <a:pt x="257" y="6"/>
                    </a:lnTo>
                    <a:lnTo>
                      <a:pt x="239" y="7"/>
                    </a:lnTo>
                    <a:lnTo>
                      <a:pt x="223" y="9"/>
                    </a:lnTo>
                    <a:lnTo>
                      <a:pt x="210" y="10"/>
                    </a:lnTo>
                    <a:lnTo>
                      <a:pt x="198" y="11"/>
                    </a:lnTo>
                    <a:lnTo>
                      <a:pt x="184" y="13"/>
                    </a:lnTo>
                    <a:lnTo>
                      <a:pt x="170" y="13"/>
                    </a:lnTo>
                    <a:lnTo>
                      <a:pt x="153" y="14"/>
                    </a:lnTo>
                    <a:lnTo>
                      <a:pt x="136" y="14"/>
                    </a:lnTo>
                    <a:lnTo>
                      <a:pt x="118" y="13"/>
                    </a:lnTo>
                    <a:lnTo>
                      <a:pt x="101" y="13"/>
                    </a:lnTo>
                    <a:lnTo>
                      <a:pt x="84" y="13"/>
                    </a:lnTo>
                    <a:lnTo>
                      <a:pt x="67" y="11"/>
                    </a:lnTo>
                    <a:lnTo>
                      <a:pt x="52" y="10"/>
                    </a:lnTo>
                    <a:lnTo>
                      <a:pt x="38" y="10"/>
                    </a:lnTo>
                    <a:lnTo>
                      <a:pt x="25" y="9"/>
                    </a:lnTo>
                    <a:lnTo>
                      <a:pt x="14" y="9"/>
                    </a:lnTo>
                    <a:lnTo>
                      <a:pt x="7" y="7"/>
                    </a:lnTo>
                    <a:lnTo>
                      <a:pt x="1" y="7"/>
                    </a:lnTo>
                    <a:lnTo>
                      <a:pt x="0" y="7"/>
                    </a:lnTo>
                    <a:lnTo>
                      <a:pt x="1" y="9"/>
                    </a:lnTo>
                    <a:lnTo>
                      <a:pt x="5" y="10"/>
                    </a:lnTo>
                    <a:lnTo>
                      <a:pt x="13" y="14"/>
                    </a:lnTo>
                    <a:lnTo>
                      <a:pt x="25" y="18"/>
                    </a:lnTo>
                    <a:lnTo>
                      <a:pt x="40" y="22"/>
                    </a:lnTo>
                    <a:lnTo>
                      <a:pt x="61" y="24"/>
                    </a:lnTo>
                    <a:lnTo>
                      <a:pt x="87" y="27"/>
                    </a:lnTo>
                    <a:lnTo>
                      <a:pt x="119" y="27"/>
                    </a:lnTo>
                    <a:lnTo>
                      <a:pt x="137" y="27"/>
                    </a:lnTo>
                    <a:lnTo>
                      <a:pt x="158" y="27"/>
                    </a:lnTo>
                    <a:lnTo>
                      <a:pt x="180" y="27"/>
                    </a:lnTo>
                    <a:lnTo>
                      <a:pt x="205" y="26"/>
                    </a:lnTo>
                    <a:lnTo>
                      <a:pt x="231" y="26"/>
                    </a:lnTo>
                    <a:lnTo>
                      <a:pt x="258" y="26"/>
                    </a:lnTo>
                    <a:lnTo>
                      <a:pt x="285" y="24"/>
                    </a:lnTo>
                    <a:lnTo>
                      <a:pt x="315" y="24"/>
                    </a:lnTo>
                    <a:lnTo>
                      <a:pt x="345" y="23"/>
                    </a:lnTo>
                    <a:lnTo>
                      <a:pt x="375" y="23"/>
                    </a:lnTo>
                    <a:lnTo>
                      <a:pt x="404" y="22"/>
                    </a:lnTo>
                    <a:lnTo>
                      <a:pt x="434" y="22"/>
                    </a:lnTo>
                    <a:lnTo>
                      <a:pt x="464" y="20"/>
                    </a:lnTo>
                    <a:lnTo>
                      <a:pt x="493" y="20"/>
                    </a:lnTo>
                    <a:lnTo>
                      <a:pt x="521" y="19"/>
                    </a:lnTo>
                    <a:lnTo>
                      <a:pt x="548" y="19"/>
                    </a:lnTo>
                    <a:lnTo>
                      <a:pt x="563" y="19"/>
                    </a:lnTo>
                    <a:lnTo>
                      <a:pt x="579" y="19"/>
                    </a:lnTo>
                    <a:lnTo>
                      <a:pt x="600" y="19"/>
                    </a:lnTo>
                    <a:lnTo>
                      <a:pt x="622" y="19"/>
                    </a:lnTo>
                    <a:lnTo>
                      <a:pt x="646" y="19"/>
                    </a:lnTo>
                    <a:lnTo>
                      <a:pt x="671" y="19"/>
                    </a:lnTo>
                    <a:lnTo>
                      <a:pt x="700" y="19"/>
                    </a:lnTo>
                    <a:lnTo>
                      <a:pt x="730" y="19"/>
                    </a:lnTo>
                    <a:lnTo>
                      <a:pt x="761" y="19"/>
                    </a:lnTo>
                    <a:lnTo>
                      <a:pt x="792" y="18"/>
                    </a:lnTo>
                    <a:lnTo>
                      <a:pt x="826" y="18"/>
                    </a:lnTo>
                    <a:lnTo>
                      <a:pt x="861" y="18"/>
                    </a:lnTo>
                    <a:lnTo>
                      <a:pt x="896" y="18"/>
                    </a:lnTo>
                    <a:lnTo>
                      <a:pt x="931" y="18"/>
                    </a:lnTo>
                    <a:lnTo>
                      <a:pt x="967" y="18"/>
                    </a:lnTo>
                    <a:lnTo>
                      <a:pt x="1004" y="18"/>
                    </a:lnTo>
                    <a:lnTo>
                      <a:pt x="1041" y="18"/>
                    </a:lnTo>
                    <a:lnTo>
                      <a:pt x="1077" y="17"/>
                    </a:lnTo>
                    <a:lnTo>
                      <a:pt x="1113" y="17"/>
                    </a:lnTo>
                    <a:lnTo>
                      <a:pt x="1148" y="17"/>
                    </a:lnTo>
                    <a:lnTo>
                      <a:pt x="1183" y="17"/>
                    </a:lnTo>
                    <a:lnTo>
                      <a:pt x="1218" y="17"/>
                    </a:lnTo>
                    <a:lnTo>
                      <a:pt x="1252" y="17"/>
                    </a:lnTo>
                    <a:lnTo>
                      <a:pt x="1284" y="15"/>
                    </a:lnTo>
                    <a:lnTo>
                      <a:pt x="1316" y="15"/>
                    </a:lnTo>
                    <a:lnTo>
                      <a:pt x="1345" y="15"/>
                    </a:lnTo>
                    <a:lnTo>
                      <a:pt x="1373" y="15"/>
                    </a:lnTo>
                    <a:lnTo>
                      <a:pt x="1400" y="15"/>
                    </a:lnTo>
                    <a:lnTo>
                      <a:pt x="1423" y="15"/>
                    </a:lnTo>
                    <a:lnTo>
                      <a:pt x="1445" y="14"/>
                    </a:lnTo>
                    <a:lnTo>
                      <a:pt x="1466" y="14"/>
                    </a:lnTo>
                    <a:lnTo>
                      <a:pt x="1483" y="14"/>
                    </a:lnTo>
                    <a:lnTo>
                      <a:pt x="1515" y="14"/>
                    </a:lnTo>
                    <a:lnTo>
                      <a:pt x="1548" y="14"/>
                    </a:lnTo>
                    <a:lnTo>
                      <a:pt x="1580" y="15"/>
                    </a:lnTo>
                    <a:lnTo>
                      <a:pt x="1612" y="17"/>
                    </a:lnTo>
                    <a:lnTo>
                      <a:pt x="1643" y="17"/>
                    </a:lnTo>
                    <a:lnTo>
                      <a:pt x="1676" y="18"/>
                    </a:lnTo>
                    <a:lnTo>
                      <a:pt x="1707" y="19"/>
                    </a:lnTo>
                    <a:lnTo>
                      <a:pt x="1738" y="20"/>
                    </a:lnTo>
                    <a:lnTo>
                      <a:pt x="1769" y="22"/>
                    </a:lnTo>
                    <a:lnTo>
                      <a:pt x="1799" y="23"/>
                    </a:lnTo>
                    <a:lnTo>
                      <a:pt x="1829" y="24"/>
                    </a:lnTo>
                    <a:lnTo>
                      <a:pt x="1859" y="24"/>
                    </a:lnTo>
                    <a:lnTo>
                      <a:pt x="1887" y="26"/>
                    </a:lnTo>
                    <a:lnTo>
                      <a:pt x="1914" y="27"/>
                    </a:lnTo>
                    <a:lnTo>
                      <a:pt x="1942" y="27"/>
                    </a:lnTo>
                    <a:lnTo>
                      <a:pt x="1969" y="27"/>
                    </a:lnTo>
                    <a:lnTo>
                      <a:pt x="2017" y="27"/>
                    </a:lnTo>
                    <a:lnTo>
                      <a:pt x="2056" y="26"/>
                    </a:lnTo>
                    <a:lnTo>
                      <a:pt x="2085" y="24"/>
                    </a:lnTo>
                    <a:lnTo>
                      <a:pt x="2107" y="24"/>
                    </a:lnTo>
                    <a:lnTo>
                      <a:pt x="2124" y="23"/>
                    </a:lnTo>
                    <a:lnTo>
                      <a:pt x="2135" y="22"/>
                    </a:lnTo>
                    <a:lnTo>
                      <a:pt x="2140" y="22"/>
                    </a:lnTo>
                    <a:lnTo>
                      <a:pt x="2141" y="22"/>
                    </a:lnTo>
                    <a:lnTo>
                      <a:pt x="2140" y="20"/>
                    </a:lnTo>
                    <a:lnTo>
                      <a:pt x="2135" y="19"/>
                    </a:lnTo>
                    <a:lnTo>
                      <a:pt x="2127" y="17"/>
                    </a:lnTo>
                    <a:lnTo>
                      <a:pt x="2116" y="13"/>
                    </a:lnTo>
                    <a:lnTo>
                      <a:pt x="2104" y="10"/>
                    </a:lnTo>
                    <a:lnTo>
                      <a:pt x="2089" y="7"/>
                    </a:lnTo>
                    <a:lnTo>
                      <a:pt x="2074" y="6"/>
                    </a:lnTo>
                    <a:lnTo>
                      <a:pt x="2057" y="5"/>
                    </a:lnTo>
                    <a:lnTo>
                      <a:pt x="2046" y="5"/>
                    </a:lnTo>
                    <a:lnTo>
                      <a:pt x="2034" y="6"/>
                    </a:lnTo>
                    <a:lnTo>
                      <a:pt x="2017" y="6"/>
                    </a:lnTo>
                    <a:lnTo>
                      <a:pt x="1999" y="6"/>
                    </a:lnTo>
                    <a:lnTo>
                      <a:pt x="1979" y="6"/>
                    </a:lnTo>
                    <a:lnTo>
                      <a:pt x="1958" y="6"/>
                    </a:lnTo>
                    <a:lnTo>
                      <a:pt x="1935" y="6"/>
                    </a:lnTo>
                    <a:lnTo>
                      <a:pt x="1912" y="6"/>
                    </a:lnTo>
                    <a:lnTo>
                      <a:pt x="1888" y="6"/>
                    </a:lnTo>
                    <a:lnTo>
                      <a:pt x="1865" y="6"/>
                    </a:lnTo>
                    <a:lnTo>
                      <a:pt x="1842" y="5"/>
                    </a:lnTo>
                    <a:lnTo>
                      <a:pt x="1820" y="5"/>
                    </a:lnTo>
                    <a:lnTo>
                      <a:pt x="1799" y="5"/>
                    </a:lnTo>
                    <a:lnTo>
                      <a:pt x="1778" y="5"/>
                    </a:lnTo>
                    <a:lnTo>
                      <a:pt x="1761" y="5"/>
                    </a:lnTo>
                    <a:lnTo>
                      <a:pt x="1746" y="5"/>
                    </a:lnTo>
                    <a:lnTo>
                      <a:pt x="1728" y="5"/>
                    </a:lnTo>
                    <a:lnTo>
                      <a:pt x="1703" y="5"/>
                    </a:lnTo>
                    <a:lnTo>
                      <a:pt x="1672" y="4"/>
                    </a:lnTo>
                    <a:lnTo>
                      <a:pt x="1637" y="4"/>
                    </a:lnTo>
                    <a:lnTo>
                      <a:pt x="1597" y="4"/>
                    </a:lnTo>
                    <a:lnTo>
                      <a:pt x="1554" y="2"/>
                    </a:lnTo>
                    <a:lnTo>
                      <a:pt x="1510" y="2"/>
                    </a:lnTo>
                    <a:lnTo>
                      <a:pt x="1465" y="1"/>
                    </a:lnTo>
                    <a:lnTo>
                      <a:pt x="1419" y="1"/>
                    </a:lnTo>
                    <a:lnTo>
                      <a:pt x="1374" y="1"/>
                    </a:lnTo>
                    <a:lnTo>
                      <a:pt x="1332" y="1"/>
                    </a:lnTo>
                    <a:lnTo>
                      <a:pt x="1294" y="1"/>
                    </a:lnTo>
                    <a:lnTo>
                      <a:pt x="1259" y="1"/>
                    </a:lnTo>
                    <a:lnTo>
                      <a:pt x="1229" y="1"/>
                    </a:lnTo>
                    <a:lnTo>
                      <a:pt x="1205" y="1"/>
                    </a:lnTo>
                    <a:lnTo>
                      <a:pt x="1190" y="2"/>
                    </a:lnTo>
                    <a:lnTo>
                      <a:pt x="1172" y="4"/>
                    </a:lnTo>
                    <a:lnTo>
                      <a:pt x="1144" y="4"/>
                    </a:lnTo>
                    <a:lnTo>
                      <a:pt x="1107" y="4"/>
                    </a:lnTo>
                    <a:lnTo>
                      <a:pt x="1063" y="4"/>
                    </a:lnTo>
                    <a:lnTo>
                      <a:pt x="1012" y="4"/>
                    </a:lnTo>
                    <a:lnTo>
                      <a:pt x="957" y="4"/>
                    </a:lnTo>
                    <a:lnTo>
                      <a:pt x="900" y="2"/>
                    </a:lnTo>
                    <a:lnTo>
                      <a:pt x="841" y="2"/>
                    </a:lnTo>
                    <a:lnTo>
                      <a:pt x="783" y="1"/>
                    </a:lnTo>
                    <a:lnTo>
                      <a:pt x="726" y="1"/>
                    </a:lnTo>
                    <a:lnTo>
                      <a:pt x="673" y="0"/>
                    </a:lnTo>
                    <a:lnTo>
                      <a:pt x="625" y="0"/>
                    </a:lnTo>
                    <a:lnTo>
                      <a:pt x="585" y="0"/>
                    </a:lnTo>
                    <a:lnTo>
                      <a:pt x="551" y="0"/>
                    </a:lnTo>
                    <a:lnTo>
                      <a:pt x="528" y="0"/>
                    </a:lnTo>
                    <a:lnTo>
                      <a:pt x="515" y="0"/>
                    </a:lnTo>
                    <a:close/>
                  </a:path>
                </a:pathLst>
              </a:custGeom>
              <a:solidFill>
                <a:srgbClr val="000000"/>
              </a:solidFill>
              <a:ln w="9525">
                <a:noFill/>
                <a:round/>
                <a:headEnd/>
                <a:tailEnd/>
              </a:ln>
            </p:spPr>
            <p:txBody>
              <a:bodyPr/>
              <a:lstStyle/>
              <a:p>
                <a:endParaRPr lang="en-US" dirty="0"/>
              </a:p>
            </p:txBody>
          </p:sp>
          <p:sp>
            <p:nvSpPr>
              <p:cNvPr id="448" name="Freeform 12"/>
              <p:cNvSpPr>
                <a:spLocks noEditPoints="1"/>
              </p:cNvSpPr>
              <p:nvPr/>
            </p:nvSpPr>
            <p:spPr bwMode="auto">
              <a:xfrm>
                <a:off x="3441" y="2983"/>
                <a:ext cx="508" cy="749"/>
              </a:xfrm>
              <a:custGeom>
                <a:avLst/>
                <a:gdLst>
                  <a:gd name="T0" fmla="*/ 1295 w 1523"/>
                  <a:gd name="T1" fmla="*/ 728 h 2245"/>
                  <a:gd name="T2" fmla="*/ 1272 w 1523"/>
                  <a:gd name="T3" fmla="*/ 792 h 2245"/>
                  <a:gd name="T4" fmla="*/ 1320 w 1523"/>
                  <a:gd name="T5" fmla="*/ 1101 h 2245"/>
                  <a:gd name="T6" fmla="*/ 1397 w 1523"/>
                  <a:gd name="T7" fmla="*/ 1314 h 2245"/>
                  <a:gd name="T8" fmla="*/ 1447 w 1523"/>
                  <a:gd name="T9" fmla="*/ 1539 h 2245"/>
                  <a:gd name="T10" fmla="*/ 1514 w 1523"/>
                  <a:gd name="T11" fmla="*/ 1798 h 2245"/>
                  <a:gd name="T12" fmla="*/ 1316 w 1523"/>
                  <a:gd name="T13" fmla="*/ 1869 h 2245"/>
                  <a:gd name="T14" fmla="*/ 1304 w 1523"/>
                  <a:gd name="T15" fmla="*/ 2119 h 2245"/>
                  <a:gd name="T16" fmla="*/ 1452 w 1523"/>
                  <a:gd name="T17" fmla="*/ 2149 h 2245"/>
                  <a:gd name="T18" fmla="*/ 1127 w 1523"/>
                  <a:gd name="T19" fmla="*/ 2244 h 2245"/>
                  <a:gd name="T20" fmla="*/ 756 w 1523"/>
                  <a:gd name="T21" fmla="*/ 2243 h 2245"/>
                  <a:gd name="T22" fmla="*/ 385 w 1523"/>
                  <a:gd name="T23" fmla="*/ 2235 h 2245"/>
                  <a:gd name="T24" fmla="*/ 306 w 1523"/>
                  <a:gd name="T25" fmla="*/ 2149 h 2245"/>
                  <a:gd name="T26" fmla="*/ 354 w 1523"/>
                  <a:gd name="T27" fmla="*/ 2104 h 2245"/>
                  <a:gd name="T28" fmla="*/ 410 w 1523"/>
                  <a:gd name="T29" fmla="*/ 1951 h 2245"/>
                  <a:gd name="T30" fmla="*/ 411 w 1523"/>
                  <a:gd name="T31" fmla="*/ 1653 h 2245"/>
                  <a:gd name="T32" fmla="*/ 328 w 1523"/>
                  <a:gd name="T33" fmla="*/ 1592 h 2245"/>
                  <a:gd name="T34" fmla="*/ 206 w 1523"/>
                  <a:gd name="T35" fmla="*/ 1597 h 2245"/>
                  <a:gd name="T36" fmla="*/ 158 w 1523"/>
                  <a:gd name="T37" fmla="*/ 1618 h 2245"/>
                  <a:gd name="T38" fmla="*/ 218 w 1523"/>
                  <a:gd name="T39" fmla="*/ 1536 h 2245"/>
                  <a:gd name="T40" fmla="*/ 161 w 1523"/>
                  <a:gd name="T41" fmla="*/ 1511 h 2245"/>
                  <a:gd name="T42" fmla="*/ 105 w 1523"/>
                  <a:gd name="T43" fmla="*/ 1482 h 2245"/>
                  <a:gd name="T44" fmla="*/ 76 w 1523"/>
                  <a:gd name="T45" fmla="*/ 1439 h 2245"/>
                  <a:gd name="T46" fmla="*/ 146 w 1523"/>
                  <a:gd name="T47" fmla="*/ 1435 h 2245"/>
                  <a:gd name="T48" fmla="*/ 188 w 1523"/>
                  <a:gd name="T49" fmla="*/ 1452 h 2245"/>
                  <a:gd name="T50" fmla="*/ 232 w 1523"/>
                  <a:gd name="T51" fmla="*/ 1415 h 2245"/>
                  <a:gd name="T52" fmla="*/ 310 w 1523"/>
                  <a:gd name="T53" fmla="*/ 1356 h 2245"/>
                  <a:gd name="T54" fmla="*/ 275 w 1523"/>
                  <a:gd name="T55" fmla="*/ 1342 h 2245"/>
                  <a:gd name="T56" fmla="*/ 182 w 1523"/>
                  <a:gd name="T57" fmla="*/ 1384 h 2245"/>
                  <a:gd name="T58" fmla="*/ 227 w 1523"/>
                  <a:gd name="T59" fmla="*/ 1323 h 2245"/>
                  <a:gd name="T60" fmla="*/ 327 w 1523"/>
                  <a:gd name="T61" fmla="*/ 1319 h 2245"/>
                  <a:gd name="T62" fmla="*/ 463 w 1523"/>
                  <a:gd name="T63" fmla="*/ 1305 h 2245"/>
                  <a:gd name="T64" fmla="*/ 607 w 1523"/>
                  <a:gd name="T65" fmla="*/ 1311 h 2245"/>
                  <a:gd name="T66" fmla="*/ 647 w 1523"/>
                  <a:gd name="T67" fmla="*/ 1171 h 2245"/>
                  <a:gd name="T68" fmla="*/ 585 w 1523"/>
                  <a:gd name="T69" fmla="*/ 851 h 2245"/>
                  <a:gd name="T70" fmla="*/ 536 w 1523"/>
                  <a:gd name="T71" fmla="*/ 829 h 2245"/>
                  <a:gd name="T72" fmla="*/ 497 w 1523"/>
                  <a:gd name="T73" fmla="*/ 830 h 2245"/>
                  <a:gd name="T74" fmla="*/ 530 w 1523"/>
                  <a:gd name="T75" fmla="*/ 727 h 2245"/>
                  <a:gd name="T76" fmla="*/ 584 w 1523"/>
                  <a:gd name="T77" fmla="*/ 679 h 2245"/>
                  <a:gd name="T78" fmla="*/ 559 w 1523"/>
                  <a:gd name="T79" fmla="*/ 426 h 2245"/>
                  <a:gd name="T80" fmla="*/ 492 w 1523"/>
                  <a:gd name="T81" fmla="*/ 532 h 2245"/>
                  <a:gd name="T82" fmla="*/ 450 w 1523"/>
                  <a:gd name="T83" fmla="*/ 617 h 2245"/>
                  <a:gd name="T84" fmla="*/ 447 w 1523"/>
                  <a:gd name="T85" fmla="*/ 654 h 2245"/>
                  <a:gd name="T86" fmla="*/ 407 w 1523"/>
                  <a:gd name="T87" fmla="*/ 898 h 2245"/>
                  <a:gd name="T88" fmla="*/ 340 w 1523"/>
                  <a:gd name="T89" fmla="*/ 705 h 2245"/>
                  <a:gd name="T90" fmla="*/ 352 w 1523"/>
                  <a:gd name="T91" fmla="*/ 623 h 2245"/>
                  <a:gd name="T92" fmla="*/ 293 w 1523"/>
                  <a:gd name="T93" fmla="*/ 491 h 2245"/>
                  <a:gd name="T94" fmla="*/ 177 w 1523"/>
                  <a:gd name="T95" fmla="*/ 336 h 2245"/>
                  <a:gd name="T96" fmla="*/ 19 w 1523"/>
                  <a:gd name="T97" fmla="*/ 240 h 2245"/>
                  <a:gd name="T98" fmla="*/ 57 w 1523"/>
                  <a:gd name="T99" fmla="*/ 198 h 2245"/>
                  <a:gd name="T100" fmla="*/ 188 w 1523"/>
                  <a:gd name="T101" fmla="*/ 93 h 2245"/>
                  <a:gd name="T102" fmla="*/ 300 w 1523"/>
                  <a:gd name="T103" fmla="*/ 12 h 2245"/>
                  <a:gd name="T104" fmla="*/ 595 w 1523"/>
                  <a:gd name="T105" fmla="*/ 4 h 2245"/>
                  <a:gd name="T106" fmla="*/ 963 w 1523"/>
                  <a:gd name="T107" fmla="*/ 19 h 2245"/>
                  <a:gd name="T108" fmla="*/ 1130 w 1523"/>
                  <a:gd name="T109" fmla="*/ 119 h 2245"/>
                  <a:gd name="T110" fmla="*/ 1295 w 1523"/>
                  <a:gd name="T111" fmla="*/ 689 h 2245"/>
                  <a:gd name="T112" fmla="*/ 562 w 1523"/>
                  <a:gd name="T113" fmla="*/ 2108 h 2245"/>
                  <a:gd name="T114" fmla="*/ 590 w 1523"/>
                  <a:gd name="T115" fmla="*/ 1762 h 2245"/>
                  <a:gd name="T116" fmla="*/ 517 w 1523"/>
                  <a:gd name="T117" fmla="*/ 1675 h 2245"/>
                  <a:gd name="T118" fmla="*/ 527 w 1523"/>
                  <a:gd name="T119" fmla="*/ 1967 h 2245"/>
                  <a:gd name="T120" fmla="*/ 140 w 1523"/>
                  <a:gd name="T121" fmla="*/ 1456 h 22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3"/>
                  <a:gd name="T184" fmla="*/ 0 h 2245"/>
                  <a:gd name="T185" fmla="*/ 1523 w 1523"/>
                  <a:gd name="T186" fmla="*/ 2245 h 224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3" h="2245">
                    <a:moveTo>
                      <a:pt x="1364" y="702"/>
                    </a:moveTo>
                    <a:lnTo>
                      <a:pt x="1364" y="719"/>
                    </a:lnTo>
                    <a:lnTo>
                      <a:pt x="1359" y="727"/>
                    </a:lnTo>
                    <a:lnTo>
                      <a:pt x="1351" y="729"/>
                    </a:lnTo>
                    <a:lnTo>
                      <a:pt x="1340" y="728"/>
                    </a:lnTo>
                    <a:lnTo>
                      <a:pt x="1329" y="724"/>
                    </a:lnTo>
                    <a:lnTo>
                      <a:pt x="1317" y="722"/>
                    </a:lnTo>
                    <a:lnTo>
                      <a:pt x="1305" y="723"/>
                    </a:lnTo>
                    <a:lnTo>
                      <a:pt x="1295" y="728"/>
                    </a:lnTo>
                    <a:lnTo>
                      <a:pt x="1287" y="733"/>
                    </a:lnTo>
                    <a:lnTo>
                      <a:pt x="1281" y="738"/>
                    </a:lnTo>
                    <a:lnTo>
                      <a:pt x="1274" y="744"/>
                    </a:lnTo>
                    <a:lnTo>
                      <a:pt x="1269" y="750"/>
                    </a:lnTo>
                    <a:lnTo>
                      <a:pt x="1265" y="758"/>
                    </a:lnTo>
                    <a:lnTo>
                      <a:pt x="1263" y="766"/>
                    </a:lnTo>
                    <a:lnTo>
                      <a:pt x="1263" y="773"/>
                    </a:lnTo>
                    <a:lnTo>
                      <a:pt x="1264" y="784"/>
                    </a:lnTo>
                    <a:lnTo>
                      <a:pt x="1272" y="792"/>
                    </a:lnTo>
                    <a:lnTo>
                      <a:pt x="1282" y="798"/>
                    </a:lnTo>
                    <a:lnTo>
                      <a:pt x="1292" y="802"/>
                    </a:lnTo>
                    <a:lnTo>
                      <a:pt x="1302" y="802"/>
                    </a:lnTo>
                    <a:lnTo>
                      <a:pt x="1316" y="840"/>
                    </a:lnTo>
                    <a:lnTo>
                      <a:pt x="1322" y="886"/>
                    </a:lnTo>
                    <a:lnTo>
                      <a:pt x="1324" y="938"/>
                    </a:lnTo>
                    <a:lnTo>
                      <a:pt x="1322" y="992"/>
                    </a:lnTo>
                    <a:lnTo>
                      <a:pt x="1320" y="1048"/>
                    </a:lnTo>
                    <a:lnTo>
                      <a:pt x="1320" y="1101"/>
                    </a:lnTo>
                    <a:lnTo>
                      <a:pt x="1324" y="1152"/>
                    </a:lnTo>
                    <a:lnTo>
                      <a:pt x="1333" y="1194"/>
                    </a:lnTo>
                    <a:lnTo>
                      <a:pt x="1353" y="1205"/>
                    </a:lnTo>
                    <a:lnTo>
                      <a:pt x="1364" y="1226"/>
                    </a:lnTo>
                    <a:lnTo>
                      <a:pt x="1368" y="1251"/>
                    </a:lnTo>
                    <a:lnTo>
                      <a:pt x="1368" y="1277"/>
                    </a:lnTo>
                    <a:lnTo>
                      <a:pt x="1384" y="1283"/>
                    </a:lnTo>
                    <a:lnTo>
                      <a:pt x="1394" y="1296"/>
                    </a:lnTo>
                    <a:lnTo>
                      <a:pt x="1397" y="1314"/>
                    </a:lnTo>
                    <a:lnTo>
                      <a:pt x="1397" y="1336"/>
                    </a:lnTo>
                    <a:lnTo>
                      <a:pt x="1396" y="1360"/>
                    </a:lnTo>
                    <a:lnTo>
                      <a:pt x="1395" y="1385"/>
                    </a:lnTo>
                    <a:lnTo>
                      <a:pt x="1396" y="1408"/>
                    </a:lnTo>
                    <a:lnTo>
                      <a:pt x="1401" y="1429"/>
                    </a:lnTo>
                    <a:lnTo>
                      <a:pt x="1409" y="1455"/>
                    </a:lnTo>
                    <a:lnTo>
                      <a:pt x="1419" y="1482"/>
                    </a:lnTo>
                    <a:lnTo>
                      <a:pt x="1432" y="1509"/>
                    </a:lnTo>
                    <a:lnTo>
                      <a:pt x="1447" y="1539"/>
                    </a:lnTo>
                    <a:lnTo>
                      <a:pt x="1462" y="1568"/>
                    </a:lnTo>
                    <a:lnTo>
                      <a:pt x="1477" y="1599"/>
                    </a:lnTo>
                    <a:lnTo>
                      <a:pt x="1491" y="1628"/>
                    </a:lnTo>
                    <a:lnTo>
                      <a:pt x="1504" y="1658"/>
                    </a:lnTo>
                    <a:lnTo>
                      <a:pt x="1514" y="1688"/>
                    </a:lnTo>
                    <a:lnTo>
                      <a:pt x="1521" y="1717"/>
                    </a:lnTo>
                    <a:lnTo>
                      <a:pt x="1523" y="1745"/>
                    </a:lnTo>
                    <a:lnTo>
                      <a:pt x="1522" y="1772"/>
                    </a:lnTo>
                    <a:lnTo>
                      <a:pt x="1514" y="1798"/>
                    </a:lnTo>
                    <a:lnTo>
                      <a:pt x="1501" y="1821"/>
                    </a:lnTo>
                    <a:lnTo>
                      <a:pt x="1480" y="1845"/>
                    </a:lnTo>
                    <a:lnTo>
                      <a:pt x="1452" y="1866"/>
                    </a:lnTo>
                    <a:lnTo>
                      <a:pt x="1427" y="1866"/>
                    </a:lnTo>
                    <a:lnTo>
                      <a:pt x="1404" y="1866"/>
                    </a:lnTo>
                    <a:lnTo>
                      <a:pt x="1382" y="1866"/>
                    </a:lnTo>
                    <a:lnTo>
                      <a:pt x="1360" y="1867"/>
                    </a:lnTo>
                    <a:lnTo>
                      <a:pt x="1338" y="1868"/>
                    </a:lnTo>
                    <a:lnTo>
                      <a:pt x="1316" y="1869"/>
                    </a:lnTo>
                    <a:lnTo>
                      <a:pt x="1291" y="1871"/>
                    </a:lnTo>
                    <a:lnTo>
                      <a:pt x="1264" y="1872"/>
                    </a:lnTo>
                    <a:lnTo>
                      <a:pt x="1261" y="1907"/>
                    </a:lnTo>
                    <a:lnTo>
                      <a:pt x="1259" y="1945"/>
                    </a:lnTo>
                    <a:lnTo>
                      <a:pt x="1257" y="1983"/>
                    </a:lnTo>
                    <a:lnTo>
                      <a:pt x="1260" y="2022"/>
                    </a:lnTo>
                    <a:lnTo>
                      <a:pt x="1268" y="2059"/>
                    </a:lnTo>
                    <a:lnTo>
                      <a:pt x="1282" y="2091"/>
                    </a:lnTo>
                    <a:lnTo>
                      <a:pt x="1304" y="2119"/>
                    </a:lnTo>
                    <a:lnTo>
                      <a:pt x="1338" y="2141"/>
                    </a:lnTo>
                    <a:lnTo>
                      <a:pt x="1352" y="2144"/>
                    </a:lnTo>
                    <a:lnTo>
                      <a:pt x="1366" y="2148"/>
                    </a:lnTo>
                    <a:lnTo>
                      <a:pt x="1381" y="2151"/>
                    </a:lnTo>
                    <a:lnTo>
                      <a:pt x="1395" y="2153"/>
                    </a:lnTo>
                    <a:lnTo>
                      <a:pt x="1409" y="2154"/>
                    </a:lnTo>
                    <a:lnTo>
                      <a:pt x="1425" y="2154"/>
                    </a:lnTo>
                    <a:lnTo>
                      <a:pt x="1438" y="2153"/>
                    </a:lnTo>
                    <a:lnTo>
                      <a:pt x="1452" y="2149"/>
                    </a:lnTo>
                    <a:lnTo>
                      <a:pt x="1457" y="2223"/>
                    </a:lnTo>
                    <a:lnTo>
                      <a:pt x="1416" y="2227"/>
                    </a:lnTo>
                    <a:lnTo>
                      <a:pt x="1374" y="2231"/>
                    </a:lnTo>
                    <a:lnTo>
                      <a:pt x="1334" y="2233"/>
                    </a:lnTo>
                    <a:lnTo>
                      <a:pt x="1292" y="2236"/>
                    </a:lnTo>
                    <a:lnTo>
                      <a:pt x="1251" y="2239"/>
                    </a:lnTo>
                    <a:lnTo>
                      <a:pt x="1210" y="2241"/>
                    </a:lnTo>
                    <a:lnTo>
                      <a:pt x="1168" y="2243"/>
                    </a:lnTo>
                    <a:lnTo>
                      <a:pt x="1127" y="2244"/>
                    </a:lnTo>
                    <a:lnTo>
                      <a:pt x="1086" y="2244"/>
                    </a:lnTo>
                    <a:lnTo>
                      <a:pt x="1045" y="2245"/>
                    </a:lnTo>
                    <a:lnTo>
                      <a:pt x="1003" y="2245"/>
                    </a:lnTo>
                    <a:lnTo>
                      <a:pt x="962" y="2245"/>
                    </a:lnTo>
                    <a:lnTo>
                      <a:pt x="921" y="2245"/>
                    </a:lnTo>
                    <a:lnTo>
                      <a:pt x="880" y="2244"/>
                    </a:lnTo>
                    <a:lnTo>
                      <a:pt x="839" y="2244"/>
                    </a:lnTo>
                    <a:lnTo>
                      <a:pt x="797" y="2243"/>
                    </a:lnTo>
                    <a:lnTo>
                      <a:pt x="756" y="2243"/>
                    </a:lnTo>
                    <a:lnTo>
                      <a:pt x="714" y="2241"/>
                    </a:lnTo>
                    <a:lnTo>
                      <a:pt x="674" y="2240"/>
                    </a:lnTo>
                    <a:lnTo>
                      <a:pt x="633" y="2240"/>
                    </a:lnTo>
                    <a:lnTo>
                      <a:pt x="591" y="2239"/>
                    </a:lnTo>
                    <a:lnTo>
                      <a:pt x="550" y="2237"/>
                    </a:lnTo>
                    <a:lnTo>
                      <a:pt x="510" y="2236"/>
                    </a:lnTo>
                    <a:lnTo>
                      <a:pt x="468" y="2236"/>
                    </a:lnTo>
                    <a:lnTo>
                      <a:pt x="427" y="2235"/>
                    </a:lnTo>
                    <a:lnTo>
                      <a:pt x="385" y="2235"/>
                    </a:lnTo>
                    <a:lnTo>
                      <a:pt x="345" y="2233"/>
                    </a:lnTo>
                    <a:lnTo>
                      <a:pt x="304" y="2233"/>
                    </a:lnTo>
                    <a:lnTo>
                      <a:pt x="263" y="2233"/>
                    </a:lnTo>
                    <a:lnTo>
                      <a:pt x="222" y="2233"/>
                    </a:lnTo>
                    <a:lnTo>
                      <a:pt x="182" y="2233"/>
                    </a:lnTo>
                    <a:lnTo>
                      <a:pt x="140" y="2235"/>
                    </a:lnTo>
                    <a:lnTo>
                      <a:pt x="147" y="2153"/>
                    </a:lnTo>
                    <a:lnTo>
                      <a:pt x="302" y="2156"/>
                    </a:lnTo>
                    <a:lnTo>
                      <a:pt x="306" y="2149"/>
                    </a:lnTo>
                    <a:lnTo>
                      <a:pt x="308" y="2141"/>
                    </a:lnTo>
                    <a:lnTo>
                      <a:pt x="308" y="2132"/>
                    </a:lnTo>
                    <a:lnTo>
                      <a:pt x="309" y="2123"/>
                    </a:lnTo>
                    <a:lnTo>
                      <a:pt x="317" y="2123"/>
                    </a:lnTo>
                    <a:lnTo>
                      <a:pt x="324" y="2119"/>
                    </a:lnTo>
                    <a:lnTo>
                      <a:pt x="332" y="2114"/>
                    </a:lnTo>
                    <a:lnTo>
                      <a:pt x="340" y="2108"/>
                    </a:lnTo>
                    <a:lnTo>
                      <a:pt x="348" y="2104"/>
                    </a:lnTo>
                    <a:lnTo>
                      <a:pt x="354" y="2104"/>
                    </a:lnTo>
                    <a:lnTo>
                      <a:pt x="361" y="2109"/>
                    </a:lnTo>
                    <a:lnTo>
                      <a:pt x="366" y="2121"/>
                    </a:lnTo>
                    <a:lnTo>
                      <a:pt x="384" y="2099"/>
                    </a:lnTo>
                    <a:lnTo>
                      <a:pt x="396" y="2077"/>
                    </a:lnTo>
                    <a:lnTo>
                      <a:pt x="403" y="2052"/>
                    </a:lnTo>
                    <a:lnTo>
                      <a:pt x="407" y="2027"/>
                    </a:lnTo>
                    <a:lnTo>
                      <a:pt x="409" y="2003"/>
                    </a:lnTo>
                    <a:lnTo>
                      <a:pt x="409" y="1977"/>
                    </a:lnTo>
                    <a:lnTo>
                      <a:pt x="410" y="1951"/>
                    </a:lnTo>
                    <a:lnTo>
                      <a:pt x="411" y="1925"/>
                    </a:lnTo>
                    <a:lnTo>
                      <a:pt x="416" y="1925"/>
                    </a:lnTo>
                    <a:lnTo>
                      <a:pt x="422" y="1923"/>
                    </a:lnTo>
                    <a:lnTo>
                      <a:pt x="425" y="1919"/>
                    </a:lnTo>
                    <a:lnTo>
                      <a:pt x="431" y="1913"/>
                    </a:lnTo>
                    <a:lnTo>
                      <a:pt x="431" y="1658"/>
                    </a:lnTo>
                    <a:lnTo>
                      <a:pt x="425" y="1654"/>
                    </a:lnTo>
                    <a:lnTo>
                      <a:pt x="418" y="1653"/>
                    </a:lnTo>
                    <a:lnTo>
                      <a:pt x="411" y="1653"/>
                    </a:lnTo>
                    <a:lnTo>
                      <a:pt x="405" y="1653"/>
                    </a:lnTo>
                    <a:lnTo>
                      <a:pt x="410" y="1643"/>
                    </a:lnTo>
                    <a:lnTo>
                      <a:pt x="411" y="1631"/>
                    </a:lnTo>
                    <a:lnTo>
                      <a:pt x="411" y="1618"/>
                    </a:lnTo>
                    <a:lnTo>
                      <a:pt x="411" y="1606"/>
                    </a:lnTo>
                    <a:lnTo>
                      <a:pt x="392" y="1603"/>
                    </a:lnTo>
                    <a:lnTo>
                      <a:pt x="371" y="1599"/>
                    </a:lnTo>
                    <a:lnTo>
                      <a:pt x="349" y="1595"/>
                    </a:lnTo>
                    <a:lnTo>
                      <a:pt x="328" y="1592"/>
                    </a:lnTo>
                    <a:lnTo>
                      <a:pt x="308" y="1591"/>
                    </a:lnTo>
                    <a:lnTo>
                      <a:pt x="287" y="1591"/>
                    </a:lnTo>
                    <a:lnTo>
                      <a:pt x="267" y="1593"/>
                    </a:lnTo>
                    <a:lnTo>
                      <a:pt x="249" y="1599"/>
                    </a:lnTo>
                    <a:lnTo>
                      <a:pt x="241" y="1595"/>
                    </a:lnTo>
                    <a:lnTo>
                      <a:pt x="232" y="1591"/>
                    </a:lnTo>
                    <a:lnTo>
                      <a:pt x="225" y="1587"/>
                    </a:lnTo>
                    <a:lnTo>
                      <a:pt x="214" y="1587"/>
                    </a:lnTo>
                    <a:lnTo>
                      <a:pt x="206" y="1597"/>
                    </a:lnTo>
                    <a:lnTo>
                      <a:pt x="199" y="1606"/>
                    </a:lnTo>
                    <a:lnTo>
                      <a:pt x="191" y="1615"/>
                    </a:lnTo>
                    <a:lnTo>
                      <a:pt x="182" y="1622"/>
                    </a:lnTo>
                    <a:lnTo>
                      <a:pt x="173" y="1628"/>
                    </a:lnTo>
                    <a:lnTo>
                      <a:pt x="164" y="1634"/>
                    </a:lnTo>
                    <a:lnTo>
                      <a:pt x="152" y="1636"/>
                    </a:lnTo>
                    <a:lnTo>
                      <a:pt x="140" y="1638"/>
                    </a:lnTo>
                    <a:lnTo>
                      <a:pt x="140" y="1613"/>
                    </a:lnTo>
                    <a:lnTo>
                      <a:pt x="158" y="1618"/>
                    </a:lnTo>
                    <a:lnTo>
                      <a:pt x="171" y="1615"/>
                    </a:lnTo>
                    <a:lnTo>
                      <a:pt x="183" y="1606"/>
                    </a:lnTo>
                    <a:lnTo>
                      <a:pt x="192" y="1595"/>
                    </a:lnTo>
                    <a:lnTo>
                      <a:pt x="200" y="1579"/>
                    </a:lnTo>
                    <a:lnTo>
                      <a:pt x="209" y="1565"/>
                    </a:lnTo>
                    <a:lnTo>
                      <a:pt x="219" y="1552"/>
                    </a:lnTo>
                    <a:lnTo>
                      <a:pt x="231" y="1542"/>
                    </a:lnTo>
                    <a:lnTo>
                      <a:pt x="226" y="1538"/>
                    </a:lnTo>
                    <a:lnTo>
                      <a:pt x="218" y="1536"/>
                    </a:lnTo>
                    <a:lnTo>
                      <a:pt x="210" y="1536"/>
                    </a:lnTo>
                    <a:lnTo>
                      <a:pt x="203" y="1536"/>
                    </a:lnTo>
                    <a:lnTo>
                      <a:pt x="195" y="1536"/>
                    </a:lnTo>
                    <a:lnTo>
                      <a:pt x="190" y="1534"/>
                    </a:lnTo>
                    <a:lnTo>
                      <a:pt x="184" y="1529"/>
                    </a:lnTo>
                    <a:lnTo>
                      <a:pt x="183" y="1520"/>
                    </a:lnTo>
                    <a:lnTo>
                      <a:pt x="183" y="1505"/>
                    </a:lnTo>
                    <a:lnTo>
                      <a:pt x="171" y="1504"/>
                    </a:lnTo>
                    <a:lnTo>
                      <a:pt x="161" y="1511"/>
                    </a:lnTo>
                    <a:lnTo>
                      <a:pt x="152" y="1521"/>
                    </a:lnTo>
                    <a:lnTo>
                      <a:pt x="144" y="1534"/>
                    </a:lnTo>
                    <a:lnTo>
                      <a:pt x="136" y="1546"/>
                    </a:lnTo>
                    <a:lnTo>
                      <a:pt x="127" y="1552"/>
                    </a:lnTo>
                    <a:lnTo>
                      <a:pt x="118" y="1552"/>
                    </a:lnTo>
                    <a:lnTo>
                      <a:pt x="107" y="1539"/>
                    </a:lnTo>
                    <a:lnTo>
                      <a:pt x="105" y="1521"/>
                    </a:lnTo>
                    <a:lnTo>
                      <a:pt x="107" y="1501"/>
                    </a:lnTo>
                    <a:lnTo>
                      <a:pt x="105" y="1482"/>
                    </a:lnTo>
                    <a:lnTo>
                      <a:pt x="98" y="1465"/>
                    </a:lnTo>
                    <a:lnTo>
                      <a:pt x="87" y="1465"/>
                    </a:lnTo>
                    <a:lnTo>
                      <a:pt x="77" y="1467"/>
                    </a:lnTo>
                    <a:lnTo>
                      <a:pt x="68" y="1465"/>
                    </a:lnTo>
                    <a:lnTo>
                      <a:pt x="61" y="1460"/>
                    </a:lnTo>
                    <a:lnTo>
                      <a:pt x="60" y="1452"/>
                    </a:lnTo>
                    <a:lnTo>
                      <a:pt x="65" y="1447"/>
                    </a:lnTo>
                    <a:lnTo>
                      <a:pt x="70" y="1443"/>
                    </a:lnTo>
                    <a:lnTo>
                      <a:pt x="76" y="1439"/>
                    </a:lnTo>
                    <a:lnTo>
                      <a:pt x="87" y="1441"/>
                    </a:lnTo>
                    <a:lnTo>
                      <a:pt x="98" y="1435"/>
                    </a:lnTo>
                    <a:lnTo>
                      <a:pt x="107" y="1425"/>
                    </a:lnTo>
                    <a:lnTo>
                      <a:pt x="114" y="1413"/>
                    </a:lnTo>
                    <a:lnTo>
                      <a:pt x="121" y="1406"/>
                    </a:lnTo>
                    <a:lnTo>
                      <a:pt x="127" y="1403"/>
                    </a:lnTo>
                    <a:lnTo>
                      <a:pt x="133" y="1411"/>
                    </a:lnTo>
                    <a:lnTo>
                      <a:pt x="138" y="1430"/>
                    </a:lnTo>
                    <a:lnTo>
                      <a:pt x="146" y="1435"/>
                    </a:lnTo>
                    <a:lnTo>
                      <a:pt x="152" y="1442"/>
                    </a:lnTo>
                    <a:lnTo>
                      <a:pt x="156" y="1450"/>
                    </a:lnTo>
                    <a:lnTo>
                      <a:pt x="161" y="1456"/>
                    </a:lnTo>
                    <a:lnTo>
                      <a:pt x="165" y="1463"/>
                    </a:lnTo>
                    <a:lnTo>
                      <a:pt x="170" y="1469"/>
                    </a:lnTo>
                    <a:lnTo>
                      <a:pt x="177" y="1473"/>
                    </a:lnTo>
                    <a:lnTo>
                      <a:pt x="186" y="1474"/>
                    </a:lnTo>
                    <a:lnTo>
                      <a:pt x="191" y="1464"/>
                    </a:lnTo>
                    <a:lnTo>
                      <a:pt x="188" y="1452"/>
                    </a:lnTo>
                    <a:lnTo>
                      <a:pt x="186" y="1442"/>
                    </a:lnTo>
                    <a:lnTo>
                      <a:pt x="191" y="1432"/>
                    </a:lnTo>
                    <a:lnTo>
                      <a:pt x="196" y="1428"/>
                    </a:lnTo>
                    <a:lnTo>
                      <a:pt x="204" y="1426"/>
                    </a:lnTo>
                    <a:lnTo>
                      <a:pt x="210" y="1426"/>
                    </a:lnTo>
                    <a:lnTo>
                      <a:pt x="218" y="1425"/>
                    </a:lnTo>
                    <a:lnTo>
                      <a:pt x="225" y="1424"/>
                    </a:lnTo>
                    <a:lnTo>
                      <a:pt x="230" y="1420"/>
                    </a:lnTo>
                    <a:lnTo>
                      <a:pt x="232" y="1415"/>
                    </a:lnTo>
                    <a:lnTo>
                      <a:pt x="234" y="1406"/>
                    </a:lnTo>
                    <a:lnTo>
                      <a:pt x="245" y="1403"/>
                    </a:lnTo>
                    <a:lnTo>
                      <a:pt x="260" y="1402"/>
                    </a:lnTo>
                    <a:lnTo>
                      <a:pt x="275" y="1402"/>
                    </a:lnTo>
                    <a:lnTo>
                      <a:pt x="289" y="1399"/>
                    </a:lnTo>
                    <a:lnTo>
                      <a:pt x="301" y="1395"/>
                    </a:lnTo>
                    <a:lnTo>
                      <a:pt x="310" y="1387"/>
                    </a:lnTo>
                    <a:lnTo>
                      <a:pt x="313" y="1375"/>
                    </a:lnTo>
                    <a:lnTo>
                      <a:pt x="310" y="1356"/>
                    </a:lnTo>
                    <a:lnTo>
                      <a:pt x="315" y="1356"/>
                    </a:lnTo>
                    <a:lnTo>
                      <a:pt x="320" y="1356"/>
                    </a:lnTo>
                    <a:lnTo>
                      <a:pt x="324" y="1355"/>
                    </a:lnTo>
                    <a:lnTo>
                      <a:pt x="328" y="1351"/>
                    </a:lnTo>
                    <a:lnTo>
                      <a:pt x="328" y="1346"/>
                    </a:lnTo>
                    <a:lnTo>
                      <a:pt x="314" y="1341"/>
                    </a:lnTo>
                    <a:lnTo>
                      <a:pt x="301" y="1340"/>
                    </a:lnTo>
                    <a:lnTo>
                      <a:pt x="288" y="1340"/>
                    </a:lnTo>
                    <a:lnTo>
                      <a:pt x="275" y="1342"/>
                    </a:lnTo>
                    <a:lnTo>
                      <a:pt x="262" y="1345"/>
                    </a:lnTo>
                    <a:lnTo>
                      <a:pt x="249" y="1347"/>
                    </a:lnTo>
                    <a:lnTo>
                      <a:pt x="236" y="1349"/>
                    </a:lnTo>
                    <a:lnTo>
                      <a:pt x="223" y="1349"/>
                    </a:lnTo>
                    <a:lnTo>
                      <a:pt x="215" y="1356"/>
                    </a:lnTo>
                    <a:lnTo>
                      <a:pt x="208" y="1364"/>
                    </a:lnTo>
                    <a:lnTo>
                      <a:pt x="200" y="1372"/>
                    </a:lnTo>
                    <a:lnTo>
                      <a:pt x="191" y="1378"/>
                    </a:lnTo>
                    <a:lnTo>
                      <a:pt x="182" y="1384"/>
                    </a:lnTo>
                    <a:lnTo>
                      <a:pt x="173" y="1386"/>
                    </a:lnTo>
                    <a:lnTo>
                      <a:pt x="161" y="1386"/>
                    </a:lnTo>
                    <a:lnTo>
                      <a:pt x="149" y="1384"/>
                    </a:lnTo>
                    <a:lnTo>
                      <a:pt x="146" y="1369"/>
                    </a:lnTo>
                    <a:lnTo>
                      <a:pt x="168" y="1372"/>
                    </a:lnTo>
                    <a:lnTo>
                      <a:pt x="184" y="1365"/>
                    </a:lnTo>
                    <a:lnTo>
                      <a:pt x="200" y="1353"/>
                    </a:lnTo>
                    <a:lnTo>
                      <a:pt x="214" y="1337"/>
                    </a:lnTo>
                    <a:lnTo>
                      <a:pt x="227" y="1323"/>
                    </a:lnTo>
                    <a:lnTo>
                      <a:pt x="243" y="1314"/>
                    </a:lnTo>
                    <a:lnTo>
                      <a:pt x="260" y="1312"/>
                    </a:lnTo>
                    <a:lnTo>
                      <a:pt x="280" y="1325"/>
                    </a:lnTo>
                    <a:lnTo>
                      <a:pt x="287" y="1325"/>
                    </a:lnTo>
                    <a:lnTo>
                      <a:pt x="295" y="1325"/>
                    </a:lnTo>
                    <a:lnTo>
                      <a:pt x="304" y="1325"/>
                    </a:lnTo>
                    <a:lnTo>
                      <a:pt x="311" y="1324"/>
                    </a:lnTo>
                    <a:lnTo>
                      <a:pt x="320" y="1323"/>
                    </a:lnTo>
                    <a:lnTo>
                      <a:pt x="327" y="1319"/>
                    </a:lnTo>
                    <a:lnTo>
                      <a:pt x="333" y="1314"/>
                    </a:lnTo>
                    <a:lnTo>
                      <a:pt x="339" y="1306"/>
                    </a:lnTo>
                    <a:lnTo>
                      <a:pt x="358" y="1311"/>
                    </a:lnTo>
                    <a:lnTo>
                      <a:pt x="377" y="1314"/>
                    </a:lnTo>
                    <a:lnTo>
                      <a:pt x="396" y="1314"/>
                    </a:lnTo>
                    <a:lnTo>
                      <a:pt x="412" y="1314"/>
                    </a:lnTo>
                    <a:lnTo>
                      <a:pt x="429" y="1311"/>
                    </a:lnTo>
                    <a:lnTo>
                      <a:pt x="446" y="1307"/>
                    </a:lnTo>
                    <a:lnTo>
                      <a:pt x="463" y="1305"/>
                    </a:lnTo>
                    <a:lnTo>
                      <a:pt x="479" y="1301"/>
                    </a:lnTo>
                    <a:lnTo>
                      <a:pt x="494" y="1297"/>
                    </a:lnTo>
                    <a:lnTo>
                      <a:pt x="510" y="1294"/>
                    </a:lnTo>
                    <a:lnTo>
                      <a:pt x="525" y="1292"/>
                    </a:lnTo>
                    <a:lnTo>
                      <a:pt x="542" y="1292"/>
                    </a:lnTo>
                    <a:lnTo>
                      <a:pt x="558" y="1293"/>
                    </a:lnTo>
                    <a:lnTo>
                      <a:pt x="573" y="1297"/>
                    </a:lnTo>
                    <a:lnTo>
                      <a:pt x="590" y="1302"/>
                    </a:lnTo>
                    <a:lnTo>
                      <a:pt x="607" y="1311"/>
                    </a:lnTo>
                    <a:lnTo>
                      <a:pt x="616" y="1308"/>
                    </a:lnTo>
                    <a:lnTo>
                      <a:pt x="624" y="1305"/>
                    </a:lnTo>
                    <a:lnTo>
                      <a:pt x="629" y="1299"/>
                    </a:lnTo>
                    <a:lnTo>
                      <a:pt x="634" y="1293"/>
                    </a:lnTo>
                    <a:lnTo>
                      <a:pt x="638" y="1285"/>
                    </a:lnTo>
                    <a:lnTo>
                      <a:pt x="642" y="1277"/>
                    </a:lnTo>
                    <a:lnTo>
                      <a:pt x="646" y="1271"/>
                    </a:lnTo>
                    <a:lnTo>
                      <a:pt x="650" y="1263"/>
                    </a:lnTo>
                    <a:lnTo>
                      <a:pt x="647" y="1171"/>
                    </a:lnTo>
                    <a:lnTo>
                      <a:pt x="646" y="1078"/>
                    </a:lnTo>
                    <a:lnTo>
                      <a:pt x="643" y="985"/>
                    </a:lnTo>
                    <a:lnTo>
                      <a:pt x="635" y="893"/>
                    </a:lnTo>
                    <a:lnTo>
                      <a:pt x="625" y="887"/>
                    </a:lnTo>
                    <a:lnTo>
                      <a:pt x="616" y="881"/>
                    </a:lnTo>
                    <a:lnTo>
                      <a:pt x="608" y="874"/>
                    </a:lnTo>
                    <a:lnTo>
                      <a:pt x="600" y="867"/>
                    </a:lnTo>
                    <a:lnTo>
                      <a:pt x="593" y="859"/>
                    </a:lnTo>
                    <a:lnTo>
                      <a:pt x="585" y="851"/>
                    </a:lnTo>
                    <a:lnTo>
                      <a:pt x="577" y="843"/>
                    </a:lnTo>
                    <a:lnTo>
                      <a:pt x="569" y="836"/>
                    </a:lnTo>
                    <a:lnTo>
                      <a:pt x="569" y="821"/>
                    </a:lnTo>
                    <a:lnTo>
                      <a:pt x="569" y="808"/>
                    </a:lnTo>
                    <a:lnTo>
                      <a:pt x="565" y="797"/>
                    </a:lnTo>
                    <a:lnTo>
                      <a:pt x="555" y="788"/>
                    </a:lnTo>
                    <a:lnTo>
                      <a:pt x="549" y="799"/>
                    </a:lnTo>
                    <a:lnTo>
                      <a:pt x="542" y="814"/>
                    </a:lnTo>
                    <a:lnTo>
                      <a:pt x="536" y="829"/>
                    </a:lnTo>
                    <a:lnTo>
                      <a:pt x="528" y="842"/>
                    </a:lnTo>
                    <a:lnTo>
                      <a:pt x="519" y="852"/>
                    </a:lnTo>
                    <a:lnTo>
                      <a:pt x="507" y="858"/>
                    </a:lnTo>
                    <a:lnTo>
                      <a:pt x="492" y="856"/>
                    </a:lnTo>
                    <a:lnTo>
                      <a:pt x="473" y="847"/>
                    </a:lnTo>
                    <a:lnTo>
                      <a:pt x="472" y="833"/>
                    </a:lnTo>
                    <a:lnTo>
                      <a:pt x="481" y="833"/>
                    </a:lnTo>
                    <a:lnTo>
                      <a:pt x="489" y="833"/>
                    </a:lnTo>
                    <a:lnTo>
                      <a:pt x="497" y="830"/>
                    </a:lnTo>
                    <a:lnTo>
                      <a:pt x="502" y="824"/>
                    </a:lnTo>
                    <a:lnTo>
                      <a:pt x="501" y="714"/>
                    </a:lnTo>
                    <a:lnTo>
                      <a:pt x="502" y="706"/>
                    </a:lnTo>
                    <a:lnTo>
                      <a:pt x="506" y="701"/>
                    </a:lnTo>
                    <a:lnTo>
                      <a:pt x="511" y="700"/>
                    </a:lnTo>
                    <a:lnTo>
                      <a:pt x="515" y="705"/>
                    </a:lnTo>
                    <a:lnTo>
                      <a:pt x="520" y="711"/>
                    </a:lnTo>
                    <a:lnTo>
                      <a:pt x="525" y="719"/>
                    </a:lnTo>
                    <a:lnTo>
                      <a:pt x="530" y="727"/>
                    </a:lnTo>
                    <a:lnTo>
                      <a:pt x="537" y="735"/>
                    </a:lnTo>
                    <a:lnTo>
                      <a:pt x="542" y="742"/>
                    </a:lnTo>
                    <a:lnTo>
                      <a:pt x="549" y="749"/>
                    </a:lnTo>
                    <a:lnTo>
                      <a:pt x="554" y="757"/>
                    </a:lnTo>
                    <a:lnTo>
                      <a:pt x="560" y="762"/>
                    </a:lnTo>
                    <a:lnTo>
                      <a:pt x="564" y="740"/>
                    </a:lnTo>
                    <a:lnTo>
                      <a:pt x="571" y="720"/>
                    </a:lnTo>
                    <a:lnTo>
                      <a:pt x="578" y="700"/>
                    </a:lnTo>
                    <a:lnTo>
                      <a:pt x="584" y="679"/>
                    </a:lnTo>
                    <a:lnTo>
                      <a:pt x="632" y="659"/>
                    </a:lnTo>
                    <a:lnTo>
                      <a:pt x="617" y="430"/>
                    </a:lnTo>
                    <a:lnTo>
                      <a:pt x="611" y="422"/>
                    </a:lnTo>
                    <a:lnTo>
                      <a:pt x="603" y="420"/>
                    </a:lnTo>
                    <a:lnTo>
                      <a:pt x="595" y="420"/>
                    </a:lnTo>
                    <a:lnTo>
                      <a:pt x="587" y="421"/>
                    </a:lnTo>
                    <a:lnTo>
                      <a:pt x="578" y="424"/>
                    </a:lnTo>
                    <a:lnTo>
                      <a:pt x="569" y="426"/>
                    </a:lnTo>
                    <a:lnTo>
                      <a:pt x="559" y="426"/>
                    </a:lnTo>
                    <a:lnTo>
                      <a:pt x="550" y="424"/>
                    </a:lnTo>
                    <a:lnTo>
                      <a:pt x="545" y="475"/>
                    </a:lnTo>
                    <a:lnTo>
                      <a:pt x="523" y="472"/>
                    </a:lnTo>
                    <a:lnTo>
                      <a:pt x="507" y="473"/>
                    </a:lnTo>
                    <a:lnTo>
                      <a:pt x="498" y="478"/>
                    </a:lnTo>
                    <a:lnTo>
                      <a:pt x="493" y="487"/>
                    </a:lnTo>
                    <a:lnTo>
                      <a:pt x="492" y="500"/>
                    </a:lnTo>
                    <a:lnTo>
                      <a:pt x="492" y="514"/>
                    </a:lnTo>
                    <a:lnTo>
                      <a:pt x="492" y="532"/>
                    </a:lnTo>
                    <a:lnTo>
                      <a:pt x="490" y="552"/>
                    </a:lnTo>
                    <a:lnTo>
                      <a:pt x="479" y="552"/>
                    </a:lnTo>
                    <a:lnTo>
                      <a:pt x="470" y="554"/>
                    </a:lnTo>
                    <a:lnTo>
                      <a:pt x="462" y="557"/>
                    </a:lnTo>
                    <a:lnTo>
                      <a:pt x="458" y="561"/>
                    </a:lnTo>
                    <a:lnTo>
                      <a:pt x="451" y="578"/>
                    </a:lnTo>
                    <a:lnTo>
                      <a:pt x="450" y="592"/>
                    </a:lnTo>
                    <a:lnTo>
                      <a:pt x="450" y="605"/>
                    </a:lnTo>
                    <a:lnTo>
                      <a:pt x="450" y="617"/>
                    </a:lnTo>
                    <a:lnTo>
                      <a:pt x="442" y="618"/>
                    </a:lnTo>
                    <a:lnTo>
                      <a:pt x="436" y="621"/>
                    </a:lnTo>
                    <a:lnTo>
                      <a:pt x="428" y="622"/>
                    </a:lnTo>
                    <a:lnTo>
                      <a:pt x="422" y="626"/>
                    </a:lnTo>
                    <a:lnTo>
                      <a:pt x="415" y="630"/>
                    </a:lnTo>
                    <a:lnTo>
                      <a:pt x="411" y="635"/>
                    </a:lnTo>
                    <a:lnTo>
                      <a:pt x="409" y="644"/>
                    </a:lnTo>
                    <a:lnTo>
                      <a:pt x="407" y="654"/>
                    </a:lnTo>
                    <a:lnTo>
                      <a:pt x="447" y="654"/>
                    </a:lnTo>
                    <a:lnTo>
                      <a:pt x="447" y="705"/>
                    </a:lnTo>
                    <a:lnTo>
                      <a:pt x="429" y="716"/>
                    </a:lnTo>
                    <a:lnTo>
                      <a:pt x="419" y="735"/>
                    </a:lnTo>
                    <a:lnTo>
                      <a:pt x="412" y="759"/>
                    </a:lnTo>
                    <a:lnTo>
                      <a:pt x="410" y="788"/>
                    </a:lnTo>
                    <a:lnTo>
                      <a:pt x="410" y="819"/>
                    </a:lnTo>
                    <a:lnTo>
                      <a:pt x="410" y="847"/>
                    </a:lnTo>
                    <a:lnTo>
                      <a:pt x="410" y="874"/>
                    </a:lnTo>
                    <a:lnTo>
                      <a:pt x="407" y="898"/>
                    </a:lnTo>
                    <a:lnTo>
                      <a:pt x="381" y="872"/>
                    </a:lnTo>
                    <a:lnTo>
                      <a:pt x="381" y="851"/>
                    </a:lnTo>
                    <a:lnTo>
                      <a:pt x="381" y="828"/>
                    </a:lnTo>
                    <a:lnTo>
                      <a:pt x="383" y="803"/>
                    </a:lnTo>
                    <a:lnTo>
                      <a:pt x="381" y="777"/>
                    </a:lnTo>
                    <a:lnTo>
                      <a:pt x="377" y="753"/>
                    </a:lnTo>
                    <a:lnTo>
                      <a:pt x="370" y="732"/>
                    </a:lnTo>
                    <a:lnTo>
                      <a:pt x="358" y="715"/>
                    </a:lnTo>
                    <a:lnTo>
                      <a:pt x="340" y="705"/>
                    </a:lnTo>
                    <a:lnTo>
                      <a:pt x="340" y="654"/>
                    </a:lnTo>
                    <a:lnTo>
                      <a:pt x="385" y="654"/>
                    </a:lnTo>
                    <a:lnTo>
                      <a:pt x="384" y="645"/>
                    </a:lnTo>
                    <a:lnTo>
                      <a:pt x="381" y="639"/>
                    </a:lnTo>
                    <a:lnTo>
                      <a:pt x="377" y="632"/>
                    </a:lnTo>
                    <a:lnTo>
                      <a:pt x="371" y="628"/>
                    </a:lnTo>
                    <a:lnTo>
                      <a:pt x="366" y="626"/>
                    </a:lnTo>
                    <a:lnTo>
                      <a:pt x="358" y="624"/>
                    </a:lnTo>
                    <a:lnTo>
                      <a:pt x="352" y="623"/>
                    </a:lnTo>
                    <a:lnTo>
                      <a:pt x="345" y="623"/>
                    </a:lnTo>
                    <a:lnTo>
                      <a:pt x="345" y="604"/>
                    </a:lnTo>
                    <a:lnTo>
                      <a:pt x="344" y="587"/>
                    </a:lnTo>
                    <a:lnTo>
                      <a:pt x="339" y="570"/>
                    </a:lnTo>
                    <a:lnTo>
                      <a:pt x="331" y="554"/>
                    </a:lnTo>
                    <a:lnTo>
                      <a:pt x="300" y="554"/>
                    </a:lnTo>
                    <a:lnTo>
                      <a:pt x="300" y="532"/>
                    </a:lnTo>
                    <a:lnTo>
                      <a:pt x="298" y="510"/>
                    </a:lnTo>
                    <a:lnTo>
                      <a:pt x="293" y="491"/>
                    </a:lnTo>
                    <a:lnTo>
                      <a:pt x="285" y="472"/>
                    </a:lnTo>
                    <a:lnTo>
                      <a:pt x="228" y="472"/>
                    </a:lnTo>
                    <a:lnTo>
                      <a:pt x="225" y="448"/>
                    </a:lnTo>
                    <a:lnTo>
                      <a:pt x="226" y="425"/>
                    </a:lnTo>
                    <a:lnTo>
                      <a:pt x="223" y="400"/>
                    </a:lnTo>
                    <a:lnTo>
                      <a:pt x="214" y="376"/>
                    </a:lnTo>
                    <a:lnTo>
                      <a:pt x="174" y="371"/>
                    </a:lnTo>
                    <a:lnTo>
                      <a:pt x="173" y="352"/>
                    </a:lnTo>
                    <a:lnTo>
                      <a:pt x="177" y="336"/>
                    </a:lnTo>
                    <a:lnTo>
                      <a:pt x="179" y="319"/>
                    </a:lnTo>
                    <a:lnTo>
                      <a:pt x="169" y="304"/>
                    </a:lnTo>
                    <a:lnTo>
                      <a:pt x="98" y="302"/>
                    </a:lnTo>
                    <a:lnTo>
                      <a:pt x="92" y="238"/>
                    </a:lnTo>
                    <a:lnTo>
                      <a:pt x="78" y="236"/>
                    </a:lnTo>
                    <a:lnTo>
                      <a:pt x="63" y="237"/>
                    </a:lnTo>
                    <a:lnTo>
                      <a:pt x="47" y="238"/>
                    </a:lnTo>
                    <a:lnTo>
                      <a:pt x="31" y="240"/>
                    </a:lnTo>
                    <a:lnTo>
                      <a:pt x="19" y="240"/>
                    </a:lnTo>
                    <a:lnTo>
                      <a:pt x="9" y="235"/>
                    </a:lnTo>
                    <a:lnTo>
                      <a:pt x="3" y="224"/>
                    </a:lnTo>
                    <a:lnTo>
                      <a:pt x="0" y="207"/>
                    </a:lnTo>
                    <a:lnTo>
                      <a:pt x="0" y="192"/>
                    </a:lnTo>
                    <a:lnTo>
                      <a:pt x="11" y="194"/>
                    </a:lnTo>
                    <a:lnTo>
                      <a:pt x="22" y="197"/>
                    </a:lnTo>
                    <a:lnTo>
                      <a:pt x="34" y="198"/>
                    </a:lnTo>
                    <a:lnTo>
                      <a:pt x="46" y="198"/>
                    </a:lnTo>
                    <a:lnTo>
                      <a:pt x="57" y="198"/>
                    </a:lnTo>
                    <a:lnTo>
                      <a:pt x="69" y="198"/>
                    </a:lnTo>
                    <a:lnTo>
                      <a:pt x="81" y="198"/>
                    </a:lnTo>
                    <a:lnTo>
                      <a:pt x="92" y="200"/>
                    </a:lnTo>
                    <a:lnTo>
                      <a:pt x="100" y="136"/>
                    </a:lnTo>
                    <a:lnTo>
                      <a:pt x="171" y="136"/>
                    </a:lnTo>
                    <a:lnTo>
                      <a:pt x="168" y="114"/>
                    </a:lnTo>
                    <a:lnTo>
                      <a:pt x="170" y="101"/>
                    </a:lnTo>
                    <a:lnTo>
                      <a:pt x="177" y="96"/>
                    </a:lnTo>
                    <a:lnTo>
                      <a:pt x="188" y="93"/>
                    </a:lnTo>
                    <a:lnTo>
                      <a:pt x="201" y="91"/>
                    </a:lnTo>
                    <a:lnTo>
                      <a:pt x="214" y="88"/>
                    </a:lnTo>
                    <a:lnTo>
                      <a:pt x="226" y="80"/>
                    </a:lnTo>
                    <a:lnTo>
                      <a:pt x="235" y="66"/>
                    </a:lnTo>
                    <a:lnTo>
                      <a:pt x="244" y="49"/>
                    </a:lnTo>
                    <a:lnTo>
                      <a:pt x="256" y="36"/>
                    </a:lnTo>
                    <a:lnTo>
                      <a:pt x="269" y="26"/>
                    </a:lnTo>
                    <a:lnTo>
                      <a:pt x="284" y="18"/>
                    </a:lnTo>
                    <a:lnTo>
                      <a:pt x="300" y="12"/>
                    </a:lnTo>
                    <a:lnTo>
                      <a:pt x="317" y="8"/>
                    </a:lnTo>
                    <a:lnTo>
                      <a:pt x="333" y="4"/>
                    </a:lnTo>
                    <a:lnTo>
                      <a:pt x="350" y="0"/>
                    </a:lnTo>
                    <a:lnTo>
                      <a:pt x="390" y="3"/>
                    </a:lnTo>
                    <a:lnTo>
                      <a:pt x="431" y="4"/>
                    </a:lnTo>
                    <a:lnTo>
                      <a:pt x="472" y="5"/>
                    </a:lnTo>
                    <a:lnTo>
                      <a:pt x="514" y="5"/>
                    </a:lnTo>
                    <a:lnTo>
                      <a:pt x="555" y="4"/>
                    </a:lnTo>
                    <a:lnTo>
                      <a:pt x="595" y="4"/>
                    </a:lnTo>
                    <a:lnTo>
                      <a:pt x="637" y="3"/>
                    </a:lnTo>
                    <a:lnTo>
                      <a:pt x="678" y="3"/>
                    </a:lnTo>
                    <a:lnTo>
                      <a:pt x="720" y="1"/>
                    </a:lnTo>
                    <a:lnTo>
                      <a:pt x="761" y="3"/>
                    </a:lnTo>
                    <a:lnTo>
                      <a:pt x="803" y="3"/>
                    </a:lnTo>
                    <a:lnTo>
                      <a:pt x="843" y="5"/>
                    </a:lnTo>
                    <a:lnTo>
                      <a:pt x="883" y="9"/>
                    </a:lnTo>
                    <a:lnTo>
                      <a:pt x="923" y="13"/>
                    </a:lnTo>
                    <a:lnTo>
                      <a:pt x="963" y="19"/>
                    </a:lnTo>
                    <a:lnTo>
                      <a:pt x="1002" y="29"/>
                    </a:lnTo>
                    <a:lnTo>
                      <a:pt x="1020" y="34"/>
                    </a:lnTo>
                    <a:lnTo>
                      <a:pt x="1038" y="43"/>
                    </a:lnTo>
                    <a:lnTo>
                      <a:pt x="1055" y="52"/>
                    </a:lnTo>
                    <a:lnTo>
                      <a:pt x="1071" y="64"/>
                    </a:lnTo>
                    <a:lnTo>
                      <a:pt x="1086" y="76"/>
                    </a:lnTo>
                    <a:lnTo>
                      <a:pt x="1102" y="91"/>
                    </a:lnTo>
                    <a:lnTo>
                      <a:pt x="1116" y="105"/>
                    </a:lnTo>
                    <a:lnTo>
                      <a:pt x="1130" y="119"/>
                    </a:lnTo>
                    <a:lnTo>
                      <a:pt x="1177" y="180"/>
                    </a:lnTo>
                    <a:lnTo>
                      <a:pt x="1210" y="246"/>
                    </a:lnTo>
                    <a:lnTo>
                      <a:pt x="1230" y="316"/>
                    </a:lnTo>
                    <a:lnTo>
                      <a:pt x="1242" y="387"/>
                    </a:lnTo>
                    <a:lnTo>
                      <a:pt x="1251" y="463"/>
                    </a:lnTo>
                    <a:lnTo>
                      <a:pt x="1259" y="536"/>
                    </a:lnTo>
                    <a:lnTo>
                      <a:pt x="1269" y="609"/>
                    </a:lnTo>
                    <a:lnTo>
                      <a:pt x="1287" y="680"/>
                    </a:lnTo>
                    <a:lnTo>
                      <a:pt x="1295" y="689"/>
                    </a:lnTo>
                    <a:lnTo>
                      <a:pt x="1303" y="694"/>
                    </a:lnTo>
                    <a:lnTo>
                      <a:pt x="1312" y="697"/>
                    </a:lnTo>
                    <a:lnTo>
                      <a:pt x="1322" y="697"/>
                    </a:lnTo>
                    <a:lnTo>
                      <a:pt x="1333" y="697"/>
                    </a:lnTo>
                    <a:lnTo>
                      <a:pt x="1343" y="697"/>
                    </a:lnTo>
                    <a:lnTo>
                      <a:pt x="1353" y="698"/>
                    </a:lnTo>
                    <a:lnTo>
                      <a:pt x="1364" y="702"/>
                    </a:lnTo>
                    <a:close/>
                    <a:moveTo>
                      <a:pt x="562" y="2108"/>
                    </a:moveTo>
                    <a:lnTo>
                      <a:pt x="582" y="2072"/>
                    </a:lnTo>
                    <a:lnTo>
                      <a:pt x="595" y="2033"/>
                    </a:lnTo>
                    <a:lnTo>
                      <a:pt x="602" y="1992"/>
                    </a:lnTo>
                    <a:lnTo>
                      <a:pt x="602" y="1951"/>
                    </a:lnTo>
                    <a:lnTo>
                      <a:pt x="599" y="1910"/>
                    </a:lnTo>
                    <a:lnTo>
                      <a:pt x="595" y="1867"/>
                    </a:lnTo>
                    <a:lnTo>
                      <a:pt x="591" y="1824"/>
                    </a:lnTo>
                    <a:lnTo>
                      <a:pt x="590" y="1783"/>
                    </a:lnTo>
                    <a:lnTo>
                      <a:pt x="590" y="1762"/>
                    </a:lnTo>
                    <a:lnTo>
                      <a:pt x="587" y="1741"/>
                    </a:lnTo>
                    <a:lnTo>
                      <a:pt x="585" y="1722"/>
                    </a:lnTo>
                    <a:lnTo>
                      <a:pt x="580" y="1702"/>
                    </a:lnTo>
                    <a:lnTo>
                      <a:pt x="571" y="1685"/>
                    </a:lnTo>
                    <a:lnTo>
                      <a:pt x="560" y="1670"/>
                    </a:lnTo>
                    <a:lnTo>
                      <a:pt x="547" y="1657"/>
                    </a:lnTo>
                    <a:lnTo>
                      <a:pt x="529" y="1647"/>
                    </a:lnTo>
                    <a:lnTo>
                      <a:pt x="536" y="1650"/>
                    </a:lnTo>
                    <a:lnTo>
                      <a:pt x="517" y="1675"/>
                    </a:lnTo>
                    <a:lnTo>
                      <a:pt x="507" y="1706"/>
                    </a:lnTo>
                    <a:lnTo>
                      <a:pt x="501" y="1742"/>
                    </a:lnTo>
                    <a:lnTo>
                      <a:pt x="499" y="1781"/>
                    </a:lnTo>
                    <a:lnTo>
                      <a:pt x="499" y="1821"/>
                    </a:lnTo>
                    <a:lnTo>
                      <a:pt x="502" y="1859"/>
                    </a:lnTo>
                    <a:lnTo>
                      <a:pt x="503" y="1895"/>
                    </a:lnTo>
                    <a:lnTo>
                      <a:pt x="505" y="1925"/>
                    </a:lnTo>
                    <a:lnTo>
                      <a:pt x="524" y="1925"/>
                    </a:lnTo>
                    <a:lnTo>
                      <a:pt x="527" y="1967"/>
                    </a:lnTo>
                    <a:lnTo>
                      <a:pt x="532" y="2011"/>
                    </a:lnTo>
                    <a:lnTo>
                      <a:pt x="539" y="2055"/>
                    </a:lnTo>
                    <a:lnTo>
                      <a:pt x="547" y="2096"/>
                    </a:lnTo>
                    <a:lnTo>
                      <a:pt x="562" y="2108"/>
                    </a:lnTo>
                    <a:close/>
                    <a:moveTo>
                      <a:pt x="155" y="1487"/>
                    </a:moveTo>
                    <a:lnTo>
                      <a:pt x="155" y="1474"/>
                    </a:lnTo>
                    <a:lnTo>
                      <a:pt x="149" y="1464"/>
                    </a:lnTo>
                    <a:lnTo>
                      <a:pt x="140" y="1456"/>
                    </a:lnTo>
                    <a:lnTo>
                      <a:pt x="134" y="1446"/>
                    </a:lnTo>
                    <a:lnTo>
                      <a:pt x="138" y="1513"/>
                    </a:lnTo>
                    <a:lnTo>
                      <a:pt x="155" y="1487"/>
                    </a:lnTo>
                    <a:close/>
                    <a:moveTo>
                      <a:pt x="529" y="802"/>
                    </a:moveTo>
                    <a:lnTo>
                      <a:pt x="538" y="782"/>
                    </a:lnTo>
                    <a:lnTo>
                      <a:pt x="529" y="753"/>
                    </a:lnTo>
                    <a:lnTo>
                      <a:pt x="529" y="802"/>
                    </a:lnTo>
                    <a:close/>
                  </a:path>
                </a:pathLst>
              </a:custGeom>
              <a:solidFill>
                <a:srgbClr val="000000"/>
              </a:solidFill>
              <a:ln w="9525">
                <a:noFill/>
                <a:round/>
                <a:headEnd/>
                <a:tailEnd/>
              </a:ln>
            </p:spPr>
            <p:txBody>
              <a:bodyPr/>
              <a:lstStyle/>
              <a:p>
                <a:endParaRPr lang="en-US" dirty="0"/>
              </a:p>
            </p:txBody>
          </p:sp>
          <p:sp>
            <p:nvSpPr>
              <p:cNvPr id="449" name="Freeform 13"/>
              <p:cNvSpPr>
                <a:spLocks/>
              </p:cNvSpPr>
              <p:nvPr/>
            </p:nvSpPr>
            <p:spPr bwMode="auto">
              <a:xfrm>
                <a:off x="3595" y="2989"/>
                <a:ext cx="101" cy="38"/>
              </a:xfrm>
              <a:custGeom>
                <a:avLst/>
                <a:gdLst>
                  <a:gd name="T0" fmla="*/ 303 w 303"/>
                  <a:gd name="T1" fmla="*/ 53 h 113"/>
                  <a:gd name="T2" fmla="*/ 303 w 303"/>
                  <a:gd name="T3" fmla="*/ 108 h 113"/>
                  <a:gd name="T4" fmla="*/ 284 w 303"/>
                  <a:gd name="T5" fmla="*/ 109 h 113"/>
                  <a:gd name="T6" fmla="*/ 264 w 303"/>
                  <a:gd name="T7" fmla="*/ 109 h 113"/>
                  <a:gd name="T8" fmla="*/ 245 w 303"/>
                  <a:gd name="T9" fmla="*/ 110 h 113"/>
                  <a:gd name="T10" fmla="*/ 225 w 303"/>
                  <a:gd name="T11" fmla="*/ 112 h 113"/>
                  <a:gd name="T12" fmla="*/ 207 w 303"/>
                  <a:gd name="T13" fmla="*/ 112 h 113"/>
                  <a:gd name="T14" fmla="*/ 188 w 303"/>
                  <a:gd name="T15" fmla="*/ 112 h 113"/>
                  <a:gd name="T16" fmla="*/ 170 w 303"/>
                  <a:gd name="T17" fmla="*/ 113 h 113"/>
                  <a:gd name="T18" fmla="*/ 151 w 303"/>
                  <a:gd name="T19" fmla="*/ 113 h 113"/>
                  <a:gd name="T20" fmla="*/ 132 w 303"/>
                  <a:gd name="T21" fmla="*/ 112 h 113"/>
                  <a:gd name="T22" fmla="*/ 114 w 303"/>
                  <a:gd name="T23" fmla="*/ 112 h 113"/>
                  <a:gd name="T24" fmla="*/ 96 w 303"/>
                  <a:gd name="T25" fmla="*/ 110 h 113"/>
                  <a:gd name="T26" fmla="*/ 76 w 303"/>
                  <a:gd name="T27" fmla="*/ 109 h 113"/>
                  <a:gd name="T28" fmla="*/ 58 w 303"/>
                  <a:gd name="T29" fmla="*/ 108 h 113"/>
                  <a:gd name="T30" fmla="*/ 40 w 303"/>
                  <a:gd name="T31" fmla="*/ 105 h 113"/>
                  <a:gd name="T32" fmla="*/ 20 w 303"/>
                  <a:gd name="T33" fmla="*/ 103 h 113"/>
                  <a:gd name="T34" fmla="*/ 2 w 303"/>
                  <a:gd name="T35" fmla="*/ 99 h 113"/>
                  <a:gd name="T36" fmla="*/ 0 w 303"/>
                  <a:gd name="T37" fmla="*/ 0 h 113"/>
                  <a:gd name="T38" fmla="*/ 20 w 303"/>
                  <a:gd name="T39" fmla="*/ 3 h 113"/>
                  <a:gd name="T40" fmla="*/ 40 w 303"/>
                  <a:gd name="T41" fmla="*/ 4 h 113"/>
                  <a:gd name="T42" fmla="*/ 59 w 303"/>
                  <a:gd name="T43" fmla="*/ 4 h 113"/>
                  <a:gd name="T44" fmla="*/ 79 w 303"/>
                  <a:gd name="T45" fmla="*/ 4 h 113"/>
                  <a:gd name="T46" fmla="*/ 97 w 303"/>
                  <a:gd name="T47" fmla="*/ 4 h 113"/>
                  <a:gd name="T48" fmla="*/ 115 w 303"/>
                  <a:gd name="T49" fmla="*/ 4 h 113"/>
                  <a:gd name="T50" fmla="*/ 132 w 303"/>
                  <a:gd name="T51" fmla="*/ 3 h 113"/>
                  <a:gd name="T52" fmla="*/ 150 w 303"/>
                  <a:gd name="T53" fmla="*/ 3 h 113"/>
                  <a:gd name="T54" fmla="*/ 167 w 303"/>
                  <a:gd name="T55" fmla="*/ 3 h 113"/>
                  <a:gd name="T56" fmla="*/ 184 w 303"/>
                  <a:gd name="T57" fmla="*/ 3 h 113"/>
                  <a:gd name="T58" fmla="*/ 201 w 303"/>
                  <a:gd name="T59" fmla="*/ 3 h 113"/>
                  <a:gd name="T60" fmla="*/ 217 w 303"/>
                  <a:gd name="T61" fmla="*/ 4 h 113"/>
                  <a:gd name="T62" fmla="*/ 234 w 303"/>
                  <a:gd name="T63" fmla="*/ 5 h 113"/>
                  <a:gd name="T64" fmla="*/ 251 w 303"/>
                  <a:gd name="T65" fmla="*/ 9 h 113"/>
                  <a:gd name="T66" fmla="*/ 269 w 303"/>
                  <a:gd name="T67" fmla="*/ 12 h 113"/>
                  <a:gd name="T68" fmla="*/ 287 w 303"/>
                  <a:gd name="T69" fmla="*/ 17 h 113"/>
                  <a:gd name="T70" fmla="*/ 303 w 303"/>
                  <a:gd name="T71" fmla="*/ 53 h 1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3"/>
                  <a:gd name="T109" fmla="*/ 0 h 113"/>
                  <a:gd name="T110" fmla="*/ 303 w 303"/>
                  <a:gd name="T111" fmla="*/ 113 h 1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3" h="113">
                    <a:moveTo>
                      <a:pt x="303" y="53"/>
                    </a:moveTo>
                    <a:lnTo>
                      <a:pt x="303" y="108"/>
                    </a:lnTo>
                    <a:lnTo>
                      <a:pt x="284" y="109"/>
                    </a:lnTo>
                    <a:lnTo>
                      <a:pt x="264" y="109"/>
                    </a:lnTo>
                    <a:lnTo>
                      <a:pt x="245" y="110"/>
                    </a:lnTo>
                    <a:lnTo>
                      <a:pt x="225" y="112"/>
                    </a:lnTo>
                    <a:lnTo>
                      <a:pt x="207" y="112"/>
                    </a:lnTo>
                    <a:lnTo>
                      <a:pt x="188" y="112"/>
                    </a:lnTo>
                    <a:lnTo>
                      <a:pt x="170" y="113"/>
                    </a:lnTo>
                    <a:lnTo>
                      <a:pt x="151" y="113"/>
                    </a:lnTo>
                    <a:lnTo>
                      <a:pt x="132" y="112"/>
                    </a:lnTo>
                    <a:lnTo>
                      <a:pt x="114" y="112"/>
                    </a:lnTo>
                    <a:lnTo>
                      <a:pt x="96" y="110"/>
                    </a:lnTo>
                    <a:lnTo>
                      <a:pt x="76" y="109"/>
                    </a:lnTo>
                    <a:lnTo>
                      <a:pt x="58" y="108"/>
                    </a:lnTo>
                    <a:lnTo>
                      <a:pt x="40" y="105"/>
                    </a:lnTo>
                    <a:lnTo>
                      <a:pt x="20" y="103"/>
                    </a:lnTo>
                    <a:lnTo>
                      <a:pt x="2" y="99"/>
                    </a:lnTo>
                    <a:lnTo>
                      <a:pt x="0" y="0"/>
                    </a:lnTo>
                    <a:lnTo>
                      <a:pt x="20" y="3"/>
                    </a:lnTo>
                    <a:lnTo>
                      <a:pt x="40" y="4"/>
                    </a:lnTo>
                    <a:lnTo>
                      <a:pt x="59" y="4"/>
                    </a:lnTo>
                    <a:lnTo>
                      <a:pt x="79" y="4"/>
                    </a:lnTo>
                    <a:lnTo>
                      <a:pt x="97" y="4"/>
                    </a:lnTo>
                    <a:lnTo>
                      <a:pt x="115" y="4"/>
                    </a:lnTo>
                    <a:lnTo>
                      <a:pt x="132" y="3"/>
                    </a:lnTo>
                    <a:lnTo>
                      <a:pt x="150" y="3"/>
                    </a:lnTo>
                    <a:lnTo>
                      <a:pt x="167" y="3"/>
                    </a:lnTo>
                    <a:lnTo>
                      <a:pt x="184" y="3"/>
                    </a:lnTo>
                    <a:lnTo>
                      <a:pt x="201" y="3"/>
                    </a:lnTo>
                    <a:lnTo>
                      <a:pt x="217" y="4"/>
                    </a:lnTo>
                    <a:lnTo>
                      <a:pt x="234" y="5"/>
                    </a:lnTo>
                    <a:lnTo>
                      <a:pt x="251" y="9"/>
                    </a:lnTo>
                    <a:lnTo>
                      <a:pt x="269" y="12"/>
                    </a:lnTo>
                    <a:lnTo>
                      <a:pt x="287" y="17"/>
                    </a:lnTo>
                    <a:lnTo>
                      <a:pt x="303" y="53"/>
                    </a:lnTo>
                    <a:close/>
                  </a:path>
                </a:pathLst>
              </a:custGeom>
              <a:solidFill>
                <a:srgbClr val="91A3E0"/>
              </a:solidFill>
              <a:ln w="9525">
                <a:noFill/>
                <a:round/>
                <a:headEnd/>
                <a:tailEnd/>
              </a:ln>
            </p:spPr>
            <p:txBody>
              <a:bodyPr/>
              <a:lstStyle/>
              <a:p>
                <a:endParaRPr lang="en-US" dirty="0"/>
              </a:p>
            </p:txBody>
          </p:sp>
          <p:sp>
            <p:nvSpPr>
              <p:cNvPr id="450" name="Freeform 14"/>
              <p:cNvSpPr>
                <a:spLocks/>
              </p:cNvSpPr>
              <p:nvPr/>
            </p:nvSpPr>
            <p:spPr bwMode="auto">
              <a:xfrm>
                <a:off x="3563" y="2989"/>
                <a:ext cx="171" cy="63"/>
              </a:xfrm>
              <a:custGeom>
                <a:avLst/>
                <a:gdLst>
                  <a:gd name="T0" fmla="*/ 494 w 512"/>
                  <a:gd name="T1" fmla="*/ 190 h 190"/>
                  <a:gd name="T2" fmla="*/ 467 w 512"/>
                  <a:gd name="T3" fmla="*/ 189 h 190"/>
                  <a:gd name="T4" fmla="*/ 441 w 512"/>
                  <a:gd name="T5" fmla="*/ 183 h 190"/>
                  <a:gd name="T6" fmla="*/ 421 w 512"/>
                  <a:gd name="T7" fmla="*/ 168 h 190"/>
                  <a:gd name="T8" fmla="*/ 404 w 512"/>
                  <a:gd name="T9" fmla="*/ 155 h 190"/>
                  <a:gd name="T10" fmla="*/ 384 w 512"/>
                  <a:gd name="T11" fmla="*/ 158 h 190"/>
                  <a:gd name="T12" fmla="*/ 366 w 512"/>
                  <a:gd name="T13" fmla="*/ 166 h 190"/>
                  <a:gd name="T14" fmla="*/ 350 w 512"/>
                  <a:gd name="T15" fmla="*/ 179 h 190"/>
                  <a:gd name="T16" fmla="*/ 329 w 512"/>
                  <a:gd name="T17" fmla="*/ 186 h 190"/>
                  <a:gd name="T18" fmla="*/ 301 w 512"/>
                  <a:gd name="T19" fmla="*/ 185 h 190"/>
                  <a:gd name="T20" fmla="*/ 270 w 512"/>
                  <a:gd name="T21" fmla="*/ 185 h 190"/>
                  <a:gd name="T22" fmla="*/ 239 w 512"/>
                  <a:gd name="T23" fmla="*/ 186 h 190"/>
                  <a:gd name="T24" fmla="*/ 207 w 512"/>
                  <a:gd name="T25" fmla="*/ 186 h 190"/>
                  <a:gd name="T26" fmla="*/ 178 w 512"/>
                  <a:gd name="T27" fmla="*/ 184 h 190"/>
                  <a:gd name="T28" fmla="*/ 149 w 512"/>
                  <a:gd name="T29" fmla="*/ 177 h 190"/>
                  <a:gd name="T30" fmla="*/ 123 w 512"/>
                  <a:gd name="T31" fmla="*/ 164 h 190"/>
                  <a:gd name="T32" fmla="*/ 97 w 512"/>
                  <a:gd name="T33" fmla="*/ 154 h 190"/>
                  <a:gd name="T34" fmla="*/ 69 w 512"/>
                  <a:gd name="T35" fmla="*/ 164 h 190"/>
                  <a:gd name="T36" fmla="*/ 43 w 512"/>
                  <a:gd name="T37" fmla="*/ 180 h 190"/>
                  <a:gd name="T38" fmla="*/ 14 w 512"/>
                  <a:gd name="T39" fmla="*/ 184 h 190"/>
                  <a:gd name="T40" fmla="*/ 4 w 512"/>
                  <a:gd name="T41" fmla="*/ 4 h 190"/>
                  <a:gd name="T42" fmla="*/ 21 w 512"/>
                  <a:gd name="T43" fmla="*/ 5 h 190"/>
                  <a:gd name="T44" fmla="*/ 36 w 512"/>
                  <a:gd name="T45" fmla="*/ 2 h 190"/>
                  <a:gd name="T46" fmla="*/ 51 w 512"/>
                  <a:gd name="T47" fmla="*/ 0 h 190"/>
                  <a:gd name="T48" fmla="*/ 66 w 512"/>
                  <a:gd name="T49" fmla="*/ 1 h 190"/>
                  <a:gd name="T50" fmla="*/ 77 w 512"/>
                  <a:gd name="T51" fmla="*/ 40 h 190"/>
                  <a:gd name="T52" fmla="*/ 73 w 512"/>
                  <a:gd name="T53" fmla="*/ 89 h 190"/>
                  <a:gd name="T54" fmla="*/ 82 w 512"/>
                  <a:gd name="T55" fmla="*/ 126 h 190"/>
                  <a:gd name="T56" fmla="*/ 131 w 512"/>
                  <a:gd name="T57" fmla="*/ 126 h 190"/>
                  <a:gd name="T58" fmla="*/ 415 w 512"/>
                  <a:gd name="T59" fmla="*/ 98 h 190"/>
                  <a:gd name="T60" fmla="*/ 408 w 512"/>
                  <a:gd name="T61" fmla="*/ 30 h 190"/>
                  <a:gd name="T62" fmla="*/ 408 w 512"/>
                  <a:gd name="T63" fmla="*/ 2 h 190"/>
                  <a:gd name="T64" fmla="*/ 442 w 512"/>
                  <a:gd name="T65" fmla="*/ 2 h 190"/>
                  <a:gd name="T66" fmla="*/ 474 w 512"/>
                  <a:gd name="T67" fmla="*/ 6 h 190"/>
                  <a:gd name="T68" fmla="*/ 499 w 512"/>
                  <a:gd name="T69" fmla="*/ 24 h 190"/>
                  <a:gd name="T70" fmla="*/ 508 w 512"/>
                  <a:gd name="T71" fmla="*/ 76 h 190"/>
                  <a:gd name="T72" fmla="*/ 512 w 512"/>
                  <a:gd name="T73" fmla="*/ 157 h 1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12"/>
                  <a:gd name="T112" fmla="*/ 0 h 190"/>
                  <a:gd name="T113" fmla="*/ 512 w 512"/>
                  <a:gd name="T114" fmla="*/ 190 h 1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12" h="190">
                    <a:moveTo>
                      <a:pt x="508" y="190"/>
                    </a:moveTo>
                    <a:lnTo>
                      <a:pt x="494" y="190"/>
                    </a:lnTo>
                    <a:lnTo>
                      <a:pt x="480" y="190"/>
                    </a:lnTo>
                    <a:lnTo>
                      <a:pt x="467" y="189"/>
                    </a:lnTo>
                    <a:lnTo>
                      <a:pt x="454" y="186"/>
                    </a:lnTo>
                    <a:lnTo>
                      <a:pt x="441" y="183"/>
                    </a:lnTo>
                    <a:lnTo>
                      <a:pt x="430" y="176"/>
                    </a:lnTo>
                    <a:lnTo>
                      <a:pt x="421" y="168"/>
                    </a:lnTo>
                    <a:lnTo>
                      <a:pt x="415" y="157"/>
                    </a:lnTo>
                    <a:lnTo>
                      <a:pt x="404" y="155"/>
                    </a:lnTo>
                    <a:lnTo>
                      <a:pt x="394" y="155"/>
                    </a:lnTo>
                    <a:lnTo>
                      <a:pt x="384" y="158"/>
                    </a:lnTo>
                    <a:lnTo>
                      <a:pt x="375" y="161"/>
                    </a:lnTo>
                    <a:lnTo>
                      <a:pt x="366" y="166"/>
                    </a:lnTo>
                    <a:lnTo>
                      <a:pt x="358" y="172"/>
                    </a:lnTo>
                    <a:lnTo>
                      <a:pt x="350" y="179"/>
                    </a:lnTo>
                    <a:lnTo>
                      <a:pt x="342" y="188"/>
                    </a:lnTo>
                    <a:lnTo>
                      <a:pt x="329" y="186"/>
                    </a:lnTo>
                    <a:lnTo>
                      <a:pt x="315" y="185"/>
                    </a:lnTo>
                    <a:lnTo>
                      <a:pt x="301" y="185"/>
                    </a:lnTo>
                    <a:lnTo>
                      <a:pt x="285" y="185"/>
                    </a:lnTo>
                    <a:lnTo>
                      <a:pt x="270" y="185"/>
                    </a:lnTo>
                    <a:lnTo>
                      <a:pt x="255" y="185"/>
                    </a:lnTo>
                    <a:lnTo>
                      <a:pt x="239" y="186"/>
                    </a:lnTo>
                    <a:lnTo>
                      <a:pt x="223" y="186"/>
                    </a:lnTo>
                    <a:lnTo>
                      <a:pt x="207" y="186"/>
                    </a:lnTo>
                    <a:lnTo>
                      <a:pt x="193" y="185"/>
                    </a:lnTo>
                    <a:lnTo>
                      <a:pt x="178" y="184"/>
                    </a:lnTo>
                    <a:lnTo>
                      <a:pt x="163" y="181"/>
                    </a:lnTo>
                    <a:lnTo>
                      <a:pt x="149" y="177"/>
                    </a:lnTo>
                    <a:lnTo>
                      <a:pt x="136" y="172"/>
                    </a:lnTo>
                    <a:lnTo>
                      <a:pt x="123" y="164"/>
                    </a:lnTo>
                    <a:lnTo>
                      <a:pt x="112" y="157"/>
                    </a:lnTo>
                    <a:lnTo>
                      <a:pt x="97" y="154"/>
                    </a:lnTo>
                    <a:lnTo>
                      <a:pt x="83" y="158"/>
                    </a:lnTo>
                    <a:lnTo>
                      <a:pt x="69" y="164"/>
                    </a:lnTo>
                    <a:lnTo>
                      <a:pt x="56" y="172"/>
                    </a:lnTo>
                    <a:lnTo>
                      <a:pt x="43" y="180"/>
                    </a:lnTo>
                    <a:lnTo>
                      <a:pt x="29" y="184"/>
                    </a:lnTo>
                    <a:lnTo>
                      <a:pt x="14" y="184"/>
                    </a:lnTo>
                    <a:lnTo>
                      <a:pt x="0" y="176"/>
                    </a:lnTo>
                    <a:lnTo>
                      <a:pt x="4" y="4"/>
                    </a:lnTo>
                    <a:lnTo>
                      <a:pt x="13" y="5"/>
                    </a:lnTo>
                    <a:lnTo>
                      <a:pt x="21" y="5"/>
                    </a:lnTo>
                    <a:lnTo>
                      <a:pt x="29" y="4"/>
                    </a:lnTo>
                    <a:lnTo>
                      <a:pt x="36" y="2"/>
                    </a:lnTo>
                    <a:lnTo>
                      <a:pt x="43" y="0"/>
                    </a:lnTo>
                    <a:lnTo>
                      <a:pt x="51" y="0"/>
                    </a:lnTo>
                    <a:lnTo>
                      <a:pt x="58" y="0"/>
                    </a:lnTo>
                    <a:lnTo>
                      <a:pt x="66" y="1"/>
                    </a:lnTo>
                    <a:lnTo>
                      <a:pt x="75" y="18"/>
                    </a:lnTo>
                    <a:lnTo>
                      <a:pt x="77" y="40"/>
                    </a:lnTo>
                    <a:lnTo>
                      <a:pt x="75" y="66"/>
                    </a:lnTo>
                    <a:lnTo>
                      <a:pt x="73" y="89"/>
                    </a:lnTo>
                    <a:lnTo>
                      <a:pt x="74" y="110"/>
                    </a:lnTo>
                    <a:lnTo>
                      <a:pt x="82" y="126"/>
                    </a:lnTo>
                    <a:lnTo>
                      <a:pt x="100" y="131"/>
                    </a:lnTo>
                    <a:lnTo>
                      <a:pt x="131" y="126"/>
                    </a:lnTo>
                    <a:lnTo>
                      <a:pt x="408" y="132"/>
                    </a:lnTo>
                    <a:lnTo>
                      <a:pt x="415" y="98"/>
                    </a:lnTo>
                    <a:lnTo>
                      <a:pt x="415" y="62"/>
                    </a:lnTo>
                    <a:lnTo>
                      <a:pt x="408" y="30"/>
                    </a:lnTo>
                    <a:lnTo>
                      <a:pt x="393" y="1"/>
                    </a:lnTo>
                    <a:lnTo>
                      <a:pt x="408" y="2"/>
                    </a:lnTo>
                    <a:lnTo>
                      <a:pt x="425" y="2"/>
                    </a:lnTo>
                    <a:lnTo>
                      <a:pt x="442" y="2"/>
                    </a:lnTo>
                    <a:lnTo>
                      <a:pt x="459" y="4"/>
                    </a:lnTo>
                    <a:lnTo>
                      <a:pt x="474" y="6"/>
                    </a:lnTo>
                    <a:lnTo>
                      <a:pt x="489" y="13"/>
                    </a:lnTo>
                    <a:lnTo>
                      <a:pt x="499" y="24"/>
                    </a:lnTo>
                    <a:lnTo>
                      <a:pt x="506" y="40"/>
                    </a:lnTo>
                    <a:lnTo>
                      <a:pt x="508" y="76"/>
                    </a:lnTo>
                    <a:lnTo>
                      <a:pt x="511" y="116"/>
                    </a:lnTo>
                    <a:lnTo>
                      <a:pt x="512" y="157"/>
                    </a:lnTo>
                    <a:lnTo>
                      <a:pt x="508" y="190"/>
                    </a:lnTo>
                    <a:close/>
                  </a:path>
                </a:pathLst>
              </a:custGeom>
              <a:solidFill>
                <a:srgbClr val="9E9E9E"/>
              </a:solidFill>
              <a:ln w="9525">
                <a:noFill/>
                <a:round/>
                <a:headEnd/>
                <a:tailEnd/>
              </a:ln>
            </p:spPr>
            <p:txBody>
              <a:bodyPr/>
              <a:lstStyle/>
              <a:p>
                <a:endParaRPr lang="en-US" dirty="0"/>
              </a:p>
            </p:txBody>
          </p:sp>
          <p:sp>
            <p:nvSpPr>
              <p:cNvPr id="451" name="Freeform 15"/>
              <p:cNvSpPr>
                <a:spLocks/>
              </p:cNvSpPr>
              <p:nvPr/>
            </p:nvSpPr>
            <p:spPr bwMode="auto">
              <a:xfrm>
                <a:off x="3518" y="2990"/>
                <a:ext cx="332" cy="173"/>
              </a:xfrm>
              <a:custGeom>
                <a:avLst/>
                <a:gdLst>
                  <a:gd name="T0" fmla="*/ 528 w 996"/>
                  <a:gd name="T1" fmla="*/ 496 h 517"/>
                  <a:gd name="T2" fmla="*/ 525 w 996"/>
                  <a:gd name="T3" fmla="*/ 431 h 517"/>
                  <a:gd name="T4" fmla="*/ 523 w 996"/>
                  <a:gd name="T5" fmla="*/ 365 h 517"/>
                  <a:gd name="T6" fmla="*/ 479 w 996"/>
                  <a:gd name="T7" fmla="*/ 337 h 517"/>
                  <a:gd name="T8" fmla="*/ 431 w 996"/>
                  <a:gd name="T9" fmla="*/ 333 h 517"/>
                  <a:gd name="T10" fmla="*/ 379 w 996"/>
                  <a:gd name="T11" fmla="*/ 338 h 517"/>
                  <a:gd name="T12" fmla="*/ 330 w 996"/>
                  <a:gd name="T13" fmla="*/ 340 h 517"/>
                  <a:gd name="T14" fmla="*/ 301 w 996"/>
                  <a:gd name="T15" fmla="*/ 383 h 517"/>
                  <a:gd name="T16" fmla="*/ 297 w 996"/>
                  <a:gd name="T17" fmla="*/ 439 h 517"/>
                  <a:gd name="T18" fmla="*/ 236 w 996"/>
                  <a:gd name="T19" fmla="*/ 401 h 517"/>
                  <a:gd name="T20" fmla="*/ 213 w 996"/>
                  <a:gd name="T21" fmla="*/ 356 h 517"/>
                  <a:gd name="T22" fmla="*/ 175 w 996"/>
                  <a:gd name="T23" fmla="*/ 340 h 517"/>
                  <a:gd name="T24" fmla="*/ 127 w 996"/>
                  <a:gd name="T25" fmla="*/ 355 h 517"/>
                  <a:gd name="T26" fmla="*/ 91 w 996"/>
                  <a:gd name="T27" fmla="*/ 436 h 517"/>
                  <a:gd name="T28" fmla="*/ 76 w 996"/>
                  <a:gd name="T29" fmla="*/ 436 h 517"/>
                  <a:gd name="T30" fmla="*/ 59 w 996"/>
                  <a:gd name="T31" fmla="*/ 435 h 517"/>
                  <a:gd name="T32" fmla="*/ 43 w 996"/>
                  <a:gd name="T33" fmla="*/ 435 h 517"/>
                  <a:gd name="T34" fmla="*/ 28 w 996"/>
                  <a:gd name="T35" fmla="*/ 439 h 517"/>
                  <a:gd name="T36" fmla="*/ 16 w 996"/>
                  <a:gd name="T37" fmla="*/ 427 h 517"/>
                  <a:gd name="T38" fmla="*/ 8 w 996"/>
                  <a:gd name="T39" fmla="*/ 412 h 517"/>
                  <a:gd name="T40" fmla="*/ 2 w 996"/>
                  <a:gd name="T41" fmla="*/ 233 h 517"/>
                  <a:gd name="T42" fmla="*/ 13 w 996"/>
                  <a:gd name="T43" fmla="*/ 55 h 517"/>
                  <a:gd name="T44" fmla="*/ 29 w 996"/>
                  <a:gd name="T45" fmla="*/ 28 h 517"/>
                  <a:gd name="T46" fmla="*/ 53 w 996"/>
                  <a:gd name="T47" fmla="*/ 14 h 517"/>
                  <a:gd name="T48" fmla="*/ 83 w 996"/>
                  <a:gd name="T49" fmla="*/ 6 h 517"/>
                  <a:gd name="T50" fmla="*/ 113 w 996"/>
                  <a:gd name="T51" fmla="*/ 0 h 517"/>
                  <a:gd name="T52" fmla="*/ 133 w 996"/>
                  <a:gd name="T53" fmla="*/ 197 h 517"/>
                  <a:gd name="T54" fmla="*/ 165 w 996"/>
                  <a:gd name="T55" fmla="*/ 197 h 517"/>
                  <a:gd name="T56" fmla="*/ 200 w 996"/>
                  <a:gd name="T57" fmla="*/ 184 h 517"/>
                  <a:gd name="T58" fmla="*/ 235 w 996"/>
                  <a:gd name="T59" fmla="*/ 173 h 517"/>
                  <a:gd name="T60" fmla="*/ 252 w 996"/>
                  <a:gd name="T61" fmla="*/ 180 h 517"/>
                  <a:gd name="T62" fmla="*/ 261 w 996"/>
                  <a:gd name="T63" fmla="*/ 190 h 517"/>
                  <a:gd name="T64" fmla="*/ 489 w 996"/>
                  <a:gd name="T65" fmla="*/ 198 h 517"/>
                  <a:gd name="T66" fmla="*/ 499 w 996"/>
                  <a:gd name="T67" fmla="*/ 188 h 517"/>
                  <a:gd name="T68" fmla="*/ 512 w 996"/>
                  <a:gd name="T69" fmla="*/ 177 h 517"/>
                  <a:gd name="T70" fmla="*/ 527 w 996"/>
                  <a:gd name="T71" fmla="*/ 172 h 517"/>
                  <a:gd name="T72" fmla="*/ 543 w 996"/>
                  <a:gd name="T73" fmla="*/ 173 h 517"/>
                  <a:gd name="T74" fmla="*/ 562 w 996"/>
                  <a:gd name="T75" fmla="*/ 197 h 517"/>
                  <a:gd name="T76" fmla="*/ 589 w 996"/>
                  <a:gd name="T77" fmla="*/ 204 h 517"/>
                  <a:gd name="T78" fmla="*/ 621 w 996"/>
                  <a:gd name="T79" fmla="*/ 206 h 517"/>
                  <a:gd name="T80" fmla="*/ 657 w 996"/>
                  <a:gd name="T81" fmla="*/ 207 h 517"/>
                  <a:gd name="T82" fmla="*/ 669 w 996"/>
                  <a:gd name="T83" fmla="*/ 146 h 517"/>
                  <a:gd name="T84" fmla="*/ 663 w 996"/>
                  <a:gd name="T85" fmla="*/ 57 h 517"/>
                  <a:gd name="T86" fmla="*/ 695 w 996"/>
                  <a:gd name="T87" fmla="*/ 10 h 517"/>
                  <a:gd name="T88" fmla="*/ 766 w 996"/>
                  <a:gd name="T89" fmla="*/ 26 h 517"/>
                  <a:gd name="T90" fmla="*/ 828 w 996"/>
                  <a:gd name="T91" fmla="*/ 57 h 517"/>
                  <a:gd name="T92" fmla="*/ 880 w 996"/>
                  <a:gd name="T93" fmla="*/ 101 h 517"/>
                  <a:gd name="T94" fmla="*/ 923 w 996"/>
                  <a:gd name="T95" fmla="*/ 157 h 517"/>
                  <a:gd name="T96" fmla="*/ 955 w 996"/>
                  <a:gd name="T97" fmla="*/ 220 h 517"/>
                  <a:gd name="T98" fmla="*/ 979 w 996"/>
                  <a:gd name="T99" fmla="*/ 289 h 517"/>
                  <a:gd name="T100" fmla="*/ 992 w 996"/>
                  <a:gd name="T101" fmla="*/ 360 h 517"/>
                  <a:gd name="T102" fmla="*/ 987 w 996"/>
                  <a:gd name="T103" fmla="*/ 401 h 517"/>
                  <a:gd name="T104" fmla="*/ 966 w 996"/>
                  <a:gd name="T105" fmla="*/ 405 h 517"/>
                  <a:gd name="T106" fmla="*/ 944 w 996"/>
                  <a:gd name="T107" fmla="*/ 405 h 517"/>
                  <a:gd name="T108" fmla="*/ 922 w 996"/>
                  <a:gd name="T109" fmla="*/ 412 h 517"/>
                  <a:gd name="T110" fmla="*/ 915 w 996"/>
                  <a:gd name="T111" fmla="*/ 444 h 517"/>
                  <a:gd name="T112" fmla="*/ 918 w 996"/>
                  <a:gd name="T113" fmla="*/ 492 h 51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96"/>
                  <a:gd name="T172" fmla="*/ 0 h 517"/>
                  <a:gd name="T173" fmla="*/ 996 w 996"/>
                  <a:gd name="T174" fmla="*/ 517 h 51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96" h="517">
                    <a:moveTo>
                      <a:pt x="919" y="517"/>
                    </a:moveTo>
                    <a:lnTo>
                      <a:pt x="528" y="496"/>
                    </a:lnTo>
                    <a:lnTo>
                      <a:pt x="527" y="464"/>
                    </a:lnTo>
                    <a:lnTo>
                      <a:pt x="525" y="431"/>
                    </a:lnTo>
                    <a:lnTo>
                      <a:pt x="524" y="397"/>
                    </a:lnTo>
                    <a:lnTo>
                      <a:pt x="523" y="365"/>
                    </a:lnTo>
                    <a:lnTo>
                      <a:pt x="502" y="347"/>
                    </a:lnTo>
                    <a:lnTo>
                      <a:pt x="479" y="337"/>
                    </a:lnTo>
                    <a:lnTo>
                      <a:pt x="455" y="333"/>
                    </a:lnTo>
                    <a:lnTo>
                      <a:pt x="431" y="333"/>
                    </a:lnTo>
                    <a:lnTo>
                      <a:pt x="405" y="335"/>
                    </a:lnTo>
                    <a:lnTo>
                      <a:pt x="379" y="338"/>
                    </a:lnTo>
                    <a:lnTo>
                      <a:pt x="354" y="340"/>
                    </a:lnTo>
                    <a:lnTo>
                      <a:pt x="330" y="340"/>
                    </a:lnTo>
                    <a:lnTo>
                      <a:pt x="311" y="360"/>
                    </a:lnTo>
                    <a:lnTo>
                      <a:pt x="301" y="383"/>
                    </a:lnTo>
                    <a:lnTo>
                      <a:pt x="297" y="410"/>
                    </a:lnTo>
                    <a:lnTo>
                      <a:pt x="297" y="439"/>
                    </a:lnTo>
                    <a:lnTo>
                      <a:pt x="240" y="434"/>
                    </a:lnTo>
                    <a:lnTo>
                      <a:pt x="236" y="401"/>
                    </a:lnTo>
                    <a:lnTo>
                      <a:pt x="226" y="375"/>
                    </a:lnTo>
                    <a:lnTo>
                      <a:pt x="213" y="356"/>
                    </a:lnTo>
                    <a:lnTo>
                      <a:pt x="196" y="344"/>
                    </a:lnTo>
                    <a:lnTo>
                      <a:pt x="175" y="340"/>
                    </a:lnTo>
                    <a:lnTo>
                      <a:pt x="152" y="344"/>
                    </a:lnTo>
                    <a:lnTo>
                      <a:pt x="127" y="355"/>
                    </a:lnTo>
                    <a:lnTo>
                      <a:pt x="101" y="374"/>
                    </a:lnTo>
                    <a:lnTo>
                      <a:pt x="91" y="436"/>
                    </a:lnTo>
                    <a:lnTo>
                      <a:pt x="83" y="436"/>
                    </a:lnTo>
                    <a:lnTo>
                      <a:pt x="76" y="436"/>
                    </a:lnTo>
                    <a:lnTo>
                      <a:pt x="66" y="435"/>
                    </a:lnTo>
                    <a:lnTo>
                      <a:pt x="59" y="435"/>
                    </a:lnTo>
                    <a:lnTo>
                      <a:pt x="51" y="435"/>
                    </a:lnTo>
                    <a:lnTo>
                      <a:pt x="43" y="435"/>
                    </a:lnTo>
                    <a:lnTo>
                      <a:pt x="35" y="436"/>
                    </a:lnTo>
                    <a:lnTo>
                      <a:pt x="28" y="439"/>
                    </a:lnTo>
                    <a:lnTo>
                      <a:pt x="21" y="432"/>
                    </a:lnTo>
                    <a:lnTo>
                      <a:pt x="16" y="427"/>
                    </a:lnTo>
                    <a:lnTo>
                      <a:pt x="12" y="422"/>
                    </a:lnTo>
                    <a:lnTo>
                      <a:pt x="8" y="412"/>
                    </a:lnTo>
                    <a:lnTo>
                      <a:pt x="6" y="317"/>
                    </a:lnTo>
                    <a:lnTo>
                      <a:pt x="2" y="233"/>
                    </a:lnTo>
                    <a:lnTo>
                      <a:pt x="0" y="149"/>
                    </a:lnTo>
                    <a:lnTo>
                      <a:pt x="13" y="55"/>
                    </a:lnTo>
                    <a:lnTo>
                      <a:pt x="20" y="40"/>
                    </a:lnTo>
                    <a:lnTo>
                      <a:pt x="29" y="28"/>
                    </a:lnTo>
                    <a:lnTo>
                      <a:pt x="41" y="20"/>
                    </a:lnTo>
                    <a:lnTo>
                      <a:pt x="53" y="14"/>
                    </a:lnTo>
                    <a:lnTo>
                      <a:pt x="69" y="9"/>
                    </a:lnTo>
                    <a:lnTo>
                      <a:pt x="83" y="6"/>
                    </a:lnTo>
                    <a:lnTo>
                      <a:pt x="99" y="2"/>
                    </a:lnTo>
                    <a:lnTo>
                      <a:pt x="113" y="0"/>
                    </a:lnTo>
                    <a:lnTo>
                      <a:pt x="116" y="186"/>
                    </a:lnTo>
                    <a:lnTo>
                      <a:pt x="133" y="197"/>
                    </a:lnTo>
                    <a:lnTo>
                      <a:pt x="148" y="199"/>
                    </a:lnTo>
                    <a:lnTo>
                      <a:pt x="165" y="197"/>
                    </a:lnTo>
                    <a:lnTo>
                      <a:pt x="183" y="190"/>
                    </a:lnTo>
                    <a:lnTo>
                      <a:pt x="200" y="184"/>
                    </a:lnTo>
                    <a:lnTo>
                      <a:pt x="217" y="177"/>
                    </a:lnTo>
                    <a:lnTo>
                      <a:pt x="235" y="173"/>
                    </a:lnTo>
                    <a:lnTo>
                      <a:pt x="252" y="173"/>
                    </a:lnTo>
                    <a:lnTo>
                      <a:pt x="252" y="180"/>
                    </a:lnTo>
                    <a:lnTo>
                      <a:pt x="256" y="185"/>
                    </a:lnTo>
                    <a:lnTo>
                      <a:pt x="261" y="190"/>
                    </a:lnTo>
                    <a:lnTo>
                      <a:pt x="266" y="195"/>
                    </a:lnTo>
                    <a:lnTo>
                      <a:pt x="489" y="198"/>
                    </a:lnTo>
                    <a:lnTo>
                      <a:pt x="494" y="193"/>
                    </a:lnTo>
                    <a:lnTo>
                      <a:pt x="499" y="188"/>
                    </a:lnTo>
                    <a:lnTo>
                      <a:pt x="506" y="182"/>
                    </a:lnTo>
                    <a:lnTo>
                      <a:pt x="512" y="177"/>
                    </a:lnTo>
                    <a:lnTo>
                      <a:pt x="519" y="175"/>
                    </a:lnTo>
                    <a:lnTo>
                      <a:pt x="527" y="172"/>
                    </a:lnTo>
                    <a:lnTo>
                      <a:pt x="534" y="171"/>
                    </a:lnTo>
                    <a:lnTo>
                      <a:pt x="543" y="173"/>
                    </a:lnTo>
                    <a:lnTo>
                      <a:pt x="551" y="186"/>
                    </a:lnTo>
                    <a:lnTo>
                      <a:pt x="562" y="197"/>
                    </a:lnTo>
                    <a:lnTo>
                      <a:pt x="574" y="202"/>
                    </a:lnTo>
                    <a:lnTo>
                      <a:pt x="589" y="204"/>
                    </a:lnTo>
                    <a:lnTo>
                      <a:pt x="604" y="206"/>
                    </a:lnTo>
                    <a:lnTo>
                      <a:pt x="621" y="206"/>
                    </a:lnTo>
                    <a:lnTo>
                      <a:pt x="639" y="206"/>
                    </a:lnTo>
                    <a:lnTo>
                      <a:pt x="657" y="207"/>
                    </a:lnTo>
                    <a:lnTo>
                      <a:pt x="669" y="198"/>
                    </a:lnTo>
                    <a:lnTo>
                      <a:pt x="669" y="146"/>
                    </a:lnTo>
                    <a:lnTo>
                      <a:pt x="668" y="101"/>
                    </a:lnTo>
                    <a:lnTo>
                      <a:pt x="663" y="57"/>
                    </a:lnTo>
                    <a:lnTo>
                      <a:pt x="655" y="10"/>
                    </a:lnTo>
                    <a:lnTo>
                      <a:pt x="695" y="10"/>
                    </a:lnTo>
                    <a:lnTo>
                      <a:pt x="731" y="15"/>
                    </a:lnTo>
                    <a:lnTo>
                      <a:pt x="766" y="26"/>
                    </a:lnTo>
                    <a:lnTo>
                      <a:pt x="799" y="39"/>
                    </a:lnTo>
                    <a:lnTo>
                      <a:pt x="828" y="57"/>
                    </a:lnTo>
                    <a:lnTo>
                      <a:pt x="856" y="77"/>
                    </a:lnTo>
                    <a:lnTo>
                      <a:pt x="880" y="101"/>
                    </a:lnTo>
                    <a:lnTo>
                      <a:pt x="902" y="128"/>
                    </a:lnTo>
                    <a:lnTo>
                      <a:pt x="923" y="157"/>
                    </a:lnTo>
                    <a:lnTo>
                      <a:pt x="940" y="188"/>
                    </a:lnTo>
                    <a:lnTo>
                      <a:pt x="955" y="220"/>
                    </a:lnTo>
                    <a:lnTo>
                      <a:pt x="968" y="254"/>
                    </a:lnTo>
                    <a:lnTo>
                      <a:pt x="979" y="289"/>
                    </a:lnTo>
                    <a:lnTo>
                      <a:pt x="987" y="324"/>
                    </a:lnTo>
                    <a:lnTo>
                      <a:pt x="992" y="360"/>
                    </a:lnTo>
                    <a:lnTo>
                      <a:pt x="996" y="395"/>
                    </a:lnTo>
                    <a:lnTo>
                      <a:pt x="987" y="401"/>
                    </a:lnTo>
                    <a:lnTo>
                      <a:pt x="976" y="404"/>
                    </a:lnTo>
                    <a:lnTo>
                      <a:pt x="966" y="405"/>
                    </a:lnTo>
                    <a:lnTo>
                      <a:pt x="954" y="405"/>
                    </a:lnTo>
                    <a:lnTo>
                      <a:pt x="944" y="405"/>
                    </a:lnTo>
                    <a:lnTo>
                      <a:pt x="932" y="407"/>
                    </a:lnTo>
                    <a:lnTo>
                      <a:pt x="922" y="412"/>
                    </a:lnTo>
                    <a:lnTo>
                      <a:pt x="913" y="419"/>
                    </a:lnTo>
                    <a:lnTo>
                      <a:pt x="915" y="444"/>
                    </a:lnTo>
                    <a:lnTo>
                      <a:pt x="917" y="467"/>
                    </a:lnTo>
                    <a:lnTo>
                      <a:pt x="918" y="492"/>
                    </a:lnTo>
                    <a:lnTo>
                      <a:pt x="919" y="517"/>
                    </a:lnTo>
                    <a:close/>
                  </a:path>
                </a:pathLst>
              </a:custGeom>
              <a:solidFill>
                <a:srgbClr val="66CCF9"/>
              </a:solidFill>
              <a:ln w="9525">
                <a:noFill/>
                <a:round/>
                <a:headEnd/>
                <a:tailEnd/>
              </a:ln>
            </p:spPr>
            <p:txBody>
              <a:bodyPr/>
              <a:lstStyle/>
              <a:p>
                <a:endParaRPr lang="en-US" dirty="0"/>
              </a:p>
            </p:txBody>
          </p:sp>
          <p:sp>
            <p:nvSpPr>
              <p:cNvPr id="452" name="Freeform 16"/>
              <p:cNvSpPr>
                <a:spLocks/>
              </p:cNvSpPr>
              <p:nvPr/>
            </p:nvSpPr>
            <p:spPr bwMode="auto">
              <a:xfrm>
                <a:off x="3694" y="3156"/>
                <a:ext cx="132" cy="61"/>
              </a:xfrm>
              <a:custGeom>
                <a:avLst/>
                <a:gdLst>
                  <a:gd name="T0" fmla="*/ 0 w 394"/>
                  <a:gd name="T1" fmla="*/ 0 h 185"/>
                  <a:gd name="T2" fmla="*/ 391 w 394"/>
                  <a:gd name="T3" fmla="*/ 21 h 185"/>
                  <a:gd name="T4" fmla="*/ 391 w 394"/>
                  <a:gd name="T5" fmla="*/ 62 h 185"/>
                  <a:gd name="T6" fmla="*/ 391 w 394"/>
                  <a:gd name="T7" fmla="*/ 102 h 185"/>
                  <a:gd name="T8" fmla="*/ 393 w 394"/>
                  <a:gd name="T9" fmla="*/ 144 h 185"/>
                  <a:gd name="T10" fmla="*/ 394 w 394"/>
                  <a:gd name="T11" fmla="*/ 185 h 185"/>
                  <a:gd name="T12" fmla="*/ 5 w 394"/>
                  <a:gd name="T13" fmla="*/ 166 h 185"/>
                  <a:gd name="T14" fmla="*/ 4 w 394"/>
                  <a:gd name="T15" fmla="*/ 124 h 185"/>
                  <a:gd name="T16" fmla="*/ 2 w 394"/>
                  <a:gd name="T17" fmla="*/ 83 h 185"/>
                  <a:gd name="T18" fmla="*/ 1 w 394"/>
                  <a:gd name="T19" fmla="*/ 41 h 185"/>
                  <a:gd name="T20" fmla="*/ 0 w 394"/>
                  <a:gd name="T21" fmla="*/ 0 h 1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4"/>
                  <a:gd name="T34" fmla="*/ 0 h 185"/>
                  <a:gd name="T35" fmla="*/ 394 w 394"/>
                  <a:gd name="T36" fmla="*/ 185 h 1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4" h="185">
                    <a:moveTo>
                      <a:pt x="0" y="0"/>
                    </a:moveTo>
                    <a:lnTo>
                      <a:pt x="391" y="21"/>
                    </a:lnTo>
                    <a:lnTo>
                      <a:pt x="391" y="62"/>
                    </a:lnTo>
                    <a:lnTo>
                      <a:pt x="391" y="102"/>
                    </a:lnTo>
                    <a:lnTo>
                      <a:pt x="393" y="144"/>
                    </a:lnTo>
                    <a:lnTo>
                      <a:pt x="394" y="185"/>
                    </a:lnTo>
                    <a:lnTo>
                      <a:pt x="5" y="166"/>
                    </a:lnTo>
                    <a:lnTo>
                      <a:pt x="4" y="124"/>
                    </a:lnTo>
                    <a:lnTo>
                      <a:pt x="2" y="83"/>
                    </a:lnTo>
                    <a:lnTo>
                      <a:pt x="1" y="41"/>
                    </a:lnTo>
                    <a:lnTo>
                      <a:pt x="0" y="0"/>
                    </a:lnTo>
                    <a:close/>
                  </a:path>
                </a:pathLst>
              </a:custGeom>
              <a:solidFill>
                <a:srgbClr val="66CCF9"/>
              </a:solidFill>
              <a:ln w="9525">
                <a:noFill/>
                <a:round/>
                <a:headEnd/>
                <a:tailEnd/>
              </a:ln>
            </p:spPr>
            <p:txBody>
              <a:bodyPr/>
              <a:lstStyle/>
              <a:p>
                <a:endParaRPr lang="en-US" dirty="0"/>
              </a:p>
            </p:txBody>
          </p:sp>
          <p:sp>
            <p:nvSpPr>
              <p:cNvPr id="453" name="Freeform 17"/>
              <p:cNvSpPr>
                <a:spLocks/>
              </p:cNvSpPr>
              <p:nvPr/>
            </p:nvSpPr>
            <p:spPr bwMode="auto">
              <a:xfrm>
                <a:off x="3696" y="3211"/>
                <a:ext cx="130" cy="62"/>
              </a:xfrm>
              <a:custGeom>
                <a:avLst/>
                <a:gdLst>
                  <a:gd name="T0" fmla="*/ 0 w 389"/>
                  <a:gd name="T1" fmla="*/ 0 h 186"/>
                  <a:gd name="T2" fmla="*/ 389 w 389"/>
                  <a:gd name="T3" fmla="*/ 19 h 186"/>
                  <a:gd name="T4" fmla="*/ 389 w 389"/>
                  <a:gd name="T5" fmla="*/ 62 h 186"/>
                  <a:gd name="T6" fmla="*/ 389 w 389"/>
                  <a:gd name="T7" fmla="*/ 103 h 186"/>
                  <a:gd name="T8" fmla="*/ 389 w 389"/>
                  <a:gd name="T9" fmla="*/ 145 h 186"/>
                  <a:gd name="T10" fmla="*/ 389 w 389"/>
                  <a:gd name="T11" fmla="*/ 186 h 186"/>
                  <a:gd name="T12" fmla="*/ 5 w 389"/>
                  <a:gd name="T13" fmla="*/ 164 h 186"/>
                  <a:gd name="T14" fmla="*/ 4 w 389"/>
                  <a:gd name="T15" fmla="*/ 123 h 186"/>
                  <a:gd name="T16" fmla="*/ 1 w 389"/>
                  <a:gd name="T17" fmla="*/ 81 h 186"/>
                  <a:gd name="T18" fmla="*/ 0 w 389"/>
                  <a:gd name="T19" fmla="*/ 40 h 186"/>
                  <a:gd name="T20" fmla="*/ 0 w 389"/>
                  <a:gd name="T21" fmla="*/ 0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9"/>
                  <a:gd name="T34" fmla="*/ 0 h 186"/>
                  <a:gd name="T35" fmla="*/ 389 w 389"/>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9" h="186">
                    <a:moveTo>
                      <a:pt x="0" y="0"/>
                    </a:moveTo>
                    <a:lnTo>
                      <a:pt x="389" y="19"/>
                    </a:lnTo>
                    <a:lnTo>
                      <a:pt x="389" y="62"/>
                    </a:lnTo>
                    <a:lnTo>
                      <a:pt x="389" y="103"/>
                    </a:lnTo>
                    <a:lnTo>
                      <a:pt x="389" y="145"/>
                    </a:lnTo>
                    <a:lnTo>
                      <a:pt x="389" y="186"/>
                    </a:lnTo>
                    <a:lnTo>
                      <a:pt x="5" y="164"/>
                    </a:lnTo>
                    <a:lnTo>
                      <a:pt x="4" y="123"/>
                    </a:lnTo>
                    <a:lnTo>
                      <a:pt x="1" y="81"/>
                    </a:lnTo>
                    <a:lnTo>
                      <a:pt x="0" y="40"/>
                    </a:lnTo>
                    <a:lnTo>
                      <a:pt x="0" y="0"/>
                    </a:lnTo>
                    <a:close/>
                  </a:path>
                </a:pathLst>
              </a:custGeom>
              <a:solidFill>
                <a:srgbClr val="66C4F2"/>
              </a:solidFill>
              <a:ln w="9525">
                <a:noFill/>
                <a:round/>
                <a:headEnd/>
                <a:tailEnd/>
              </a:ln>
            </p:spPr>
            <p:txBody>
              <a:bodyPr/>
              <a:lstStyle/>
              <a:p>
                <a:endParaRPr lang="en-US" dirty="0"/>
              </a:p>
            </p:txBody>
          </p:sp>
          <p:sp>
            <p:nvSpPr>
              <p:cNvPr id="454" name="Freeform 18"/>
              <p:cNvSpPr>
                <a:spLocks/>
              </p:cNvSpPr>
              <p:nvPr/>
            </p:nvSpPr>
            <p:spPr bwMode="auto">
              <a:xfrm>
                <a:off x="3698" y="3266"/>
                <a:ext cx="134" cy="62"/>
              </a:xfrm>
              <a:custGeom>
                <a:avLst/>
                <a:gdLst>
                  <a:gd name="T0" fmla="*/ 0 w 403"/>
                  <a:gd name="T1" fmla="*/ 0 h 187"/>
                  <a:gd name="T2" fmla="*/ 384 w 403"/>
                  <a:gd name="T3" fmla="*/ 22 h 187"/>
                  <a:gd name="T4" fmla="*/ 386 w 403"/>
                  <a:gd name="T5" fmla="*/ 61 h 187"/>
                  <a:gd name="T6" fmla="*/ 388 w 403"/>
                  <a:gd name="T7" fmla="*/ 100 h 187"/>
                  <a:gd name="T8" fmla="*/ 392 w 403"/>
                  <a:gd name="T9" fmla="*/ 140 h 187"/>
                  <a:gd name="T10" fmla="*/ 395 w 403"/>
                  <a:gd name="T11" fmla="*/ 179 h 187"/>
                  <a:gd name="T12" fmla="*/ 398 w 403"/>
                  <a:gd name="T13" fmla="*/ 182 h 187"/>
                  <a:gd name="T14" fmla="*/ 399 w 403"/>
                  <a:gd name="T15" fmla="*/ 183 h 187"/>
                  <a:gd name="T16" fmla="*/ 402 w 403"/>
                  <a:gd name="T17" fmla="*/ 186 h 187"/>
                  <a:gd name="T18" fmla="*/ 403 w 403"/>
                  <a:gd name="T19" fmla="*/ 187 h 187"/>
                  <a:gd name="T20" fmla="*/ 8 w 403"/>
                  <a:gd name="T21" fmla="*/ 165 h 187"/>
                  <a:gd name="T22" fmla="*/ 8 w 403"/>
                  <a:gd name="T23" fmla="*/ 136 h 187"/>
                  <a:gd name="T24" fmla="*/ 7 w 403"/>
                  <a:gd name="T25" fmla="*/ 105 h 187"/>
                  <a:gd name="T26" fmla="*/ 4 w 403"/>
                  <a:gd name="T27" fmla="*/ 75 h 187"/>
                  <a:gd name="T28" fmla="*/ 3 w 403"/>
                  <a:gd name="T29" fmla="*/ 43 h 187"/>
                  <a:gd name="T30" fmla="*/ 3 w 403"/>
                  <a:gd name="T31" fmla="*/ 33 h 187"/>
                  <a:gd name="T32" fmla="*/ 3 w 403"/>
                  <a:gd name="T33" fmla="*/ 21 h 187"/>
                  <a:gd name="T34" fmla="*/ 1 w 403"/>
                  <a:gd name="T35" fmla="*/ 11 h 187"/>
                  <a:gd name="T36" fmla="*/ 0 w 403"/>
                  <a:gd name="T37" fmla="*/ 0 h 1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3"/>
                  <a:gd name="T58" fmla="*/ 0 h 187"/>
                  <a:gd name="T59" fmla="*/ 403 w 403"/>
                  <a:gd name="T60" fmla="*/ 187 h 1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3" h="187">
                    <a:moveTo>
                      <a:pt x="0" y="0"/>
                    </a:moveTo>
                    <a:lnTo>
                      <a:pt x="384" y="22"/>
                    </a:lnTo>
                    <a:lnTo>
                      <a:pt x="386" y="61"/>
                    </a:lnTo>
                    <a:lnTo>
                      <a:pt x="388" y="100"/>
                    </a:lnTo>
                    <a:lnTo>
                      <a:pt x="392" y="140"/>
                    </a:lnTo>
                    <a:lnTo>
                      <a:pt x="395" y="179"/>
                    </a:lnTo>
                    <a:lnTo>
                      <a:pt x="398" y="182"/>
                    </a:lnTo>
                    <a:lnTo>
                      <a:pt x="399" y="183"/>
                    </a:lnTo>
                    <a:lnTo>
                      <a:pt x="402" y="186"/>
                    </a:lnTo>
                    <a:lnTo>
                      <a:pt x="403" y="187"/>
                    </a:lnTo>
                    <a:lnTo>
                      <a:pt x="8" y="165"/>
                    </a:lnTo>
                    <a:lnTo>
                      <a:pt x="8" y="136"/>
                    </a:lnTo>
                    <a:lnTo>
                      <a:pt x="7" y="105"/>
                    </a:lnTo>
                    <a:lnTo>
                      <a:pt x="4" y="75"/>
                    </a:lnTo>
                    <a:lnTo>
                      <a:pt x="3" y="43"/>
                    </a:lnTo>
                    <a:lnTo>
                      <a:pt x="3" y="33"/>
                    </a:lnTo>
                    <a:lnTo>
                      <a:pt x="3" y="21"/>
                    </a:lnTo>
                    <a:lnTo>
                      <a:pt x="1" y="11"/>
                    </a:lnTo>
                    <a:lnTo>
                      <a:pt x="0" y="0"/>
                    </a:lnTo>
                    <a:close/>
                  </a:path>
                </a:pathLst>
              </a:custGeom>
              <a:solidFill>
                <a:srgbClr val="68C1ED"/>
              </a:solidFill>
              <a:ln w="9525">
                <a:noFill/>
                <a:round/>
                <a:headEnd/>
                <a:tailEnd/>
              </a:ln>
            </p:spPr>
            <p:txBody>
              <a:bodyPr/>
              <a:lstStyle/>
              <a:p>
                <a:endParaRPr lang="en-US" dirty="0"/>
              </a:p>
            </p:txBody>
          </p:sp>
          <p:sp>
            <p:nvSpPr>
              <p:cNvPr id="455" name="Freeform 19"/>
              <p:cNvSpPr>
                <a:spLocks/>
              </p:cNvSpPr>
              <p:nvPr/>
            </p:nvSpPr>
            <p:spPr bwMode="auto">
              <a:xfrm>
                <a:off x="3700" y="3321"/>
                <a:ext cx="161" cy="60"/>
              </a:xfrm>
              <a:custGeom>
                <a:avLst/>
                <a:gdLst>
                  <a:gd name="T0" fmla="*/ 0 w 481"/>
                  <a:gd name="T1" fmla="*/ 0 h 182"/>
                  <a:gd name="T2" fmla="*/ 395 w 481"/>
                  <a:gd name="T3" fmla="*/ 22 h 182"/>
                  <a:gd name="T4" fmla="*/ 404 w 481"/>
                  <a:gd name="T5" fmla="*/ 27 h 182"/>
                  <a:gd name="T6" fmla="*/ 413 w 481"/>
                  <a:gd name="T7" fmla="*/ 30 h 182"/>
                  <a:gd name="T8" fmla="*/ 424 w 481"/>
                  <a:gd name="T9" fmla="*/ 31 h 182"/>
                  <a:gd name="T10" fmla="*/ 435 w 481"/>
                  <a:gd name="T11" fmla="*/ 31 h 182"/>
                  <a:gd name="T12" fmla="*/ 447 w 481"/>
                  <a:gd name="T13" fmla="*/ 31 h 182"/>
                  <a:gd name="T14" fmla="*/ 459 w 481"/>
                  <a:gd name="T15" fmla="*/ 30 h 182"/>
                  <a:gd name="T16" fmla="*/ 470 w 481"/>
                  <a:gd name="T17" fmla="*/ 30 h 182"/>
                  <a:gd name="T18" fmla="*/ 481 w 481"/>
                  <a:gd name="T19" fmla="*/ 31 h 182"/>
                  <a:gd name="T20" fmla="*/ 481 w 481"/>
                  <a:gd name="T21" fmla="*/ 83 h 182"/>
                  <a:gd name="T22" fmla="*/ 457 w 481"/>
                  <a:gd name="T23" fmla="*/ 85 h 182"/>
                  <a:gd name="T24" fmla="*/ 433 w 481"/>
                  <a:gd name="T25" fmla="*/ 84 h 182"/>
                  <a:gd name="T26" fmla="*/ 408 w 481"/>
                  <a:gd name="T27" fmla="*/ 81 h 182"/>
                  <a:gd name="T28" fmla="*/ 384 w 481"/>
                  <a:gd name="T29" fmla="*/ 80 h 182"/>
                  <a:gd name="T30" fmla="*/ 360 w 481"/>
                  <a:gd name="T31" fmla="*/ 80 h 182"/>
                  <a:gd name="T32" fmla="*/ 338 w 481"/>
                  <a:gd name="T33" fmla="*/ 85 h 182"/>
                  <a:gd name="T34" fmla="*/ 319 w 481"/>
                  <a:gd name="T35" fmla="*/ 97 h 182"/>
                  <a:gd name="T36" fmla="*/ 302 w 481"/>
                  <a:gd name="T37" fmla="*/ 116 h 182"/>
                  <a:gd name="T38" fmla="*/ 302 w 481"/>
                  <a:gd name="T39" fmla="*/ 182 h 182"/>
                  <a:gd name="T40" fmla="*/ 3 w 481"/>
                  <a:gd name="T41" fmla="*/ 167 h 182"/>
                  <a:gd name="T42" fmla="*/ 1 w 481"/>
                  <a:gd name="T43" fmla="*/ 125 h 182"/>
                  <a:gd name="T44" fmla="*/ 1 w 481"/>
                  <a:gd name="T45" fmla="*/ 84 h 182"/>
                  <a:gd name="T46" fmla="*/ 1 w 481"/>
                  <a:gd name="T47" fmla="*/ 43 h 182"/>
                  <a:gd name="T48" fmla="*/ 0 w 481"/>
                  <a:gd name="T49" fmla="*/ 0 h 18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81"/>
                  <a:gd name="T76" fmla="*/ 0 h 182"/>
                  <a:gd name="T77" fmla="*/ 481 w 481"/>
                  <a:gd name="T78" fmla="*/ 182 h 18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81" h="182">
                    <a:moveTo>
                      <a:pt x="0" y="0"/>
                    </a:moveTo>
                    <a:lnTo>
                      <a:pt x="395" y="22"/>
                    </a:lnTo>
                    <a:lnTo>
                      <a:pt x="404" y="27"/>
                    </a:lnTo>
                    <a:lnTo>
                      <a:pt x="413" y="30"/>
                    </a:lnTo>
                    <a:lnTo>
                      <a:pt x="424" y="31"/>
                    </a:lnTo>
                    <a:lnTo>
                      <a:pt x="435" y="31"/>
                    </a:lnTo>
                    <a:lnTo>
                      <a:pt x="447" y="31"/>
                    </a:lnTo>
                    <a:lnTo>
                      <a:pt x="459" y="30"/>
                    </a:lnTo>
                    <a:lnTo>
                      <a:pt x="470" y="30"/>
                    </a:lnTo>
                    <a:lnTo>
                      <a:pt x="481" y="31"/>
                    </a:lnTo>
                    <a:lnTo>
                      <a:pt x="481" y="83"/>
                    </a:lnTo>
                    <a:lnTo>
                      <a:pt x="457" y="85"/>
                    </a:lnTo>
                    <a:lnTo>
                      <a:pt x="433" y="84"/>
                    </a:lnTo>
                    <a:lnTo>
                      <a:pt x="408" y="81"/>
                    </a:lnTo>
                    <a:lnTo>
                      <a:pt x="384" y="80"/>
                    </a:lnTo>
                    <a:lnTo>
                      <a:pt x="360" y="80"/>
                    </a:lnTo>
                    <a:lnTo>
                      <a:pt x="338" y="85"/>
                    </a:lnTo>
                    <a:lnTo>
                      <a:pt x="319" y="97"/>
                    </a:lnTo>
                    <a:lnTo>
                      <a:pt x="302" y="116"/>
                    </a:lnTo>
                    <a:lnTo>
                      <a:pt x="302" y="182"/>
                    </a:lnTo>
                    <a:lnTo>
                      <a:pt x="3" y="167"/>
                    </a:lnTo>
                    <a:lnTo>
                      <a:pt x="1" y="125"/>
                    </a:lnTo>
                    <a:lnTo>
                      <a:pt x="1" y="84"/>
                    </a:lnTo>
                    <a:lnTo>
                      <a:pt x="1" y="43"/>
                    </a:lnTo>
                    <a:lnTo>
                      <a:pt x="0" y="0"/>
                    </a:lnTo>
                    <a:close/>
                  </a:path>
                </a:pathLst>
              </a:custGeom>
              <a:solidFill>
                <a:srgbClr val="68BAE5"/>
              </a:solidFill>
              <a:ln w="9525">
                <a:noFill/>
                <a:round/>
                <a:headEnd/>
                <a:tailEnd/>
              </a:ln>
            </p:spPr>
            <p:txBody>
              <a:bodyPr/>
              <a:lstStyle/>
              <a:p>
                <a:endParaRPr lang="en-US" dirty="0"/>
              </a:p>
            </p:txBody>
          </p:sp>
          <p:sp>
            <p:nvSpPr>
              <p:cNvPr id="456" name="Freeform 20"/>
              <p:cNvSpPr>
                <a:spLocks/>
              </p:cNvSpPr>
              <p:nvPr/>
            </p:nvSpPr>
            <p:spPr bwMode="auto">
              <a:xfrm>
                <a:off x="3701" y="3376"/>
                <a:ext cx="100" cy="59"/>
              </a:xfrm>
              <a:custGeom>
                <a:avLst/>
                <a:gdLst>
                  <a:gd name="T0" fmla="*/ 0 w 299"/>
                  <a:gd name="T1" fmla="*/ 0 h 177"/>
                  <a:gd name="T2" fmla="*/ 299 w 299"/>
                  <a:gd name="T3" fmla="*/ 15 h 177"/>
                  <a:gd name="T4" fmla="*/ 299 w 299"/>
                  <a:gd name="T5" fmla="*/ 177 h 177"/>
                  <a:gd name="T6" fmla="*/ 11 w 299"/>
                  <a:gd name="T7" fmla="*/ 162 h 177"/>
                  <a:gd name="T8" fmla="*/ 6 w 299"/>
                  <a:gd name="T9" fmla="*/ 120 h 177"/>
                  <a:gd name="T10" fmla="*/ 3 w 299"/>
                  <a:gd name="T11" fmla="*/ 80 h 177"/>
                  <a:gd name="T12" fmla="*/ 1 w 299"/>
                  <a:gd name="T13" fmla="*/ 40 h 177"/>
                  <a:gd name="T14" fmla="*/ 0 w 299"/>
                  <a:gd name="T15" fmla="*/ 0 h 177"/>
                  <a:gd name="T16" fmla="*/ 0 60000 65536"/>
                  <a:gd name="T17" fmla="*/ 0 60000 65536"/>
                  <a:gd name="T18" fmla="*/ 0 60000 65536"/>
                  <a:gd name="T19" fmla="*/ 0 60000 65536"/>
                  <a:gd name="T20" fmla="*/ 0 60000 65536"/>
                  <a:gd name="T21" fmla="*/ 0 60000 65536"/>
                  <a:gd name="T22" fmla="*/ 0 60000 65536"/>
                  <a:gd name="T23" fmla="*/ 0 60000 65536"/>
                  <a:gd name="T24" fmla="*/ 0 w 299"/>
                  <a:gd name="T25" fmla="*/ 0 h 177"/>
                  <a:gd name="T26" fmla="*/ 299 w 299"/>
                  <a:gd name="T27" fmla="*/ 177 h 17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 h="177">
                    <a:moveTo>
                      <a:pt x="0" y="0"/>
                    </a:moveTo>
                    <a:lnTo>
                      <a:pt x="299" y="15"/>
                    </a:lnTo>
                    <a:lnTo>
                      <a:pt x="299" y="177"/>
                    </a:lnTo>
                    <a:lnTo>
                      <a:pt x="11" y="162"/>
                    </a:lnTo>
                    <a:lnTo>
                      <a:pt x="6" y="120"/>
                    </a:lnTo>
                    <a:lnTo>
                      <a:pt x="3" y="80"/>
                    </a:lnTo>
                    <a:lnTo>
                      <a:pt x="1" y="40"/>
                    </a:lnTo>
                    <a:lnTo>
                      <a:pt x="0" y="0"/>
                    </a:lnTo>
                    <a:close/>
                  </a:path>
                </a:pathLst>
              </a:custGeom>
              <a:solidFill>
                <a:srgbClr val="6BB2DD"/>
              </a:solidFill>
              <a:ln w="9525">
                <a:noFill/>
                <a:round/>
                <a:headEnd/>
                <a:tailEnd/>
              </a:ln>
            </p:spPr>
            <p:txBody>
              <a:bodyPr/>
              <a:lstStyle/>
              <a:p>
                <a:endParaRPr lang="en-US" dirty="0"/>
              </a:p>
            </p:txBody>
          </p:sp>
          <p:sp>
            <p:nvSpPr>
              <p:cNvPr id="457" name="Freeform 21"/>
              <p:cNvSpPr>
                <a:spLocks/>
              </p:cNvSpPr>
              <p:nvPr/>
            </p:nvSpPr>
            <p:spPr bwMode="auto">
              <a:xfrm>
                <a:off x="3531" y="3430"/>
                <a:ext cx="271" cy="61"/>
              </a:xfrm>
              <a:custGeom>
                <a:avLst/>
                <a:gdLst>
                  <a:gd name="T0" fmla="*/ 523 w 814"/>
                  <a:gd name="T1" fmla="*/ 0 h 181"/>
                  <a:gd name="T2" fmla="*/ 811 w 814"/>
                  <a:gd name="T3" fmla="*/ 15 h 181"/>
                  <a:gd name="T4" fmla="*/ 814 w 814"/>
                  <a:gd name="T5" fmla="*/ 181 h 181"/>
                  <a:gd name="T6" fmla="*/ 0 w 814"/>
                  <a:gd name="T7" fmla="*/ 136 h 181"/>
                  <a:gd name="T8" fmla="*/ 0 w 814"/>
                  <a:gd name="T9" fmla="*/ 124 h 181"/>
                  <a:gd name="T10" fmla="*/ 233 w 814"/>
                  <a:gd name="T11" fmla="*/ 122 h 181"/>
                  <a:gd name="T12" fmla="*/ 238 w 814"/>
                  <a:gd name="T13" fmla="*/ 113 h 181"/>
                  <a:gd name="T14" fmla="*/ 242 w 814"/>
                  <a:gd name="T15" fmla="*/ 102 h 181"/>
                  <a:gd name="T16" fmla="*/ 243 w 814"/>
                  <a:gd name="T17" fmla="*/ 92 h 181"/>
                  <a:gd name="T18" fmla="*/ 243 w 814"/>
                  <a:gd name="T19" fmla="*/ 81 h 181"/>
                  <a:gd name="T20" fmla="*/ 260 w 814"/>
                  <a:gd name="T21" fmla="*/ 79 h 181"/>
                  <a:gd name="T22" fmla="*/ 277 w 814"/>
                  <a:gd name="T23" fmla="*/ 76 h 181"/>
                  <a:gd name="T24" fmla="*/ 295 w 814"/>
                  <a:gd name="T25" fmla="*/ 75 h 181"/>
                  <a:gd name="T26" fmla="*/ 313 w 814"/>
                  <a:gd name="T27" fmla="*/ 74 h 181"/>
                  <a:gd name="T28" fmla="*/ 331 w 814"/>
                  <a:gd name="T29" fmla="*/ 74 h 181"/>
                  <a:gd name="T30" fmla="*/ 350 w 814"/>
                  <a:gd name="T31" fmla="*/ 74 h 181"/>
                  <a:gd name="T32" fmla="*/ 368 w 814"/>
                  <a:gd name="T33" fmla="*/ 74 h 181"/>
                  <a:gd name="T34" fmla="*/ 386 w 814"/>
                  <a:gd name="T35" fmla="*/ 74 h 181"/>
                  <a:gd name="T36" fmla="*/ 404 w 814"/>
                  <a:gd name="T37" fmla="*/ 74 h 181"/>
                  <a:gd name="T38" fmla="*/ 422 w 814"/>
                  <a:gd name="T39" fmla="*/ 75 h 181"/>
                  <a:gd name="T40" fmla="*/ 439 w 814"/>
                  <a:gd name="T41" fmla="*/ 75 h 181"/>
                  <a:gd name="T42" fmla="*/ 457 w 814"/>
                  <a:gd name="T43" fmla="*/ 76 h 181"/>
                  <a:gd name="T44" fmla="*/ 474 w 814"/>
                  <a:gd name="T45" fmla="*/ 76 h 181"/>
                  <a:gd name="T46" fmla="*/ 490 w 814"/>
                  <a:gd name="T47" fmla="*/ 76 h 181"/>
                  <a:gd name="T48" fmla="*/ 505 w 814"/>
                  <a:gd name="T49" fmla="*/ 76 h 181"/>
                  <a:gd name="T50" fmla="*/ 521 w 814"/>
                  <a:gd name="T51" fmla="*/ 76 h 181"/>
                  <a:gd name="T52" fmla="*/ 532 w 814"/>
                  <a:gd name="T53" fmla="*/ 67 h 181"/>
                  <a:gd name="T54" fmla="*/ 530 w 814"/>
                  <a:gd name="T55" fmla="*/ 49 h 181"/>
                  <a:gd name="T56" fmla="*/ 527 w 814"/>
                  <a:gd name="T57" fmla="*/ 32 h 181"/>
                  <a:gd name="T58" fmla="*/ 525 w 814"/>
                  <a:gd name="T59" fmla="*/ 17 h 181"/>
                  <a:gd name="T60" fmla="*/ 523 w 814"/>
                  <a:gd name="T61" fmla="*/ 0 h 18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14"/>
                  <a:gd name="T94" fmla="*/ 0 h 181"/>
                  <a:gd name="T95" fmla="*/ 814 w 814"/>
                  <a:gd name="T96" fmla="*/ 181 h 18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14" h="181">
                    <a:moveTo>
                      <a:pt x="523" y="0"/>
                    </a:moveTo>
                    <a:lnTo>
                      <a:pt x="811" y="15"/>
                    </a:lnTo>
                    <a:lnTo>
                      <a:pt x="814" y="181"/>
                    </a:lnTo>
                    <a:lnTo>
                      <a:pt x="0" y="136"/>
                    </a:lnTo>
                    <a:lnTo>
                      <a:pt x="0" y="124"/>
                    </a:lnTo>
                    <a:lnTo>
                      <a:pt x="233" y="122"/>
                    </a:lnTo>
                    <a:lnTo>
                      <a:pt x="238" y="113"/>
                    </a:lnTo>
                    <a:lnTo>
                      <a:pt x="242" y="102"/>
                    </a:lnTo>
                    <a:lnTo>
                      <a:pt x="243" y="92"/>
                    </a:lnTo>
                    <a:lnTo>
                      <a:pt x="243" y="81"/>
                    </a:lnTo>
                    <a:lnTo>
                      <a:pt x="260" y="79"/>
                    </a:lnTo>
                    <a:lnTo>
                      <a:pt x="277" y="76"/>
                    </a:lnTo>
                    <a:lnTo>
                      <a:pt x="295" y="75"/>
                    </a:lnTo>
                    <a:lnTo>
                      <a:pt x="313" y="74"/>
                    </a:lnTo>
                    <a:lnTo>
                      <a:pt x="331" y="74"/>
                    </a:lnTo>
                    <a:lnTo>
                      <a:pt x="350" y="74"/>
                    </a:lnTo>
                    <a:lnTo>
                      <a:pt x="368" y="74"/>
                    </a:lnTo>
                    <a:lnTo>
                      <a:pt x="386" y="74"/>
                    </a:lnTo>
                    <a:lnTo>
                      <a:pt x="404" y="74"/>
                    </a:lnTo>
                    <a:lnTo>
                      <a:pt x="422" y="75"/>
                    </a:lnTo>
                    <a:lnTo>
                      <a:pt x="439" y="75"/>
                    </a:lnTo>
                    <a:lnTo>
                      <a:pt x="457" y="76"/>
                    </a:lnTo>
                    <a:lnTo>
                      <a:pt x="474" y="76"/>
                    </a:lnTo>
                    <a:lnTo>
                      <a:pt x="490" y="76"/>
                    </a:lnTo>
                    <a:lnTo>
                      <a:pt x="505" y="76"/>
                    </a:lnTo>
                    <a:lnTo>
                      <a:pt x="521" y="76"/>
                    </a:lnTo>
                    <a:lnTo>
                      <a:pt x="532" y="67"/>
                    </a:lnTo>
                    <a:lnTo>
                      <a:pt x="530" y="49"/>
                    </a:lnTo>
                    <a:lnTo>
                      <a:pt x="527" y="32"/>
                    </a:lnTo>
                    <a:lnTo>
                      <a:pt x="525" y="17"/>
                    </a:lnTo>
                    <a:lnTo>
                      <a:pt x="523" y="0"/>
                    </a:lnTo>
                    <a:close/>
                  </a:path>
                </a:pathLst>
              </a:custGeom>
              <a:solidFill>
                <a:srgbClr val="6BADD6"/>
              </a:solidFill>
              <a:ln w="9525">
                <a:noFill/>
                <a:round/>
                <a:headEnd/>
                <a:tailEnd/>
              </a:ln>
            </p:spPr>
            <p:txBody>
              <a:bodyPr/>
              <a:lstStyle/>
              <a:p>
                <a:endParaRPr lang="en-US" dirty="0"/>
              </a:p>
            </p:txBody>
          </p:sp>
          <p:sp>
            <p:nvSpPr>
              <p:cNvPr id="458" name="Freeform 22"/>
              <p:cNvSpPr>
                <a:spLocks/>
              </p:cNvSpPr>
              <p:nvPr/>
            </p:nvSpPr>
            <p:spPr bwMode="auto">
              <a:xfrm>
                <a:off x="3530" y="3476"/>
                <a:ext cx="272" cy="67"/>
              </a:xfrm>
              <a:custGeom>
                <a:avLst/>
                <a:gdLst>
                  <a:gd name="T0" fmla="*/ 3 w 817"/>
                  <a:gd name="T1" fmla="*/ 0 h 201"/>
                  <a:gd name="T2" fmla="*/ 817 w 817"/>
                  <a:gd name="T3" fmla="*/ 45 h 201"/>
                  <a:gd name="T4" fmla="*/ 817 w 817"/>
                  <a:gd name="T5" fmla="*/ 115 h 201"/>
                  <a:gd name="T6" fmla="*/ 796 w 817"/>
                  <a:gd name="T7" fmla="*/ 115 h 201"/>
                  <a:gd name="T8" fmla="*/ 772 w 817"/>
                  <a:gd name="T9" fmla="*/ 116 h 201"/>
                  <a:gd name="T10" fmla="*/ 747 w 817"/>
                  <a:gd name="T11" fmla="*/ 119 h 201"/>
                  <a:gd name="T12" fmla="*/ 723 w 817"/>
                  <a:gd name="T13" fmla="*/ 124 h 201"/>
                  <a:gd name="T14" fmla="*/ 702 w 817"/>
                  <a:gd name="T15" fmla="*/ 133 h 201"/>
                  <a:gd name="T16" fmla="*/ 686 w 817"/>
                  <a:gd name="T17" fmla="*/ 146 h 201"/>
                  <a:gd name="T18" fmla="*/ 675 w 817"/>
                  <a:gd name="T19" fmla="*/ 166 h 201"/>
                  <a:gd name="T20" fmla="*/ 674 w 817"/>
                  <a:gd name="T21" fmla="*/ 190 h 201"/>
                  <a:gd name="T22" fmla="*/ 658 w 817"/>
                  <a:gd name="T23" fmla="*/ 188 h 201"/>
                  <a:gd name="T24" fmla="*/ 643 w 817"/>
                  <a:gd name="T25" fmla="*/ 181 h 201"/>
                  <a:gd name="T26" fmla="*/ 629 w 817"/>
                  <a:gd name="T27" fmla="*/ 172 h 201"/>
                  <a:gd name="T28" fmla="*/ 616 w 817"/>
                  <a:gd name="T29" fmla="*/ 161 h 201"/>
                  <a:gd name="T30" fmla="*/ 601 w 817"/>
                  <a:gd name="T31" fmla="*/ 151 h 201"/>
                  <a:gd name="T32" fmla="*/ 587 w 817"/>
                  <a:gd name="T33" fmla="*/ 145 h 201"/>
                  <a:gd name="T34" fmla="*/ 573 w 817"/>
                  <a:gd name="T35" fmla="*/ 142 h 201"/>
                  <a:gd name="T36" fmla="*/ 557 w 817"/>
                  <a:gd name="T37" fmla="*/ 148 h 201"/>
                  <a:gd name="T38" fmla="*/ 557 w 817"/>
                  <a:gd name="T39" fmla="*/ 159 h 201"/>
                  <a:gd name="T40" fmla="*/ 626 w 817"/>
                  <a:gd name="T41" fmla="*/ 201 h 201"/>
                  <a:gd name="T42" fmla="*/ 320 w 817"/>
                  <a:gd name="T43" fmla="*/ 184 h 201"/>
                  <a:gd name="T44" fmla="*/ 307 w 817"/>
                  <a:gd name="T45" fmla="*/ 170 h 201"/>
                  <a:gd name="T46" fmla="*/ 292 w 817"/>
                  <a:gd name="T47" fmla="*/ 157 h 201"/>
                  <a:gd name="T48" fmla="*/ 273 w 817"/>
                  <a:gd name="T49" fmla="*/ 146 h 201"/>
                  <a:gd name="T50" fmla="*/ 254 w 817"/>
                  <a:gd name="T51" fmla="*/ 137 h 201"/>
                  <a:gd name="T52" fmla="*/ 233 w 817"/>
                  <a:gd name="T53" fmla="*/ 129 h 201"/>
                  <a:gd name="T54" fmla="*/ 211 w 817"/>
                  <a:gd name="T55" fmla="*/ 123 h 201"/>
                  <a:gd name="T56" fmla="*/ 188 w 817"/>
                  <a:gd name="T57" fmla="*/ 119 h 201"/>
                  <a:gd name="T58" fmla="*/ 166 w 817"/>
                  <a:gd name="T59" fmla="*/ 114 h 201"/>
                  <a:gd name="T60" fmla="*/ 143 w 817"/>
                  <a:gd name="T61" fmla="*/ 111 h 201"/>
                  <a:gd name="T62" fmla="*/ 119 w 817"/>
                  <a:gd name="T63" fmla="*/ 109 h 201"/>
                  <a:gd name="T64" fmla="*/ 96 w 817"/>
                  <a:gd name="T65" fmla="*/ 107 h 201"/>
                  <a:gd name="T66" fmla="*/ 74 w 817"/>
                  <a:gd name="T67" fmla="*/ 106 h 201"/>
                  <a:gd name="T68" fmla="*/ 53 w 817"/>
                  <a:gd name="T69" fmla="*/ 105 h 201"/>
                  <a:gd name="T70" fmla="*/ 34 w 817"/>
                  <a:gd name="T71" fmla="*/ 104 h 201"/>
                  <a:gd name="T72" fmla="*/ 16 w 817"/>
                  <a:gd name="T73" fmla="*/ 104 h 201"/>
                  <a:gd name="T74" fmla="*/ 0 w 817"/>
                  <a:gd name="T75" fmla="*/ 102 h 201"/>
                  <a:gd name="T76" fmla="*/ 3 w 817"/>
                  <a:gd name="T77" fmla="*/ 0 h 2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17"/>
                  <a:gd name="T118" fmla="*/ 0 h 201"/>
                  <a:gd name="T119" fmla="*/ 817 w 817"/>
                  <a:gd name="T120" fmla="*/ 201 h 20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17" h="201">
                    <a:moveTo>
                      <a:pt x="3" y="0"/>
                    </a:moveTo>
                    <a:lnTo>
                      <a:pt x="817" y="45"/>
                    </a:lnTo>
                    <a:lnTo>
                      <a:pt x="817" y="115"/>
                    </a:lnTo>
                    <a:lnTo>
                      <a:pt x="796" y="115"/>
                    </a:lnTo>
                    <a:lnTo>
                      <a:pt x="772" y="116"/>
                    </a:lnTo>
                    <a:lnTo>
                      <a:pt x="747" y="119"/>
                    </a:lnTo>
                    <a:lnTo>
                      <a:pt x="723" y="124"/>
                    </a:lnTo>
                    <a:lnTo>
                      <a:pt x="702" y="133"/>
                    </a:lnTo>
                    <a:lnTo>
                      <a:pt x="686" y="146"/>
                    </a:lnTo>
                    <a:lnTo>
                      <a:pt x="675" y="166"/>
                    </a:lnTo>
                    <a:lnTo>
                      <a:pt x="674" y="190"/>
                    </a:lnTo>
                    <a:lnTo>
                      <a:pt x="658" y="188"/>
                    </a:lnTo>
                    <a:lnTo>
                      <a:pt x="643" y="181"/>
                    </a:lnTo>
                    <a:lnTo>
                      <a:pt x="629" y="172"/>
                    </a:lnTo>
                    <a:lnTo>
                      <a:pt x="616" y="161"/>
                    </a:lnTo>
                    <a:lnTo>
                      <a:pt x="601" y="151"/>
                    </a:lnTo>
                    <a:lnTo>
                      <a:pt x="587" y="145"/>
                    </a:lnTo>
                    <a:lnTo>
                      <a:pt x="573" y="142"/>
                    </a:lnTo>
                    <a:lnTo>
                      <a:pt x="557" y="148"/>
                    </a:lnTo>
                    <a:lnTo>
                      <a:pt x="557" y="159"/>
                    </a:lnTo>
                    <a:lnTo>
                      <a:pt x="626" y="201"/>
                    </a:lnTo>
                    <a:lnTo>
                      <a:pt x="320" y="184"/>
                    </a:lnTo>
                    <a:lnTo>
                      <a:pt x="307" y="170"/>
                    </a:lnTo>
                    <a:lnTo>
                      <a:pt x="292" y="157"/>
                    </a:lnTo>
                    <a:lnTo>
                      <a:pt x="273" y="146"/>
                    </a:lnTo>
                    <a:lnTo>
                      <a:pt x="254" y="137"/>
                    </a:lnTo>
                    <a:lnTo>
                      <a:pt x="233" y="129"/>
                    </a:lnTo>
                    <a:lnTo>
                      <a:pt x="211" y="123"/>
                    </a:lnTo>
                    <a:lnTo>
                      <a:pt x="188" y="119"/>
                    </a:lnTo>
                    <a:lnTo>
                      <a:pt x="166" y="114"/>
                    </a:lnTo>
                    <a:lnTo>
                      <a:pt x="143" y="111"/>
                    </a:lnTo>
                    <a:lnTo>
                      <a:pt x="119" y="109"/>
                    </a:lnTo>
                    <a:lnTo>
                      <a:pt x="96" y="107"/>
                    </a:lnTo>
                    <a:lnTo>
                      <a:pt x="74" y="106"/>
                    </a:lnTo>
                    <a:lnTo>
                      <a:pt x="53" y="105"/>
                    </a:lnTo>
                    <a:lnTo>
                      <a:pt x="34" y="104"/>
                    </a:lnTo>
                    <a:lnTo>
                      <a:pt x="16" y="104"/>
                    </a:lnTo>
                    <a:lnTo>
                      <a:pt x="0" y="102"/>
                    </a:lnTo>
                    <a:lnTo>
                      <a:pt x="3" y="0"/>
                    </a:lnTo>
                    <a:close/>
                  </a:path>
                </a:pathLst>
              </a:custGeom>
              <a:solidFill>
                <a:srgbClr val="6DA8D1"/>
              </a:solidFill>
              <a:ln w="9525">
                <a:noFill/>
                <a:round/>
                <a:headEnd/>
                <a:tailEnd/>
              </a:ln>
            </p:spPr>
            <p:txBody>
              <a:bodyPr/>
              <a:lstStyle/>
              <a:p>
                <a:endParaRPr lang="en-US" dirty="0"/>
              </a:p>
            </p:txBody>
          </p:sp>
          <p:sp>
            <p:nvSpPr>
              <p:cNvPr id="459" name="Freeform 23"/>
              <p:cNvSpPr>
                <a:spLocks/>
              </p:cNvSpPr>
              <p:nvPr/>
            </p:nvSpPr>
            <p:spPr bwMode="auto">
              <a:xfrm>
                <a:off x="3636" y="3537"/>
                <a:ext cx="121" cy="62"/>
              </a:xfrm>
              <a:custGeom>
                <a:avLst/>
                <a:gdLst>
                  <a:gd name="T0" fmla="*/ 0 w 363"/>
                  <a:gd name="T1" fmla="*/ 0 h 185"/>
                  <a:gd name="T2" fmla="*/ 306 w 363"/>
                  <a:gd name="T3" fmla="*/ 17 h 185"/>
                  <a:gd name="T4" fmla="*/ 354 w 363"/>
                  <a:gd name="T5" fmla="*/ 45 h 185"/>
                  <a:gd name="T6" fmla="*/ 358 w 363"/>
                  <a:gd name="T7" fmla="*/ 79 h 185"/>
                  <a:gd name="T8" fmla="*/ 360 w 363"/>
                  <a:gd name="T9" fmla="*/ 114 h 185"/>
                  <a:gd name="T10" fmla="*/ 363 w 363"/>
                  <a:gd name="T11" fmla="*/ 149 h 185"/>
                  <a:gd name="T12" fmla="*/ 363 w 363"/>
                  <a:gd name="T13" fmla="*/ 185 h 185"/>
                  <a:gd name="T14" fmla="*/ 34 w 363"/>
                  <a:gd name="T15" fmla="*/ 166 h 185"/>
                  <a:gd name="T16" fmla="*/ 30 w 363"/>
                  <a:gd name="T17" fmla="*/ 141 h 185"/>
                  <a:gd name="T18" fmla="*/ 29 w 363"/>
                  <a:gd name="T19" fmla="*/ 116 h 185"/>
                  <a:gd name="T20" fmla="*/ 26 w 363"/>
                  <a:gd name="T21" fmla="*/ 92 h 185"/>
                  <a:gd name="T22" fmla="*/ 26 w 363"/>
                  <a:gd name="T23" fmla="*/ 69 h 185"/>
                  <a:gd name="T24" fmla="*/ 23 w 363"/>
                  <a:gd name="T25" fmla="*/ 48 h 185"/>
                  <a:gd name="T26" fmla="*/ 18 w 363"/>
                  <a:gd name="T27" fmla="*/ 30 h 185"/>
                  <a:gd name="T28" fmla="*/ 11 w 363"/>
                  <a:gd name="T29" fmla="*/ 14 h 185"/>
                  <a:gd name="T30" fmla="*/ 0 w 363"/>
                  <a:gd name="T31" fmla="*/ 0 h 18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3"/>
                  <a:gd name="T49" fmla="*/ 0 h 185"/>
                  <a:gd name="T50" fmla="*/ 363 w 363"/>
                  <a:gd name="T51" fmla="*/ 185 h 18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3" h="185">
                    <a:moveTo>
                      <a:pt x="0" y="0"/>
                    </a:moveTo>
                    <a:lnTo>
                      <a:pt x="306" y="17"/>
                    </a:lnTo>
                    <a:lnTo>
                      <a:pt x="354" y="45"/>
                    </a:lnTo>
                    <a:lnTo>
                      <a:pt x="358" y="79"/>
                    </a:lnTo>
                    <a:lnTo>
                      <a:pt x="360" y="114"/>
                    </a:lnTo>
                    <a:lnTo>
                      <a:pt x="363" y="149"/>
                    </a:lnTo>
                    <a:lnTo>
                      <a:pt x="363" y="185"/>
                    </a:lnTo>
                    <a:lnTo>
                      <a:pt x="34" y="166"/>
                    </a:lnTo>
                    <a:lnTo>
                      <a:pt x="30" y="141"/>
                    </a:lnTo>
                    <a:lnTo>
                      <a:pt x="29" y="116"/>
                    </a:lnTo>
                    <a:lnTo>
                      <a:pt x="26" y="92"/>
                    </a:lnTo>
                    <a:lnTo>
                      <a:pt x="26" y="69"/>
                    </a:lnTo>
                    <a:lnTo>
                      <a:pt x="23" y="48"/>
                    </a:lnTo>
                    <a:lnTo>
                      <a:pt x="18" y="30"/>
                    </a:lnTo>
                    <a:lnTo>
                      <a:pt x="11" y="14"/>
                    </a:lnTo>
                    <a:lnTo>
                      <a:pt x="0" y="0"/>
                    </a:lnTo>
                    <a:close/>
                  </a:path>
                </a:pathLst>
              </a:custGeom>
              <a:solidFill>
                <a:srgbClr val="6DA0C9"/>
              </a:solidFill>
              <a:ln w="9525">
                <a:noFill/>
                <a:round/>
                <a:headEnd/>
                <a:tailEnd/>
              </a:ln>
            </p:spPr>
            <p:txBody>
              <a:bodyPr/>
              <a:lstStyle/>
              <a:p>
                <a:endParaRPr lang="en-US" dirty="0"/>
              </a:p>
            </p:txBody>
          </p:sp>
          <p:sp>
            <p:nvSpPr>
              <p:cNvPr id="460" name="Freeform 24"/>
              <p:cNvSpPr>
                <a:spLocks/>
              </p:cNvSpPr>
              <p:nvPr/>
            </p:nvSpPr>
            <p:spPr bwMode="auto">
              <a:xfrm>
                <a:off x="3648" y="3592"/>
                <a:ext cx="112" cy="62"/>
              </a:xfrm>
              <a:custGeom>
                <a:avLst/>
                <a:gdLst>
                  <a:gd name="T0" fmla="*/ 0 w 337"/>
                  <a:gd name="T1" fmla="*/ 0 h 184"/>
                  <a:gd name="T2" fmla="*/ 329 w 337"/>
                  <a:gd name="T3" fmla="*/ 19 h 184"/>
                  <a:gd name="T4" fmla="*/ 330 w 337"/>
                  <a:gd name="T5" fmla="*/ 59 h 184"/>
                  <a:gd name="T6" fmla="*/ 332 w 337"/>
                  <a:gd name="T7" fmla="*/ 101 h 184"/>
                  <a:gd name="T8" fmla="*/ 334 w 337"/>
                  <a:gd name="T9" fmla="*/ 142 h 184"/>
                  <a:gd name="T10" fmla="*/ 337 w 337"/>
                  <a:gd name="T11" fmla="*/ 184 h 184"/>
                  <a:gd name="T12" fmla="*/ 12 w 337"/>
                  <a:gd name="T13" fmla="*/ 164 h 184"/>
                  <a:gd name="T14" fmla="*/ 12 w 337"/>
                  <a:gd name="T15" fmla="*/ 124 h 184"/>
                  <a:gd name="T16" fmla="*/ 9 w 337"/>
                  <a:gd name="T17" fmla="*/ 84 h 184"/>
                  <a:gd name="T18" fmla="*/ 5 w 337"/>
                  <a:gd name="T19" fmla="*/ 41 h 184"/>
                  <a:gd name="T20" fmla="*/ 0 w 337"/>
                  <a:gd name="T21" fmla="*/ 0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
                  <a:gd name="T34" fmla="*/ 0 h 184"/>
                  <a:gd name="T35" fmla="*/ 337 w 337"/>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 h="184">
                    <a:moveTo>
                      <a:pt x="0" y="0"/>
                    </a:moveTo>
                    <a:lnTo>
                      <a:pt x="329" y="19"/>
                    </a:lnTo>
                    <a:lnTo>
                      <a:pt x="330" y="59"/>
                    </a:lnTo>
                    <a:lnTo>
                      <a:pt x="332" y="101"/>
                    </a:lnTo>
                    <a:lnTo>
                      <a:pt x="334" y="142"/>
                    </a:lnTo>
                    <a:lnTo>
                      <a:pt x="337" y="184"/>
                    </a:lnTo>
                    <a:lnTo>
                      <a:pt x="12" y="164"/>
                    </a:lnTo>
                    <a:lnTo>
                      <a:pt x="12" y="124"/>
                    </a:lnTo>
                    <a:lnTo>
                      <a:pt x="9" y="84"/>
                    </a:lnTo>
                    <a:lnTo>
                      <a:pt x="5" y="41"/>
                    </a:lnTo>
                    <a:lnTo>
                      <a:pt x="0" y="0"/>
                    </a:lnTo>
                    <a:close/>
                  </a:path>
                </a:pathLst>
              </a:custGeom>
              <a:solidFill>
                <a:srgbClr val="6D99C1"/>
              </a:solidFill>
              <a:ln w="9525">
                <a:noFill/>
                <a:round/>
                <a:headEnd/>
                <a:tailEnd/>
              </a:ln>
            </p:spPr>
            <p:txBody>
              <a:bodyPr/>
              <a:lstStyle/>
              <a:p>
                <a:endParaRPr lang="en-US" dirty="0"/>
              </a:p>
            </p:txBody>
          </p:sp>
          <p:sp>
            <p:nvSpPr>
              <p:cNvPr id="461" name="Freeform 25"/>
              <p:cNvSpPr>
                <a:spLocks/>
              </p:cNvSpPr>
              <p:nvPr/>
            </p:nvSpPr>
            <p:spPr bwMode="auto">
              <a:xfrm>
                <a:off x="3627" y="3647"/>
                <a:ext cx="250" cy="53"/>
              </a:xfrm>
              <a:custGeom>
                <a:avLst/>
                <a:gdLst>
                  <a:gd name="T0" fmla="*/ 74 w 749"/>
                  <a:gd name="T1" fmla="*/ 0 h 160"/>
                  <a:gd name="T2" fmla="*/ 399 w 749"/>
                  <a:gd name="T3" fmla="*/ 20 h 160"/>
                  <a:gd name="T4" fmla="*/ 399 w 749"/>
                  <a:gd name="T5" fmla="*/ 27 h 160"/>
                  <a:gd name="T6" fmla="*/ 400 w 749"/>
                  <a:gd name="T7" fmla="*/ 35 h 160"/>
                  <a:gd name="T8" fmla="*/ 401 w 749"/>
                  <a:gd name="T9" fmla="*/ 43 h 160"/>
                  <a:gd name="T10" fmla="*/ 403 w 749"/>
                  <a:gd name="T11" fmla="*/ 51 h 160"/>
                  <a:gd name="T12" fmla="*/ 414 w 749"/>
                  <a:gd name="T13" fmla="*/ 58 h 160"/>
                  <a:gd name="T14" fmla="*/ 427 w 749"/>
                  <a:gd name="T15" fmla="*/ 64 h 160"/>
                  <a:gd name="T16" fmla="*/ 440 w 749"/>
                  <a:gd name="T17" fmla="*/ 69 h 160"/>
                  <a:gd name="T18" fmla="*/ 453 w 749"/>
                  <a:gd name="T19" fmla="*/ 73 h 160"/>
                  <a:gd name="T20" fmla="*/ 466 w 749"/>
                  <a:gd name="T21" fmla="*/ 77 h 160"/>
                  <a:gd name="T22" fmla="*/ 480 w 749"/>
                  <a:gd name="T23" fmla="*/ 78 h 160"/>
                  <a:gd name="T24" fmla="*/ 493 w 749"/>
                  <a:gd name="T25" fmla="*/ 81 h 160"/>
                  <a:gd name="T26" fmla="*/ 508 w 749"/>
                  <a:gd name="T27" fmla="*/ 81 h 160"/>
                  <a:gd name="T28" fmla="*/ 521 w 749"/>
                  <a:gd name="T29" fmla="*/ 82 h 160"/>
                  <a:gd name="T30" fmla="*/ 535 w 749"/>
                  <a:gd name="T31" fmla="*/ 82 h 160"/>
                  <a:gd name="T32" fmla="*/ 549 w 749"/>
                  <a:gd name="T33" fmla="*/ 83 h 160"/>
                  <a:gd name="T34" fmla="*/ 562 w 749"/>
                  <a:gd name="T35" fmla="*/ 83 h 160"/>
                  <a:gd name="T36" fmla="*/ 576 w 749"/>
                  <a:gd name="T37" fmla="*/ 83 h 160"/>
                  <a:gd name="T38" fmla="*/ 591 w 749"/>
                  <a:gd name="T39" fmla="*/ 84 h 160"/>
                  <a:gd name="T40" fmla="*/ 605 w 749"/>
                  <a:gd name="T41" fmla="*/ 86 h 160"/>
                  <a:gd name="T42" fmla="*/ 619 w 749"/>
                  <a:gd name="T43" fmla="*/ 87 h 160"/>
                  <a:gd name="T44" fmla="*/ 636 w 749"/>
                  <a:gd name="T45" fmla="*/ 87 h 160"/>
                  <a:gd name="T46" fmla="*/ 652 w 749"/>
                  <a:gd name="T47" fmla="*/ 87 h 160"/>
                  <a:gd name="T48" fmla="*/ 667 w 749"/>
                  <a:gd name="T49" fmla="*/ 86 h 160"/>
                  <a:gd name="T50" fmla="*/ 683 w 749"/>
                  <a:gd name="T51" fmla="*/ 87 h 160"/>
                  <a:gd name="T52" fmla="*/ 696 w 749"/>
                  <a:gd name="T53" fmla="*/ 90 h 160"/>
                  <a:gd name="T54" fmla="*/ 706 w 749"/>
                  <a:gd name="T55" fmla="*/ 97 h 160"/>
                  <a:gd name="T56" fmla="*/ 714 w 749"/>
                  <a:gd name="T57" fmla="*/ 112 h 160"/>
                  <a:gd name="T58" fmla="*/ 718 w 749"/>
                  <a:gd name="T59" fmla="*/ 131 h 160"/>
                  <a:gd name="T60" fmla="*/ 725 w 749"/>
                  <a:gd name="T61" fmla="*/ 139 h 160"/>
                  <a:gd name="T62" fmla="*/ 733 w 749"/>
                  <a:gd name="T63" fmla="*/ 143 h 160"/>
                  <a:gd name="T64" fmla="*/ 742 w 749"/>
                  <a:gd name="T65" fmla="*/ 148 h 160"/>
                  <a:gd name="T66" fmla="*/ 749 w 749"/>
                  <a:gd name="T67" fmla="*/ 156 h 160"/>
                  <a:gd name="T68" fmla="*/ 718 w 749"/>
                  <a:gd name="T69" fmla="*/ 158 h 160"/>
                  <a:gd name="T70" fmla="*/ 688 w 749"/>
                  <a:gd name="T71" fmla="*/ 160 h 160"/>
                  <a:gd name="T72" fmla="*/ 657 w 749"/>
                  <a:gd name="T73" fmla="*/ 160 h 160"/>
                  <a:gd name="T74" fmla="*/ 626 w 749"/>
                  <a:gd name="T75" fmla="*/ 160 h 160"/>
                  <a:gd name="T76" fmla="*/ 595 w 749"/>
                  <a:gd name="T77" fmla="*/ 158 h 160"/>
                  <a:gd name="T78" fmla="*/ 563 w 749"/>
                  <a:gd name="T79" fmla="*/ 158 h 160"/>
                  <a:gd name="T80" fmla="*/ 531 w 749"/>
                  <a:gd name="T81" fmla="*/ 157 h 160"/>
                  <a:gd name="T82" fmla="*/ 500 w 749"/>
                  <a:gd name="T83" fmla="*/ 154 h 160"/>
                  <a:gd name="T84" fmla="*/ 469 w 749"/>
                  <a:gd name="T85" fmla="*/ 153 h 160"/>
                  <a:gd name="T86" fmla="*/ 436 w 749"/>
                  <a:gd name="T87" fmla="*/ 152 h 160"/>
                  <a:gd name="T88" fmla="*/ 405 w 749"/>
                  <a:gd name="T89" fmla="*/ 149 h 160"/>
                  <a:gd name="T90" fmla="*/ 374 w 749"/>
                  <a:gd name="T91" fmla="*/ 148 h 160"/>
                  <a:gd name="T92" fmla="*/ 343 w 749"/>
                  <a:gd name="T93" fmla="*/ 148 h 160"/>
                  <a:gd name="T94" fmla="*/ 312 w 749"/>
                  <a:gd name="T95" fmla="*/ 147 h 160"/>
                  <a:gd name="T96" fmla="*/ 282 w 749"/>
                  <a:gd name="T97" fmla="*/ 147 h 160"/>
                  <a:gd name="T98" fmla="*/ 251 w 749"/>
                  <a:gd name="T99" fmla="*/ 148 h 160"/>
                  <a:gd name="T100" fmla="*/ 0 w 749"/>
                  <a:gd name="T101" fmla="*/ 158 h 160"/>
                  <a:gd name="T102" fmla="*/ 16 w 749"/>
                  <a:gd name="T103" fmla="*/ 141 h 160"/>
                  <a:gd name="T104" fmla="*/ 31 w 749"/>
                  <a:gd name="T105" fmla="*/ 123 h 160"/>
                  <a:gd name="T106" fmla="*/ 44 w 749"/>
                  <a:gd name="T107" fmla="*/ 104 h 160"/>
                  <a:gd name="T108" fmla="*/ 53 w 749"/>
                  <a:gd name="T109" fmla="*/ 84 h 160"/>
                  <a:gd name="T110" fmla="*/ 61 w 749"/>
                  <a:gd name="T111" fmla="*/ 65 h 160"/>
                  <a:gd name="T112" fmla="*/ 67 w 749"/>
                  <a:gd name="T113" fmla="*/ 44 h 160"/>
                  <a:gd name="T114" fmla="*/ 71 w 749"/>
                  <a:gd name="T115" fmla="*/ 22 h 160"/>
                  <a:gd name="T116" fmla="*/ 74 w 749"/>
                  <a:gd name="T117" fmla="*/ 0 h 16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49"/>
                  <a:gd name="T178" fmla="*/ 0 h 160"/>
                  <a:gd name="T179" fmla="*/ 749 w 749"/>
                  <a:gd name="T180" fmla="*/ 160 h 16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49" h="160">
                    <a:moveTo>
                      <a:pt x="74" y="0"/>
                    </a:moveTo>
                    <a:lnTo>
                      <a:pt x="399" y="20"/>
                    </a:lnTo>
                    <a:lnTo>
                      <a:pt x="399" y="27"/>
                    </a:lnTo>
                    <a:lnTo>
                      <a:pt x="400" y="35"/>
                    </a:lnTo>
                    <a:lnTo>
                      <a:pt x="401" y="43"/>
                    </a:lnTo>
                    <a:lnTo>
                      <a:pt x="403" y="51"/>
                    </a:lnTo>
                    <a:lnTo>
                      <a:pt x="414" y="58"/>
                    </a:lnTo>
                    <a:lnTo>
                      <a:pt x="427" y="64"/>
                    </a:lnTo>
                    <a:lnTo>
                      <a:pt x="440" y="69"/>
                    </a:lnTo>
                    <a:lnTo>
                      <a:pt x="453" y="73"/>
                    </a:lnTo>
                    <a:lnTo>
                      <a:pt x="466" y="77"/>
                    </a:lnTo>
                    <a:lnTo>
                      <a:pt x="480" y="78"/>
                    </a:lnTo>
                    <a:lnTo>
                      <a:pt x="493" y="81"/>
                    </a:lnTo>
                    <a:lnTo>
                      <a:pt x="508" y="81"/>
                    </a:lnTo>
                    <a:lnTo>
                      <a:pt x="521" y="82"/>
                    </a:lnTo>
                    <a:lnTo>
                      <a:pt x="535" y="82"/>
                    </a:lnTo>
                    <a:lnTo>
                      <a:pt x="549" y="83"/>
                    </a:lnTo>
                    <a:lnTo>
                      <a:pt x="562" y="83"/>
                    </a:lnTo>
                    <a:lnTo>
                      <a:pt x="576" y="83"/>
                    </a:lnTo>
                    <a:lnTo>
                      <a:pt x="591" y="84"/>
                    </a:lnTo>
                    <a:lnTo>
                      <a:pt x="605" y="86"/>
                    </a:lnTo>
                    <a:lnTo>
                      <a:pt x="619" y="87"/>
                    </a:lnTo>
                    <a:lnTo>
                      <a:pt x="636" y="87"/>
                    </a:lnTo>
                    <a:lnTo>
                      <a:pt x="652" y="87"/>
                    </a:lnTo>
                    <a:lnTo>
                      <a:pt x="667" y="86"/>
                    </a:lnTo>
                    <a:lnTo>
                      <a:pt x="683" y="87"/>
                    </a:lnTo>
                    <a:lnTo>
                      <a:pt x="696" y="90"/>
                    </a:lnTo>
                    <a:lnTo>
                      <a:pt x="706" y="97"/>
                    </a:lnTo>
                    <a:lnTo>
                      <a:pt x="714" y="112"/>
                    </a:lnTo>
                    <a:lnTo>
                      <a:pt x="718" y="131"/>
                    </a:lnTo>
                    <a:lnTo>
                      <a:pt x="725" y="139"/>
                    </a:lnTo>
                    <a:lnTo>
                      <a:pt x="733" y="143"/>
                    </a:lnTo>
                    <a:lnTo>
                      <a:pt x="742" y="148"/>
                    </a:lnTo>
                    <a:lnTo>
                      <a:pt x="749" y="156"/>
                    </a:lnTo>
                    <a:lnTo>
                      <a:pt x="718" y="158"/>
                    </a:lnTo>
                    <a:lnTo>
                      <a:pt x="688" y="160"/>
                    </a:lnTo>
                    <a:lnTo>
                      <a:pt x="657" y="160"/>
                    </a:lnTo>
                    <a:lnTo>
                      <a:pt x="626" y="160"/>
                    </a:lnTo>
                    <a:lnTo>
                      <a:pt x="595" y="158"/>
                    </a:lnTo>
                    <a:lnTo>
                      <a:pt x="563" y="158"/>
                    </a:lnTo>
                    <a:lnTo>
                      <a:pt x="531" y="157"/>
                    </a:lnTo>
                    <a:lnTo>
                      <a:pt x="500" y="154"/>
                    </a:lnTo>
                    <a:lnTo>
                      <a:pt x="469" y="153"/>
                    </a:lnTo>
                    <a:lnTo>
                      <a:pt x="436" y="152"/>
                    </a:lnTo>
                    <a:lnTo>
                      <a:pt x="405" y="149"/>
                    </a:lnTo>
                    <a:lnTo>
                      <a:pt x="374" y="148"/>
                    </a:lnTo>
                    <a:lnTo>
                      <a:pt x="343" y="148"/>
                    </a:lnTo>
                    <a:lnTo>
                      <a:pt x="312" y="147"/>
                    </a:lnTo>
                    <a:lnTo>
                      <a:pt x="282" y="147"/>
                    </a:lnTo>
                    <a:lnTo>
                      <a:pt x="251" y="148"/>
                    </a:lnTo>
                    <a:lnTo>
                      <a:pt x="0" y="158"/>
                    </a:lnTo>
                    <a:lnTo>
                      <a:pt x="16" y="141"/>
                    </a:lnTo>
                    <a:lnTo>
                      <a:pt x="31" y="123"/>
                    </a:lnTo>
                    <a:lnTo>
                      <a:pt x="44" y="104"/>
                    </a:lnTo>
                    <a:lnTo>
                      <a:pt x="53" y="84"/>
                    </a:lnTo>
                    <a:lnTo>
                      <a:pt x="61" y="65"/>
                    </a:lnTo>
                    <a:lnTo>
                      <a:pt x="67" y="44"/>
                    </a:lnTo>
                    <a:lnTo>
                      <a:pt x="71" y="22"/>
                    </a:lnTo>
                    <a:lnTo>
                      <a:pt x="74" y="0"/>
                    </a:lnTo>
                    <a:close/>
                  </a:path>
                </a:pathLst>
              </a:custGeom>
              <a:solidFill>
                <a:srgbClr val="6D99C1"/>
              </a:solidFill>
              <a:ln w="9525">
                <a:noFill/>
                <a:round/>
                <a:headEnd/>
                <a:tailEnd/>
              </a:ln>
            </p:spPr>
            <p:txBody>
              <a:bodyPr/>
              <a:lstStyle/>
              <a:p>
                <a:endParaRPr lang="en-US" dirty="0"/>
              </a:p>
            </p:txBody>
          </p:sp>
          <p:sp>
            <p:nvSpPr>
              <p:cNvPr id="462" name="Freeform 26"/>
              <p:cNvSpPr>
                <a:spLocks/>
              </p:cNvSpPr>
              <p:nvPr/>
            </p:nvSpPr>
            <p:spPr bwMode="auto">
              <a:xfrm>
                <a:off x="3771" y="3225"/>
                <a:ext cx="51" cy="238"/>
              </a:xfrm>
              <a:custGeom>
                <a:avLst/>
                <a:gdLst>
                  <a:gd name="T0" fmla="*/ 146 w 152"/>
                  <a:gd name="T1" fmla="*/ 105 h 714"/>
                  <a:gd name="T2" fmla="*/ 145 w 152"/>
                  <a:gd name="T3" fmla="*/ 99 h 714"/>
                  <a:gd name="T4" fmla="*/ 142 w 152"/>
                  <a:gd name="T5" fmla="*/ 82 h 714"/>
                  <a:gd name="T6" fmla="*/ 138 w 152"/>
                  <a:gd name="T7" fmla="*/ 60 h 714"/>
                  <a:gd name="T8" fmla="*/ 132 w 152"/>
                  <a:gd name="T9" fmla="*/ 37 h 714"/>
                  <a:gd name="T10" fmla="*/ 124 w 152"/>
                  <a:gd name="T11" fmla="*/ 16 h 714"/>
                  <a:gd name="T12" fmla="*/ 115 w 152"/>
                  <a:gd name="T13" fmla="*/ 2 h 714"/>
                  <a:gd name="T14" fmla="*/ 106 w 152"/>
                  <a:gd name="T15" fmla="*/ 0 h 714"/>
                  <a:gd name="T16" fmla="*/ 94 w 152"/>
                  <a:gd name="T17" fmla="*/ 15 h 714"/>
                  <a:gd name="T18" fmla="*/ 79 w 152"/>
                  <a:gd name="T19" fmla="*/ 57 h 714"/>
                  <a:gd name="T20" fmla="*/ 72 w 152"/>
                  <a:gd name="T21" fmla="*/ 92 h 714"/>
                  <a:gd name="T22" fmla="*/ 72 w 152"/>
                  <a:gd name="T23" fmla="*/ 125 h 714"/>
                  <a:gd name="T24" fmla="*/ 72 w 152"/>
                  <a:gd name="T25" fmla="*/ 159 h 714"/>
                  <a:gd name="T26" fmla="*/ 69 w 152"/>
                  <a:gd name="T27" fmla="*/ 175 h 714"/>
                  <a:gd name="T28" fmla="*/ 63 w 152"/>
                  <a:gd name="T29" fmla="*/ 188 h 714"/>
                  <a:gd name="T30" fmla="*/ 54 w 152"/>
                  <a:gd name="T31" fmla="*/ 200 h 714"/>
                  <a:gd name="T32" fmla="*/ 44 w 152"/>
                  <a:gd name="T33" fmla="*/ 212 h 714"/>
                  <a:gd name="T34" fmla="*/ 32 w 152"/>
                  <a:gd name="T35" fmla="*/ 223 h 714"/>
                  <a:gd name="T36" fmla="*/ 20 w 152"/>
                  <a:gd name="T37" fmla="*/ 238 h 714"/>
                  <a:gd name="T38" fmla="*/ 10 w 152"/>
                  <a:gd name="T39" fmla="*/ 254 h 714"/>
                  <a:gd name="T40" fmla="*/ 3 w 152"/>
                  <a:gd name="T41" fmla="*/ 275 h 714"/>
                  <a:gd name="T42" fmla="*/ 2 w 152"/>
                  <a:gd name="T43" fmla="*/ 295 h 714"/>
                  <a:gd name="T44" fmla="*/ 6 w 152"/>
                  <a:gd name="T45" fmla="*/ 310 h 714"/>
                  <a:gd name="T46" fmla="*/ 12 w 152"/>
                  <a:gd name="T47" fmla="*/ 323 h 714"/>
                  <a:gd name="T48" fmla="*/ 22 w 152"/>
                  <a:gd name="T49" fmla="*/ 333 h 714"/>
                  <a:gd name="T50" fmla="*/ 31 w 152"/>
                  <a:gd name="T51" fmla="*/ 345 h 714"/>
                  <a:gd name="T52" fmla="*/ 37 w 152"/>
                  <a:gd name="T53" fmla="*/ 359 h 714"/>
                  <a:gd name="T54" fmla="*/ 41 w 152"/>
                  <a:gd name="T55" fmla="*/ 375 h 714"/>
                  <a:gd name="T56" fmla="*/ 38 w 152"/>
                  <a:gd name="T57" fmla="*/ 397 h 714"/>
                  <a:gd name="T58" fmla="*/ 33 w 152"/>
                  <a:gd name="T59" fmla="*/ 416 h 714"/>
                  <a:gd name="T60" fmla="*/ 25 w 152"/>
                  <a:gd name="T61" fmla="*/ 431 h 714"/>
                  <a:gd name="T62" fmla="*/ 18 w 152"/>
                  <a:gd name="T63" fmla="*/ 440 h 714"/>
                  <a:gd name="T64" fmla="*/ 10 w 152"/>
                  <a:gd name="T65" fmla="*/ 449 h 714"/>
                  <a:gd name="T66" fmla="*/ 3 w 152"/>
                  <a:gd name="T67" fmla="*/ 459 h 714"/>
                  <a:gd name="T68" fmla="*/ 0 w 152"/>
                  <a:gd name="T69" fmla="*/ 475 h 714"/>
                  <a:gd name="T70" fmla="*/ 0 w 152"/>
                  <a:gd name="T71" fmla="*/ 495 h 714"/>
                  <a:gd name="T72" fmla="*/ 3 w 152"/>
                  <a:gd name="T73" fmla="*/ 526 h 714"/>
                  <a:gd name="T74" fmla="*/ 11 w 152"/>
                  <a:gd name="T75" fmla="*/ 567 h 714"/>
                  <a:gd name="T76" fmla="*/ 19 w 152"/>
                  <a:gd name="T77" fmla="*/ 608 h 714"/>
                  <a:gd name="T78" fmla="*/ 27 w 152"/>
                  <a:gd name="T79" fmla="*/ 647 h 714"/>
                  <a:gd name="T80" fmla="*/ 36 w 152"/>
                  <a:gd name="T81" fmla="*/ 681 h 714"/>
                  <a:gd name="T82" fmla="*/ 44 w 152"/>
                  <a:gd name="T83" fmla="*/ 704 h 714"/>
                  <a:gd name="T84" fmla="*/ 51 w 152"/>
                  <a:gd name="T85" fmla="*/ 714 h 714"/>
                  <a:gd name="T86" fmla="*/ 57 w 152"/>
                  <a:gd name="T87" fmla="*/ 705 h 714"/>
                  <a:gd name="T88" fmla="*/ 60 w 152"/>
                  <a:gd name="T89" fmla="*/ 675 h 714"/>
                  <a:gd name="T90" fmla="*/ 62 w 152"/>
                  <a:gd name="T91" fmla="*/ 585 h 714"/>
                  <a:gd name="T92" fmla="*/ 60 w 152"/>
                  <a:gd name="T93" fmla="*/ 495 h 714"/>
                  <a:gd name="T94" fmla="*/ 64 w 152"/>
                  <a:gd name="T95" fmla="*/ 422 h 714"/>
                  <a:gd name="T96" fmla="*/ 81 w 152"/>
                  <a:gd name="T97" fmla="*/ 377 h 714"/>
                  <a:gd name="T98" fmla="*/ 94 w 152"/>
                  <a:gd name="T99" fmla="*/ 368 h 714"/>
                  <a:gd name="T100" fmla="*/ 107 w 152"/>
                  <a:gd name="T101" fmla="*/ 361 h 714"/>
                  <a:gd name="T102" fmla="*/ 117 w 152"/>
                  <a:gd name="T103" fmla="*/ 354 h 714"/>
                  <a:gd name="T104" fmla="*/ 128 w 152"/>
                  <a:gd name="T105" fmla="*/ 346 h 714"/>
                  <a:gd name="T106" fmla="*/ 137 w 152"/>
                  <a:gd name="T107" fmla="*/ 339 h 714"/>
                  <a:gd name="T108" fmla="*/ 143 w 152"/>
                  <a:gd name="T109" fmla="*/ 328 h 714"/>
                  <a:gd name="T110" fmla="*/ 149 w 152"/>
                  <a:gd name="T111" fmla="*/ 314 h 714"/>
                  <a:gd name="T112" fmla="*/ 151 w 152"/>
                  <a:gd name="T113" fmla="*/ 296 h 714"/>
                  <a:gd name="T114" fmla="*/ 152 w 152"/>
                  <a:gd name="T115" fmla="*/ 241 h 714"/>
                  <a:gd name="T116" fmla="*/ 151 w 152"/>
                  <a:gd name="T117" fmla="*/ 179 h 714"/>
                  <a:gd name="T118" fmla="*/ 147 w 152"/>
                  <a:gd name="T119" fmla="*/ 127 h 714"/>
                  <a:gd name="T120" fmla="*/ 146 w 152"/>
                  <a:gd name="T121" fmla="*/ 105 h 7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
                  <a:gd name="T184" fmla="*/ 0 h 714"/>
                  <a:gd name="T185" fmla="*/ 152 w 152"/>
                  <a:gd name="T186" fmla="*/ 714 h 71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 h="714">
                    <a:moveTo>
                      <a:pt x="146" y="105"/>
                    </a:moveTo>
                    <a:lnTo>
                      <a:pt x="145" y="99"/>
                    </a:lnTo>
                    <a:lnTo>
                      <a:pt x="142" y="82"/>
                    </a:lnTo>
                    <a:lnTo>
                      <a:pt x="138" y="60"/>
                    </a:lnTo>
                    <a:lnTo>
                      <a:pt x="132" y="37"/>
                    </a:lnTo>
                    <a:lnTo>
                      <a:pt x="124" y="16"/>
                    </a:lnTo>
                    <a:lnTo>
                      <a:pt x="115" y="2"/>
                    </a:lnTo>
                    <a:lnTo>
                      <a:pt x="106" y="0"/>
                    </a:lnTo>
                    <a:lnTo>
                      <a:pt x="94" y="15"/>
                    </a:lnTo>
                    <a:lnTo>
                      <a:pt x="79" y="57"/>
                    </a:lnTo>
                    <a:lnTo>
                      <a:pt x="72" y="92"/>
                    </a:lnTo>
                    <a:lnTo>
                      <a:pt x="72" y="125"/>
                    </a:lnTo>
                    <a:lnTo>
                      <a:pt x="72" y="159"/>
                    </a:lnTo>
                    <a:lnTo>
                      <a:pt x="69" y="175"/>
                    </a:lnTo>
                    <a:lnTo>
                      <a:pt x="63" y="188"/>
                    </a:lnTo>
                    <a:lnTo>
                      <a:pt x="54" y="200"/>
                    </a:lnTo>
                    <a:lnTo>
                      <a:pt x="44" y="212"/>
                    </a:lnTo>
                    <a:lnTo>
                      <a:pt x="32" y="223"/>
                    </a:lnTo>
                    <a:lnTo>
                      <a:pt x="20" y="238"/>
                    </a:lnTo>
                    <a:lnTo>
                      <a:pt x="10" y="254"/>
                    </a:lnTo>
                    <a:lnTo>
                      <a:pt x="3" y="275"/>
                    </a:lnTo>
                    <a:lnTo>
                      <a:pt x="2" y="295"/>
                    </a:lnTo>
                    <a:lnTo>
                      <a:pt x="6" y="310"/>
                    </a:lnTo>
                    <a:lnTo>
                      <a:pt x="12" y="323"/>
                    </a:lnTo>
                    <a:lnTo>
                      <a:pt x="22" y="333"/>
                    </a:lnTo>
                    <a:lnTo>
                      <a:pt x="31" y="345"/>
                    </a:lnTo>
                    <a:lnTo>
                      <a:pt x="37" y="359"/>
                    </a:lnTo>
                    <a:lnTo>
                      <a:pt x="41" y="375"/>
                    </a:lnTo>
                    <a:lnTo>
                      <a:pt x="38" y="397"/>
                    </a:lnTo>
                    <a:lnTo>
                      <a:pt x="33" y="416"/>
                    </a:lnTo>
                    <a:lnTo>
                      <a:pt x="25" y="431"/>
                    </a:lnTo>
                    <a:lnTo>
                      <a:pt x="18" y="440"/>
                    </a:lnTo>
                    <a:lnTo>
                      <a:pt x="10" y="449"/>
                    </a:lnTo>
                    <a:lnTo>
                      <a:pt x="3" y="459"/>
                    </a:lnTo>
                    <a:lnTo>
                      <a:pt x="0" y="475"/>
                    </a:lnTo>
                    <a:lnTo>
                      <a:pt x="0" y="495"/>
                    </a:lnTo>
                    <a:lnTo>
                      <a:pt x="3" y="526"/>
                    </a:lnTo>
                    <a:lnTo>
                      <a:pt x="11" y="567"/>
                    </a:lnTo>
                    <a:lnTo>
                      <a:pt x="19" y="608"/>
                    </a:lnTo>
                    <a:lnTo>
                      <a:pt x="27" y="647"/>
                    </a:lnTo>
                    <a:lnTo>
                      <a:pt x="36" y="681"/>
                    </a:lnTo>
                    <a:lnTo>
                      <a:pt x="44" y="704"/>
                    </a:lnTo>
                    <a:lnTo>
                      <a:pt x="51" y="714"/>
                    </a:lnTo>
                    <a:lnTo>
                      <a:pt x="57" y="705"/>
                    </a:lnTo>
                    <a:lnTo>
                      <a:pt x="60" y="675"/>
                    </a:lnTo>
                    <a:lnTo>
                      <a:pt x="62" y="585"/>
                    </a:lnTo>
                    <a:lnTo>
                      <a:pt x="60" y="495"/>
                    </a:lnTo>
                    <a:lnTo>
                      <a:pt x="64" y="422"/>
                    </a:lnTo>
                    <a:lnTo>
                      <a:pt x="81" y="377"/>
                    </a:lnTo>
                    <a:lnTo>
                      <a:pt x="94" y="368"/>
                    </a:lnTo>
                    <a:lnTo>
                      <a:pt x="107" y="361"/>
                    </a:lnTo>
                    <a:lnTo>
                      <a:pt x="117" y="354"/>
                    </a:lnTo>
                    <a:lnTo>
                      <a:pt x="128" y="346"/>
                    </a:lnTo>
                    <a:lnTo>
                      <a:pt x="137" y="339"/>
                    </a:lnTo>
                    <a:lnTo>
                      <a:pt x="143" y="328"/>
                    </a:lnTo>
                    <a:lnTo>
                      <a:pt x="149" y="314"/>
                    </a:lnTo>
                    <a:lnTo>
                      <a:pt x="151" y="296"/>
                    </a:lnTo>
                    <a:lnTo>
                      <a:pt x="152" y="241"/>
                    </a:lnTo>
                    <a:lnTo>
                      <a:pt x="151" y="179"/>
                    </a:lnTo>
                    <a:lnTo>
                      <a:pt x="147" y="127"/>
                    </a:lnTo>
                    <a:lnTo>
                      <a:pt x="146" y="105"/>
                    </a:lnTo>
                    <a:close/>
                  </a:path>
                </a:pathLst>
              </a:custGeom>
              <a:solidFill>
                <a:srgbClr val="5E9EFF"/>
              </a:solidFill>
              <a:ln w="9525">
                <a:noFill/>
                <a:round/>
                <a:headEnd/>
                <a:tailEnd/>
              </a:ln>
            </p:spPr>
            <p:txBody>
              <a:bodyPr/>
              <a:lstStyle/>
              <a:p>
                <a:endParaRPr lang="en-US" dirty="0"/>
              </a:p>
            </p:txBody>
          </p:sp>
          <p:sp>
            <p:nvSpPr>
              <p:cNvPr id="463" name="Freeform 27"/>
              <p:cNvSpPr>
                <a:spLocks/>
              </p:cNvSpPr>
              <p:nvPr/>
            </p:nvSpPr>
            <p:spPr bwMode="auto">
              <a:xfrm>
                <a:off x="3659" y="3076"/>
                <a:ext cx="50" cy="6"/>
              </a:xfrm>
              <a:custGeom>
                <a:avLst/>
                <a:gdLst>
                  <a:gd name="T0" fmla="*/ 149 w 149"/>
                  <a:gd name="T1" fmla="*/ 16 h 16"/>
                  <a:gd name="T2" fmla="*/ 0 w 149"/>
                  <a:gd name="T3" fmla="*/ 16 h 16"/>
                  <a:gd name="T4" fmla="*/ 9 w 149"/>
                  <a:gd name="T5" fmla="*/ 13 h 16"/>
                  <a:gd name="T6" fmla="*/ 21 w 149"/>
                  <a:gd name="T7" fmla="*/ 9 h 16"/>
                  <a:gd name="T8" fmla="*/ 34 w 149"/>
                  <a:gd name="T9" fmla="*/ 5 h 16"/>
                  <a:gd name="T10" fmla="*/ 46 w 149"/>
                  <a:gd name="T11" fmla="*/ 2 h 16"/>
                  <a:gd name="T12" fmla="*/ 61 w 149"/>
                  <a:gd name="T13" fmla="*/ 1 h 16"/>
                  <a:gd name="T14" fmla="*/ 75 w 149"/>
                  <a:gd name="T15" fmla="*/ 0 h 16"/>
                  <a:gd name="T16" fmla="*/ 91 w 149"/>
                  <a:gd name="T17" fmla="*/ 0 h 16"/>
                  <a:gd name="T18" fmla="*/ 105 w 149"/>
                  <a:gd name="T19" fmla="*/ 0 h 16"/>
                  <a:gd name="T20" fmla="*/ 111 w 149"/>
                  <a:gd name="T21" fmla="*/ 1 h 16"/>
                  <a:gd name="T22" fmla="*/ 118 w 149"/>
                  <a:gd name="T23" fmla="*/ 2 h 16"/>
                  <a:gd name="T24" fmla="*/ 124 w 149"/>
                  <a:gd name="T25" fmla="*/ 3 h 16"/>
                  <a:gd name="T26" fmla="*/ 129 w 149"/>
                  <a:gd name="T27" fmla="*/ 5 h 16"/>
                  <a:gd name="T28" fmla="*/ 135 w 149"/>
                  <a:gd name="T29" fmla="*/ 7 h 16"/>
                  <a:gd name="T30" fmla="*/ 140 w 149"/>
                  <a:gd name="T31" fmla="*/ 10 h 16"/>
                  <a:gd name="T32" fmla="*/ 145 w 149"/>
                  <a:gd name="T33" fmla="*/ 13 h 16"/>
                  <a:gd name="T34" fmla="*/ 149 w 149"/>
                  <a:gd name="T35" fmla="*/ 16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9"/>
                  <a:gd name="T55" fmla="*/ 0 h 16"/>
                  <a:gd name="T56" fmla="*/ 149 w 14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9" h="16">
                    <a:moveTo>
                      <a:pt x="149" y="16"/>
                    </a:moveTo>
                    <a:lnTo>
                      <a:pt x="0" y="16"/>
                    </a:lnTo>
                    <a:lnTo>
                      <a:pt x="9" y="13"/>
                    </a:lnTo>
                    <a:lnTo>
                      <a:pt x="21" y="9"/>
                    </a:lnTo>
                    <a:lnTo>
                      <a:pt x="34" y="5"/>
                    </a:lnTo>
                    <a:lnTo>
                      <a:pt x="46" y="2"/>
                    </a:lnTo>
                    <a:lnTo>
                      <a:pt x="61" y="1"/>
                    </a:lnTo>
                    <a:lnTo>
                      <a:pt x="75" y="0"/>
                    </a:lnTo>
                    <a:lnTo>
                      <a:pt x="91" y="0"/>
                    </a:lnTo>
                    <a:lnTo>
                      <a:pt x="105" y="0"/>
                    </a:lnTo>
                    <a:lnTo>
                      <a:pt x="111" y="1"/>
                    </a:lnTo>
                    <a:lnTo>
                      <a:pt x="118" y="2"/>
                    </a:lnTo>
                    <a:lnTo>
                      <a:pt x="124" y="3"/>
                    </a:lnTo>
                    <a:lnTo>
                      <a:pt x="129" y="5"/>
                    </a:lnTo>
                    <a:lnTo>
                      <a:pt x="135" y="7"/>
                    </a:lnTo>
                    <a:lnTo>
                      <a:pt x="140" y="10"/>
                    </a:lnTo>
                    <a:lnTo>
                      <a:pt x="145" y="13"/>
                    </a:lnTo>
                    <a:lnTo>
                      <a:pt x="149" y="16"/>
                    </a:lnTo>
                    <a:close/>
                  </a:path>
                </a:pathLst>
              </a:custGeom>
              <a:solidFill>
                <a:srgbClr val="B5F7EA"/>
              </a:solidFill>
              <a:ln w="9525">
                <a:noFill/>
                <a:round/>
                <a:headEnd/>
                <a:tailEnd/>
              </a:ln>
            </p:spPr>
            <p:txBody>
              <a:bodyPr/>
              <a:lstStyle/>
              <a:p>
                <a:endParaRPr lang="en-US" dirty="0"/>
              </a:p>
            </p:txBody>
          </p:sp>
          <p:sp>
            <p:nvSpPr>
              <p:cNvPr id="464" name="Freeform 28"/>
              <p:cNvSpPr>
                <a:spLocks/>
              </p:cNvSpPr>
              <p:nvPr/>
            </p:nvSpPr>
            <p:spPr bwMode="auto">
              <a:xfrm>
                <a:off x="3654" y="3082"/>
                <a:ext cx="64" cy="40"/>
              </a:xfrm>
              <a:custGeom>
                <a:avLst/>
                <a:gdLst>
                  <a:gd name="T0" fmla="*/ 16 w 192"/>
                  <a:gd name="T1" fmla="*/ 0 h 121"/>
                  <a:gd name="T2" fmla="*/ 165 w 192"/>
                  <a:gd name="T3" fmla="*/ 0 h 121"/>
                  <a:gd name="T4" fmla="*/ 182 w 192"/>
                  <a:gd name="T5" fmla="*/ 19 h 121"/>
                  <a:gd name="T6" fmla="*/ 190 w 192"/>
                  <a:gd name="T7" fmla="*/ 43 h 121"/>
                  <a:gd name="T8" fmla="*/ 192 w 192"/>
                  <a:gd name="T9" fmla="*/ 76 h 121"/>
                  <a:gd name="T10" fmla="*/ 191 w 192"/>
                  <a:gd name="T11" fmla="*/ 114 h 121"/>
                  <a:gd name="T12" fmla="*/ 190 w 192"/>
                  <a:gd name="T13" fmla="*/ 116 h 121"/>
                  <a:gd name="T14" fmla="*/ 188 w 192"/>
                  <a:gd name="T15" fmla="*/ 117 h 121"/>
                  <a:gd name="T16" fmla="*/ 188 w 192"/>
                  <a:gd name="T17" fmla="*/ 120 h 121"/>
                  <a:gd name="T18" fmla="*/ 188 w 192"/>
                  <a:gd name="T19" fmla="*/ 121 h 121"/>
                  <a:gd name="T20" fmla="*/ 148 w 192"/>
                  <a:gd name="T21" fmla="*/ 121 h 121"/>
                  <a:gd name="T22" fmla="*/ 147 w 192"/>
                  <a:gd name="T23" fmla="*/ 107 h 121"/>
                  <a:gd name="T24" fmla="*/ 145 w 192"/>
                  <a:gd name="T25" fmla="*/ 94 h 121"/>
                  <a:gd name="T26" fmla="*/ 144 w 192"/>
                  <a:gd name="T27" fmla="*/ 82 h 121"/>
                  <a:gd name="T28" fmla="*/ 143 w 192"/>
                  <a:gd name="T29" fmla="*/ 74 h 121"/>
                  <a:gd name="T30" fmla="*/ 138 w 192"/>
                  <a:gd name="T31" fmla="*/ 60 h 121"/>
                  <a:gd name="T32" fmla="*/ 127 w 192"/>
                  <a:gd name="T33" fmla="*/ 51 h 121"/>
                  <a:gd name="T34" fmla="*/ 113 w 192"/>
                  <a:gd name="T35" fmla="*/ 44 h 121"/>
                  <a:gd name="T36" fmla="*/ 96 w 192"/>
                  <a:gd name="T37" fmla="*/ 42 h 121"/>
                  <a:gd name="T38" fmla="*/ 77 w 192"/>
                  <a:gd name="T39" fmla="*/ 39 h 121"/>
                  <a:gd name="T40" fmla="*/ 56 w 192"/>
                  <a:gd name="T41" fmla="*/ 38 h 121"/>
                  <a:gd name="T42" fmla="*/ 35 w 192"/>
                  <a:gd name="T43" fmla="*/ 34 h 121"/>
                  <a:gd name="T44" fmla="*/ 16 w 192"/>
                  <a:gd name="T45" fmla="*/ 29 h 121"/>
                  <a:gd name="T46" fmla="*/ 3 w 192"/>
                  <a:gd name="T47" fmla="*/ 22 h 121"/>
                  <a:gd name="T48" fmla="*/ 0 w 192"/>
                  <a:gd name="T49" fmla="*/ 15 h 121"/>
                  <a:gd name="T50" fmla="*/ 4 w 192"/>
                  <a:gd name="T51" fmla="*/ 8 h 121"/>
                  <a:gd name="T52" fmla="*/ 16 w 192"/>
                  <a:gd name="T53" fmla="*/ 0 h 1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2"/>
                  <a:gd name="T82" fmla="*/ 0 h 121"/>
                  <a:gd name="T83" fmla="*/ 192 w 192"/>
                  <a:gd name="T84" fmla="*/ 121 h 1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2" h="121">
                    <a:moveTo>
                      <a:pt x="16" y="0"/>
                    </a:moveTo>
                    <a:lnTo>
                      <a:pt x="165" y="0"/>
                    </a:lnTo>
                    <a:lnTo>
                      <a:pt x="182" y="19"/>
                    </a:lnTo>
                    <a:lnTo>
                      <a:pt x="190" y="43"/>
                    </a:lnTo>
                    <a:lnTo>
                      <a:pt x="192" y="76"/>
                    </a:lnTo>
                    <a:lnTo>
                      <a:pt x="191" y="114"/>
                    </a:lnTo>
                    <a:lnTo>
                      <a:pt x="190" y="116"/>
                    </a:lnTo>
                    <a:lnTo>
                      <a:pt x="188" y="117"/>
                    </a:lnTo>
                    <a:lnTo>
                      <a:pt x="188" y="120"/>
                    </a:lnTo>
                    <a:lnTo>
                      <a:pt x="188" y="121"/>
                    </a:lnTo>
                    <a:lnTo>
                      <a:pt x="148" y="121"/>
                    </a:lnTo>
                    <a:lnTo>
                      <a:pt x="147" y="107"/>
                    </a:lnTo>
                    <a:lnTo>
                      <a:pt x="145" y="94"/>
                    </a:lnTo>
                    <a:lnTo>
                      <a:pt x="144" y="82"/>
                    </a:lnTo>
                    <a:lnTo>
                      <a:pt x="143" y="74"/>
                    </a:lnTo>
                    <a:lnTo>
                      <a:pt x="138" y="60"/>
                    </a:lnTo>
                    <a:lnTo>
                      <a:pt x="127" y="51"/>
                    </a:lnTo>
                    <a:lnTo>
                      <a:pt x="113" y="44"/>
                    </a:lnTo>
                    <a:lnTo>
                      <a:pt x="96" y="42"/>
                    </a:lnTo>
                    <a:lnTo>
                      <a:pt x="77" y="39"/>
                    </a:lnTo>
                    <a:lnTo>
                      <a:pt x="56" y="38"/>
                    </a:lnTo>
                    <a:lnTo>
                      <a:pt x="35" y="34"/>
                    </a:lnTo>
                    <a:lnTo>
                      <a:pt x="16" y="29"/>
                    </a:lnTo>
                    <a:lnTo>
                      <a:pt x="3" y="22"/>
                    </a:lnTo>
                    <a:lnTo>
                      <a:pt x="0" y="15"/>
                    </a:lnTo>
                    <a:lnTo>
                      <a:pt x="4" y="8"/>
                    </a:lnTo>
                    <a:lnTo>
                      <a:pt x="16" y="0"/>
                    </a:lnTo>
                    <a:close/>
                  </a:path>
                </a:pathLst>
              </a:custGeom>
              <a:solidFill>
                <a:srgbClr val="B5F7EA"/>
              </a:solidFill>
              <a:ln w="9525">
                <a:noFill/>
                <a:round/>
                <a:headEnd/>
                <a:tailEnd/>
              </a:ln>
            </p:spPr>
            <p:txBody>
              <a:bodyPr/>
              <a:lstStyle/>
              <a:p>
                <a:endParaRPr lang="en-US" dirty="0"/>
              </a:p>
            </p:txBody>
          </p:sp>
          <p:sp>
            <p:nvSpPr>
              <p:cNvPr id="465" name="Freeform 29"/>
              <p:cNvSpPr>
                <a:spLocks/>
              </p:cNvSpPr>
              <p:nvPr/>
            </p:nvSpPr>
            <p:spPr bwMode="auto">
              <a:xfrm>
                <a:off x="3703" y="3122"/>
                <a:ext cx="18" cy="41"/>
              </a:xfrm>
              <a:custGeom>
                <a:avLst/>
                <a:gdLst>
                  <a:gd name="T0" fmla="*/ 0 w 53"/>
                  <a:gd name="T1" fmla="*/ 0 h 122"/>
                  <a:gd name="T2" fmla="*/ 40 w 53"/>
                  <a:gd name="T3" fmla="*/ 0 h 122"/>
                  <a:gd name="T4" fmla="*/ 40 w 53"/>
                  <a:gd name="T5" fmla="*/ 32 h 122"/>
                  <a:gd name="T6" fmla="*/ 42 w 53"/>
                  <a:gd name="T7" fmla="*/ 63 h 122"/>
                  <a:gd name="T8" fmla="*/ 47 w 53"/>
                  <a:gd name="T9" fmla="*/ 93 h 122"/>
                  <a:gd name="T10" fmla="*/ 53 w 53"/>
                  <a:gd name="T11" fmla="*/ 122 h 122"/>
                  <a:gd name="T12" fmla="*/ 3 w 53"/>
                  <a:gd name="T13" fmla="*/ 122 h 122"/>
                  <a:gd name="T14" fmla="*/ 3 w 53"/>
                  <a:gd name="T15" fmla="*/ 87 h 122"/>
                  <a:gd name="T16" fmla="*/ 1 w 53"/>
                  <a:gd name="T17" fmla="*/ 54 h 122"/>
                  <a:gd name="T18" fmla="*/ 0 w 53"/>
                  <a:gd name="T19" fmla="*/ 26 h 122"/>
                  <a:gd name="T20" fmla="*/ 0 w 53"/>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3"/>
                  <a:gd name="T34" fmla="*/ 0 h 122"/>
                  <a:gd name="T35" fmla="*/ 53 w 53"/>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3" h="122">
                    <a:moveTo>
                      <a:pt x="0" y="0"/>
                    </a:moveTo>
                    <a:lnTo>
                      <a:pt x="40" y="0"/>
                    </a:lnTo>
                    <a:lnTo>
                      <a:pt x="40" y="32"/>
                    </a:lnTo>
                    <a:lnTo>
                      <a:pt x="42" y="63"/>
                    </a:lnTo>
                    <a:lnTo>
                      <a:pt x="47" y="93"/>
                    </a:lnTo>
                    <a:lnTo>
                      <a:pt x="53" y="122"/>
                    </a:lnTo>
                    <a:lnTo>
                      <a:pt x="3" y="122"/>
                    </a:lnTo>
                    <a:lnTo>
                      <a:pt x="3" y="87"/>
                    </a:lnTo>
                    <a:lnTo>
                      <a:pt x="1" y="54"/>
                    </a:lnTo>
                    <a:lnTo>
                      <a:pt x="0" y="26"/>
                    </a:lnTo>
                    <a:lnTo>
                      <a:pt x="0" y="0"/>
                    </a:lnTo>
                    <a:close/>
                  </a:path>
                </a:pathLst>
              </a:custGeom>
              <a:solidFill>
                <a:srgbClr val="A3F4ED"/>
              </a:solidFill>
              <a:ln w="9525">
                <a:noFill/>
                <a:round/>
                <a:headEnd/>
                <a:tailEnd/>
              </a:ln>
            </p:spPr>
            <p:txBody>
              <a:bodyPr/>
              <a:lstStyle/>
              <a:p>
                <a:endParaRPr lang="en-US" dirty="0"/>
              </a:p>
            </p:txBody>
          </p:sp>
          <p:sp>
            <p:nvSpPr>
              <p:cNvPr id="466" name="Freeform 30"/>
              <p:cNvSpPr>
                <a:spLocks/>
              </p:cNvSpPr>
              <p:nvPr/>
            </p:nvSpPr>
            <p:spPr bwMode="auto">
              <a:xfrm>
                <a:off x="3704" y="3163"/>
                <a:ext cx="35" cy="40"/>
              </a:xfrm>
              <a:custGeom>
                <a:avLst/>
                <a:gdLst>
                  <a:gd name="T0" fmla="*/ 0 w 105"/>
                  <a:gd name="T1" fmla="*/ 0 h 121"/>
                  <a:gd name="T2" fmla="*/ 50 w 105"/>
                  <a:gd name="T3" fmla="*/ 0 h 121"/>
                  <a:gd name="T4" fmla="*/ 57 w 105"/>
                  <a:gd name="T5" fmla="*/ 16 h 121"/>
                  <a:gd name="T6" fmla="*/ 64 w 105"/>
                  <a:gd name="T7" fmla="*/ 33 h 121"/>
                  <a:gd name="T8" fmla="*/ 73 w 105"/>
                  <a:gd name="T9" fmla="*/ 50 h 121"/>
                  <a:gd name="T10" fmla="*/ 85 w 105"/>
                  <a:gd name="T11" fmla="*/ 67 h 121"/>
                  <a:gd name="T12" fmla="*/ 93 w 105"/>
                  <a:gd name="T13" fmla="*/ 81 h 121"/>
                  <a:gd name="T14" fmla="*/ 99 w 105"/>
                  <a:gd name="T15" fmla="*/ 96 h 121"/>
                  <a:gd name="T16" fmla="*/ 103 w 105"/>
                  <a:gd name="T17" fmla="*/ 108 h 121"/>
                  <a:gd name="T18" fmla="*/ 105 w 105"/>
                  <a:gd name="T19" fmla="*/ 121 h 121"/>
                  <a:gd name="T20" fmla="*/ 2 w 105"/>
                  <a:gd name="T21" fmla="*/ 121 h 121"/>
                  <a:gd name="T22" fmla="*/ 1 w 105"/>
                  <a:gd name="T23" fmla="*/ 89 h 121"/>
                  <a:gd name="T24" fmla="*/ 0 w 105"/>
                  <a:gd name="T25" fmla="*/ 58 h 121"/>
                  <a:gd name="T26" fmla="*/ 0 w 105"/>
                  <a:gd name="T27" fmla="*/ 28 h 121"/>
                  <a:gd name="T28" fmla="*/ 0 w 10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5"/>
                  <a:gd name="T46" fmla="*/ 0 h 121"/>
                  <a:gd name="T47" fmla="*/ 105 w 10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5" h="121">
                    <a:moveTo>
                      <a:pt x="0" y="0"/>
                    </a:moveTo>
                    <a:lnTo>
                      <a:pt x="50" y="0"/>
                    </a:lnTo>
                    <a:lnTo>
                      <a:pt x="57" y="16"/>
                    </a:lnTo>
                    <a:lnTo>
                      <a:pt x="64" y="33"/>
                    </a:lnTo>
                    <a:lnTo>
                      <a:pt x="73" y="50"/>
                    </a:lnTo>
                    <a:lnTo>
                      <a:pt x="85" y="67"/>
                    </a:lnTo>
                    <a:lnTo>
                      <a:pt x="93" y="81"/>
                    </a:lnTo>
                    <a:lnTo>
                      <a:pt x="99" y="96"/>
                    </a:lnTo>
                    <a:lnTo>
                      <a:pt x="103" y="108"/>
                    </a:lnTo>
                    <a:lnTo>
                      <a:pt x="105" y="121"/>
                    </a:lnTo>
                    <a:lnTo>
                      <a:pt x="2" y="121"/>
                    </a:lnTo>
                    <a:lnTo>
                      <a:pt x="1" y="89"/>
                    </a:lnTo>
                    <a:lnTo>
                      <a:pt x="0" y="58"/>
                    </a:lnTo>
                    <a:lnTo>
                      <a:pt x="0" y="28"/>
                    </a:lnTo>
                    <a:lnTo>
                      <a:pt x="0" y="0"/>
                    </a:lnTo>
                    <a:close/>
                  </a:path>
                </a:pathLst>
              </a:custGeom>
              <a:solidFill>
                <a:srgbClr val="91F2F2"/>
              </a:solidFill>
              <a:ln w="9525">
                <a:noFill/>
                <a:round/>
                <a:headEnd/>
                <a:tailEnd/>
              </a:ln>
            </p:spPr>
            <p:txBody>
              <a:bodyPr/>
              <a:lstStyle/>
              <a:p>
                <a:endParaRPr lang="en-US" dirty="0"/>
              </a:p>
            </p:txBody>
          </p:sp>
          <p:sp>
            <p:nvSpPr>
              <p:cNvPr id="467" name="Freeform 31"/>
              <p:cNvSpPr>
                <a:spLocks/>
              </p:cNvSpPr>
              <p:nvPr/>
            </p:nvSpPr>
            <p:spPr bwMode="auto">
              <a:xfrm>
                <a:off x="3705" y="3203"/>
                <a:ext cx="34" cy="41"/>
              </a:xfrm>
              <a:custGeom>
                <a:avLst/>
                <a:gdLst>
                  <a:gd name="T0" fmla="*/ 0 w 103"/>
                  <a:gd name="T1" fmla="*/ 0 h 122"/>
                  <a:gd name="T2" fmla="*/ 103 w 103"/>
                  <a:gd name="T3" fmla="*/ 0 h 122"/>
                  <a:gd name="T4" fmla="*/ 100 w 103"/>
                  <a:gd name="T5" fmla="*/ 24 h 122"/>
                  <a:gd name="T6" fmla="*/ 92 w 103"/>
                  <a:gd name="T7" fmla="*/ 46 h 122"/>
                  <a:gd name="T8" fmla="*/ 82 w 103"/>
                  <a:gd name="T9" fmla="*/ 66 h 122"/>
                  <a:gd name="T10" fmla="*/ 69 w 103"/>
                  <a:gd name="T11" fmla="*/ 89 h 122"/>
                  <a:gd name="T12" fmla="*/ 65 w 103"/>
                  <a:gd name="T13" fmla="*/ 95 h 122"/>
                  <a:gd name="T14" fmla="*/ 62 w 103"/>
                  <a:gd name="T15" fmla="*/ 103 h 122"/>
                  <a:gd name="T16" fmla="*/ 60 w 103"/>
                  <a:gd name="T17" fmla="*/ 112 h 122"/>
                  <a:gd name="T18" fmla="*/ 57 w 103"/>
                  <a:gd name="T19" fmla="*/ 122 h 122"/>
                  <a:gd name="T20" fmla="*/ 3 w 103"/>
                  <a:gd name="T21" fmla="*/ 122 h 122"/>
                  <a:gd name="T22" fmla="*/ 2 w 103"/>
                  <a:gd name="T23" fmla="*/ 91 h 122"/>
                  <a:gd name="T24" fmla="*/ 2 w 103"/>
                  <a:gd name="T25" fmla="*/ 61 h 122"/>
                  <a:gd name="T26" fmla="*/ 2 w 103"/>
                  <a:gd name="T27" fmla="*/ 30 h 122"/>
                  <a:gd name="T28" fmla="*/ 0 w 103"/>
                  <a:gd name="T29" fmla="*/ 0 h 12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3"/>
                  <a:gd name="T46" fmla="*/ 0 h 122"/>
                  <a:gd name="T47" fmla="*/ 103 w 103"/>
                  <a:gd name="T48" fmla="*/ 122 h 12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3" h="122">
                    <a:moveTo>
                      <a:pt x="0" y="0"/>
                    </a:moveTo>
                    <a:lnTo>
                      <a:pt x="103" y="0"/>
                    </a:lnTo>
                    <a:lnTo>
                      <a:pt x="100" y="24"/>
                    </a:lnTo>
                    <a:lnTo>
                      <a:pt x="92" y="46"/>
                    </a:lnTo>
                    <a:lnTo>
                      <a:pt x="82" y="66"/>
                    </a:lnTo>
                    <a:lnTo>
                      <a:pt x="69" y="89"/>
                    </a:lnTo>
                    <a:lnTo>
                      <a:pt x="65" y="95"/>
                    </a:lnTo>
                    <a:lnTo>
                      <a:pt x="62" y="103"/>
                    </a:lnTo>
                    <a:lnTo>
                      <a:pt x="60" y="112"/>
                    </a:lnTo>
                    <a:lnTo>
                      <a:pt x="57" y="122"/>
                    </a:lnTo>
                    <a:lnTo>
                      <a:pt x="3" y="122"/>
                    </a:lnTo>
                    <a:lnTo>
                      <a:pt x="2" y="91"/>
                    </a:lnTo>
                    <a:lnTo>
                      <a:pt x="2" y="61"/>
                    </a:lnTo>
                    <a:lnTo>
                      <a:pt x="2" y="30"/>
                    </a:lnTo>
                    <a:lnTo>
                      <a:pt x="0" y="0"/>
                    </a:lnTo>
                    <a:close/>
                  </a:path>
                </a:pathLst>
              </a:custGeom>
              <a:solidFill>
                <a:srgbClr val="7CEDF2"/>
              </a:solidFill>
              <a:ln w="9525">
                <a:noFill/>
                <a:round/>
                <a:headEnd/>
                <a:tailEnd/>
              </a:ln>
            </p:spPr>
            <p:txBody>
              <a:bodyPr/>
              <a:lstStyle/>
              <a:p>
                <a:endParaRPr lang="en-US" dirty="0"/>
              </a:p>
            </p:txBody>
          </p:sp>
          <p:sp>
            <p:nvSpPr>
              <p:cNvPr id="468" name="Freeform 32"/>
              <p:cNvSpPr>
                <a:spLocks/>
              </p:cNvSpPr>
              <p:nvPr/>
            </p:nvSpPr>
            <p:spPr bwMode="auto">
              <a:xfrm>
                <a:off x="3706" y="3244"/>
                <a:ext cx="18" cy="40"/>
              </a:xfrm>
              <a:custGeom>
                <a:avLst/>
                <a:gdLst>
                  <a:gd name="T0" fmla="*/ 0 w 54"/>
                  <a:gd name="T1" fmla="*/ 0 h 121"/>
                  <a:gd name="T2" fmla="*/ 54 w 54"/>
                  <a:gd name="T3" fmla="*/ 0 h 121"/>
                  <a:gd name="T4" fmla="*/ 49 w 54"/>
                  <a:gd name="T5" fmla="*/ 26 h 121"/>
                  <a:gd name="T6" fmla="*/ 46 w 54"/>
                  <a:gd name="T7" fmla="*/ 55 h 121"/>
                  <a:gd name="T8" fmla="*/ 45 w 54"/>
                  <a:gd name="T9" fmla="*/ 87 h 121"/>
                  <a:gd name="T10" fmla="*/ 45 w 54"/>
                  <a:gd name="T11" fmla="*/ 121 h 121"/>
                  <a:gd name="T12" fmla="*/ 1 w 54"/>
                  <a:gd name="T13" fmla="*/ 121 h 121"/>
                  <a:gd name="T14" fmla="*/ 1 w 54"/>
                  <a:gd name="T15" fmla="*/ 105 h 121"/>
                  <a:gd name="T16" fmla="*/ 1 w 54"/>
                  <a:gd name="T17" fmla="*/ 90 h 121"/>
                  <a:gd name="T18" fmla="*/ 1 w 54"/>
                  <a:gd name="T19" fmla="*/ 74 h 121"/>
                  <a:gd name="T20" fmla="*/ 0 w 54"/>
                  <a:gd name="T21" fmla="*/ 59 h 121"/>
                  <a:gd name="T22" fmla="*/ 0 w 54"/>
                  <a:gd name="T23" fmla="*/ 43 h 121"/>
                  <a:gd name="T24" fmla="*/ 0 w 54"/>
                  <a:gd name="T25" fmla="*/ 29 h 121"/>
                  <a:gd name="T26" fmla="*/ 0 w 54"/>
                  <a:gd name="T27" fmla="*/ 14 h 121"/>
                  <a:gd name="T28" fmla="*/ 0 w 54"/>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4"/>
                  <a:gd name="T46" fmla="*/ 0 h 121"/>
                  <a:gd name="T47" fmla="*/ 54 w 54"/>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4" h="121">
                    <a:moveTo>
                      <a:pt x="0" y="0"/>
                    </a:moveTo>
                    <a:lnTo>
                      <a:pt x="54" y="0"/>
                    </a:lnTo>
                    <a:lnTo>
                      <a:pt x="49" y="26"/>
                    </a:lnTo>
                    <a:lnTo>
                      <a:pt x="46" y="55"/>
                    </a:lnTo>
                    <a:lnTo>
                      <a:pt x="45" y="87"/>
                    </a:lnTo>
                    <a:lnTo>
                      <a:pt x="45" y="121"/>
                    </a:lnTo>
                    <a:lnTo>
                      <a:pt x="1" y="121"/>
                    </a:lnTo>
                    <a:lnTo>
                      <a:pt x="1" y="105"/>
                    </a:lnTo>
                    <a:lnTo>
                      <a:pt x="1" y="90"/>
                    </a:lnTo>
                    <a:lnTo>
                      <a:pt x="1" y="74"/>
                    </a:lnTo>
                    <a:lnTo>
                      <a:pt x="0" y="59"/>
                    </a:lnTo>
                    <a:lnTo>
                      <a:pt x="0" y="43"/>
                    </a:lnTo>
                    <a:lnTo>
                      <a:pt x="0" y="29"/>
                    </a:lnTo>
                    <a:lnTo>
                      <a:pt x="0" y="14"/>
                    </a:lnTo>
                    <a:lnTo>
                      <a:pt x="0" y="0"/>
                    </a:lnTo>
                    <a:close/>
                  </a:path>
                </a:pathLst>
              </a:custGeom>
              <a:solidFill>
                <a:srgbClr val="68EAF4"/>
              </a:solidFill>
              <a:ln w="9525">
                <a:noFill/>
                <a:round/>
                <a:headEnd/>
                <a:tailEnd/>
              </a:ln>
            </p:spPr>
            <p:txBody>
              <a:bodyPr/>
              <a:lstStyle/>
              <a:p>
                <a:endParaRPr lang="en-US" dirty="0"/>
              </a:p>
            </p:txBody>
          </p:sp>
          <p:sp>
            <p:nvSpPr>
              <p:cNvPr id="469" name="Freeform 33"/>
              <p:cNvSpPr>
                <a:spLocks/>
              </p:cNvSpPr>
              <p:nvPr/>
            </p:nvSpPr>
            <p:spPr bwMode="auto">
              <a:xfrm>
                <a:off x="3706" y="3284"/>
                <a:ext cx="15" cy="40"/>
              </a:xfrm>
              <a:custGeom>
                <a:avLst/>
                <a:gdLst>
                  <a:gd name="T0" fmla="*/ 0 w 45"/>
                  <a:gd name="T1" fmla="*/ 0 h 121"/>
                  <a:gd name="T2" fmla="*/ 44 w 45"/>
                  <a:gd name="T3" fmla="*/ 0 h 121"/>
                  <a:gd name="T4" fmla="*/ 44 w 45"/>
                  <a:gd name="T5" fmla="*/ 28 h 121"/>
                  <a:gd name="T6" fmla="*/ 45 w 45"/>
                  <a:gd name="T7" fmla="*/ 57 h 121"/>
                  <a:gd name="T8" fmla="*/ 45 w 45"/>
                  <a:gd name="T9" fmla="*/ 88 h 121"/>
                  <a:gd name="T10" fmla="*/ 45 w 45"/>
                  <a:gd name="T11" fmla="*/ 119 h 121"/>
                  <a:gd name="T12" fmla="*/ 45 w 45"/>
                  <a:gd name="T13" fmla="*/ 120 h 121"/>
                  <a:gd name="T14" fmla="*/ 45 w 45"/>
                  <a:gd name="T15" fmla="*/ 121 h 121"/>
                  <a:gd name="T16" fmla="*/ 45 w 45"/>
                  <a:gd name="T17" fmla="*/ 121 h 121"/>
                  <a:gd name="T18" fmla="*/ 45 w 45"/>
                  <a:gd name="T19" fmla="*/ 121 h 121"/>
                  <a:gd name="T20" fmla="*/ 3 w 45"/>
                  <a:gd name="T21" fmla="*/ 121 h 121"/>
                  <a:gd name="T22" fmla="*/ 3 w 45"/>
                  <a:gd name="T23" fmla="*/ 90 h 121"/>
                  <a:gd name="T24" fmla="*/ 3 w 45"/>
                  <a:gd name="T25" fmla="*/ 61 h 121"/>
                  <a:gd name="T26" fmla="*/ 1 w 45"/>
                  <a:gd name="T27" fmla="*/ 29 h 121"/>
                  <a:gd name="T28" fmla="*/ 0 w 4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5"/>
                  <a:gd name="T46" fmla="*/ 0 h 121"/>
                  <a:gd name="T47" fmla="*/ 45 w 4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5" h="121">
                    <a:moveTo>
                      <a:pt x="0" y="0"/>
                    </a:moveTo>
                    <a:lnTo>
                      <a:pt x="44" y="0"/>
                    </a:lnTo>
                    <a:lnTo>
                      <a:pt x="44" y="28"/>
                    </a:lnTo>
                    <a:lnTo>
                      <a:pt x="45" y="57"/>
                    </a:lnTo>
                    <a:lnTo>
                      <a:pt x="45" y="88"/>
                    </a:lnTo>
                    <a:lnTo>
                      <a:pt x="45" y="119"/>
                    </a:lnTo>
                    <a:lnTo>
                      <a:pt x="45" y="120"/>
                    </a:lnTo>
                    <a:lnTo>
                      <a:pt x="45" y="121"/>
                    </a:lnTo>
                    <a:lnTo>
                      <a:pt x="3" y="121"/>
                    </a:lnTo>
                    <a:lnTo>
                      <a:pt x="3" y="90"/>
                    </a:lnTo>
                    <a:lnTo>
                      <a:pt x="3" y="61"/>
                    </a:lnTo>
                    <a:lnTo>
                      <a:pt x="1" y="29"/>
                    </a:lnTo>
                    <a:lnTo>
                      <a:pt x="0" y="0"/>
                    </a:lnTo>
                    <a:close/>
                  </a:path>
                </a:pathLst>
              </a:custGeom>
              <a:solidFill>
                <a:srgbClr val="59E8F7"/>
              </a:solidFill>
              <a:ln w="9525">
                <a:noFill/>
                <a:round/>
                <a:headEnd/>
                <a:tailEnd/>
              </a:ln>
            </p:spPr>
            <p:txBody>
              <a:bodyPr/>
              <a:lstStyle/>
              <a:p>
                <a:endParaRPr lang="en-US" dirty="0"/>
              </a:p>
            </p:txBody>
          </p:sp>
          <p:sp>
            <p:nvSpPr>
              <p:cNvPr id="470" name="Freeform 34"/>
              <p:cNvSpPr>
                <a:spLocks/>
              </p:cNvSpPr>
              <p:nvPr/>
            </p:nvSpPr>
            <p:spPr bwMode="auto">
              <a:xfrm>
                <a:off x="3707" y="3324"/>
                <a:ext cx="16" cy="41"/>
              </a:xfrm>
              <a:custGeom>
                <a:avLst/>
                <a:gdLst>
                  <a:gd name="T0" fmla="*/ 0 w 48"/>
                  <a:gd name="T1" fmla="*/ 0 h 122"/>
                  <a:gd name="T2" fmla="*/ 42 w 48"/>
                  <a:gd name="T3" fmla="*/ 0 h 122"/>
                  <a:gd name="T4" fmla="*/ 42 w 48"/>
                  <a:gd name="T5" fmla="*/ 29 h 122"/>
                  <a:gd name="T6" fmla="*/ 44 w 48"/>
                  <a:gd name="T7" fmla="*/ 59 h 122"/>
                  <a:gd name="T8" fmla="*/ 46 w 48"/>
                  <a:gd name="T9" fmla="*/ 90 h 122"/>
                  <a:gd name="T10" fmla="*/ 48 w 48"/>
                  <a:gd name="T11" fmla="*/ 122 h 122"/>
                  <a:gd name="T12" fmla="*/ 0 w 48"/>
                  <a:gd name="T13" fmla="*/ 122 h 122"/>
                  <a:gd name="T14" fmla="*/ 0 w 48"/>
                  <a:gd name="T15" fmla="*/ 94 h 122"/>
                  <a:gd name="T16" fmla="*/ 0 w 48"/>
                  <a:gd name="T17" fmla="*/ 63 h 122"/>
                  <a:gd name="T18" fmla="*/ 0 w 48"/>
                  <a:gd name="T19" fmla="*/ 33 h 122"/>
                  <a:gd name="T20" fmla="*/ 0 w 48"/>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8"/>
                  <a:gd name="T34" fmla="*/ 0 h 122"/>
                  <a:gd name="T35" fmla="*/ 48 w 48"/>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8" h="122">
                    <a:moveTo>
                      <a:pt x="0" y="0"/>
                    </a:moveTo>
                    <a:lnTo>
                      <a:pt x="42" y="0"/>
                    </a:lnTo>
                    <a:lnTo>
                      <a:pt x="42" y="29"/>
                    </a:lnTo>
                    <a:lnTo>
                      <a:pt x="44" y="59"/>
                    </a:lnTo>
                    <a:lnTo>
                      <a:pt x="46" y="90"/>
                    </a:lnTo>
                    <a:lnTo>
                      <a:pt x="48" y="122"/>
                    </a:lnTo>
                    <a:lnTo>
                      <a:pt x="0" y="122"/>
                    </a:lnTo>
                    <a:lnTo>
                      <a:pt x="0" y="94"/>
                    </a:lnTo>
                    <a:lnTo>
                      <a:pt x="0" y="63"/>
                    </a:lnTo>
                    <a:lnTo>
                      <a:pt x="0" y="33"/>
                    </a:lnTo>
                    <a:lnTo>
                      <a:pt x="0" y="0"/>
                    </a:lnTo>
                    <a:close/>
                  </a:path>
                </a:pathLst>
              </a:custGeom>
              <a:solidFill>
                <a:srgbClr val="44E5F9"/>
              </a:solidFill>
              <a:ln w="9525">
                <a:noFill/>
                <a:round/>
                <a:headEnd/>
                <a:tailEnd/>
              </a:ln>
            </p:spPr>
            <p:txBody>
              <a:bodyPr/>
              <a:lstStyle/>
              <a:p>
                <a:endParaRPr lang="en-US" dirty="0"/>
              </a:p>
            </p:txBody>
          </p:sp>
          <p:sp>
            <p:nvSpPr>
              <p:cNvPr id="471" name="Freeform 35"/>
              <p:cNvSpPr>
                <a:spLocks/>
              </p:cNvSpPr>
              <p:nvPr/>
            </p:nvSpPr>
            <p:spPr bwMode="auto">
              <a:xfrm>
                <a:off x="3707" y="3365"/>
                <a:ext cx="18" cy="40"/>
              </a:xfrm>
              <a:custGeom>
                <a:avLst/>
                <a:gdLst>
                  <a:gd name="T0" fmla="*/ 0 w 52"/>
                  <a:gd name="T1" fmla="*/ 0 h 121"/>
                  <a:gd name="T2" fmla="*/ 48 w 52"/>
                  <a:gd name="T3" fmla="*/ 0 h 121"/>
                  <a:gd name="T4" fmla="*/ 49 w 52"/>
                  <a:gd name="T5" fmla="*/ 33 h 121"/>
                  <a:gd name="T6" fmla="*/ 50 w 52"/>
                  <a:gd name="T7" fmla="*/ 64 h 121"/>
                  <a:gd name="T8" fmla="*/ 52 w 52"/>
                  <a:gd name="T9" fmla="*/ 94 h 121"/>
                  <a:gd name="T10" fmla="*/ 52 w 52"/>
                  <a:gd name="T11" fmla="*/ 121 h 121"/>
                  <a:gd name="T12" fmla="*/ 2 w 52"/>
                  <a:gd name="T13" fmla="*/ 121 h 121"/>
                  <a:gd name="T14" fmla="*/ 2 w 52"/>
                  <a:gd name="T15" fmla="*/ 94 h 121"/>
                  <a:gd name="T16" fmla="*/ 1 w 52"/>
                  <a:gd name="T17" fmla="*/ 64 h 121"/>
                  <a:gd name="T18" fmla="*/ 0 w 52"/>
                  <a:gd name="T19" fmla="*/ 33 h 121"/>
                  <a:gd name="T20" fmla="*/ 0 w 52"/>
                  <a:gd name="T21" fmla="*/ 0 h 1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
                  <a:gd name="T34" fmla="*/ 0 h 121"/>
                  <a:gd name="T35" fmla="*/ 52 w 52"/>
                  <a:gd name="T36" fmla="*/ 121 h 1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 h="121">
                    <a:moveTo>
                      <a:pt x="0" y="0"/>
                    </a:moveTo>
                    <a:lnTo>
                      <a:pt x="48" y="0"/>
                    </a:lnTo>
                    <a:lnTo>
                      <a:pt x="49" y="33"/>
                    </a:lnTo>
                    <a:lnTo>
                      <a:pt x="50" y="64"/>
                    </a:lnTo>
                    <a:lnTo>
                      <a:pt x="52" y="94"/>
                    </a:lnTo>
                    <a:lnTo>
                      <a:pt x="52" y="121"/>
                    </a:lnTo>
                    <a:lnTo>
                      <a:pt x="2" y="121"/>
                    </a:lnTo>
                    <a:lnTo>
                      <a:pt x="2" y="94"/>
                    </a:lnTo>
                    <a:lnTo>
                      <a:pt x="1" y="64"/>
                    </a:lnTo>
                    <a:lnTo>
                      <a:pt x="0" y="33"/>
                    </a:lnTo>
                    <a:lnTo>
                      <a:pt x="0" y="0"/>
                    </a:lnTo>
                    <a:close/>
                  </a:path>
                </a:pathLst>
              </a:custGeom>
              <a:solidFill>
                <a:srgbClr val="33E2FC"/>
              </a:solidFill>
              <a:ln w="9525">
                <a:noFill/>
                <a:round/>
                <a:headEnd/>
                <a:tailEnd/>
              </a:ln>
            </p:spPr>
            <p:txBody>
              <a:bodyPr/>
              <a:lstStyle/>
              <a:p>
                <a:endParaRPr lang="en-US" dirty="0"/>
              </a:p>
            </p:txBody>
          </p:sp>
          <p:sp>
            <p:nvSpPr>
              <p:cNvPr id="472" name="Freeform 36"/>
              <p:cNvSpPr>
                <a:spLocks/>
              </p:cNvSpPr>
              <p:nvPr/>
            </p:nvSpPr>
            <p:spPr bwMode="auto">
              <a:xfrm>
                <a:off x="3708" y="3405"/>
                <a:ext cx="17" cy="40"/>
              </a:xfrm>
              <a:custGeom>
                <a:avLst/>
                <a:gdLst>
                  <a:gd name="T0" fmla="*/ 0 w 50"/>
                  <a:gd name="T1" fmla="*/ 0 h 120"/>
                  <a:gd name="T2" fmla="*/ 50 w 50"/>
                  <a:gd name="T3" fmla="*/ 0 h 120"/>
                  <a:gd name="T4" fmla="*/ 48 w 50"/>
                  <a:gd name="T5" fmla="*/ 41 h 120"/>
                  <a:gd name="T6" fmla="*/ 46 w 50"/>
                  <a:gd name="T7" fmla="*/ 75 h 120"/>
                  <a:gd name="T8" fmla="*/ 39 w 50"/>
                  <a:gd name="T9" fmla="*/ 102 h 120"/>
                  <a:gd name="T10" fmla="*/ 29 w 50"/>
                  <a:gd name="T11" fmla="*/ 120 h 120"/>
                  <a:gd name="T12" fmla="*/ 17 w 50"/>
                  <a:gd name="T13" fmla="*/ 120 h 120"/>
                  <a:gd name="T14" fmla="*/ 11 w 50"/>
                  <a:gd name="T15" fmla="*/ 105 h 120"/>
                  <a:gd name="T16" fmla="*/ 7 w 50"/>
                  <a:gd name="T17" fmla="*/ 79 h 120"/>
                  <a:gd name="T18" fmla="*/ 3 w 50"/>
                  <a:gd name="T19" fmla="*/ 42 h 120"/>
                  <a:gd name="T20" fmla="*/ 0 w 50"/>
                  <a:gd name="T21" fmla="*/ 0 h 1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120"/>
                  <a:gd name="T35" fmla="*/ 50 w 50"/>
                  <a:gd name="T36" fmla="*/ 120 h 12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120">
                    <a:moveTo>
                      <a:pt x="0" y="0"/>
                    </a:moveTo>
                    <a:lnTo>
                      <a:pt x="50" y="0"/>
                    </a:lnTo>
                    <a:lnTo>
                      <a:pt x="48" y="41"/>
                    </a:lnTo>
                    <a:lnTo>
                      <a:pt x="46" y="75"/>
                    </a:lnTo>
                    <a:lnTo>
                      <a:pt x="39" y="102"/>
                    </a:lnTo>
                    <a:lnTo>
                      <a:pt x="29" y="120"/>
                    </a:lnTo>
                    <a:lnTo>
                      <a:pt x="17" y="120"/>
                    </a:lnTo>
                    <a:lnTo>
                      <a:pt x="11" y="105"/>
                    </a:lnTo>
                    <a:lnTo>
                      <a:pt x="7" y="79"/>
                    </a:lnTo>
                    <a:lnTo>
                      <a:pt x="3" y="42"/>
                    </a:lnTo>
                    <a:lnTo>
                      <a:pt x="0" y="0"/>
                    </a:lnTo>
                    <a:close/>
                  </a:path>
                </a:pathLst>
              </a:custGeom>
              <a:solidFill>
                <a:srgbClr val="1EDDFF"/>
              </a:solidFill>
              <a:ln w="9525">
                <a:noFill/>
                <a:round/>
                <a:headEnd/>
                <a:tailEnd/>
              </a:ln>
            </p:spPr>
            <p:txBody>
              <a:bodyPr/>
              <a:lstStyle/>
              <a:p>
                <a:endParaRPr lang="en-US" dirty="0"/>
              </a:p>
            </p:txBody>
          </p:sp>
          <p:sp>
            <p:nvSpPr>
              <p:cNvPr id="473" name="Freeform 37"/>
              <p:cNvSpPr>
                <a:spLocks/>
              </p:cNvSpPr>
              <p:nvPr/>
            </p:nvSpPr>
            <p:spPr bwMode="auto">
              <a:xfrm>
                <a:off x="3714" y="3445"/>
                <a:ext cx="4" cy="2"/>
              </a:xfrm>
              <a:custGeom>
                <a:avLst/>
                <a:gdLst>
                  <a:gd name="T0" fmla="*/ 0 w 12"/>
                  <a:gd name="T1" fmla="*/ 0 h 5"/>
                  <a:gd name="T2" fmla="*/ 12 w 12"/>
                  <a:gd name="T3" fmla="*/ 0 h 5"/>
                  <a:gd name="T4" fmla="*/ 12 w 12"/>
                  <a:gd name="T5" fmla="*/ 1 h 5"/>
                  <a:gd name="T6" fmla="*/ 12 w 12"/>
                  <a:gd name="T7" fmla="*/ 3 h 5"/>
                  <a:gd name="T8" fmla="*/ 12 w 12"/>
                  <a:gd name="T9" fmla="*/ 3 h 5"/>
                  <a:gd name="T10" fmla="*/ 12 w 12"/>
                  <a:gd name="T11" fmla="*/ 3 h 5"/>
                  <a:gd name="T12" fmla="*/ 8 w 12"/>
                  <a:gd name="T13" fmla="*/ 5 h 5"/>
                  <a:gd name="T14" fmla="*/ 5 w 12"/>
                  <a:gd name="T15" fmla="*/ 5 h 5"/>
                  <a:gd name="T16" fmla="*/ 3 w 12"/>
                  <a:gd name="T17" fmla="*/ 4 h 5"/>
                  <a:gd name="T18" fmla="*/ 0 w 12"/>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5"/>
                  <a:gd name="T32" fmla="*/ 12 w 12"/>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5">
                    <a:moveTo>
                      <a:pt x="0" y="0"/>
                    </a:moveTo>
                    <a:lnTo>
                      <a:pt x="12" y="0"/>
                    </a:lnTo>
                    <a:lnTo>
                      <a:pt x="12" y="1"/>
                    </a:lnTo>
                    <a:lnTo>
                      <a:pt x="12" y="3"/>
                    </a:lnTo>
                    <a:lnTo>
                      <a:pt x="8" y="5"/>
                    </a:lnTo>
                    <a:lnTo>
                      <a:pt x="5" y="5"/>
                    </a:lnTo>
                    <a:lnTo>
                      <a:pt x="3" y="4"/>
                    </a:lnTo>
                    <a:lnTo>
                      <a:pt x="0" y="0"/>
                    </a:lnTo>
                    <a:close/>
                  </a:path>
                </a:pathLst>
              </a:custGeom>
              <a:solidFill>
                <a:srgbClr val="1EDDFF"/>
              </a:solidFill>
              <a:ln w="9525">
                <a:noFill/>
                <a:round/>
                <a:headEnd/>
                <a:tailEnd/>
              </a:ln>
            </p:spPr>
            <p:txBody>
              <a:bodyPr/>
              <a:lstStyle/>
              <a:p>
                <a:endParaRPr lang="en-US" dirty="0"/>
              </a:p>
            </p:txBody>
          </p:sp>
          <p:sp>
            <p:nvSpPr>
              <p:cNvPr id="474" name="Freeform 38"/>
              <p:cNvSpPr>
                <a:spLocks/>
              </p:cNvSpPr>
              <p:nvPr/>
            </p:nvSpPr>
            <p:spPr bwMode="auto">
              <a:xfrm>
                <a:off x="3504" y="3019"/>
                <a:ext cx="10" cy="85"/>
              </a:xfrm>
              <a:custGeom>
                <a:avLst/>
                <a:gdLst>
                  <a:gd name="T0" fmla="*/ 31 w 31"/>
                  <a:gd name="T1" fmla="*/ 0 h 255"/>
                  <a:gd name="T2" fmla="*/ 25 w 31"/>
                  <a:gd name="T3" fmla="*/ 60 h 255"/>
                  <a:gd name="T4" fmla="*/ 26 w 31"/>
                  <a:gd name="T5" fmla="*/ 126 h 255"/>
                  <a:gd name="T6" fmla="*/ 29 w 31"/>
                  <a:gd name="T7" fmla="*/ 193 h 255"/>
                  <a:gd name="T8" fmla="*/ 31 w 31"/>
                  <a:gd name="T9" fmla="*/ 255 h 255"/>
                  <a:gd name="T10" fmla="*/ 0 w 31"/>
                  <a:gd name="T11" fmla="*/ 255 h 255"/>
                  <a:gd name="T12" fmla="*/ 12 w 31"/>
                  <a:gd name="T13" fmla="*/ 0 h 255"/>
                  <a:gd name="T14" fmla="*/ 31 w 31"/>
                  <a:gd name="T15" fmla="*/ 0 h 255"/>
                  <a:gd name="T16" fmla="*/ 0 60000 65536"/>
                  <a:gd name="T17" fmla="*/ 0 60000 65536"/>
                  <a:gd name="T18" fmla="*/ 0 60000 65536"/>
                  <a:gd name="T19" fmla="*/ 0 60000 65536"/>
                  <a:gd name="T20" fmla="*/ 0 60000 65536"/>
                  <a:gd name="T21" fmla="*/ 0 60000 65536"/>
                  <a:gd name="T22" fmla="*/ 0 60000 65536"/>
                  <a:gd name="T23" fmla="*/ 0 60000 65536"/>
                  <a:gd name="T24" fmla="*/ 0 w 31"/>
                  <a:gd name="T25" fmla="*/ 0 h 255"/>
                  <a:gd name="T26" fmla="*/ 31 w 31"/>
                  <a:gd name="T27" fmla="*/ 255 h 2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 h="255">
                    <a:moveTo>
                      <a:pt x="31" y="0"/>
                    </a:moveTo>
                    <a:lnTo>
                      <a:pt x="25" y="60"/>
                    </a:lnTo>
                    <a:lnTo>
                      <a:pt x="26" y="126"/>
                    </a:lnTo>
                    <a:lnTo>
                      <a:pt x="29" y="193"/>
                    </a:lnTo>
                    <a:lnTo>
                      <a:pt x="31" y="255"/>
                    </a:lnTo>
                    <a:lnTo>
                      <a:pt x="0" y="255"/>
                    </a:lnTo>
                    <a:lnTo>
                      <a:pt x="12" y="0"/>
                    </a:lnTo>
                    <a:lnTo>
                      <a:pt x="31" y="0"/>
                    </a:lnTo>
                    <a:close/>
                  </a:path>
                </a:pathLst>
              </a:custGeom>
              <a:solidFill>
                <a:srgbClr val="66CCF9"/>
              </a:solidFill>
              <a:ln w="9525">
                <a:noFill/>
                <a:round/>
                <a:headEnd/>
                <a:tailEnd/>
              </a:ln>
            </p:spPr>
            <p:txBody>
              <a:bodyPr/>
              <a:lstStyle/>
              <a:p>
                <a:endParaRPr lang="en-US" dirty="0"/>
              </a:p>
            </p:txBody>
          </p:sp>
          <p:sp>
            <p:nvSpPr>
              <p:cNvPr id="475" name="Freeform 39"/>
              <p:cNvSpPr>
                <a:spLocks/>
              </p:cNvSpPr>
              <p:nvPr/>
            </p:nvSpPr>
            <p:spPr bwMode="auto">
              <a:xfrm>
                <a:off x="3478" y="3034"/>
                <a:ext cx="21" cy="47"/>
              </a:xfrm>
              <a:custGeom>
                <a:avLst/>
                <a:gdLst>
                  <a:gd name="T0" fmla="*/ 62 w 62"/>
                  <a:gd name="T1" fmla="*/ 140 h 140"/>
                  <a:gd name="T2" fmla="*/ 0 w 62"/>
                  <a:gd name="T3" fmla="*/ 135 h 140"/>
                  <a:gd name="T4" fmla="*/ 2 w 62"/>
                  <a:gd name="T5" fmla="*/ 4 h 140"/>
                  <a:gd name="T6" fmla="*/ 10 w 62"/>
                  <a:gd name="T7" fmla="*/ 4 h 140"/>
                  <a:gd name="T8" fmla="*/ 17 w 62"/>
                  <a:gd name="T9" fmla="*/ 4 h 140"/>
                  <a:gd name="T10" fmla="*/ 24 w 62"/>
                  <a:gd name="T11" fmla="*/ 2 h 140"/>
                  <a:gd name="T12" fmla="*/ 31 w 62"/>
                  <a:gd name="T13" fmla="*/ 1 h 140"/>
                  <a:gd name="T14" fmla="*/ 37 w 62"/>
                  <a:gd name="T15" fmla="*/ 0 h 140"/>
                  <a:gd name="T16" fmla="*/ 45 w 62"/>
                  <a:gd name="T17" fmla="*/ 0 h 140"/>
                  <a:gd name="T18" fmla="*/ 52 w 62"/>
                  <a:gd name="T19" fmla="*/ 2 h 140"/>
                  <a:gd name="T20" fmla="*/ 59 w 62"/>
                  <a:gd name="T21" fmla="*/ 6 h 140"/>
                  <a:gd name="T22" fmla="*/ 62 w 62"/>
                  <a:gd name="T23" fmla="*/ 140 h 1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2"/>
                  <a:gd name="T37" fmla="*/ 0 h 140"/>
                  <a:gd name="T38" fmla="*/ 62 w 62"/>
                  <a:gd name="T39" fmla="*/ 140 h 1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2" h="140">
                    <a:moveTo>
                      <a:pt x="62" y="140"/>
                    </a:moveTo>
                    <a:lnTo>
                      <a:pt x="0" y="135"/>
                    </a:lnTo>
                    <a:lnTo>
                      <a:pt x="2" y="4"/>
                    </a:lnTo>
                    <a:lnTo>
                      <a:pt x="10" y="4"/>
                    </a:lnTo>
                    <a:lnTo>
                      <a:pt x="17" y="4"/>
                    </a:lnTo>
                    <a:lnTo>
                      <a:pt x="24" y="2"/>
                    </a:lnTo>
                    <a:lnTo>
                      <a:pt x="31" y="1"/>
                    </a:lnTo>
                    <a:lnTo>
                      <a:pt x="37" y="0"/>
                    </a:lnTo>
                    <a:lnTo>
                      <a:pt x="45" y="0"/>
                    </a:lnTo>
                    <a:lnTo>
                      <a:pt x="52" y="2"/>
                    </a:lnTo>
                    <a:lnTo>
                      <a:pt x="59" y="6"/>
                    </a:lnTo>
                    <a:lnTo>
                      <a:pt x="62" y="140"/>
                    </a:lnTo>
                    <a:close/>
                  </a:path>
                </a:pathLst>
              </a:custGeom>
              <a:solidFill>
                <a:srgbClr val="91A3E0"/>
              </a:solidFill>
              <a:ln w="9525">
                <a:noFill/>
                <a:round/>
                <a:headEnd/>
                <a:tailEnd/>
              </a:ln>
            </p:spPr>
            <p:txBody>
              <a:bodyPr/>
              <a:lstStyle/>
              <a:p>
                <a:endParaRPr lang="en-US" dirty="0"/>
              </a:p>
            </p:txBody>
          </p:sp>
          <p:sp>
            <p:nvSpPr>
              <p:cNvPr id="476" name="Freeform 40"/>
              <p:cNvSpPr>
                <a:spLocks/>
              </p:cNvSpPr>
              <p:nvPr/>
            </p:nvSpPr>
            <p:spPr bwMode="auto">
              <a:xfrm>
                <a:off x="3588" y="3050"/>
                <a:ext cx="13" cy="12"/>
              </a:xfrm>
              <a:custGeom>
                <a:avLst/>
                <a:gdLst>
                  <a:gd name="T0" fmla="*/ 38 w 38"/>
                  <a:gd name="T1" fmla="*/ 11 h 37"/>
                  <a:gd name="T2" fmla="*/ 38 w 38"/>
                  <a:gd name="T3" fmla="*/ 23 h 37"/>
                  <a:gd name="T4" fmla="*/ 31 w 38"/>
                  <a:gd name="T5" fmla="*/ 32 h 37"/>
                  <a:gd name="T6" fmla="*/ 22 w 38"/>
                  <a:gd name="T7" fmla="*/ 37 h 37"/>
                  <a:gd name="T8" fmla="*/ 9 w 38"/>
                  <a:gd name="T9" fmla="*/ 37 h 37"/>
                  <a:gd name="T10" fmla="*/ 0 w 38"/>
                  <a:gd name="T11" fmla="*/ 28 h 37"/>
                  <a:gd name="T12" fmla="*/ 1 w 38"/>
                  <a:gd name="T13" fmla="*/ 18 h 37"/>
                  <a:gd name="T14" fmla="*/ 8 w 38"/>
                  <a:gd name="T15" fmla="*/ 7 h 37"/>
                  <a:gd name="T16" fmla="*/ 17 w 38"/>
                  <a:gd name="T17" fmla="*/ 0 h 37"/>
                  <a:gd name="T18" fmla="*/ 23 w 38"/>
                  <a:gd name="T19" fmla="*/ 0 h 37"/>
                  <a:gd name="T20" fmla="*/ 29 w 38"/>
                  <a:gd name="T21" fmla="*/ 2 h 37"/>
                  <a:gd name="T22" fmla="*/ 32 w 38"/>
                  <a:gd name="T23" fmla="*/ 6 h 37"/>
                  <a:gd name="T24" fmla="*/ 38 w 38"/>
                  <a:gd name="T25" fmla="*/ 11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7"/>
                  <a:gd name="T41" fmla="*/ 38 w 38"/>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7">
                    <a:moveTo>
                      <a:pt x="38" y="11"/>
                    </a:moveTo>
                    <a:lnTo>
                      <a:pt x="38" y="23"/>
                    </a:lnTo>
                    <a:lnTo>
                      <a:pt x="31" y="32"/>
                    </a:lnTo>
                    <a:lnTo>
                      <a:pt x="22" y="37"/>
                    </a:lnTo>
                    <a:lnTo>
                      <a:pt x="9" y="37"/>
                    </a:lnTo>
                    <a:lnTo>
                      <a:pt x="0" y="28"/>
                    </a:lnTo>
                    <a:lnTo>
                      <a:pt x="1" y="18"/>
                    </a:lnTo>
                    <a:lnTo>
                      <a:pt x="8" y="7"/>
                    </a:lnTo>
                    <a:lnTo>
                      <a:pt x="17" y="0"/>
                    </a:lnTo>
                    <a:lnTo>
                      <a:pt x="23" y="0"/>
                    </a:lnTo>
                    <a:lnTo>
                      <a:pt x="29" y="2"/>
                    </a:lnTo>
                    <a:lnTo>
                      <a:pt x="32" y="6"/>
                    </a:lnTo>
                    <a:lnTo>
                      <a:pt x="38" y="11"/>
                    </a:lnTo>
                    <a:close/>
                  </a:path>
                </a:pathLst>
              </a:custGeom>
              <a:solidFill>
                <a:srgbClr val="000000"/>
              </a:solidFill>
              <a:ln w="9525">
                <a:noFill/>
                <a:round/>
                <a:headEnd/>
                <a:tailEnd/>
              </a:ln>
            </p:spPr>
            <p:txBody>
              <a:bodyPr/>
              <a:lstStyle/>
              <a:p>
                <a:endParaRPr lang="en-US" dirty="0"/>
              </a:p>
            </p:txBody>
          </p:sp>
          <p:sp>
            <p:nvSpPr>
              <p:cNvPr id="477" name="Freeform 41"/>
              <p:cNvSpPr>
                <a:spLocks/>
              </p:cNvSpPr>
              <p:nvPr/>
            </p:nvSpPr>
            <p:spPr bwMode="auto">
              <a:xfrm>
                <a:off x="3690" y="3053"/>
                <a:ext cx="9" cy="11"/>
              </a:xfrm>
              <a:custGeom>
                <a:avLst/>
                <a:gdLst>
                  <a:gd name="T0" fmla="*/ 29 w 29"/>
                  <a:gd name="T1" fmla="*/ 6 h 32"/>
                  <a:gd name="T2" fmla="*/ 29 w 29"/>
                  <a:gd name="T3" fmla="*/ 13 h 32"/>
                  <a:gd name="T4" fmla="*/ 28 w 29"/>
                  <a:gd name="T5" fmla="*/ 21 h 32"/>
                  <a:gd name="T6" fmla="*/ 24 w 29"/>
                  <a:gd name="T7" fmla="*/ 27 h 32"/>
                  <a:gd name="T8" fmla="*/ 19 w 29"/>
                  <a:gd name="T9" fmla="*/ 32 h 32"/>
                  <a:gd name="T10" fmla="*/ 14 w 29"/>
                  <a:gd name="T11" fmla="*/ 31 h 32"/>
                  <a:gd name="T12" fmla="*/ 9 w 29"/>
                  <a:gd name="T13" fmla="*/ 31 h 32"/>
                  <a:gd name="T14" fmla="*/ 3 w 29"/>
                  <a:gd name="T15" fmla="*/ 31 h 32"/>
                  <a:gd name="T16" fmla="*/ 0 w 29"/>
                  <a:gd name="T17" fmla="*/ 27 h 32"/>
                  <a:gd name="T18" fmla="*/ 0 w 29"/>
                  <a:gd name="T19" fmla="*/ 18 h 32"/>
                  <a:gd name="T20" fmla="*/ 2 w 29"/>
                  <a:gd name="T21" fmla="*/ 12 h 32"/>
                  <a:gd name="T22" fmla="*/ 6 w 29"/>
                  <a:gd name="T23" fmla="*/ 5 h 32"/>
                  <a:gd name="T24" fmla="*/ 11 w 29"/>
                  <a:gd name="T25" fmla="*/ 1 h 32"/>
                  <a:gd name="T26" fmla="*/ 16 w 29"/>
                  <a:gd name="T27" fmla="*/ 1 h 32"/>
                  <a:gd name="T28" fmla="*/ 23 w 29"/>
                  <a:gd name="T29" fmla="*/ 0 h 32"/>
                  <a:gd name="T30" fmla="*/ 27 w 29"/>
                  <a:gd name="T31" fmla="*/ 1 h 32"/>
                  <a:gd name="T32" fmla="*/ 29 w 29"/>
                  <a:gd name="T33" fmla="*/ 6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32"/>
                  <a:gd name="T53" fmla="*/ 29 w 29"/>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32">
                    <a:moveTo>
                      <a:pt x="29" y="6"/>
                    </a:moveTo>
                    <a:lnTo>
                      <a:pt x="29" y="13"/>
                    </a:lnTo>
                    <a:lnTo>
                      <a:pt x="28" y="21"/>
                    </a:lnTo>
                    <a:lnTo>
                      <a:pt x="24" y="27"/>
                    </a:lnTo>
                    <a:lnTo>
                      <a:pt x="19" y="32"/>
                    </a:lnTo>
                    <a:lnTo>
                      <a:pt x="14" y="31"/>
                    </a:lnTo>
                    <a:lnTo>
                      <a:pt x="9" y="31"/>
                    </a:lnTo>
                    <a:lnTo>
                      <a:pt x="3" y="31"/>
                    </a:lnTo>
                    <a:lnTo>
                      <a:pt x="0" y="27"/>
                    </a:lnTo>
                    <a:lnTo>
                      <a:pt x="0" y="18"/>
                    </a:lnTo>
                    <a:lnTo>
                      <a:pt x="2" y="12"/>
                    </a:lnTo>
                    <a:lnTo>
                      <a:pt x="6" y="5"/>
                    </a:lnTo>
                    <a:lnTo>
                      <a:pt x="11" y="1"/>
                    </a:lnTo>
                    <a:lnTo>
                      <a:pt x="16" y="1"/>
                    </a:lnTo>
                    <a:lnTo>
                      <a:pt x="23" y="0"/>
                    </a:lnTo>
                    <a:lnTo>
                      <a:pt x="27" y="1"/>
                    </a:lnTo>
                    <a:lnTo>
                      <a:pt x="29" y="6"/>
                    </a:lnTo>
                    <a:close/>
                  </a:path>
                </a:pathLst>
              </a:custGeom>
              <a:solidFill>
                <a:srgbClr val="000000"/>
              </a:solidFill>
              <a:ln w="9525">
                <a:noFill/>
                <a:round/>
                <a:headEnd/>
                <a:tailEnd/>
              </a:ln>
            </p:spPr>
            <p:txBody>
              <a:bodyPr/>
              <a:lstStyle/>
              <a:p>
                <a:endParaRPr lang="en-US" dirty="0"/>
              </a:p>
            </p:txBody>
          </p:sp>
          <p:sp>
            <p:nvSpPr>
              <p:cNvPr id="478" name="Freeform 42"/>
              <p:cNvSpPr>
                <a:spLocks/>
              </p:cNvSpPr>
              <p:nvPr/>
            </p:nvSpPr>
            <p:spPr bwMode="auto">
              <a:xfrm>
                <a:off x="3625" y="3109"/>
                <a:ext cx="45" cy="10"/>
              </a:xfrm>
              <a:custGeom>
                <a:avLst/>
                <a:gdLst>
                  <a:gd name="T0" fmla="*/ 134 w 134"/>
                  <a:gd name="T1" fmla="*/ 17 h 28"/>
                  <a:gd name="T2" fmla="*/ 120 w 134"/>
                  <a:gd name="T3" fmla="*/ 18 h 28"/>
                  <a:gd name="T4" fmla="*/ 104 w 134"/>
                  <a:gd name="T5" fmla="*/ 21 h 28"/>
                  <a:gd name="T6" fmla="*/ 87 w 134"/>
                  <a:gd name="T7" fmla="*/ 24 h 28"/>
                  <a:gd name="T8" fmla="*/ 72 w 134"/>
                  <a:gd name="T9" fmla="*/ 25 h 28"/>
                  <a:gd name="T10" fmla="*/ 54 w 134"/>
                  <a:gd name="T11" fmla="*/ 26 h 28"/>
                  <a:gd name="T12" fmla="*/ 37 w 134"/>
                  <a:gd name="T13" fmla="*/ 28 h 28"/>
                  <a:gd name="T14" fmla="*/ 19 w 134"/>
                  <a:gd name="T15" fmla="*/ 28 h 28"/>
                  <a:gd name="T16" fmla="*/ 0 w 134"/>
                  <a:gd name="T17" fmla="*/ 26 h 28"/>
                  <a:gd name="T18" fmla="*/ 13 w 134"/>
                  <a:gd name="T19" fmla="*/ 15 h 28"/>
                  <a:gd name="T20" fmla="*/ 28 w 134"/>
                  <a:gd name="T21" fmla="*/ 7 h 28"/>
                  <a:gd name="T22" fmla="*/ 45 w 134"/>
                  <a:gd name="T23" fmla="*/ 3 h 28"/>
                  <a:gd name="T24" fmla="*/ 61 w 134"/>
                  <a:gd name="T25" fmla="*/ 0 h 28"/>
                  <a:gd name="T26" fmla="*/ 80 w 134"/>
                  <a:gd name="T27" fmla="*/ 2 h 28"/>
                  <a:gd name="T28" fmla="*/ 99 w 134"/>
                  <a:gd name="T29" fmla="*/ 3 h 28"/>
                  <a:gd name="T30" fmla="*/ 117 w 134"/>
                  <a:gd name="T31" fmla="*/ 5 h 28"/>
                  <a:gd name="T32" fmla="*/ 134 w 134"/>
                  <a:gd name="T33" fmla="*/ 7 h 28"/>
                  <a:gd name="T34" fmla="*/ 134 w 134"/>
                  <a:gd name="T35" fmla="*/ 17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4"/>
                  <a:gd name="T55" fmla="*/ 0 h 28"/>
                  <a:gd name="T56" fmla="*/ 134 w 13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4" h="28">
                    <a:moveTo>
                      <a:pt x="134" y="17"/>
                    </a:moveTo>
                    <a:lnTo>
                      <a:pt x="120" y="18"/>
                    </a:lnTo>
                    <a:lnTo>
                      <a:pt x="104" y="21"/>
                    </a:lnTo>
                    <a:lnTo>
                      <a:pt x="87" y="24"/>
                    </a:lnTo>
                    <a:lnTo>
                      <a:pt x="72" y="25"/>
                    </a:lnTo>
                    <a:lnTo>
                      <a:pt x="54" y="26"/>
                    </a:lnTo>
                    <a:lnTo>
                      <a:pt x="37" y="28"/>
                    </a:lnTo>
                    <a:lnTo>
                      <a:pt x="19" y="28"/>
                    </a:lnTo>
                    <a:lnTo>
                      <a:pt x="0" y="26"/>
                    </a:lnTo>
                    <a:lnTo>
                      <a:pt x="13" y="15"/>
                    </a:lnTo>
                    <a:lnTo>
                      <a:pt x="28" y="7"/>
                    </a:lnTo>
                    <a:lnTo>
                      <a:pt x="45" y="3"/>
                    </a:lnTo>
                    <a:lnTo>
                      <a:pt x="61" y="0"/>
                    </a:lnTo>
                    <a:lnTo>
                      <a:pt x="80" y="2"/>
                    </a:lnTo>
                    <a:lnTo>
                      <a:pt x="99" y="3"/>
                    </a:lnTo>
                    <a:lnTo>
                      <a:pt x="117" y="5"/>
                    </a:lnTo>
                    <a:lnTo>
                      <a:pt x="134" y="7"/>
                    </a:lnTo>
                    <a:lnTo>
                      <a:pt x="134" y="17"/>
                    </a:lnTo>
                    <a:close/>
                  </a:path>
                </a:pathLst>
              </a:custGeom>
              <a:solidFill>
                <a:srgbClr val="9E9E9E"/>
              </a:solidFill>
              <a:ln w="9525">
                <a:noFill/>
                <a:round/>
                <a:headEnd/>
                <a:tailEnd/>
              </a:ln>
            </p:spPr>
            <p:txBody>
              <a:bodyPr/>
              <a:lstStyle/>
              <a:p>
                <a:endParaRPr lang="en-US" dirty="0"/>
              </a:p>
            </p:txBody>
          </p:sp>
          <p:sp>
            <p:nvSpPr>
              <p:cNvPr id="479" name="Freeform 43"/>
              <p:cNvSpPr>
                <a:spLocks/>
              </p:cNvSpPr>
              <p:nvPr/>
            </p:nvSpPr>
            <p:spPr bwMode="auto">
              <a:xfrm>
                <a:off x="3678" y="3110"/>
                <a:ext cx="16" cy="279"/>
              </a:xfrm>
              <a:custGeom>
                <a:avLst/>
                <a:gdLst>
                  <a:gd name="T0" fmla="*/ 22 w 48"/>
                  <a:gd name="T1" fmla="*/ 17 h 835"/>
                  <a:gd name="T2" fmla="*/ 30 w 48"/>
                  <a:gd name="T3" fmla="*/ 223 h 835"/>
                  <a:gd name="T4" fmla="*/ 39 w 48"/>
                  <a:gd name="T5" fmla="*/ 434 h 835"/>
                  <a:gd name="T6" fmla="*/ 45 w 48"/>
                  <a:gd name="T7" fmla="*/ 641 h 835"/>
                  <a:gd name="T8" fmla="*/ 48 w 48"/>
                  <a:gd name="T9" fmla="*/ 835 h 835"/>
                  <a:gd name="T10" fmla="*/ 34 w 48"/>
                  <a:gd name="T11" fmla="*/ 835 h 835"/>
                  <a:gd name="T12" fmla="*/ 28 w 48"/>
                  <a:gd name="T13" fmla="*/ 826 h 835"/>
                  <a:gd name="T14" fmla="*/ 27 w 48"/>
                  <a:gd name="T15" fmla="*/ 815 h 835"/>
                  <a:gd name="T16" fmla="*/ 23 w 48"/>
                  <a:gd name="T17" fmla="*/ 804 h 835"/>
                  <a:gd name="T18" fmla="*/ 23 w 48"/>
                  <a:gd name="T19" fmla="*/ 602 h 835"/>
                  <a:gd name="T20" fmla="*/ 21 w 48"/>
                  <a:gd name="T21" fmla="*/ 400 h 835"/>
                  <a:gd name="T22" fmla="*/ 13 w 48"/>
                  <a:gd name="T23" fmla="*/ 201 h 835"/>
                  <a:gd name="T24" fmla="*/ 0 w 48"/>
                  <a:gd name="T25" fmla="*/ 0 h 835"/>
                  <a:gd name="T26" fmla="*/ 22 w 48"/>
                  <a:gd name="T27" fmla="*/ 17 h 83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8"/>
                  <a:gd name="T43" fmla="*/ 0 h 835"/>
                  <a:gd name="T44" fmla="*/ 48 w 48"/>
                  <a:gd name="T45" fmla="*/ 835 h 83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8" h="835">
                    <a:moveTo>
                      <a:pt x="22" y="17"/>
                    </a:moveTo>
                    <a:lnTo>
                      <a:pt x="30" y="223"/>
                    </a:lnTo>
                    <a:lnTo>
                      <a:pt x="39" y="434"/>
                    </a:lnTo>
                    <a:lnTo>
                      <a:pt x="45" y="641"/>
                    </a:lnTo>
                    <a:lnTo>
                      <a:pt x="48" y="835"/>
                    </a:lnTo>
                    <a:lnTo>
                      <a:pt x="34" y="835"/>
                    </a:lnTo>
                    <a:lnTo>
                      <a:pt x="28" y="826"/>
                    </a:lnTo>
                    <a:lnTo>
                      <a:pt x="27" y="815"/>
                    </a:lnTo>
                    <a:lnTo>
                      <a:pt x="23" y="804"/>
                    </a:lnTo>
                    <a:lnTo>
                      <a:pt x="23" y="602"/>
                    </a:lnTo>
                    <a:lnTo>
                      <a:pt x="21" y="400"/>
                    </a:lnTo>
                    <a:lnTo>
                      <a:pt x="13" y="201"/>
                    </a:lnTo>
                    <a:lnTo>
                      <a:pt x="0" y="0"/>
                    </a:lnTo>
                    <a:lnTo>
                      <a:pt x="22" y="17"/>
                    </a:lnTo>
                    <a:close/>
                  </a:path>
                </a:pathLst>
              </a:custGeom>
              <a:solidFill>
                <a:srgbClr val="91A3E0"/>
              </a:solidFill>
              <a:ln w="9525">
                <a:noFill/>
                <a:round/>
                <a:headEnd/>
                <a:tailEnd/>
              </a:ln>
            </p:spPr>
            <p:txBody>
              <a:bodyPr/>
              <a:lstStyle/>
              <a:p>
                <a:endParaRPr lang="en-US" dirty="0"/>
              </a:p>
            </p:txBody>
          </p:sp>
          <p:sp>
            <p:nvSpPr>
              <p:cNvPr id="480" name="Freeform 44"/>
              <p:cNvSpPr>
                <a:spLocks/>
              </p:cNvSpPr>
              <p:nvPr/>
            </p:nvSpPr>
            <p:spPr bwMode="auto">
              <a:xfrm>
                <a:off x="3557" y="3111"/>
                <a:ext cx="33" cy="25"/>
              </a:xfrm>
              <a:custGeom>
                <a:avLst/>
                <a:gdLst>
                  <a:gd name="T0" fmla="*/ 99 w 99"/>
                  <a:gd name="T1" fmla="*/ 56 h 77"/>
                  <a:gd name="T2" fmla="*/ 99 w 99"/>
                  <a:gd name="T3" fmla="*/ 77 h 77"/>
                  <a:gd name="T4" fmla="*/ 0 w 99"/>
                  <a:gd name="T5" fmla="*/ 75 h 77"/>
                  <a:gd name="T6" fmla="*/ 0 w 99"/>
                  <a:gd name="T7" fmla="*/ 40 h 77"/>
                  <a:gd name="T8" fmla="*/ 10 w 99"/>
                  <a:gd name="T9" fmla="*/ 17 h 77"/>
                  <a:gd name="T10" fmla="*/ 27 w 99"/>
                  <a:gd name="T11" fmla="*/ 4 h 77"/>
                  <a:gd name="T12" fmla="*/ 48 w 99"/>
                  <a:gd name="T13" fmla="*/ 0 h 77"/>
                  <a:gd name="T14" fmla="*/ 68 w 99"/>
                  <a:gd name="T15" fmla="*/ 4 h 77"/>
                  <a:gd name="T16" fmla="*/ 87 w 99"/>
                  <a:gd name="T17" fmla="*/ 16 h 77"/>
                  <a:gd name="T18" fmla="*/ 98 w 99"/>
                  <a:gd name="T19" fmla="*/ 33 h 77"/>
                  <a:gd name="T20" fmla="*/ 99 w 99"/>
                  <a:gd name="T21" fmla="*/ 56 h 7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9"/>
                  <a:gd name="T34" fmla="*/ 0 h 77"/>
                  <a:gd name="T35" fmla="*/ 99 w 99"/>
                  <a:gd name="T36" fmla="*/ 77 h 7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9" h="77">
                    <a:moveTo>
                      <a:pt x="99" y="56"/>
                    </a:moveTo>
                    <a:lnTo>
                      <a:pt x="99" y="77"/>
                    </a:lnTo>
                    <a:lnTo>
                      <a:pt x="0" y="75"/>
                    </a:lnTo>
                    <a:lnTo>
                      <a:pt x="0" y="40"/>
                    </a:lnTo>
                    <a:lnTo>
                      <a:pt x="10" y="17"/>
                    </a:lnTo>
                    <a:lnTo>
                      <a:pt x="27" y="4"/>
                    </a:lnTo>
                    <a:lnTo>
                      <a:pt x="48" y="0"/>
                    </a:lnTo>
                    <a:lnTo>
                      <a:pt x="68" y="4"/>
                    </a:lnTo>
                    <a:lnTo>
                      <a:pt x="87" y="16"/>
                    </a:lnTo>
                    <a:lnTo>
                      <a:pt x="98" y="33"/>
                    </a:lnTo>
                    <a:lnTo>
                      <a:pt x="99" y="56"/>
                    </a:lnTo>
                    <a:close/>
                  </a:path>
                </a:pathLst>
              </a:custGeom>
              <a:solidFill>
                <a:srgbClr val="9E9E9E"/>
              </a:solidFill>
              <a:ln w="9525">
                <a:noFill/>
                <a:round/>
                <a:headEnd/>
                <a:tailEnd/>
              </a:ln>
            </p:spPr>
            <p:txBody>
              <a:bodyPr/>
              <a:lstStyle/>
              <a:p>
                <a:endParaRPr lang="en-US" dirty="0"/>
              </a:p>
            </p:txBody>
          </p:sp>
          <p:sp>
            <p:nvSpPr>
              <p:cNvPr id="481" name="Freeform 45"/>
              <p:cNvSpPr>
                <a:spLocks/>
              </p:cNvSpPr>
              <p:nvPr/>
            </p:nvSpPr>
            <p:spPr bwMode="auto">
              <a:xfrm>
                <a:off x="3640" y="3124"/>
                <a:ext cx="37" cy="149"/>
              </a:xfrm>
              <a:custGeom>
                <a:avLst/>
                <a:gdLst>
                  <a:gd name="T0" fmla="*/ 94 w 112"/>
                  <a:gd name="T1" fmla="*/ 4 h 446"/>
                  <a:gd name="T2" fmla="*/ 101 w 112"/>
                  <a:gd name="T3" fmla="*/ 110 h 446"/>
                  <a:gd name="T4" fmla="*/ 107 w 112"/>
                  <a:gd name="T5" fmla="*/ 219 h 446"/>
                  <a:gd name="T6" fmla="*/ 111 w 112"/>
                  <a:gd name="T7" fmla="*/ 329 h 446"/>
                  <a:gd name="T8" fmla="*/ 112 w 112"/>
                  <a:gd name="T9" fmla="*/ 442 h 446"/>
                  <a:gd name="T10" fmla="*/ 99 w 112"/>
                  <a:gd name="T11" fmla="*/ 443 h 446"/>
                  <a:gd name="T12" fmla="*/ 86 w 112"/>
                  <a:gd name="T13" fmla="*/ 445 h 446"/>
                  <a:gd name="T14" fmla="*/ 72 w 112"/>
                  <a:gd name="T15" fmla="*/ 446 h 446"/>
                  <a:gd name="T16" fmla="*/ 58 w 112"/>
                  <a:gd name="T17" fmla="*/ 446 h 446"/>
                  <a:gd name="T18" fmla="*/ 44 w 112"/>
                  <a:gd name="T19" fmla="*/ 446 h 446"/>
                  <a:gd name="T20" fmla="*/ 31 w 112"/>
                  <a:gd name="T21" fmla="*/ 442 h 446"/>
                  <a:gd name="T22" fmla="*/ 19 w 112"/>
                  <a:gd name="T23" fmla="*/ 437 h 446"/>
                  <a:gd name="T24" fmla="*/ 10 w 112"/>
                  <a:gd name="T25" fmla="*/ 428 h 446"/>
                  <a:gd name="T26" fmla="*/ 7 w 112"/>
                  <a:gd name="T27" fmla="*/ 386 h 446"/>
                  <a:gd name="T28" fmla="*/ 2 w 112"/>
                  <a:gd name="T29" fmla="*/ 344 h 446"/>
                  <a:gd name="T30" fmla="*/ 0 w 112"/>
                  <a:gd name="T31" fmla="*/ 303 h 446"/>
                  <a:gd name="T32" fmla="*/ 6 w 112"/>
                  <a:gd name="T33" fmla="*/ 269 h 446"/>
                  <a:gd name="T34" fmla="*/ 11 w 112"/>
                  <a:gd name="T35" fmla="*/ 266 h 446"/>
                  <a:gd name="T36" fmla="*/ 15 w 112"/>
                  <a:gd name="T37" fmla="*/ 263 h 446"/>
                  <a:gd name="T38" fmla="*/ 20 w 112"/>
                  <a:gd name="T39" fmla="*/ 263 h 446"/>
                  <a:gd name="T40" fmla="*/ 27 w 112"/>
                  <a:gd name="T41" fmla="*/ 263 h 446"/>
                  <a:gd name="T42" fmla="*/ 32 w 112"/>
                  <a:gd name="T43" fmla="*/ 263 h 446"/>
                  <a:gd name="T44" fmla="*/ 37 w 112"/>
                  <a:gd name="T45" fmla="*/ 263 h 446"/>
                  <a:gd name="T46" fmla="*/ 44 w 112"/>
                  <a:gd name="T47" fmla="*/ 263 h 446"/>
                  <a:gd name="T48" fmla="*/ 49 w 112"/>
                  <a:gd name="T49" fmla="*/ 263 h 446"/>
                  <a:gd name="T50" fmla="*/ 46 w 112"/>
                  <a:gd name="T51" fmla="*/ 201 h 446"/>
                  <a:gd name="T52" fmla="*/ 42 w 112"/>
                  <a:gd name="T53" fmla="*/ 132 h 446"/>
                  <a:gd name="T54" fmla="*/ 41 w 112"/>
                  <a:gd name="T55" fmla="*/ 64 h 446"/>
                  <a:gd name="T56" fmla="*/ 44 w 112"/>
                  <a:gd name="T57" fmla="*/ 4 h 446"/>
                  <a:gd name="T58" fmla="*/ 53 w 112"/>
                  <a:gd name="T59" fmla="*/ 6 h 446"/>
                  <a:gd name="T60" fmla="*/ 59 w 112"/>
                  <a:gd name="T61" fmla="*/ 6 h 446"/>
                  <a:gd name="T62" fmla="*/ 66 w 112"/>
                  <a:gd name="T63" fmla="*/ 4 h 446"/>
                  <a:gd name="T64" fmla="*/ 71 w 112"/>
                  <a:gd name="T65" fmla="*/ 3 h 446"/>
                  <a:gd name="T66" fmla="*/ 75 w 112"/>
                  <a:gd name="T67" fmla="*/ 2 h 446"/>
                  <a:gd name="T68" fmla="*/ 81 w 112"/>
                  <a:gd name="T69" fmla="*/ 0 h 446"/>
                  <a:gd name="T70" fmla="*/ 86 w 112"/>
                  <a:gd name="T71" fmla="*/ 2 h 446"/>
                  <a:gd name="T72" fmla="*/ 94 w 112"/>
                  <a:gd name="T73" fmla="*/ 4 h 44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2"/>
                  <a:gd name="T112" fmla="*/ 0 h 446"/>
                  <a:gd name="T113" fmla="*/ 112 w 112"/>
                  <a:gd name="T114" fmla="*/ 446 h 44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2" h="446">
                    <a:moveTo>
                      <a:pt x="94" y="4"/>
                    </a:moveTo>
                    <a:lnTo>
                      <a:pt x="101" y="110"/>
                    </a:lnTo>
                    <a:lnTo>
                      <a:pt x="107" y="219"/>
                    </a:lnTo>
                    <a:lnTo>
                      <a:pt x="111" y="329"/>
                    </a:lnTo>
                    <a:lnTo>
                      <a:pt x="112" y="442"/>
                    </a:lnTo>
                    <a:lnTo>
                      <a:pt x="99" y="443"/>
                    </a:lnTo>
                    <a:lnTo>
                      <a:pt x="86" y="445"/>
                    </a:lnTo>
                    <a:lnTo>
                      <a:pt x="72" y="446"/>
                    </a:lnTo>
                    <a:lnTo>
                      <a:pt x="58" y="446"/>
                    </a:lnTo>
                    <a:lnTo>
                      <a:pt x="44" y="446"/>
                    </a:lnTo>
                    <a:lnTo>
                      <a:pt x="31" y="442"/>
                    </a:lnTo>
                    <a:lnTo>
                      <a:pt x="19" y="437"/>
                    </a:lnTo>
                    <a:lnTo>
                      <a:pt x="10" y="428"/>
                    </a:lnTo>
                    <a:lnTo>
                      <a:pt x="7" y="386"/>
                    </a:lnTo>
                    <a:lnTo>
                      <a:pt x="2" y="344"/>
                    </a:lnTo>
                    <a:lnTo>
                      <a:pt x="0" y="303"/>
                    </a:lnTo>
                    <a:lnTo>
                      <a:pt x="6" y="269"/>
                    </a:lnTo>
                    <a:lnTo>
                      <a:pt x="11" y="266"/>
                    </a:lnTo>
                    <a:lnTo>
                      <a:pt x="15" y="263"/>
                    </a:lnTo>
                    <a:lnTo>
                      <a:pt x="20" y="263"/>
                    </a:lnTo>
                    <a:lnTo>
                      <a:pt x="27" y="263"/>
                    </a:lnTo>
                    <a:lnTo>
                      <a:pt x="32" y="263"/>
                    </a:lnTo>
                    <a:lnTo>
                      <a:pt x="37" y="263"/>
                    </a:lnTo>
                    <a:lnTo>
                      <a:pt x="44" y="263"/>
                    </a:lnTo>
                    <a:lnTo>
                      <a:pt x="49" y="263"/>
                    </a:lnTo>
                    <a:lnTo>
                      <a:pt x="46" y="201"/>
                    </a:lnTo>
                    <a:lnTo>
                      <a:pt x="42" y="132"/>
                    </a:lnTo>
                    <a:lnTo>
                      <a:pt x="41" y="64"/>
                    </a:lnTo>
                    <a:lnTo>
                      <a:pt x="44" y="4"/>
                    </a:lnTo>
                    <a:lnTo>
                      <a:pt x="53" y="6"/>
                    </a:lnTo>
                    <a:lnTo>
                      <a:pt x="59" y="6"/>
                    </a:lnTo>
                    <a:lnTo>
                      <a:pt x="66" y="4"/>
                    </a:lnTo>
                    <a:lnTo>
                      <a:pt x="71" y="3"/>
                    </a:lnTo>
                    <a:lnTo>
                      <a:pt x="75" y="2"/>
                    </a:lnTo>
                    <a:lnTo>
                      <a:pt x="81" y="0"/>
                    </a:lnTo>
                    <a:lnTo>
                      <a:pt x="86" y="2"/>
                    </a:lnTo>
                    <a:lnTo>
                      <a:pt x="94" y="4"/>
                    </a:lnTo>
                    <a:close/>
                  </a:path>
                </a:pathLst>
              </a:custGeom>
              <a:solidFill>
                <a:srgbClr val="BFBF00"/>
              </a:solidFill>
              <a:ln w="9525">
                <a:noFill/>
                <a:round/>
                <a:headEnd/>
                <a:tailEnd/>
              </a:ln>
            </p:spPr>
            <p:txBody>
              <a:bodyPr/>
              <a:lstStyle/>
              <a:p>
                <a:endParaRPr lang="en-US" dirty="0"/>
              </a:p>
            </p:txBody>
          </p:sp>
          <p:sp>
            <p:nvSpPr>
              <p:cNvPr id="482" name="Freeform 46"/>
              <p:cNvSpPr>
                <a:spLocks/>
              </p:cNvSpPr>
              <p:nvPr/>
            </p:nvSpPr>
            <p:spPr bwMode="auto">
              <a:xfrm>
                <a:off x="3829" y="3134"/>
                <a:ext cx="32" cy="190"/>
              </a:xfrm>
              <a:custGeom>
                <a:avLst/>
                <a:gdLst>
                  <a:gd name="T0" fmla="*/ 77 w 94"/>
                  <a:gd name="T1" fmla="*/ 343 h 569"/>
                  <a:gd name="T2" fmla="*/ 85 w 94"/>
                  <a:gd name="T3" fmla="*/ 395 h 569"/>
                  <a:gd name="T4" fmla="*/ 89 w 94"/>
                  <a:gd name="T5" fmla="*/ 451 h 569"/>
                  <a:gd name="T6" fmla="*/ 91 w 94"/>
                  <a:gd name="T7" fmla="*/ 509 h 569"/>
                  <a:gd name="T8" fmla="*/ 94 w 94"/>
                  <a:gd name="T9" fmla="*/ 565 h 569"/>
                  <a:gd name="T10" fmla="*/ 26 w 94"/>
                  <a:gd name="T11" fmla="*/ 569 h 569"/>
                  <a:gd name="T12" fmla="*/ 12 w 94"/>
                  <a:gd name="T13" fmla="*/ 424 h 569"/>
                  <a:gd name="T14" fmla="*/ 6 w 94"/>
                  <a:gd name="T15" fmla="*/ 286 h 569"/>
                  <a:gd name="T16" fmla="*/ 3 w 94"/>
                  <a:gd name="T17" fmla="*/ 149 h 569"/>
                  <a:gd name="T18" fmla="*/ 0 w 94"/>
                  <a:gd name="T19" fmla="*/ 5 h 569"/>
                  <a:gd name="T20" fmla="*/ 8 w 94"/>
                  <a:gd name="T21" fmla="*/ 3 h 569"/>
                  <a:gd name="T22" fmla="*/ 16 w 94"/>
                  <a:gd name="T23" fmla="*/ 0 h 569"/>
                  <a:gd name="T24" fmla="*/ 25 w 94"/>
                  <a:gd name="T25" fmla="*/ 0 h 569"/>
                  <a:gd name="T26" fmla="*/ 33 w 94"/>
                  <a:gd name="T27" fmla="*/ 0 h 569"/>
                  <a:gd name="T28" fmla="*/ 42 w 94"/>
                  <a:gd name="T29" fmla="*/ 0 h 569"/>
                  <a:gd name="T30" fmla="*/ 51 w 94"/>
                  <a:gd name="T31" fmla="*/ 0 h 569"/>
                  <a:gd name="T32" fmla="*/ 60 w 94"/>
                  <a:gd name="T33" fmla="*/ 0 h 569"/>
                  <a:gd name="T34" fmla="*/ 68 w 94"/>
                  <a:gd name="T35" fmla="*/ 0 h 569"/>
                  <a:gd name="T36" fmla="*/ 72 w 94"/>
                  <a:gd name="T37" fmla="*/ 65 h 569"/>
                  <a:gd name="T38" fmla="*/ 72 w 94"/>
                  <a:gd name="T39" fmla="*/ 119 h 569"/>
                  <a:gd name="T40" fmla="*/ 77 w 94"/>
                  <a:gd name="T41" fmla="*/ 172 h 569"/>
                  <a:gd name="T42" fmla="*/ 91 w 94"/>
                  <a:gd name="T43" fmla="*/ 228 h 569"/>
                  <a:gd name="T44" fmla="*/ 80 w 94"/>
                  <a:gd name="T45" fmla="*/ 240 h 569"/>
                  <a:gd name="T46" fmla="*/ 78 w 94"/>
                  <a:gd name="T47" fmla="*/ 253 h 569"/>
                  <a:gd name="T48" fmla="*/ 81 w 94"/>
                  <a:gd name="T49" fmla="*/ 266 h 569"/>
                  <a:gd name="T50" fmla="*/ 85 w 94"/>
                  <a:gd name="T51" fmla="*/ 281 h 569"/>
                  <a:gd name="T52" fmla="*/ 78 w 94"/>
                  <a:gd name="T53" fmla="*/ 288 h 569"/>
                  <a:gd name="T54" fmla="*/ 72 w 94"/>
                  <a:gd name="T55" fmla="*/ 293 h 569"/>
                  <a:gd name="T56" fmla="*/ 67 w 94"/>
                  <a:gd name="T57" fmla="*/ 297 h 569"/>
                  <a:gd name="T58" fmla="*/ 61 w 94"/>
                  <a:gd name="T59" fmla="*/ 302 h 569"/>
                  <a:gd name="T60" fmla="*/ 56 w 94"/>
                  <a:gd name="T61" fmla="*/ 307 h 569"/>
                  <a:gd name="T62" fmla="*/ 52 w 94"/>
                  <a:gd name="T63" fmla="*/ 312 h 569"/>
                  <a:gd name="T64" fmla="*/ 48 w 94"/>
                  <a:gd name="T65" fmla="*/ 319 h 569"/>
                  <a:gd name="T66" fmla="*/ 46 w 94"/>
                  <a:gd name="T67" fmla="*/ 327 h 569"/>
                  <a:gd name="T68" fmla="*/ 52 w 94"/>
                  <a:gd name="T69" fmla="*/ 333 h 569"/>
                  <a:gd name="T70" fmla="*/ 60 w 94"/>
                  <a:gd name="T71" fmla="*/ 340 h 569"/>
                  <a:gd name="T72" fmla="*/ 68 w 94"/>
                  <a:gd name="T73" fmla="*/ 343 h 569"/>
                  <a:gd name="T74" fmla="*/ 77 w 94"/>
                  <a:gd name="T75" fmla="*/ 343 h 56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4"/>
                  <a:gd name="T115" fmla="*/ 0 h 569"/>
                  <a:gd name="T116" fmla="*/ 94 w 94"/>
                  <a:gd name="T117" fmla="*/ 569 h 56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4" h="569">
                    <a:moveTo>
                      <a:pt x="77" y="343"/>
                    </a:moveTo>
                    <a:lnTo>
                      <a:pt x="85" y="395"/>
                    </a:lnTo>
                    <a:lnTo>
                      <a:pt x="89" y="451"/>
                    </a:lnTo>
                    <a:lnTo>
                      <a:pt x="91" y="509"/>
                    </a:lnTo>
                    <a:lnTo>
                      <a:pt x="94" y="565"/>
                    </a:lnTo>
                    <a:lnTo>
                      <a:pt x="26" y="569"/>
                    </a:lnTo>
                    <a:lnTo>
                      <a:pt x="12" y="424"/>
                    </a:lnTo>
                    <a:lnTo>
                      <a:pt x="6" y="286"/>
                    </a:lnTo>
                    <a:lnTo>
                      <a:pt x="3" y="149"/>
                    </a:lnTo>
                    <a:lnTo>
                      <a:pt x="0" y="5"/>
                    </a:lnTo>
                    <a:lnTo>
                      <a:pt x="8" y="3"/>
                    </a:lnTo>
                    <a:lnTo>
                      <a:pt x="16" y="0"/>
                    </a:lnTo>
                    <a:lnTo>
                      <a:pt x="25" y="0"/>
                    </a:lnTo>
                    <a:lnTo>
                      <a:pt x="33" y="0"/>
                    </a:lnTo>
                    <a:lnTo>
                      <a:pt x="42" y="0"/>
                    </a:lnTo>
                    <a:lnTo>
                      <a:pt x="51" y="0"/>
                    </a:lnTo>
                    <a:lnTo>
                      <a:pt x="60" y="0"/>
                    </a:lnTo>
                    <a:lnTo>
                      <a:pt x="68" y="0"/>
                    </a:lnTo>
                    <a:lnTo>
                      <a:pt x="72" y="65"/>
                    </a:lnTo>
                    <a:lnTo>
                      <a:pt x="72" y="119"/>
                    </a:lnTo>
                    <a:lnTo>
                      <a:pt x="77" y="172"/>
                    </a:lnTo>
                    <a:lnTo>
                      <a:pt x="91" y="228"/>
                    </a:lnTo>
                    <a:lnTo>
                      <a:pt x="80" y="240"/>
                    </a:lnTo>
                    <a:lnTo>
                      <a:pt x="78" y="253"/>
                    </a:lnTo>
                    <a:lnTo>
                      <a:pt x="81" y="266"/>
                    </a:lnTo>
                    <a:lnTo>
                      <a:pt x="85" y="281"/>
                    </a:lnTo>
                    <a:lnTo>
                      <a:pt x="78" y="288"/>
                    </a:lnTo>
                    <a:lnTo>
                      <a:pt x="72" y="293"/>
                    </a:lnTo>
                    <a:lnTo>
                      <a:pt x="67" y="297"/>
                    </a:lnTo>
                    <a:lnTo>
                      <a:pt x="61" y="302"/>
                    </a:lnTo>
                    <a:lnTo>
                      <a:pt x="56" y="307"/>
                    </a:lnTo>
                    <a:lnTo>
                      <a:pt x="52" y="312"/>
                    </a:lnTo>
                    <a:lnTo>
                      <a:pt x="48" y="319"/>
                    </a:lnTo>
                    <a:lnTo>
                      <a:pt x="46" y="327"/>
                    </a:lnTo>
                    <a:lnTo>
                      <a:pt x="52" y="333"/>
                    </a:lnTo>
                    <a:lnTo>
                      <a:pt x="60" y="340"/>
                    </a:lnTo>
                    <a:lnTo>
                      <a:pt x="68" y="343"/>
                    </a:lnTo>
                    <a:lnTo>
                      <a:pt x="77" y="343"/>
                    </a:lnTo>
                    <a:close/>
                  </a:path>
                </a:pathLst>
              </a:custGeom>
              <a:solidFill>
                <a:srgbClr val="91A3E0"/>
              </a:solidFill>
              <a:ln w="9525">
                <a:noFill/>
                <a:round/>
                <a:headEnd/>
                <a:tailEnd/>
              </a:ln>
            </p:spPr>
            <p:txBody>
              <a:bodyPr/>
              <a:lstStyle/>
              <a:p>
                <a:endParaRPr lang="en-US" dirty="0"/>
              </a:p>
            </p:txBody>
          </p:sp>
          <p:sp>
            <p:nvSpPr>
              <p:cNvPr id="483" name="Freeform 47"/>
              <p:cNvSpPr>
                <a:spLocks/>
              </p:cNvSpPr>
              <p:nvPr/>
            </p:nvSpPr>
            <p:spPr bwMode="auto">
              <a:xfrm>
                <a:off x="3547" y="3143"/>
                <a:ext cx="54" cy="23"/>
              </a:xfrm>
              <a:custGeom>
                <a:avLst/>
                <a:gdLst>
                  <a:gd name="T0" fmla="*/ 0 w 162"/>
                  <a:gd name="T1" fmla="*/ 0 h 70"/>
                  <a:gd name="T2" fmla="*/ 162 w 162"/>
                  <a:gd name="T3" fmla="*/ 3 h 70"/>
                  <a:gd name="T4" fmla="*/ 159 w 162"/>
                  <a:gd name="T5" fmla="*/ 60 h 70"/>
                  <a:gd name="T6" fmla="*/ 141 w 162"/>
                  <a:gd name="T7" fmla="*/ 65 h 70"/>
                  <a:gd name="T8" fmla="*/ 123 w 162"/>
                  <a:gd name="T9" fmla="*/ 67 h 70"/>
                  <a:gd name="T10" fmla="*/ 102 w 162"/>
                  <a:gd name="T11" fmla="*/ 70 h 70"/>
                  <a:gd name="T12" fmla="*/ 83 w 162"/>
                  <a:gd name="T13" fmla="*/ 70 h 70"/>
                  <a:gd name="T14" fmla="*/ 62 w 162"/>
                  <a:gd name="T15" fmla="*/ 69 h 70"/>
                  <a:gd name="T16" fmla="*/ 42 w 162"/>
                  <a:gd name="T17" fmla="*/ 67 h 70"/>
                  <a:gd name="T18" fmla="*/ 23 w 162"/>
                  <a:gd name="T19" fmla="*/ 65 h 70"/>
                  <a:gd name="T20" fmla="*/ 5 w 162"/>
                  <a:gd name="T21" fmla="*/ 62 h 70"/>
                  <a:gd name="T22" fmla="*/ 0 w 162"/>
                  <a:gd name="T23" fmla="*/ 47 h 70"/>
                  <a:gd name="T24" fmla="*/ 0 w 162"/>
                  <a:gd name="T25" fmla="*/ 29 h 70"/>
                  <a:gd name="T26" fmla="*/ 0 w 162"/>
                  <a:gd name="T27" fmla="*/ 13 h 70"/>
                  <a:gd name="T28" fmla="*/ 0 w 162"/>
                  <a:gd name="T29" fmla="*/ 0 h 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2"/>
                  <a:gd name="T46" fmla="*/ 0 h 70"/>
                  <a:gd name="T47" fmla="*/ 162 w 162"/>
                  <a:gd name="T48" fmla="*/ 70 h 7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2" h="70">
                    <a:moveTo>
                      <a:pt x="0" y="0"/>
                    </a:moveTo>
                    <a:lnTo>
                      <a:pt x="162" y="3"/>
                    </a:lnTo>
                    <a:lnTo>
                      <a:pt x="159" y="60"/>
                    </a:lnTo>
                    <a:lnTo>
                      <a:pt x="141" y="65"/>
                    </a:lnTo>
                    <a:lnTo>
                      <a:pt x="123" y="67"/>
                    </a:lnTo>
                    <a:lnTo>
                      <a:pt x="102" y="70"/>
                    </a:lnTo>
                    <a:lnTo>
                      <a:pt x="83" y="70"/>
                    </a:lnTo>
                    <a:lnTo>
                      <a:pt x="62" y="69"/>
                    </a:lnTo>
                    <a:lnTo>
                      <a:pt x="42" y="67"/>
                    </a:lnTo>
                    <a:lnTo>
                      <a:pt x="23" y="65"/>
                    </a:lnTo>
                    <a:lnTo>
                      <a:pt x="5" y="62"/>
                    </a:lnTo>
                    <a:lnTo>
                      <a:pt x="0" y="47"/>
                    </a:lnTo>
                    <a:lnTo>
                      <a:pt x="0" y="29"/>
                    </a:lnTo>
                    <a:lnTo>
                      <a:pt x="0" y="13"/>
                    </a:lnTo>
                    <a:lnTo>
                      <a:pt x="0" y="0"/>
                    </a:lnTo>
                    <a:close/>
                  </a:path>
                </a:pathLst>
              </a:custGeom>
              <a:solidFill>
                <a:srgbClr val="91A3E0"/>
              </a:solidFill>
              <a:ln w="9525">
                <a:noFill/>
                <a:round/>
                <a:headEnd/>
                <a:tailEnd/>
              </a:ln>
            </p:spPr>
            <p:txBody>
              <a:bodyPr/>
              <a:lstStyle/>
              <a:p>
                <a:endParaRPr lang="en-US" dirty="0"/>
              </a:p>
            </p:txBody>
          </p:sp>
          <p:sp>
            <p:nvSpPr>
              <p:cNvPr id="484" name="Freeform 48"/>
              <p:cNvSpPr>
                <a:spLocks/>
              </p:cNvSpPr>
              <p:nvPr/>
            </p:nvSpPr>
            <p:spPr bwMode="auto">
              <a:xfrm>
                <a:off x="3559" y="3170"/>
                <a:ext cx="26" cy="5"/>
              </a:xfrm>
              <a:custGeom>
                <a:avLst/>
                <a:gdLst>
                  <a:gd name="T0" fmla="*/ 78 w 78"/>
                  <a:gd name="T1" fmla="*/ 13 h 13"/>
                  <a:gd name="T2" fmla="*/ 0 w 78"/>
                  <a:gd name="T3" fmla="*/ 10 h 13"/>
                  <a:gd name="T4" fmla="*/ 10 w 78"/>
                  <a:gd name="T5" fmla="*/ 5 h 13"/>
                  <a:gd name="T6" fmla="*/ 19 w 78"/>
                  <a:gd name="T7" fmla="*/ 1 h 13"/>
                  <a:gd name="T8" fmla="*/ 30 w 78"/>
                  <a:gd name="T9" fmla="*/ 0 h 13"/>
                  <a:gd name="T10" fmla="*/ 41 w 78"/>
                  <a:gd name="T11" fmla="*/ 1 h 13"/>
                  <a:gd name="T12" fmla="*/ 52 w 78"/>
                  <a:gd name="T13" fmla="*/ 4 h 13"/>
                  <a:gd name="T14" fmla="*/ 61 w 78"/>
                  <a:gd name="T15" fmla="*/ 6 h 13"/>
                  <a:gd name="T16" fmla="*/ 70 w 78"/>
                  <a:gd name="T17" fmla="*/ 10 h 13"/>
                  <a:gd name="T18" fmla="*/ 78 w 78"/>
                  <a:gd name="T19" fmla="*/ 13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13"/>
                  <a:gd name="T32" fmla="*/ 78 w 78"/>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13">
                    <a:moveTo>
                      <a:pt x="78" y="13"/>
                    </a:moveTo>
                    <a:lnTo>
                      <a:pt x="0" y="10"/>
                    </a:lnTo>
                    <a:lnTo>
                      <a:pt x="10" y="5"/>
                    </a:lnTo>
                    <a:lnTo>
                      <a:pt x="19" y="1"/>
                    </a:lnTo>
                    <a:lnTo>
                      <a:pt x="30" y="0"/>
                    </a:lnTo>
                    <a:lnTo>
                      <a:pt x="41" y="1"/>
                    </a:lnTo>
                    <a:lnTo>
                      <a:pt x="52" y="4"/>
                    </a:lnTo>
                    <a:lnTo>
                      <a:pt x="61" y="6"/>
                    </a:lnTo>
                    <a:lnTo>
                      <a:pt x="70" y="10"/>
                    </a:lnTo>
                    <a:lnTo>
                      <a:pt x="78" y="13"/>
                    </a:lnTo>
                    <a:close/>
                  </a:path>
                </a:pathLst>
              </a:custGeom>
              <a:solidFill>
                <a:srgbClr val="FFFF00"/>
              </a:solidFill>
              <a:ln w="9525">
                <a:noFill/>
                <a:round/>
                <a:headEnd/>
                <a:tailEnd/>
              </a:ln>
            </p:spPr>
            <p:txBody>
              <a:bodyPr/>
              <a:lstStyle/>
              <a:p>
                <a:endParaRPr lang="en-US" dirty="0"/>
              </a:p>
            </p:txBody>
          </p:sp>
          <p:sp>
            <p:nvSpPr>
              <p:cNvPr id="485" name="Freeform 49"/>
              <p:cNvSpPr>
                <a:spLocks/>
              </p:cNvSpPr>
              <p:nvPr/>
            </p:nvSpPr>
            <p:spPr bwMode="auto">
              <a:xfrm>
                <a:off x="3562" y="3181"/>
                <a:ext cx="23" cy="7"/>
              </a:xfrm>
              <a:custGeom>
                <a:avLst/>
                <a:gdLst>
                  <a:gd name="T0" fmla="*/ 71 w 71"/>
                  <a:gd name="T1" fmla="*/ 17 h 22"/>
                  <a:gd name="T2" fmla="*/ 63 w 71"/>
                  <a:gd name="T3" fmla="*/ 19 h 22"/>
                  <a:gd name="T4" fmla="*/ 54 w 71"/>
                  <a:gd name="T5" fmla="*/ 21 h 22"/>
                  <a:gd name="T6" fmla="*/ 45 w 71"/>
                  <a:gd name="T7" fmla="*/ 22 h 22"/>
                  <a:gd name="T8" fmla="*/ 35 w 71"/>
                  <a:gd name="T9" fmla="*/ 22 h 22"/>
                  <a:gd name="T10" fmla="*/ 26 w 71"/>
                  <a:gd name="T11" fmla="*/ 22 h 22"/>
                  <a:gd name="T12" fmla="*/ 17 w 71"/>
                  <a:gd name="T13" fmla="*/ 21 h 22"/>
                  <a:gd name="T14" fmla="*/ 8 w 71"/>
                  <a:gd name="T15" fmla="*/ 18 h 22"/>
                  <a:gd name="T16" fmla="*/ 0 w 71"/>
                  <a:gd name="T17" fmla="*/ 16 h 22"/>
                  <a:gd name="T18" fmla="*/ 5 w 71"/>
                  <a:gd name="T19" fmla="*/ 7 h 22"/>
                  <a:gd name="T20" fmla="*/ 12 w 71"/>
                  <a:gd name="T21" fmla="*/ 1 h 22"/>
                  <a:gd name="T22" fmla="*/ 19 w 71"/>
                  <a:gd name="T23" fmla="*/ 0 h 22"/>
                  <a:gd name="T24" fmla="*/ 30 w 71"/>
                  <a:gd name="T25" fmla="*/ 0 h 22"/>
                  <a:gd name="T26" fmla="*/ 40 w 71"/>
                  <a:gd name="T27" fmla="*/ 3 h 22"/>
                  <a:gd name="T28" fmla="*/ 50 w 71"/>
                  <a:gd name="T29" fmla="*/ 5 h 22"/>
                  <a:gd name="T30" fmla="*/ 61 w 71"/>
                  <a:gd name="T31" fmla="*/ 7 h 22"/>
                  <a:gd name="T32" fmla="*/ 71 w 71"/>
                  <a:gd name="T33" fmla="*/ 8 h 22"/>
                  <a:gd name="T34" fmla="*/ 71 w 71"/>
                  <a:gd name="T35" fmla="*/ 17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22"/>
                  <a:gd name="T56" fmla="*/ 71 w 7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22">
                    <a:moveTo>
                      <a:pt x="71" y="17"/>
                    </a:moveTo>
                    <a:lnTo>
                      <a:pt x="63" y="19"/>
                    </a:lnTo>
                    <a:lnTo>
                      <a:pt x="54" y="21"/>
                    </a:lnTo>
                    <a:lnTo>
                      <a:pt x="45" y="22"/>
                    </a:lnTo>
                    <a:lnTo>
                      <a:pt x="35" y="22"/>
                    </a:lnTo>
                    <a:lnTo>
                      <a:pt x="26" y="22"/>
                    </a:lnTo>
                    <a:lnTo>
                      <a:pt x="17" y="21"/>
                    </a:lnTo>
                    <a:lnTo>
                      <a:pt x="8" y="18"/>
                    </a:lnTo>
                    <a:lnTo>
                      <a:pt x="0" y="16"/>
                    </a:lnTo>
                    <a:lnTo>
                      <a:pt x="5" y="7"/>
                    </a:lnTo>
                    <a:lnTo>
                      <a:pt x="12" y="1"/>
                    </a:lnTo>
                    <a:lnTo>
                      <a:pt x="19" y="0"/>
                    </a:lnTo>
                    <a:lnTo>
                      <a:pt x="30" y="0"/>
                    </a:lnTo>
                    <a:lnTo>
                      <a:pt x="40" y="3"/>
                    </a:lnTo>
                    <a:lnTo>
                      <a:pt x="50" y="5"/>
                    </a:lnTo>
                    <a:lnTo>
                      <a:pt x="61" y="7"/>
                    </a:lnTo>
                    <a:lnTo>
                      <a:pt x="71" y="8"/>
                    </a:lnTo>
                    <a:lnTo>
                      <a:pt x="71" y="17"/>
                    </a:lnTo>
                    <a:close/>
                  </a:path>
                </a:pathLst>
              </a:custGeom>
              <a:solidFill>
                <a:srgbClr val="B7C1E8"/>
              </a:solidFill>
              <a:ln w="9525">
                <a:noFill/>
                <a:round/>
                <a:headEnd/>
                <a:tailEnd/>
              </a:ln>
            </p:spPr>
            <p:txBody>
              <a:bodyPr/>
              <a:lstStyle/>
              <a:p>
                <a:endParaRPr lang="en-US" dirty="0"/>
              </a:p>
            </p:txBody>
          </p:sp>
          <p:sp>
            <p:nvSpPr>
              <p:cNvPr id="486" name="Freeform 50"/>
              <p:cNvSpPr>
                <a:spLocks/>
              </p:cNvSpPr>
              <p:nvPr/>
            </p:nvSpPr>
            <p:spPr bwMode="auto">
              <a:xfrm>
                <a:off x="3563" y="3206"/>
                <a:ext cx="21" cy="9"/>
              </a:xfrm>
              <a:custGeom>
                <a:avLst/>
                <a:gdLst>
                  <a:gd name="T0" fmla="*/ 62 w 62"/>
                  <a:gd name="T1" fmla="*/ 23 h 26"/>
                  <a:gd name="T2" fmla="*/ 0 w 62"/>
                  <a:gd name="T3" fmla="*/ 26 h 26"/>
                  <a:gd name="T4" fmla="*/ 0 w 62"/>
                  <a:gd name="T5" fmla="*/ 0 h 26"/>
                  <a:gd name="T6" fmla="*/ 62 w 62"/>
                  <a:gd name="T7" fmla="*/ 3 h 26"/>
                  <a:gd name="T8" fmla="*/ 62 w 62"/>
                  <a:gd name="T9" fmla="*/ 23 h 26"/>
                  <a:gd name="T10" fmla="*/ 0 60000 65536"/>
                  <a:gd name="T11" fmla="*/ 0 60000 65536"/>
                  <a:gd name="T12" fmla="*/ 0 60000 65536"/>
                  <a:gd name="T13" fmla="*/ 0 60000 65536"/>
                  <a:gd name="T14" fmla="*/ 0 60000 65536"/>
                  <a:gd name="T15" fmla="*/ 0 w 62"/>
                  <a:gd name="T16" fmla="*/ 0 h 26"/>
                  <a:gd name="T17" fmla="*/ 62 w 62"/>
                  <a:gd name="T18" fmla="*/ 26 h 26"/>
                </a:gdLst>
                <a:ahLst/>
                <a:cxnLst>
                  <a:cxn ang="T10">
                    <a:pos x="T0" y="T1"/>
                  </a:cxn>
                  <a:cxn ang="T11">
                    <a:pos x="T2" y="T3"/>
                  </a:cxn>
                  <a:cxn ang="T12">
                    <a:pos x="T4" y="T5"/>
                  </a:cxn>
                  <a:cxn ang="T13">
                    <a:pos x="T6" y="T7"/>
                  </a:cxn>
                  <a:cxn ang="T14">
                    <a:pos x="T8" y="T9"/>
                  </a:cxn>
                </a:cxnLst>
                <a:rect l="T15" t="T16" r="T17" b="T18"/>
                <a:pathLst>
                  <a:path w="62" h="26">
                    <a:moveTo>
                      <a:pt x="62" y="23"/>
                    </a:moveTo>
                    <a:lnTo>
                      <a:pt x="0" y="26"/>
                    </a:lnTo>
                    <a:lnTo>
                      <a:pt x="0" y="0"/>
                    </a:lnTo>
                    <a:lnTo>
                      <a:pt x="62" y="3"/>
                    </a:lnTo>
                    <a:lnTo>
                      <a:pt x="62" y="23"/>
                    </a:lnTo>
                    <a:close/>
                  </a:path>
                </a:pathLst>
              </a:custGeom>
              <a:solidFill>
                <a:srgbClr val="91A3E0"/>
              </a:solidFill>
              <a:ln w="9525">
                <a:noFill/>
                <a:round/>
                <a:headEnd/>
                <a:tailEnd/>
              </a:ln>
            </p:spPr>
            <p:txBody>
              <a:bodyPr/>
              <a:lstStyle/>
              <a:p>
                <a:endParaRPr lang="en-US" dirty="0"/>
              </a:p>
            </p:txBody>
          </p:sp>
          <p:sp>
            <p:nvSpPr>
              <p:cNvPr id="487" name="Freeform 51"/>
              <p:cNvSpPr>
                <a:spLocks/>
              </p:cNvSpPr>
              <p:nvPr/>
            </p:nvSpPr>
            <p:spPr bwMode="auto">
              <a:xfrm>
                <a:off x="3649" y="3220"/>
                <a:ext cx="8" cy="8"/>
              </a:xfrm>
              <a:custGeom>
                <a:avLst/>
                <a:gdLst>
                  <a:gd name="T0" fmla="*/ 24 w 24"/>
                  <a:gd name="T1" fmla="*/ 6 h 23"/>
                  <a:gd name="T2" fmla="*/ 24 w 24"/>
                  <a:gd name="T3" fmla="*/ 23 h 23"/>
                  <a:gd name="T4" fmla="*/ 18 w 24"/>
                  <a:gd name="T5" fmla="*/ 22 h 23"/>
                  <a:gd name="T6" fmla="*/ 11 w 24"/>
                  <a:gd name="T7" fmla="*/ 22 h 23"/>
                  <a:gd name="T8" fmla="*/ 5 w 24"/>
                  <a:gd name="T9" fmla="*/ 21 h 23"/>
                  <a:gd name="T10" fmla="*/ 0 w 24"/>
                  <a:gd name="T11" fmla="*/ 15 h 23"/>
                  <a:gd name="T12" fmla="*/ 0 w 24"/>
                  <a:gd name="T13" fmla="*/ 9 h 23"/>
                  <a:gd name="T14" fmla="*/ 2 w 24"/>
                  <a:gd name="T15" fmla="*/ 6 h 23"/>
                  <a:gd name="T16" fmla="*/ 6 w 24"/>
                  <a:gd name="T17" fmla="*/ 5 h 23"/>
                  <a:gd name="T18" fmla="*/ 10 w 24"/>
                  <a:gd name="T19" fmla="*/ 0 h 23"/>
                  <a:gd name="T20" fmla="*/ 15 w 24"/>
                  <a:gd name="T21" fmla="*/ 0 h 23"/>
                  <a:gd name="T22" fmla="*/ 19 w 24"/>
                  <a:gd name="T23" fmla="*/ 1 h 23"/>
                  <a:gd name="T24" fmla="*/ 23 w 24"/>
                  <a:gd name="T25" fmla="*/ 3 h 23"/>
                  <a:gd name="T26" fmla="*/ 24 w 24"/>
                  <a:gd name="T27" fmla="*/ 6 h 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3"/>
                  <a:gd name="T44" fmla="*/ 24 w 24"/>
                  <a:gd name="T45" fmla="*/ 23 h 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3">
                    <a:moveTo>
                      <a:pt x="24" y="6"/>
                    </a:moveTo>
                    <a:lnTo>
                      <a:pt x="24" y="23"/>
                    </a:lnTo>
                    <a:lnTo>
                      <a:pt x="18" y="22"/>
                    </a:lnTo>
                    <a:lnTo>
                      <a:pt x="11" y="22"/>
                    </a:lnTo>
                    <a:lnTo>
                      <a:pt x="5" y="21"/>
                    </a:lnTo>
                    <a:lnTo>
                      <a:pt x="0" y="15"/>
                    </a:lnTo>
                    <a:lnTo>
                      <a:pt x="0" y="9"/>
                    </a:lnTo>
                    <a:lnTo>
                      <a:pt x="2" y="6"/>
                    </a:lnTo>
                    <a:lnTo>
                      <a:pt x="6" y="5"/>
                    </a:lnTo>
                    <a:lnTo>
                      <a:pt x="10" y="0"/>
                    </a:lnTo>
                    <a:lnTo>
                      <a:pt x="15" y="0"/>
                    </a:lnTo>
                    <a:lnTo>
                      <a:pt x="19" y="1"/>
                    </a:lnTo>
                    <a:lnTo>
                      <a:pt x="23" y="3"/>
                    </a:lnTo>
                    <a:lnTo>
                      <a:pt x="24" y="6"/>
                    </a:lnTo>
                    <a:close/>
                  </a:path>
                </a:pathLst>
              </a:custGeom>
              <a:solidFill>
                <a:srgbClr val="000000"/>
              </a:solidFill>
              <a:ln w="9525">
                <a:noFill/>
                <a:round/>
                <a:headEnd/>
                <a:tailEnd/>
              </a:ln>
            </p:spPr>
            <p:txBody>
              <a:bodyPr/>
              <a:lstStyle/>
              <a:p>
                <a:endParaRPr lang="en-US" dirty="0"/>
              </a:p>
            </p:txBody>
          </p:sp>
          <p:sp>
            <p:nvSpPr>
              <p:cNvPr id="488" name="Freeform 52"/>
              <p:cNvSpPr>
                <a:spLocks/>
              </p:cNvSpPr>
              <p:nvPr/>
            </p:nvSpPr>
            <p:spPr bwMode="auto">
              <a:xfrm>
                <a:off x="3864" y="3252"/>
                <a:ext cx="13" cy="101"/>
              </a:xfrm>
              <a:custGeom>
                <a:avLst/>
                <a:gdLst>
                  <a:gd name="T0" fmla="*/ 31 w 39"/>
                  <a:gd name="T1" fmla="*/ 10 h 302"/>
                  <a:gd name="T2" fmla="*/ 28 w 39"/>
                  <a:gd name="T3" fmla="*/ 85 h 302"/>
                  <a:gd name="T4" fmla="*/ 34 w 39"/>
                  <a:gd name="T5" fmla="*/ 162 h 302"/>
                  <a:gd name="T6" fmla="*/ 39 w 39"/>
                  <a:gd name="T7" fmla="*/ 237 h 302"/>
                  <a:gd name="T8" fmla="*/ 36 w 39"/>
                  <a:gd name="T9" fmla="*/ 302 h 302"/>
                  <a:gd name="T10" fmla="*/ 17 w 39"/>
                  <a:gd name="T11" fmla="*/ 285 h 302"/>
                  <a:gd name="T12" fmla="*/ 0 w 39"/>
                  <a:gd name="T13" fmla="*/ 4 h 302"/>
                  <a:gd name="T14" fmla="*/ 8 w 39"/>
                  <a:gd name="T15" fmla="*/ 0 h 302"/>
                  <a:gd name="T16" fmla="*/ 17 w 39"/>
                  <a:gd name="T17" fmla="*/ 0 h 302"/>
                  <a:gd name="T18" fmla="*/ 24 w 39"/>
                  <a:gd name="T19" fmla="*/ 4 h 302"/>
                  <a:gd name="T20" fmla="*/ 31 w 39"/>
                  <a:gd name="T21" fmla="*/ 10 h 3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
                  <a:gd name="T34" fmla="*/ 0 h 302"/>
                  <a:gd name="T35" fmla="*/ 39 w 39"/>
                  <a:gd name="T36" fmla="*/ 302 h 3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 h="302">
                    <a:moveTo>
                      <a:pt x="31" y="10"/>
                    </a:moveTo>
                    <a:lnTo>
                      <a:pt x="28" y="85"/>
                    </a:lnTo>
                    <a:lnTo>
                      <a:pt x="34" y="162"/>
                    </a:lnTo>
                    <a:lnTo>
                      <a:pt x="39" y="237"/>
                    </a:lnTo>
                    <a:lnTo>
                      <a:pt x="36" y="302"/>
                    </a:lnTo>
                    <a:lnTo>
                      <a:pt x="17" y="285"/>
                    </a:lnTo>
                    <a:lnTo>
                      <a:pt x="0" y="4"/>
                    </a:lnTo>
                    <a:lnTo>
                      <a:pt x="8" y="0"/>
                    </a:lnTo>
                    <a:lnTo>
                      <a:pt x="17" y="0"/>
                    </a:lnTo>
                    <a:lnTo>
                      <a:pt x="24" y="4"/>
                    </a:lnTo>
                    <a:lnTo>
                      <a:pt x="31" y="10"/>
                    </a:lnTo>
                    <a:close/>
                  </a:path>
                </a:pathLst>
              </a:custGeom>
              <a:solidFill>
                <a:srgbClr val="9E9E9E"/>
              </a:solidFill>
              <a:ln w="9525">
                <a:noFill/>
                <a:round/>
                <a:headEnd/>
                <a:tailEnd/>
              </a:ln>
            </p:spPr>
            <p:txBody>
              <a:bodyPr/>
              <a:lstStyle/>
              <a:p>
                <a:endParaRPr lang="en-US" dirty="0"/>
              </a:p>
            </p:txBody>
          </p:sp>
          <p:sp>
            <p:nvSpPr>
              <p:cNvPr id="489" name="Freeform 53"/>
              <p:cNvSpPr>
                <a:spLocks/>
              </p:cNvSpPr>
              <p:nvPr/>
            </p:nvSpPr>
            <p:spPr bwMode="auto">
              <a:xfrm>
                <a:off x="3650" y="3255"/>
                <a:ext cx="8" cy="10"/>
              </a:xfrm>
              <a:custGeom>
                <a:avLst/>
                <a:gdLst>
                  <a:gd name="T0" fmla="*/ 26 w 26"/>
                  <a:gd name="T1" fmla="*/ 11 h 30"/>
                  <a:gd name="T2" fmla="*/ 26 w 26"/>
                  <a:gd name="T3" fmla="*/ 25 h 30"/>
                  <a:gd name="T4" fmla="*/ 20 w 26"/>
                  <a:gd name="T5" fmla="*/ 30 h 30"/>
                  <a:gd name="T6" fmla="*/ 13 w 26"/>
                  <a:gd name="T7" fmla="*/ 29 h 30"/>
                  <a:gd name="T8" fmla="*/ 7 w 26"/>
                  <a:gd name="T9" fmla="*/ 24 h 30"/>
                  <a:gd name="T10" fmla="*/ 0 w 26"/>
                  <a:gd name="T11" fmla="*/ 20 h 30"/>
                  <a:gd name="T12" fmla="*/ 3 w 26"/>
                  <a:gd name="T13" fmla="*/ 8 h 30"/>
                  <a:gd name="T14" fmla="*/ 12 w 26"/>
                  <a:gd name="T15" fmla="*/ 0 h 30"/>
                  <a:gd name="T16" fmla="*/ 22 w 26"/>
                  <a:gd name="T17" fmla="*/ 0 h 30"/>
                  <a:gd name="T18" fmla="*/ 26 w 26"/>
                  <a:gd name="T19" fmla="*/ 11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30"/>
                  <a:gd name="T32" fmla="*/ 26 w 26"/>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30">
                    <a:moveTo>
                      <a:pt x="26" y="11"/>
                    </a:moveTo>
                    <a:lnTo>
                      <a:pt x="26" y="25"/>
                    </a:lnTo>
                    <a:lnTo>
                      <a:pt x="20" y="30"/>
                    </a:lnTo>
                    <a:lnTo>
                      <a:pt x="13" y="29"/>
                    </a:lnTo>
                    <a:lnTo>
                      <a:pt x="7" y="24"/>
                    </a:lnTo>
                    <a:lnTo>
                      <a:pt x="0" y="20"/>
                    </a:lnTo>
                    <a:lnTo>
                      <a:pt x="3" y="8"/>
                    </a:lnTo>
                    <a:lnTo>
                      <a:pt x="12" y="0"/>
                    </a:lnTo>
                    <a:lnTo>
                      <a:pt x="22" y="0"/>
                    </a:lnTo>
                    <a:lnTo>
                      <a:pt x="26" y="11"/>
                    </a:lnTo>
                    <a:close/>
                  </a:path>
                </a:pathLst>
              </a:custGeom>
              <a:solidFill>
                <a:srgbClr val="000000"/>
              </a:solidFill>
              <a:ln w="9525">
                <a:noFill/>
                <a:round/>
                <a:headEnd/>
                <a:tailEnd/>
              </a:ln>
            </p:spPr>
            <p:txBody>
              <a:bodyPr/>
              <a:lstStyle/>
              <a:p>
                <a:endParaRPr lang="en-US" dirty="0"/>
              </a:p>
            </p:txBody>
          </p:sp>
          <p:sp>
            <p:nvSpPr>
              <p:cNvPr id="490" name="Freeform 54"/>
              <p:cNvSpPr>
                <a:spLocks/>
              </p:cNvSpPr>
              <p:nvPr/>
            </p:nvSpPr>
            <p:spPr bwMode="auto">
              <a:xfrm>
                <a:off x="3782" y="3262"/>
                <a:ext cx="36" cy="53"/>
              </a:xfrm>
              <a:custGeom>
                <a:avLst/>
                <a:gdLst>
                  <a:gd name="T0" fmla="*/ 97 w 107"/>
                  <a:gd name="T1" fmla="*/ 113 h 157"/>
                  <a:gd name="T2" fmla="*/ 97 w 107"/>
                  <a:gd name="T3" fmla="*/ 119 h 157"/>
                  <a:gd name="T4" fmla="*/ 98 w 107"/>
                  <a:gd name="T5" fmla="*/ 128 h 157"/>
                  <a:gd name="T6" fmla="*/ 102 w 107"/>
                  <a:gd name="T7" fmla="*/ 139 h 157"/>
                  <a:gd name="T8" fmla="*/ 107 w 107"/>
                  <a:gd name="T9" fmla="*/ 146 h 157"/>
                  <a:gd name="T10" fmla="*/ 97 w 107"/>
                  <a:gd name="T11" fmla="*/ 153 h 157"/>
                  <a:gd name="T12" fmla="*/ 85 w 107"/>
                  <a:gd name="T13" fmla="*/ 155 h 157"/>
                  <a:gd name="T14" fmla="*/ 71 w 107"/>
                  <a:gd name="T15" fmla="*/ 157 h 157"/>
                  <a:gd name="T16" fmla="*/ 58 w 107"/>
                  <a:gd name="T17" fmla="*/ 157 h 157"/>
                  <a:gd name="T18" fmla="*/ 44 w 107"/>
                  <a:gd name="T19" fmla="*/ 157 h 157"/>
                  <a:gd name="T20" fmla="*/ 32 w 107"/>
                  <a:gd name="T21" fmla="*/ 155 h 157"/>
                  <a:gd name="T22" fmla="*/ 22 w 107"/>
                  <a:gd name="T23" fmla="*/ 155 h 157"/>
                  <a:gd name="T24" fmla="*/ 14 w 107"/>
                  <a:gd name="T25" fmla="*/ 155 h 157"/>
                  <a:gd name="T26" fmla="*/ 15 w 107"/>
                  <a:gd name="T27" fmla="*/ 118 h 157"/>
                  <a:gd name="T28" fmla="*/ 13 w 107"/>
                  <a:gd name="T29" fmla="*/ 79 h 157"/>
                  <a:gd name="T30" fmla="*/ 9 w 107"/>
                  <a:gd name="T31" fmla="*/ 43 h 157"/>
                  <a:gd name="T32" fmla="*/ 0 w 107"/>
                  <a:gd name="T33" fmla="*/ 10 h 157"/>
                  <a:gd name="T34" fmla="*/ 12 w 107"/>
                  <a:gd name="T35" fmla="*/ 4 h 157"/>
                  <a:gd name="T36" fmla="*/ 23 w 107"/>
                  <a:gd name="T37" fmla="*/ 1 h 157"/>
                  <a:gd name="T38" fmla="*/ 34 w 107"/>
                  <a:gd name="T39" fmla="*/ 0 h 157"/>
                  <a:gd name="T40" fmla="*/ 45 w 107"/>
                  <a:gd name="T41" fmla="*/ 0 h 157"/>
                  <a:gd name="T42" fmla="*/ 56 w 107"/>
                  <a:gd name="T43" fmla="*/ 0 h 157"/>
                  <a:gd name="T44" fmla="*/ 66 w 107"/>
                  <a:gd name="T45" fmla="*/ 1 h 157"/>
                  <a:gd name="T46" fmla="*/ 78 w 107"/>
                  <a:gd name="T47" fmla="*/ 3 h 157"/>
                  <a:gd name="T48" fmla="*/ 88 w 107"/>
                  <a:gd name="T49" fmla="*/ 3 h 157"/>
                  <a:gd name="T50" fmla="*/ 97 w 107"/>
                  <a:gd name="T51" fmla="*/ 113 h 15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7"/>
                  <a:gd name="T79" fmla="*/ 0 h 157"/>
                  <a:gd name="T80" fmla="*/ 107 w 107"/>
                  <a:gd name="T81" fmla="*/ 157 h 15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7" h="157">
                    <a:moveTo>
                      <a:pt x="97" y="113"/>
                    </a:moveTo>
                    <a:lnTo>
                      <a:pt x="97" y="119"/>
                    </a:lnTo>
                    <a:lnTo>
                      <a:pt x="98" y="128"/>
                    </a:lnTo>
                    <a:lnTo>
                      <a:pt x="102" y="139"/>
                    </a:lnTo>
                    <a:lnTo>
                      <a:pt x="107" y="146"/>
                    </a:lnTo>
                    <a:lnTo>
                      <a:pt x="97" y="153"/>
                    </a:lnTo>
                    <a:lnTo>
                      <a:pt x="85" y="155"/>
                    </a:lnTo>
                    <a:lnTo>
                      <a:pt x="71" y="157"/>
                    </a:lnTo>
                    <a:lnTo>
                      <a:pt x="58" y="157"/>
                    </a:lnTo>
                    <a:lnTo>
                      <a:pt x="44" y="157"/>
                    </a:lnTo>
                    <a:lnTo>
                      <a:pt x="32" y="155"/>
                    </a:lnTo>
                    <a:lnTo>
                      <a:pt x="22" y="155"/>
                    </a:lnTo>
                    <a:lnTo>
                      <a:pt x="14" y="155"/>
                    </a:lnTo>
                    <a:lnTo>
                      <a:pt x="15" y="118"/>
                    </a:lnTo>
                    <a:lnTo>
                      <a:pt x="13" y="79"/>
                    </a:lnTo>
                    <a:lnTo>
                      <a:pt x="9" y="43"/>
                    </a:lnTo>
                    <a:lnTo>
                      <a:pt x="0" y="10"/>
                    </a:lnTo>
                    <a:lnTo>
                      <a:pt x="12" y="4"/>
                    </a:lnTo>
                    <a:lnTo>
                      <a:pt x="23" y="1"/>
                    </a:lnTo>
                    <a:lnTo>
                      <a:pt x="34" y="0"/>
                    </a:lnTo>
                    <a:lnTo>
                      <a:pt x="45" y="0"/>
                    </a:lnTo>
                    <a:lnTo>
                      <a:pt x="56" y="0"/>
                    </a:lnTo>
                    <a:lnTo>
                      <a:pt x="66" y="1"/>
                    </a:lnTo>
                    <a:lnTo>
                      <a:pt x="78" y="3"/>
                    </a:lnTo>
                    <a:lnTo>
                      <a:pt x="88" y="3"/>
                    </a:lnTo>
                    <a:lnTo>
                      <a:pt x="97" y="113"/>
                    </a:lnTo>
                    <a:close/>
                  </a:path>
                </a:pathLst>
              </a:custGeom>
              <a:solidFill>
                <a:srgbClr val="000000"/>
              </a:solidFill>
              <a:ln w="9525">
                <a:noFill/>
                <a:round/>
                <a:headEnd/>
                <a:tailEnd/>
              </a:ln>
            </p:spPr>
            <p:txBody>
              <a:bodyPr/>
              <a:lstStyle/>
              <a:p>
                <a:endParaRPr lang="en-US" dirty="0"/>
              </a:p>
            </p:txBody>
          </p:sp>
          <p:sp>
            <p:nvSpPr>
              <p:cNvPr id="491" name="Freeform 55"/>
              <p:cNvSpPr>
                <a:spLocks/>
              </p:cNvSpPr>
              <p:nvPr/>
            </p:nvSpPr>
            <p:spPr bwMode="auto">
              <a:xfrm>
                <a:off x="3789" y="3268"/>
                <a:ext cx="20" cy="41"/>
              </a:xfrm>
              <a:custGeom>
                <a:avLst/>
                <a:gdLst>
                  <a:gd name="T0" fmla="*/ 53 w 61"/>
                  <a:gd name="T1" fmla="*/ 4 h 123"/>
                  <a:gd name="T2" fmla="*/ 61 w 61"/>
                  <a:gd name="T3" fmla="*/ 123 h 123"/>
                  <a:gd name="T4" fmla="*/ 14 w 61"/>
                  <a:gd name="T5" fmla="*/ 123 h 123"/>
                  <a:gd name="T6" fmla="*/ 0 w 61"/>
                  <a:gd name="T7" fmla="*/ 9 h 123"/>
                  <a:gd name="T8" fmla="*/ 6 w 61"/>
                  <a:gd name="T9" fmla="*/ 7 h 123"/>
                  <a:gd name="T10" fmla="*/ 13 w 61"/>
                  <a:gd name="T11" fmla="*/ 5 h 123"/>
                  <a:gd name="T12" fmla="*/ 19 w 61"/>
                  <a:gd name="T13" fmla="*/ 3 h 123"/>
                  <a:gd name="T14" fmla="*/ 27 w 61"/>
                  <a:gd name="T15" fmla="*/ 1 h 123"/>
                  <a:gd name="T16" fmla="*/ 33 w 61"/>
                  <a:gd name="T17" fmla="*/ 0 h 123"/>
                  <a:gd name="T18" fmla="*/ 40 w 61"/>
                  <a:gd name="T19" fmla="*/ 0 h 123"/>
                  <a:gd name="T20" fmla="*/ 46 w 61"/>
                  <a:gd name="T21" fmla="*/ 1 h 123"/>
                  <a:gd name="T22" fmla="*/ 53 w 61"/>
                  <a:gd name="T23" fmla="*/ 4 h 1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1"/>
                  <a:gd name="T37" fmla="*/ 0 h 123"/>
                  <a:gd name="T38" fmla="*/ 61 w 61"/>
                  <a:gd name="T39" fmla="*/ 123 h 1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1" h="123">
                    <a:moveTo>
                      <a:pt x="53" y="4"/>
                    </a:moveTo>
                    <a:lnTo>
                      <a:pt x="61" y="123"/>
                    </a:lnTo>
                    <a:lnTo>
                      <a:pt x="14" y="123"/>
                    </a:lnTo>
                    <a:lnTo>
                      <a:pt x="0" y="9"/>
                    </a:lnTo>
                    <a:lnTo>
                      <a:pt x="6" y="7"/>
                    </a:lnTo>
                    <a:lnTo>
                      <a:pt x="13" y="5"/>
                    </a:lnTo>
                    <a:lnTo>
                      <a:pt x="19" y="3"/>
                    </a:lnTo>
                    <a:lnTo>
                      <a:pt x="27" y="1"/>
                    </a:lnTo>
                    <a:lnTo>
                      <a:pt x="33" y="0"/>
                    </a:lnTo>
                    <a:lnTo>
                      <a:pt x="40" y="0"/>
                    </a:lnTo>
                    <a:lnTo>
                      <a:pt x="46" y="1"/>
                    </a:lnTo>
                    <a:lnTo>
                      <a:pt x="53" y="4"/>
                    </a:lnTo>
                    <a:close/>
                  </a:path>
                </a:pathLst>
              </a:custGeom>
              <a:solidFill>
                <a:srgbClr val="FFD866"/>
              </a:solidFill>
              <a:ln w="9525">
                <a:noFill/>
                <a:round/>
                <a:headEnd/>
                <a:tailEnd/>
              </a:ln>
            </p:spPr>
            <p:txBody>
              <a:bodyPr/>
              <a:lstStyle/>
              <a:p>
                <a:endParaRPr lang="en-US" dirty="0"/>
              </a:p>
            </p:txBody>
          </p:sp>
          <p:sp>
            <p:nvSpPr>
              <p:cNvPr id="492" name="Freeform 56"/>
              <p:cNvSpPr>
                <a:spLocks/>
              </p:cNvSpPr>
              <p:nvPr/>
            </p:nvSpPr>
            <p:spPr bwMode="auto">
              <a:xfrm>
                <a:off x="3658" y="3278"/>
                <a:ext cx="22" cy="120"/>
              </a:xfrm>
              <a:custGeom>
                <a:avLst/>
                <a:gdLst>
                  <a:gd name="T0" fmla="*/ 15 w 65"/>
                  <a:gd name="T1" fmla="*/ 360 h 360"/>
                  <a:gd name="T2" fmla="*/ 7 w 65"/>
                  <a:gd name="T3" fmla="*/ 274 h 360"/>
                  <a:gd name="T4" fmla="*/ 7 w 65"/>
                  <a:gd name="T5" fmla="*/ 186 h 360"/>
                  <a:gd name="T6" fmla="*/ 8 w 65"/>
                  <a:gd name="T7" fmla="*/ 99 h 360"/>
                  <a:gd name="T8" fmla="*/ 0 w 65"/>
                  <a:gd name="T9" fmla="*/ 14 h 360"/>
                  <a:gd name="T10" fmla="*/ 26 w 65"/>
                  <a:gd name="T11" fmla="*/ 1 h 360"/>
                  <a:gd name="T12" fmla="*/ 43 w 65"/>
                  <a:gd name="T13" fmla="*/ 0 h 360"/>
                  <a:gd name="T14" fmla="*/ 53 w 65"/>
                  <a:gd name="T15" fmla="*/ 9 h 360"/>
                  <a:gd name="T16" fmla="*/ 59 w 65"/>
                  <a:gd name="T17" fmla="*/ 24 h 360"/>
                  <a:gd name="T18" fmla="*/ 61 w 65"/>
                  <a:gd name="T19" fmla="*/ 44 h 360"/>
                  <a:gd name="T20" fmla="*/ 61 w 65"/>
                  <a:gd name="T21" fmla="*/ 66 h 360"/>
                  <a:gd name="T22" fmla="*/ 62 w 65"/>
                  <a:gd name="T23" fmla="*/ 86 h 360"/>
                  <a:gd name="T24" fmla="*/ 65 w 65"/>
                  <a:gd name="T25" fmla="*/ 104 h 360"/>
                  <a:gd name="T26" fmla="*/ 64 w 65"/>
                  <a:gd name="T27" fmla="*/ 160 h 360"/>
                  <a:gd name="T28" fmla="*/ 62 w 65"/>
                  <a:gd name="T29" fmla="*/ 218 h 360"/>
                  <a:gd name="T30" fmla="*/ 61 w 65"/>
                  <a:gd name="T31" fmla="*/ 279 h 360"/>
                  <a:gd name="T32" fmla="*/ 65 w 65"/>
                  <a:gd name="T33" fmla="*/ 338 h 360"/>
                  <a:gd name="T34" fmla="*/ 59 w 65"/>
                  <a:gd name="T35" fmla="*/ 338 h 360"/>
                  <a:gd name="T36" fmla="*/ 51 w 65"/>
                  <a:gd name="T37" fmla="*/ 340 h 360"/>
                  <a:gd name="T38" fmla="*/ 44 w 65"/>
                  <a:gd name="T39" fmla="*/ 343 h 360"/>
                  <a:gd name="T40" fmla="*/ 39 w 65"/>
                  <a:gd name="T41" fmla="*/ 345 h 360"/>
                  <a:gd name="T42" fmla="*/ 33 w 65"/>
                  <a:gd name="T43" fmla="*/ 349 h 360"/>
                  <a:gd name="T44" fmla="*/ 26 w 65"/>
                  <a:gd name="T45" fmla="*/ 353 h 360"/>
                  <a:gd name="T46" fmla="*/ 21 w 65"/>
                  <a:gd name="T47" fmla="*/ 357 h 360"/>
                  <a:gd name="T48" fmla="*/ 15 w 65"/>
                  <a:gd name="T49" fmla="*/ 360 h 36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5"/>
                  <a:gd name="T76" fmla="*/ 0 h 360"/>
                  <a:gd name="T77" fmla="*/ 65 w 65"/>
                  <a:gd name="T78" fmla="*/ 360 h 36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5" h="360">
                    <a:moveTo>
                      <a:pt x="15" y="360"/>
                    </a:moveTo>
                    <a:lnTo>
                      <a:pt x="7" y="274"/>
                    </a:lnTo>
                    <a:lnTo>
                      <a:pt x="7" y="186"/>
                    </a:lnTo>
                    <a:lnTo>
                      <a:pt x="8" y="99"/>
                    </a:lnTo>
                    <a:lnTo>
                      <a:pt x="0" y="14"/>
                    </a:lnTo>
                    <a:lnTo>
                      <a:pt x="26" y="1"/>
                    </a:lnTo>
                    <a:lnTo>
                      <a:pt x="43" y="0"/>
                    </a:lnTo>
                    <a:lnTo>
                      <a:pt x="53" y="9"/>
                    </a:lnTo>
                    <a:lnTo>
                      <a:pt x="59" y="24"/>
                    </a:lnTo>
                    <a:lnTo>
                      <a:pt x="61" y="44"/>
                    </a:lnTo>
                    <a:lnTo>
                      <a:pt x="61" y="66"/>
                    </a:lnTo>
                    <a:lnTo>
                      <a:pt x="62" y="86"/>
                    </a:lnTo>
                    <a:lnTo>
                      <a:pt x="65" y="104"/>
                    </a:lnTo>
                    <a:lnTo>
                      <a:pt x="64" y="160"/>
                    </a:lnTo>
                    <a:lnTo>
                      <a:pt x="62" y="218"/>
                    </a:lnTo>
                    <a:lnTo>
                      <a:pt x="61" y="279"/>
                    </a:lnTo>
                    <a:lnTo>
                      <a:pt x="65" y="338"/>
                    </a:lnTo>
                    <a:lnTo>
                      <a:pt x="59" y="338"/>
                    </a:lnTo>
                    <a:lnTo>
                      <a:pt x="51" y="340"/>
                    </a:lnTo>
                    <a:lnTo>
                      <a:pt x="44" y="343"/>
                    </a:lnTo>
                    <a:lnTo>
                      <a:pt x="39" y="345"/>
                    </a:lnTo>
                    <a:lnTo>
                      <a:pt x="33" y="349"/>
                    </a:lnTo>
                    <a:lnTo>
                      <a:pt x="26" y="353"/>
                    </a:lnTo>
                    <a:lnTo>
                      <a:pt x="21" y="357"/>
                    </a:lnTo>
                    <a:lnTo>
                      <a:pt x="15" y="360"/>
                    </a:lnTo>
                    <a:close/>
                  </a:path>
                </a:pathLst>
              </a:custGeom>
              <a:solidFill>
                <a:srgbClr val="BFBF00"/>
              </a:solidFill>
              <a:ln w="9525">
                <a:noFill/>
                <a:round/>
                <a:headEnd/>
                <a:tailEnd/>
              </a:ln>
            </p:spPr>
            <p:txBody>
              <a:bodyPr/>
              <a:lstStyle/>
              <a:p>
                <a:endParaRPr lang="en-US" dirty="0"/>
              </a:p>
            </p:txBody>
          </p:sp>
          <p:sp>
            <p:nvSpPr>
              <p:cNvPr id="493" name="Freeform 57"/>
              <p:cNvSpPr>
                <a:spLocks/>
              </p:cNvSpPr>
              <p:nvPr/>
            </p:nvSpPr>
            <p:spPr bwMode="auto">
              <a:xfrm>
                <a:off x="3718" y="3319"/>
                <a:ext cx="44" cy="56"/>
              </a:xfrm>
              <a:custGeom>
                <a:avLst/>
                <a:gdLst>
                  <a:gd name="T0" fmla="*/ 131 w 131"/>
                  <a:gd name="T1" fmla="*/ 31 h 167"/>
                  <a:gd name="T2" fmla="*/ 118 w 131"/>
                  <a:gd name="T3" fmla="*/ 41 h 167"/>
                  <a:gd name="T4" fmla="*/ 107 w 131"/>
                  <a:gd name="T5" fmla="*/ 53 h 167"/>
                  <a:gd name="T6" fmla="*/ 98 w 131"/>
                  <a:gd name="T7" fmla="*/ 66 h 167"/>
                  <a:gd name="T8" fmla="*/ 90 w 131"/>
                  <a:gd name="T9" fmla="*/ 80 h 167"/>
                  <a:gd name="T10" fmla="*/ 83 w 131"/>
                  <a:gd name="T11" fmla="*/ 95 h 167"/>
                  <a:gd name="T12" fmla="*/ 78 w 131"/>
                  <a:gd name="T13" fmla="*/ 111 h 167"/>
                  <a:gd name="T14" fmla="*/ 74 w 131"/>
                  <a:gd name="T15" fmla="*/ 125 h 167"/>
                  <a:gd name="T16" fmla="*/ 72 w 131"/>
                  <a:gd name="T17" fmla="*/ 138 h 167"/>
                  <a:gd name="T18" fmla="*/ 65 w 131"/>
                  <a:gd name="T19" fmla="*/ 151 h 167"/>
                  <a:gd name="T20" fmla="*/ 55 w 131"/>
                  <a:gd name="T21" fmla="*/ 159 h 167"/>
                  <a:gd name="T22" fmla="*/ 43 w 131"/>
                  <a:gd name="T23" fmla="*/ 164 h 167"/>
                  <a:gd name="T24" fmla="*/ 30 w 131"/>
                  <a:gd name="T25" fmla="*/ 167 h 167"/>
                  <a:gd name="T26" fmla="*/ 19 w 131"/>
                  <a:gd name="T27" fmla="*/ 164 h 167"/>
                  <a:gd name="T28" fmla="*/ 8 w 131"/>
                  <a:gd name="T29" fmla="*/ 159 h 167"/>
                  <a:gd name="T30" fmla="*/ 2 w 131"/>
                  <a:gd name="T31" fmla="*/ 151 h 167"/>
                  <a:gd name="T32" fmla="*/ 0 w 131"/>
                  <a:gd name="T33" fmla="*/ 138 h 167"/>
                  <a:gd name="T34" fmla="*/ 3 w 131"/>
                  <a:gd name="T35" fmla="*/ 124 h 167"/>
                  <a:gd name="T36" fmla="*/ 11 w 131"/>
                  <a:gd name="T37" fmla="*/ 112 h 167"/>
                  <a:gd name="T38" fmla="*/ 21 w 131"/>
                  <a:gd name="T39" fmla="*/ 105 h 167"/>
                  <a:gd name="T40" fmla="*/ 31 w 131"/>
                  <a:gd name="T41" fmla="*/ 98 h 167"/>
                  <a:gd name="T42" fmla="*/ 39 w 131"/>
                  <a:gd name="T43" fmla="*/ 85 h 167"/>
                  <a:gd name="T44" fmla="*/ 48 w 131"/>
                  <a:gd name="T45" fmla="*/ 73 h 167"/>
                  <a:gd name="T46" fmla="*/ 56 w 131"/>
                  <a:gd name="T47" fmla="*/ 62 h 167"/>
                  <a:gd name="T48" fmla="*/ 65 w 131"/>
                  <a:gd name="T49" fmla="*/ 50 h 167"/>
                  <a:gd name="T50" fmla="*/ 73 w 131"/>
                  <a:gd name="T51" fmla="*/ 37 h 167"/>
                  <a:gd name="T52" fmla="*/ 81 w 131"/>
                  <a:gd name="T53" fmla="*/ 26 h 167"/>
                  <a:gd name="T54" fmla="*/ 89 w 131"/>
                  <a:gd name="T55" fmla="*/ 13 h 167"/>
                  <a:gd name="T56" fmla="*/ 95 w 131"/>
                  <a:gd name="T57" fmla="*/ 0 h 167"/>
                  <a:gd name="T58" fmla="*/ 111 w 131"/>
                  <a:gd name="T59" fmla="*/ 1 h 167"/>
                  <a:gd name="T60" fmla="*/ 121 w 131"/>
                  <a:gd name="T61" fmla="*/ 7 h 167"/>
                  <a:gd name="T62" fmla="*/ 129 w 131"/>
                  <a:gd name="T63" fmla="*/ 18 h 167"/>
                  <a:gd name="T64" fmla="*/ 131 w 131"/>
                  <a:gd name="T65" fmla="*/ 31 h 1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67"/>
                  <a:gd name="T101" fmla="*/ 131 w 131"/>
                  <a:gd name="T102" fmla="*/ 167 h 1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67">
                    <a:moveTo>
                      <a:pt x="131" y="31"/>
                    </a:moveTo>
                    <a:lnTo>
                      <a:pt x="118" y="41"/>
                    </a:lnTo>
                    <a:lnTo>
                      <a:pt x="107" y="53"/>
                    </a:lnTo>
                    <a:lnTo>
                      <a:pt x="98" y="66"/>
                    </a:lnTo>
                    <a:lnTo>
                      <a:pt x="90" y="80"/>
                    </a:lnTo>
                    <a:lnTo>
                      <a:pt x="83" y="95"/>
                    </a:lnTo>
                    <a:lnTo>
                      <a:pt x="78" y="111"/>
                    </a:lnTo>
                    <a:lnTo>
                      <a:pt x="74" y="125"/>
                    </a:lnTo>
                    <a:lnTo>
                      <a:pt x="72" y="138"/>
                    </a:lnTo>
                    <a:lnTo>
                      <a:pt x="65" y="151"/>
                    </a:lnTo>
                    <a:lnTo>
                      <a:pt x="55" y="159"/>
                    </a:lnTo>
                    <a:lnTo>
                      <a:pt x="43" y="164"/>
                    </a:lnTo>
                    <a:lnTo>
                      <a:pt x="30" y="167"/>
                    </a:lnTo>
                    <a:lnTo>
                      <a:pt x="19" y="164"/>
                    </a:lnTo>
                    <a:lnTo>
                      <a:pt x="8" y="159"/>
                    </a:lnTo>
                    <a:lnTo>
                      <a:pt x="2" y="151"/>
                    </a:lnTo>
                    <a:lnTo>
                      <a:pt x="0" y="138"/>
                    </a:lnTo>
                    <a:lnTo>
                      <a:pt x="3" y="124"/>
                    </a:lnTo>
                    <a:lnTo>
                      <a:pt x="11" y="112"/>
                    </a:lnTo>
                    <a:lnTo>
                      <a:pt x="21" y="105"/>
                    </a:lnTo>
                    <a:lnTo>
                      <a:pt x="31" y="98"/>
                    </a:lnTo>
                    <a:lnTo>
                      <a:pt x="39" y="85"/>
                    </a:lnTo>
                    <a:lnTo>
                      <a:pt x="48" y="73"/>
                    </a:lnTo>
                    <a:lnTo>
                      <a:pt x="56" y="62"/>
                    </a:lnTo>
                    <a:lnTo>
                      <a:pt x="65" y="50"/>
                    </a:lnTo>
                    <a:lnTo>
                      <a:pt x="73" y="37"/>
                    </a:lnTo>
                    <a:lnTo>
                      <a:pt x="81" y="26"/>
                    </a:lnTo>
                    <a:lnTo>
                      <a:pt x="89" y="13"/>
                    </a:lnTo>
                    <a:lnTo>
                      <a:pt x="95" y="0"/>
                    </a:lnTo>
                    <a:lnTo>
                      <a:pt x="111" y="1"/>
                    </a:lnTo>
                    <a:lnTo>
                      <a:pt x="121" y="7"/>
                    </a:lnTo>
                    <a:lnTo>
                      <a:pt x="129" y="18"/>
                    </a:lnTo>
                    <a:lnTo>
                      <a:pt x="131" y="31"/>
                    </a:lnTo>
                    <a:close/>
                  </a:path>
                </a:pathLst>
              </a:custGeom>
              <a:solidFill>
                <a:srgbClr val="000000"/>
              </a:solidFill>
              <a:ln w="9525">
                <a:noFill/>
                <a:round/>
                <a:headEnd/>
                <a:tailEnd/>
              </a:ln>
            </p:spPr>
            <p:txBody>
              <a:bodyPr/>
              <a:lstStyle/>
              <a:p>
                <a:endParaRPr lang="en-US" dirty="0"/>
              </a:p>
            </p:txBody>
          </p:sp>
          <p:sp>
            <p:nvSpPr>
              <p:cNvPr id="494" name="Freeform 58"/>
              <p:cNvSpPr>
                <a:spLocks/>
              </p:cNvSpPr>
              <p:nvPr/>
            </p:nvSpPr>
            <p:spPr bwMode="auto">
              <a:xfrm>
                <a:off x="3734" y="3335"/>
                <a:ext cx="14" cy="25"/>
              </a:xfrm>
              <a:custGeom>
                <a:avLst/>
                <a:gdLst>
                  <a:gd name="T0" fmla="*/ 0 w 43"/>
                  <a:gd name="T1" fmla="*/ 76 h 76"/>
                  <a:gd name="T2" fmla="*/ 2 w 43"/>
                  <a:gd name="T3" fmla="*/ 64 h 76"/>
                  <a:gd name="T4" fmla="*/ 5 w 43"/>
                  <a:gd name="T5" fmla="*/ 54 h 76"/>
                  <a:gd name="T6" fmla="*/ 10 w 43"/>
                  <a:gd name="T7" fmla="*/ 44 h 76"/>
                  <a:gd name="T8" fmla="*/ 15 w 43"/>
                  <a:gd name="T9" fmla="*/ 35 h 76"/>
                  <a:gd name="T10" fmla="*/ 22 w 43"/>
                  <a:gd name="T11" fmla="*/ 25 h 76"/>
                  <a:gd name="T12" fmla="*/ 28 w 43"/>
                  <a:gd name="T13" fmla="*/ 16 h 76"/>
                  <a:gd name="T14" fmla="*/ 35 w 43"/>
                  <a:gd name="T15" fmla="*/ 7 h 76"/>
                  <a:gd name="T16" fmla="*/ 43 w 43"/>
                  <a:gd name="T17" fmla="*/ 0 h 76"/>
                  <a:gd name="T18" fmla="*/ 40 w 43"/>
                  <a:gd name="T19" fmla="*/ 10 h 76"/>
                  <a:gd name="T20" fmla="*/ 36 w 43"/>
                  <a:gd name="T21" fmla="*/ 20 h 76"/>
                  <a:gd name="T22" fmla="*/ 31 w 43"/>
                  <a:gd name="T23" fmla="*/ 29 h 76"/>
                  <a:gd name="T24" fmla="*/ 24 w 43"/>
                  <a:gd name="T25" fmla="*/ 38 h 76"/>
                  <a:gd name="T26" fmla="*/ 18 w 43"/>
                  <a:gd name="T27" fmla="*/ 47 h 76"/>
                  <a:gd name="T28" fmla="*/ 11 w 43"/>
                  <a:gd name="T29" fmla="*/ 57 h 76"/>
                  <a:gd name="T30" fmla="*/ 5 w 43"/>
                  <a:gd name="T31" fmla="*/ 67 h 76"/>
                  <a:gd name="T32" fmla="*/ 0 w 43"/>
                  <a:gd name="T33" fmla="*/ 76 h 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76"/>
                  <a:gd name="T53" fmla="*/ 43 w 43"/>
                  <a:gd name="T54" fmla="*/ 76 h 7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76">
                    <a:moveTo>
                      <a:pt x="0" y="76"/>
                    </a:moveTo>
                    <a:lnTo>
                      <a:pt x="2" y="64"/>
                    </a:lnTo>
                    <a:lnTo>
                      <a:pt x="5" y="54"/>
                    </a:lnTo>
                    <a:lnTo>
                      <a:pt x="10" y="44"/>
                    </a:lnTo>
                    <a:lnTo>
                      <a:pt x="15" y="35"/>
                    </a:lnTo>
                    <a:lnTo>
                      <a:pt x="22" y="25"/>
                    </a:lnTo>
                    <a:lnTo>
                      <a:pt x="28" y="16"/>
                    </a:lnTo>
                    <a:lnTo>
                      <a:pt x="35" y="7"/>
                    </a:lnTo>
                    <a:lnTo>
                      <a:pt x="43" y="0"/>
                    </a:lnTo>
                    <a:lnTo>
                      <a:pt x="40" y="10"/>
                    </a:lnTo>
                    <a:lnTo>
                      <a:pt x="36" y="20"/>
                    </a:lnTo>
                    <a:lnTo>
                      <a:pt x="31" y="29"/>
                    </a:lnTo>
                    <a:lnTo>
                      <a:pt x="24" y="38"/>
                    </a:lnTo>
                    <a:lnTo>
                      <a:pt x="18" y="47"/>
                    </a:lnTo>
                    <a:lnTo>
                      <a:pt x="11" y="57"/>
                    </a:lnTo>
                    <a:lnTo>
                      <a:pt x="5" y="67"/>
                    </a:lnTo>
                    <a:lnTo>
                      <a:pt x="0" y="76"/>
                    </a:lnTo>
                    <a:close/>
                  </a:path>
                </a:pathLst>
              </a:custGeom>
              <a:solidFill>
                <a:srgbClr val="FFFF00"/>
              </a:solidFill>
              <a:ln w="9525">
                <a:noFill/>
                <a:round/>
                <a:headEnd/>
                <a:tailEnd/>
              </a:ln>
            </p:spPr>
            <p:txBody>
              <a:bodyPr/>
              <a:lstStyle/>
              <a:p>
                <a:endParaRPr lang="en-US" dirty="0"/>
              </a:p>
            </p:txBody>
          </p:sp>
          <p:sp>
            <p:nvSpPr>
              <p:cNvPr id="495" name="Freeform 59"/>
              <p:cNvSpPr>
                <a:spLocks/>
              </p:cNvSpPr>
              <p:nvPr/>
            </p:nvSpPr>
            <p:spPr bwMode="auto">
              <a:xfrm>
                <a:off x="3809" y="3354"/>
                <a:ext cx="72" cy="177"/>
              </a:xfrm>
              <a:custGeom>
                <a:avLst/>
                <a:gdLst>
                  <a:gd name="T0" fmla="*/ 44 w 215"/>
                  <a:gd name="T1" fmla="*/ 528 h 531"/>
                  <a:gd name="T2" fmla="*/ 32 w 215"/>
                  <a:gd name="T3" fmla="*/ 527 h 531"/>
                  <a:gd name="T4" fmla="*/ 22 w 215"/>
                  <a:gd name="T5" fmla="*/ 525 h 531"/>
                  <a:gd name="T6" fmla="*/ 14 w 215"/>
                  <a:gd name="T7" fmla="*/ 521 h 531"/>
                  <a:gd name="T8" fmla="*/ 9 w 215"/>
                  <a:gd name="T9" fmla="*/ 517 h 531"/>
                  <a:gd name="T10" fmla="*/ 5 w 215"/>
                  <a:gd name="T11" fmla="*/ 510 h 531"/>
                  <a:gd name="T12" fmla="*/ 2 w 215"/>
                  <a:gd name="T13" fmla="*/ 505 h 531"/>
                  <a:gd name="T14" fmla="*/ 0 w 215"/>
                  <a:gd name="T15" fmla="*/ 499 h 531"/>
                  <a:gd name="T16" fmla="*/ 0 w 215"/>
                  <a:gd name="T17" fmla="*/ 493 h 531"/>
                  <a:gd name="T18" fmla="*/ 1 w 215"/>
                  <a:gd name="T19" fmla="*/ 35 h 531"/>
                  <a:gd name="T20" fmla="*/ 6 w 215"/>
                  <a:gd name="T21" fmla="*/ 26 h 531"/>
                  <a:gd name="T22" fmla="*/ 13 w 215"/>
                  <a:gd name="T23" fmla="*/ 19 h 531"/>
                  <a:gd name="T24" fmla="*/ 20 w 215"/>
                  <a:gd name="T25" fmla="*/ 14 h 531"/>
                  <a:gd name="T26" fmla="*/ 29 w 215"/>
                  <a:gd name="T27" fmla="*/ 10 h 531"/>
                  <a:gd name="T28" fmla="*/ 40 w 215"/>
                  <a:gd name="T29" fmla="*/ 8 h 531"/>
                  <a:gd name="T30" fmla="*/ 50 w 215"/>
                  <a:gd name="T31" fmla="*/ 5 h 531"/>
                  <a:gd name="T32" fmla="*/ 60 w 215"/>
                  <a:gd name="T33" fmla="*/ 4 h 531"/>
                  <a:gd name="T34" fmla="*/ 71 w 215"/>
                  <a:gd name="T35" fmla="*/ 1 h 531"/>
                  <a:gd name="T36" fmla="*/ 88 w 215"/>
                  <a:gd name="T37" fmla="*/ 4 h 531"/>
                  <a:gd name="T38" fmla="*/ 106 w 215"/>
                  <a:gd name="T39" fmla="*/ 4 h 531"/>
                  <a:gd name="T40" fmla="*/ 128 w 215"/>
                  <a:gd name="T41" fmla="*/ 1 h 531"/>
                  <a:gd name="T42" fmla="*/ 149 w 215"/>
                  <a:gd name="T43" fmla="*/ 0 h 531"/>
                  <a:gd name="T44" fmla="*/ 168 w 215"/>
                  <a:gd name="T45" fmla="*/ 2 h 531"/>
                  <a:gd name="T46" fmla="*/ 185 w 215"/>
                  <a:gd name="T47" fmla="*/ 9 h 531"/>
                  <a:gd name="T48" fmla="*/ 198 w 215"/>
                  <a:gd name="T49" fmla="*/ 23 h 531"/>
                  <a:gd name="T50" fmla="*/ 204 w 215"/>
                  <a:gd name="T51" fmla="*/ 46 h 531"/>
                  <a:gd name="T52" fmla="*/ 212 w 215"/>
                  <a:gd name="T53" fmla="*/ 160 h 531"/>
                  <a:gd name="T54" fmla="*/ 215 w 215"/>
                  <a:gd name="T55" fmla="*/ 276 h 531"/>
                  <a:gd name="T56" fmla="*/ 213 w 215"/>
                  <a:gd name="T57" fmla="*/ 390 h 531"/>
                  <a:gd name="T58" fmla="*/ 213 w 215"/>
                  <a:gd name="T59" fmla="*/ 500 h 531"/>
                  <a:gd name="T60" fmla="*/ 206 w 215"/>
                  <a:gd name="T61" fmla="*/ 514 h 531"/>
                  <a:gd name="T62" fmla="*/ 190 w 215"/>
                  <a:gd name="T63" fmla="*/ 525 h 531"/>
                  <a:gd name="T64" fmla="*/ 169 w 215"/>
                  <a:gd name="T65" fmla="*/ 530 h 531"/>
                  <a:gd name="T66" fmla="*/ 145 w 215"/>
                  <a:gd name="T67" fmla="*/ 531 h 531"/>
                  <a:gd name="T68" fmla="*/ 119 w 215"/>
                  <a:gd name="T69" fmla="*/ 531 h 531"/>
                  <a:gd name="T70" fmla="*/ 92 w 215"/>
                  <a:gd name="T71" fmla="*/ 530 h 531"/>
                  <a:gd name="T72" fmla="*/ 66 w 215"/>
                  <a:gd name="T73" fmla="*/ 528 h 531"/>
                  <a:gd name="T74" fmla="*/ 44 w 215"/>
                  <a:gd name="T75" fmla="*/ 528 h 53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5"/>
                  <a:gd name="T115" fmla="*/ 0 h 531"/>
                  <a:gd name="T116" fmla="*/ 215 w 215"/>
                  <a:gd name="T117" fmla="*/ 531 h 53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5" h="531">
                    <a:moveTo>
                      <a:pt x="44" y="528"/>
                    </a:moveTo>
                    <a:lnTo>
                      <a:pt x="32" y="527"/>
                    </a:lnTo>
                    <a:lnTo>
                      <a:pt x="22" y="525"/>
                    </a:lnTo>
                    <a:lnTo>
                      <a:pt x="14" y="521"/>
                    </a:lnTo>
                    <a:lnTo>
                      <a:pt x="9" y="517"/>
                    </a:lnTo>
                    <a:lnTo>
                      <a:pt x="5" y="510"/>
                    </a:lnTo>
                    <a:lnTo>
                      <a:pt x="2" y="505"/>
                    </a:lnTo>
                    <a:lnTo>
                      <a:pt x="0" y="499"/>
                    </a:lnTo>
                    <a:lnTo>
                      <a:pt x="0" y="493"/>
                    </a:lnTo>
                    <a:lnTo>
                      <a:pt x="1" y="35"/>
                    </a:lnTo>
                    <a:lnTo>
                      <a:pt x="6" y="26"/>
                    </a:lnTo>
                    <a:lnTo>
                      <a:pt x="13" y="19"/>
                    </a:lnTo>
                    <a:lnTo>
                      <a:pt x="20" y="14"/>
                    </a:lnTo>
                    <a:lnTo>
                      <a:pt x="29" y="10"/>
                    </a:lnTo>
                    <a:lnTo>
                      <a:pt x="40" y="8"/>
                    </a:lnTo>
                    <a:lnTo>
                      <a:pt x="50" y="5"/>
                    </a:lnTo>
                    <a:lnTo>
                      <a:pt x="60" y="4"/>
                    </a:lnTo>
                    <a:lnTo>
                      <a:pt x="71" y="1"/>
                    </a:lnTo>
                    <a:lnTo>
                      <a:pt x="88" y="4"/>
                    </a:lnTo>
                    <a:lnTo>
                      <a:pt x="106" y="4"/>
                    </a:lnTo>
                    <a:lnTo>
                      <a:pt x="128" y="1"/>
                    </a:lnTo>
                    <a:lnTo>
                      <a:pt x="149" y="0"/>
                    </a:lnTo>
                    <a:lnTo>
                      <a:pt x="168" y="2"/>
                    </a:lnTo>
                    <a:lnTo>
                      <a:pt x="185" y="9"/>
                    </a:lnTo>
                    <a:lnTo>
                      <a:pt x="198" y="23"/>
                    </a:lnTo>
                    <a:lnTo>
                      <a:pt x="204" y="46"/>
                    </a:lnTo>
                    <a:lnTo>
                      <a:pt x="212" y="160"/>
                    </a:lnTo>
                    <a:lnTo>
                      <a:pt x="215" y="276"/>
                    </a:lnTo>
                    <a:lnTo>
                      <a:pt x="213" y="390"/>
                    </a:lnTo>
                    <a:lnTo>
                      <a:pt x="213" y="500"/>
                    </a:lnTo>
                    <a:lnTo>
                      <a:pt x="206" y="514"/>
                    </a:lnTo>
                    <a:lnTo>
                      <a:pt x="190" y="525"/>
                    </a:lnTo>
                    <a:lnTo>
                      <a:pt x="169" y="530"/>
                    </a:lnTo>
                    <a:lnTo>
                      <a:pt x="145" y="531"/>
                    </a:lnTo>
                    <a:lnTo>
                      <a:pt x="119" y="531"/>
                    </a:lnTo>
                    <a:lnTo>
                      <a:pt x="92" y="530"/>
                    </a:lnTo>
                    <a:lnTo>
                      <a:pt x="66" y="528"/>
                    </a:lnTo>
                    <a:lnTo>
                      <a:pt x="44" y="528"/>
                    </a:lnTo>
                    <a:close/>
                  </a:path>
                </a:pathLst>
              </a:custGeom>
              <a:solidFill>
                <a:srgbClr val="B7C1E8"/>
              </a:solidFill>
              <a:ln w="9525">
                <a:noFill/>
                <a:round/>
                <a:headEnd/>
                <a:tailEnd/>
              </a:ln>
            </p:spPr>
            <p:txBody>
              <a:bodyPr/>
              <a:lstStyle/>
              <a:p>
                <a:endParaRPr lang="en-US" dirty="0"/>
              </a:p>
            </p:txBody>
          </p:sp>
          <p:sp>
            <p:nvSpPr>
              <p:cNvPr id="496" name="Freeform 60"/>
              <p:cNvSpPr>
                <a:spLocks/>
              </p:cNvSpPr>
              <p:nvPr/>
            </p:nvSpPr>
            <p:spPr bwMode="auto">
              <a:xfrm>
                <a:off x="3840" y="3379"/>
                <a:ext cx="34" cy="144"/>
              </a:xfrm>
              <a:custGeom>
                <a:avLst/>
                <a:gdLst>
                  <a:gd name="T0" fmla="*/ 97 w 103"/>
                  <a:gd name="T1" fmla="*/ 19 h 430"/>
                  <a:gd name="T2" fmla="*/ 103 w 103"/>
                  <a:gd name="T3" fmla="*/ 84 h 430"/>
                  <a:gd name="T4" fmla="*/ 103 w 103"/>
                  <a:gd name="T5" fmla="*/ 162 h 430"/>
                  <a:gd name="T6" fmla="*/ 102 w 103"/>
                  <a:gd name="T7" fmla="*/ 236 h 430"/>
                  <a:gd name="T8" fmla="*/ 98 w 103"/>
                  <a:gd name="T9" fmla="*/ 286 h 430"/>
                  <a:gd name="T10" fmla="*/ 98 w 103"/>
                  <a:gd name="T11" fmla="*/ 324 h 430"/>
                  <a:gd name="T12" fmla="*/ 99 w 103"/>
                  <a:gd name="T13" fmla="*/ 363 h 430"/>
                  <a:gd name="T14" fmla="*/ 95 w 103"/>
                  <a:gd name="T15" fmla="*/ 398 h 430"/>
                  <a:gd name="T16" fmla="*/ 83 w 103"/>
                  <a:gd name="T17" fmla="*/ 418 h 430"/>
                  <a:gd name="T18" fmla="*/ 71 w 103"/>
                  <a:gd name="T19" fmla="*/ 424 h 430"/>
                  <a:gd name="T20" fmla="*/ 57 w 103"/>
                  <a:gd name="T21" fmla="*/ 427 h 430"/>
                  <a:gd name="T22" fmla="*/ 41 w 103"/>
                  <a:gd name="T23" fmla="*/ 429 h 430"/>
                  <a:gd name="T24" fmla="*/ 27 w 103"/>
                  <a:gd name="T25" fmla="*/ 430 h 430"/>
                  <a:gd name="T26" fmla="*/ 14 w 103"/>
                  <a:gd name="T27" fmla="*/ 429 h 430"/>
                  <a:gd name="T28" fmla="*/ 5 w 103"/>
                  <a:gd name="T29" fmla="*/ 426 h 430"/>
                  <a:gd name="T30" fmla="*/ 0 w 103"/>
                  <a:gd name="T31" fmla="*/ 422 h 430"/>
                  <a:gd name="T32" fmla="*/ 0 w 103"/>
                  <a:gd name="T33" fmla="*/ 417 h 430"/>
                  <a:gd name="T34" fmla="*/ 5 w 103"/>
                  <a:gd name="T35" fmla="*/ 412 h 430"/>
                  <a:gd name="T36" fmla="*/ 13 w 103"/>
                  <a:gd name="T37" fmla="*/ 411 h 430"/>
                  <a:gd name="T38" fmla="*/ 23 w 103"/>
                  <a:gd name="T39" fmla="*/ 409 h 430"/>
                  <a:gd name="T40" fmla="*/ 35 w 103"/>
                  <a:gd name="T41" fmla="*/ 408 h 430"/>
                  <a:gd name="T42" fmla="*/ 45 w 103"/>
                  <a:gd name="T43" fmla="*/ 405 h 430"/>
                  <a:gd name="T44" fmla="*/ 54 w 103"/>
                  <a:gd name="T45" fmla="*/ 398 h 430"/>
                  <a:gd name="T46" fmla="*/ 62 w 103"/>
                  <a:gd name="T47" fmla="*/ 386 h 430"/>
                  <a:gd name="T48" fmla="*/ 64 w 103"/>
                  <a:gd name="T49" fmla="*/ 368 h 430"/>
                  <a:gd name="T50" fmla="*/ 66 w 103"/>
                  <a:gd name="T51" fmla="*/ 324 h 430"/>
                  <a:gd name="T52" fmla="*/ 68 w 103"/>
                  <a:gd name="T53" fmla="*/ 277 h 430"/>
                  <a:gd name="T54" fmla="*/ 71 w 103"/>
                  <a:gd name="T55" fmla="*/ 227 h 430"/>
                  <a:gd name="T56" fmla="*/ 71 w 103"/>
                  <a:gd name="T57" fmla="*/ 168 h 430"/>
                  <a:gd name="T58" fmla="*/ 72 w 103"/>
                  <a:gd name="T59" fmla="*/ 100 h 430"/>
                  <a:gd name="T60" fmla="*/ 79 w 103"/>
                  <a:gd name="T61" fmla="*/ 35 h 430"/>
                  <a:gd name="T62" fmla="*/ 88 w 103"/>
                  <a:gd name="T63" fmla="*/ 0 h 430"/>
                  <a:gd name="T64" fmla="*/ 97 w 103"/>
                  <a:gd name="T65" fmla="*/ 19 h 4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430"/>
                  <a:gd name="T101" fmla="*/ 103 w 103"/>
                  <a:gd name="T102" fmla="*/ 430 h 43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430">
                    <a:moveTo>
                      <a:pt x="97" y="19"/>
                    </a:moveTo>
                    <a:lnTo>
                      <a:pt x="103" y="84"/>
                    </a:lnTo>
                    <a:lnTo>
                      <a:pt x="103" y="162"/>
                    </a:lnTo>
                    <a:lnTo>
                      <a:pt x="102" y="236"/>
                    </a:lnTo>
                    <a:lnTo>
                      <a:pt x="98" y="286"/>
                    </a:lnTo>
                    <a:lnTo>
                      <a:pt x="98" y="324"/>
                    </a:lnTo>
                    <a:lnTo>
                      <a:pt x="99" y="363"/>
                    </a:lnTo>
                    <a:lnTo>
                      <a:pt x="95" y="398"/>
                    </a:lnTo>
                    <a:lnTo>
                      <a:pt x="83" y="418"/>
                    </a:lnTo>
                    <a:lnTo>
                      <a:pt x="71" y="424"/>
                    </a:lnTo>
                    <a:lnTo>
                      <a:pt x="57" y="427"/>
                    </a:lnTo>
                    <a:lnTo>
                      <a:pt x="41" y="429"/>
                    </a:lnTo>
                    <a:lnTo>
                      <a:pt x="27" y="430"/>
                    </a:lnTo>
                    <a:lnTo>
                      <a:pt x="14" y="429"/>
                    </a:lnTo>
                    <a:lnTo>
                      <a:pt x="5" y="426"/>
                    </a:lnTo>
                    <a:lnTo>
                      <a:pt x="0" y="422"/>
                    </a:lnTo>
                    <a:lnTo>
                      <a:pt x="0" y="417"/>
                    </a:lnTo>
                    <a:lnTo>
                      <a:pt x="5" y="412"/>
                    </a:lnTo>
                    <a:lnTo>
                      <a:pt x="13" y="411"/>
                    </a:lnTo>
                    <a:lnTo>
                      <a:pt x="23" y="409"/>
                    </a:lnTo>
                    <a:lnTo>
                      <a:pt x="35" y="408"/>
                    </a:lnTo>
                    <a:lnTo>
                      <a:pt x="45" y="405"/>
                    </a:lnTo>
                    <a:lnTo>
                      <a:pt x="54" y="398"/>
                    </a:lnTo>
                    <a:lnTo>
                      <a:pt x="62" y="386"/>
                    </a:lnTo>
                    <a:lnTo>
                      <a:pt x="64" y="368"/>
                    </a:lnTo>
                    <a:lnTo>
                      <a:pt x="66" y="324"/>
                    </a:lnTo>
                    <a:lnTo>
                      <a:pt x="68" y="277"/>
                    </a:lnTo>
                    <a:lnTo>
                      <a:pt x="71" y="227"/>
                    </a:lnTo>
                    <a:lnTo>
                      <a:pt x="71" y="168"/>
                    </a:lnTo>
                    <a:lnTo>
                      <a:pt x="72" y="100"/>
                    </a:lnTo>
                    <a:lnTo>
                      <a:pt x="79" y="35"/>
                    </a:lnTo>
                    <a:lnTo>
                      <a:pt x="88" y="0"/>
                    </a:lnTo>
                    <a:lnTo>
                      <a:pt x="97" y="19"/>
                    </a:lnTo>
                    <a:close/>
                  </a:path>
                </a:pathLst>
              </a:custGeom>
              <a:solidFill>
                <a:srgbClr val="8993D6"/>
              </a:solidFill>
              <a:ln w="9525">
                <a:noFill/>
                <a:round/>
                <a:headEnd/>
                <a:tailEnd/>
              </a:ln>
            </p:spPr>
            <p:txBody>
              <a:bodyPr/>
              <a:lstStyle/>
              <a:p>
                <a:endParaRPr lang="en-US" dirty="0"/>
              </a:p>
            </p:txBody>
          </p:sp>
          <p:sp>
            <p:nvSpPr>
              <p:cNvPr id="497" name="Freeform 61"/>
              <p:cNvSpPr>
                <a:spLocks/>
              </p:cNvSpPr>
              <p:nvPr/>
            </p:nvSpPr>
            <p:spPr bwMode="auto">
              <a:xfrm>
                <a:off x="3814" y="3363"/>
                <a:ext cx="41" cy="155"/>
              </a:xfrm>
              <a:custGeom>
                <a:avLst/>
                <a:gdLst>
                  <a:gd name="T0" fmla="*/ 5 w 122"/>
                  <a:gd name="T1" fmla="*/ 453 h 464"/>
                  <a:gd name="T2" fmla="*/ 3 w 122"/>
                  <a:gd name="T3" fmla="*/ 387 h 464"/>
                  <a:gd name="T4" fmla="*/ 0 w 122"/>
                  <a:gd name="T5" fmla="*/ 255 h 464"/>
                  <a:gd name="T6" fmla="*/ 0 w 122"/>
                  <a:gd name="T7" fmla="*/ 122 h 464"/>
                  <a:gd name="T8" fmla="*/ 3 w 122"/>
                  <a:gd name="T9" fmla="*/ 52 h 464"/>
                  <a:gd name="T10" fmla="*/ 4 w 122"/>
                  <a:gd name="T11" fmla="*/ 43 h 464"/>
                  <a:gd name="T12" fmla="*/ 5 w 122"/>
                  <a:gd name="T13" fmla="*/ 33 h 464"/>
                  <a:gd name="T14" fmla="*/ 7 w 122"/>
                  <a:gd name="T15" fmla="*/ 26 h 464"/>
                  <a:gd name="T16" fmla="*/ 10 w 122"/>
                  <a:gd name="T17" fmla="*/ 18 h 464"/>
                  <a:gd name="T18" fmla="*/ 16 w 122"/>
                  <a:gd name="T19" fmla="*/ 11 h 464"/>
                  <a:gd name="T20" fmla="*/ 25 w 122"/>
                  <a:gd name="T21" fmla="*/ 6 h 464"/>
                  <a:gd name="T22" fmla="*/ 35 w 122"/>
                  <a:gd name="T23" fmla="*/ 2 h 464"/>
                  <a:gd name="T24" fmla="*/ 51 w 122"/>
                  <a:gd name="T25" fmla="*/ 1 h 464"/>
                  <a:gd name="T26" fmla="*/ 66 w 122"/>
                  <a:gd name="T27" fmla="*/ 0 h 464"/>
                  <a:gd name="T28" fmla="*/ 82 w 122"/>
                  <a:gd name="T29" fmla="*/ 0 h 464"/>
                  <a:gd name="T30" fmla="*/ 95 w 122"/>
                  <a:gd name="T31" fmla="*/ 0 h 464"/>
                  <a:gd name="T32" fmla="*/ 106 w 122"/>
                  <a:gd name="T33" fmla="*/ 1 h 464"/>
                  <a:gd name="T34" fmla="*/ 115 w 122"/>
                  <a:gd name="T35" fmla="*/ 2 h 464"/>
                  <a:gd name="T36" fmla="*/ 121 w 122"/>
                  <a:gd name="T37" fmla="*/ 6 h 464"/>
                  <a:gd name="T38" fmla="*/ 122 w 122"/>
                  <a:gd name="T39" fmla="*/ 10 h 464"/>
                  <a:gd name="T40" fmla="*/ 119 w 122"/>
                  <a:gd name="T41" fmla="*/ 15 h 464"/>
                  <a:gd name="T42" fmla="*/ 112 w 122"/>
                  <a:gd name="T43" fmla="*/ 20 h 464"/>
                  <a:gd name="T44" fmla="*/ 101 w 122"/>
                  <a:gd name="T45" fmla="*/ 22 h 464"/>
                  <a:gd name="T46" fmla="*/ 87 w 122"/>
                  <a:gd name="T47" fmla="*/ 23 h 464"/>
                  <a:gd name="T48" fmla="*/ 73 w 122"/>
                  <a:gd name="T49" fmla="*/ 23 h 464"/>
                  <a:gd name="T50" fmla="*/ 60 w 122"/>
                  <a:gd name="T51" fmla="*/ 23 h 464"/>
                  <a:gd name="T52" fmla="*/ 47 w 122"/>
                  <a:gd name="T53" fmla="*/ 23 h 464"/>
                  <a:gd name="T54" fmla="*/ 39 w 122"/>
                  <a:gd name="T55" fmla="*/ 27 h 464"/>
                  <a:gd name="T56" fmla="*/ 34 w 122"/>
                  <a:gd name="T57" fmla="*/ 32 h 464"/>
                  <a:gd name="T58" fmla="*/ 30 w 122"/>
                  <a:gd name="T59" fmla="*/ 46 h 464"/>
                  <a:gd name="T60" fmla="*/ 26 w 122"/>
                  <a:gd name="T61" fmla="*/ 65 h 464"/>
                  <a:gd name="T62" fmla="*/ 25 w 122"/>
                  <a:gd name="T63" fmla="*/ 93 h 464"/>
                  <a:gd name="T64" fmla="*/ 25 w 122"/>
                  <a:gd name="T65" fmla="*/ 133 h 464"/>
                  <a:gd name="T66" fmla="*/ 26 w 122"/>
                  <a:gd name="T67" fmla="*/ 206 h 464"/>
                  <a:gd name="T68" fmla="*/ 29 w 122"/>
                  <a:gd name="T69" fmla="*/ 303 h 464"/>
                  <a:gd name="T70" fmla="*/ 30 w 122"/>
                  <a:gd name="T71" fmla="*/ 394 h 464"/>
                  <a:gd name="T72" fmla="*/ 29 w 122"/>
                  <a:gd name="T73" fmla="*/ 443 h 464"/>
                  <a:gd name="T74" fmla="*/ 22 w 122"/>
                  <a:gd name="T75" fmla="*/ 457 h 464"/>
                  <a:gd name="T76" fmla="*/ 14 w 122"/>
                  <a:gd name="T77" fmla="*/ 464 h 464"/>
                  <a:gd name="T78" fmla="*/ 9 w 122"/>
                  <a:gd name="T79" fmla="*/ 462 h 464"/>
                  <a:gd name="T80" fmla="*/ 5 w 122"/>
                  <a:gd name="T81" fmla="*/ 453 h 4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2"/>
                  <a:gd name="T124" fmla="*/ 0 h 464"/>
                  <a:gd name="T125" fmla="*/ 122 w 122"/>
                  <a:gd name="T126" fmla="*/ 464 h 4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2" h="464">
                    <a:moveTo>
                      <a:pt x="5" y="453"/>
                    </a:moveTo>
                    <a:lnTo>
                      <a:pt x="3" y="387"/>
                    </a:lnTo>
                    <a:lnTo>
                      <a:pt x="0" y="255"/>
                    </a:lnTo>
                    <a:lnTo>
                      <a:pt x="0" y="122"/>
                    </a:lnTo>
                    <a:lnTo>
                      <a:pt x="3" y="52"/>
                    </a:lnTo>
                    <a:lnTo>
                      <a:pt x="4" y="43"/>
                    </a:lnTo>
                    <a:lnTo>
                      <a:pt x="5" y="33"/>
                    </a:lnTo>
                    <a:lnTo>
                      <a:pt x="7" y="26"/>
                    </a:lnTo>
                    <a:lnTo>
                      <a:pt x="10" y="18"/>
                    </a:lnTo>
                    <a:lnTo>
                      <a:pt x="16" y="11"/>
                    </a:lnTo>
                    <a:lnTo>
                      <a:pt x="25" y="6"/>
                    </a:lnTo>
                    <a:lnTo>
                      <a:pt x="35" y="2"/>
                    </a:lnTo>
                    <a:lnTo>
                      <a:pt x="51" y="1"/>
                    </a:lnTo>
                    <a:lnTo>
                      <a:pt x="66" y="0"/>
                    </a:lnTo>
                    <a:lnTo>
                      <a:pt x="82" y="0"/>
                    </a:lnTo>
                    <a:lnTo>
                      <a:pt x="95" y="0"/>
                    </a:lnTo>
                    <a:lnTo>
                      <a:pt x="106" y="1"/>
                    </a:lnTo>
                    <a:lnTo>
                      <a:pt x="115" y="2"/>
                    </a:lnTo>
                    <a:lnTo>
                      <a:pt x="121" y="6"/>
                    </a:lnTo>
                    <a:lnTo>
                      <a:pt x="122" y="10"/>
                    </a:lnTo>
                    <a:lnTo>
                      <a:pt x="119" y="15"/>
                    </a:lnTo>
                    <a:lnTo>
                      <a:pt x="112" y="20"/>
                    </a:lnTo>
                    <a:lnTo>
                      <a:pt x="101" y="22"/>
                    </a:lnTo>
                    <a:lnTo>
                      <a:pt x="87" y="23"/>
                    </a:lnTo>
                    <a:lnTo>
                      <a:pt x="73" y="23"/>
                    </a:lnTo>
                    <a:lnTo>
                      <a:pt x="60" y="23"/>
                    </a:lnTo>
                    <a:lnTo>
                      <a:pt x="47" y="23"/>
                    </a:lnTo>
                    <a:lnTo>
                      <a:pt x="39" y="27"/>
                    </a:lnTo>
                    <a:lnTo>
                      <a:pt x="34" y="32"/>
                    </a:lnTo>
                    <a:lnTo>
                      <a:pt x="30" y="46"/>
                    </a:lnTo>
                    <a:lnTo>
                      <a:pt x="26" y="65"/>
                    </a:lnTo>
                    <a:lnTo>
                      <a:pt x="25" y="93"/>
                    </a:lnTo>
                    <a:lnTo>
                      <a:pt x="25" y="133"/>
                    </a:lnTo>
                    <a:lnTo>
                      <a:pt x="26" y="206"/>
                    </a:lnTo>
                    <a:lnTo>
                      <a:pt x="29" y="303"/>
                    </a:lnTo>
                    <a:lnTo>
                      <a:pt x="30" y="394"/>
                    </a:lnTo>
                    <a:lnTo>
                      <a:pt x="29" y="443"/>
                    </a:lnTo>
                    <a:lnTo>
                      <a:pt x="22" y="457"/>
                    </a:lnTo>
                    <a:lnTo>
                      <a:pt x="14" y="464"/>
                    </a:lnTo>
                    <a:lnTo>
                      <a:pt x="9" y="462"/>
                    </a:lnTo>
                    <a:lnTo>
                      <a:pt x="5" y="453"/>
                    </a:lnTo>
                    <a:close/>
                  </a:path>
                </a:pathLst>
              </a:custGeom>
              <a:solidFill>
                <a:srgbClr val="D8DDF9"/>
              </a:solidFill>
              <a:ln w="9525">
                <a:noFill/>
                <a:round/>
                <a:headEnd/>
                <a:tailEnd/>
              </a:ln>
            </p:spPr>
            <p:txBody>
              <a:bodyPr/>
              <a:lstStyle/>
              <a:p>
                <a:endParaRPr lang="en-US" dirty="0"/>
              </a:p>
            </p:txBody>
          </p:sp>
          <p:sp>
            <p:nvSpPr>
              <p:cNvPr id="498" name="Freeform 62"/>
              <p:cNvSpPr>
                <a:spLocks/>
              </p:cNvSpPr>
              <p:nvPr/>
            </p:nvSpPr>
            <p:spPr bwMode="auto">
              <a:xfrm>
                <a:off x="3723" y="3363"/>
                <a:ext cx="12" cy="6"/>
              </a:xfrm>
              <a:custGeom>
                <a:avLst/>
                <a:gdLst>
                  <a:gd name="T0" fmla="*/ 36 w 36"/>
                  <a:gd name="T1" fmla="*/ 12 h 17"/>
                  <a:gd name="T2" fmla="*/ 31 w 36"/>
                  <a:gd name="T3" fmla="*/ 17 h 17"/>
                  <a:gd name="T4" fmla="*/ 24 w 36"/>
                  <a:gd name="T5" fmla="*/ 17 h 17"/>
                  <a:gd name="T6" fmla="*/ 18 w 36"/>
                  <a:gd name="T7" fmla="*/ 16 h 17"/>
                  <a:gd name="T8" fmla="*/ 11 w 36"/>
                  <a:gd name="T9" fmla="*/ 17 h 17"/>
                  <a:gd name="T10" fmla="*/ 0 w 36"/>
                  <a:gd name="T11" fmla="*/ 0 h 17"/>
                  <a:gd name="T12" fmla="*/ 7 w 36"/>
                  <a:gd name="T13" fmla="*/ 4 h 17"/>
                  <a:gd name="T14" fmla="*/ 16 w 36"/>
                  <a:gd name="T15" fmla="*/ 8 h 17"/>
                  <a:gd name="T16" fmla="*/ 26 w 36"/>
                  <a:gd name="T17" fmla="*/ 12 h 17"/>
                  <a:gd name="T18" fmla="*/ 36 w 36"/>
                  <a:gd name="T19" fmla="*/ 12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7"/>
                  <a:gd name="T32" fmla="*/ 36 w 36"/>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7">
                    <a:moveTo>
                      <a:pt x="36" y="12"/>
                    </a:moveTo>
                    <a:lnTo>
                      <a:pt x="31" y="17"/>
                    </a:lnTo>
                    <a:lnTo>
                      <a:pt x="24" y="17"/>
                    </a:lnTo>
                    <a:lnTo>
                      <a:pt x="18" y="16"/>
                    </a:lnTo>
                    <a:lnTo>
                      <a:pt x="11" y="17"/>
                    </a:lnTo>
                    <a:lnTo>
                      <a:pt x="0" y="0"/>
                    </a:lnTo>
                    <a:lnTo>
                      <a:pt x="7" y="4"/>
                    </a:lnTo>
                    <a:lnTo>
                      <a:pt x="16" y="8"/>
                    </a:lnTo>
                    <a:lnTo>
                      <a:pt x="26" y="12"/>
                    </a:lnTo>
                    <a:lnTo>
                      <a:pt x="36" y="12"/>
                    </a:lnTo>
                    <a:close/>
                  </a:path>
                </a:pathLst>
              </a:custGeom>
              <a:solidFill>
                <a:srgbClr val="FFB73D"/>
              </a:solidFill>
              <a:ln w="9525">
                <a:noFill/>
                <a:round/>
                <a:headEnd/>
                <a:tailEnd/>
              </a:ln>
            </p:spPr>
            <p:txBody>
              <a:bodyPr/>
              <a:lstStyle/>
              <a:p>
                <a:endParaRPr lang="en-US" dirty="0"/>
              </a:p>
            </p:txBody>
          </p:sp>
          <p:sp>
            <p:nvSpPr>
              <p:cNvPr id="499" name="Freeform 63"/>
              <p:cNvSpPr>
                <a:spLocks/>
              </p:cNvSpPr>
              <p:nvPr/>
            </p:nvSpPr>
            <p:spPr bwMode="auto">
              <a:xfrm>
                <a:off x="3680" y="3398"/>
                <a:ext cx="16" cy="21"/>
              </a:xfrm>
              <a:custGeom>
                <a:avLst/>
                <a:gdLst>
                  <a:gd name="T0" fmla="*/ 48 w 48"/>
                  <a:gd name="T1" fmla="*/ 0 h 64"/>
                  <a:gd name="T2" fmla="*/ 48 w 48"/>
                  <a:gd name="T3" fmla="*/ 64 h 64"/>
                  <a:gd name="T4" fmla="*/ 42 w 48"/>
                  <a:gd name="T5" fmla="*/ 62 h 64"/>
                  <a:gd name="T6" fmla="*/ 35 w 48"/>
                  <a:gd name="T7" fmla="*/ 58 h 64"/>
                  <a:gd name="T8" fmla="*/ 29 w 48"/>
                  <a:gd name="T9" fmla="*/ 53 h 64"/>
                  <a:gd name="T10" fmla="*/ 23 w 48"/>
                  <a:gd name="T11" fmla="*/ 46 h 64"/>
                  <a:gd name="T12" fmla="*/ 17 w 48"/>
                  <a:gd name="T13" fmla="*/ 40 h 64"/>
                  <a:gd name="T14" fmla="*/ 12 w 48"/>
                  <a:gd name="T15" fmla="*/ 32 h 64"/>
                  <a:gd name="T16" fmla="*/ 5 w 48"/>
                  <a:gd name="T17" fmla="*/ 24 h 64"/>
                  <a:gd name="T18" fmla="*/ 0 w 48"/>
                  <a:gd name="T19" fmla="*/ 17 h 64"/>
                  <a:gd name="T20" fmla="*/ 4 w 48"/>
                  <a:gd name="T21" fmla="*/ 11 h 64"/>
                  <a:gd name="T22" fmla="*/ 9 w 48"/>
                  <a:gd name="T23" fmla="*/ 7 h 64"/>
                  <a:gd name="T24" fmla="*/ 14 w 48"/>
                  <a:gd name="T25" fmla="*/ 5 h 64"/>
                  <a:gd name="T26" fmla="*/ 21 w 48"/>
                  <a:gd name="T27" fmla="*/ 2 h 64"/>
                  <a:gd name="T28" fmla="*/ 27 w 48"/>
                  <a:gd name="T29" fmla="*/ 1 h 64"/>
                  <a:gd name="T30" fmla="*/ 34 w 48"/>
                  <a:gd name="T31" fmla="*/ 0 h 64"/>
                  <a:gd name="T32" fmla="*/ 40 w 48"/>
                  <a:gd name="T33" fmla="*/ 0 h 64"/>
                  <a:gd name="T34" fmla="*/ 48 w 48"/>
                  <a:gd name="T35" fmla="*/ 0 h 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
                  <a:gd name="T55" fmla="*/ 0 h 64"/>
                  <a:gd name="T56" fmla="*/ 48 w 48"/>
                  <a:gd name="T57" fmla="*/ 64 h 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 h="64">
                    <a:moveTo>
                      <a:pt x="48" y="0"/>
                    </a:moveTo>
                    <a:lnTo>
                      <a:pt x="48" y="64"/>
                    </a:lnTo>
                    <a:lnTo>
                      <a:pt x="42" y="62"/>
                    </a:lnTo>
                    <a:lnTo>
                      <a:pt x="35" y="58"/>
                    </a:lnTo>
                    <a:lnTo>
                      <a:pt x="29" y="53"/>
                    </a:lnTo>
                    <a:lnTo>
                      <a:pt x="23" y="46"/>
                    </a:lnTo>
                    <a:lnTo>
                      <a:pt x="17" y="40"/>
                    </a:lnTo>
                    <a:lnTo>
                      <a:pt x="12" y="32"/>
                    </a:lnTo>
                    <a:lnTo>
                      <a:pt x="5" y="24"/>
                    </a:lnTo>
                    <a:lnTo>
                      <a:pt x="0" y="17"/>
                    </a:lnTo>
                    <a:lnTo>
                      <a:pt x="4" y="11"/>
                    </a:lnTo>
                    <a:lnTo>
                      <a:pt x="9" y="7"/>
                    </a:lnTo>
                    <a:lnTo>
                      <a:pt x="14" y="5"/>
                    </a:lnTo>
                    <a:lnTo>
                      <a:pt x="21" y="2"/>
                    </a:lnTo>
                    <a:lnTo>
                      <a:pt x="27" y="1"/>
                    </a:lnTo>
                    <a:lnTo>
                      <a:pt x="34" y="0"/>
                    </a:lnTo>
                    <a:lnTo>
                      <a:pt x="40" y="0"/>
                    </a:lnTo>
                    <a:lnTo>
                      <a:pt x="48" y="0"/>
                    </a:lnTo>
                    <a:close/>
                  </a:path>
                </a:pathLst>
              </a:custGeom>
              <a:solidFill>
                <a:srgbClr val="91A3E0"/>
              </a:solidFill>
              <a:ln w="9525">
                <a:noFill/>
                <a:round/>
                <a:headEnd/>
                <a:tailEnd/>
              </a:ln>
            </p:spPr>
            <p:txBody>
              <a:bodyPr/>
              <a:lstStyle/>
              <a:p>
                <a:endParaRPr lang="en-US" dirty="0"/>
              </a:p>
            </p:txBody>
          </p:sp>
          <p:sp>
            <p:nvSpPr>
              <p:cNvPr id="500" name="Freeform 64"/>
              <p:cNvSpPr>
                <a:spLocks/>
              </p:cNvSpPr>
              <p:nvPr/>
            </p:nvSpPr>
            <p:spPr bwMode="auto">
              <a:xfrm>
                <a:off x="3662" y="3408"/>
                <a:ext cx="16" cy="11"/>
              </a:xfrm>
              <a:custGeom>
                <a:avLst/>
                <a:gdLst>
                  <a:gd name="T0" fmla="*/ 48 w 48"/>
                  <a:gd name="T1" fmla="*/ 31 h 31"/>
                  <a:gd name="T2" fmla="*/ 0 w 48"/>
                  <a:gd name="T3" fmla="*/ 31 h 31"/>
                  <a:gd name="T4" fmla="*/ 4 w 48"/>
                  <a:gd name="T5" fmla="*/ 21 h 31"/>
                  <a:gd name="T6" fmla="*/ 8 w 48"/>
                  <a:gd name="T7" fmla="*/ 10 h 31"/>
                  <a:gd name="T8" fmla="*/ 15 w 48"/>
                  <a:gd name="T9" fmla="*/ 2 h 31"/>
                  <a:gd name="T10" fmla="*/ 27 w 48"/>
                  <a:gd name="T11" fmla="*/ 0 h 31"/>
                  <a:gd name="T12" fmla="*/ 31 w 48"/>
                  <a:gd name="T13" fmla="*/ 9 h 31"/>
                  <a:gd name="T14" fmla="*/ 36 w 48"/>
                  <a:gd name="T15" fmla="*/ 17 h 31"/>
                  <a:gd name="T16" fmla="*/ 40 w 48"/>
                  <a:gd name="T17" fmla="*/ 24 h 31"/>
                  <a:gd name="T18" fmla="*/ 48 w 48"/>
                  <a:gd name="T19" fmla="*/ 31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1"/>
                  <a:gd name="T32" fmla="*/ 48 w 48"/>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1">
                    <a:moveTo>
                      <a:pt x="48" y="31"/>
                    </a:moveTo>
                    <a:lnTo>
                      <a:pt x="0" y="31"/>
                    </a:lnTo>
                    <a:lnTo>
                      <a:pt x="4" y="21"/>
                    </a:lnTo>
                    <a:lnTo>
                      <a:pt x="8" y="10"/>
                    </a:lnTo>
                    <a:lnTo>
                      <a:pt x="15" y="2"/>
                    </a:lnTo>
                    <a:lnTo>
                      <a:pt x="27" y="0"/>
                    </a:lnTo>
                    <a:lnTo>
                      <a:pt x="31" y="9"/>
                    </a:lnTo>
                    <a:lnTo>
                      <a:pt x="36" y="17"/>
                    </a:lnTo>
                    <a:lnTo>
                      <a:pt x="40" y="24"/>
                    </a:lnTo>
                    <a:lnTo>
                      <a:pt x="48" y="31"/>
                    </a:lnTo>
                    <a:close/>
                  </a:path>
                </a:pathLst>
              </a:custGeom>
              <a:solidFill>
                <a:srgbClr val="BFBF00"/>
              </a:solidFill>
              <a:ln w="9525">
                <a:noFill/>
                <a:round/>
                <a:headEnd/>
                <a:tailEnd/>
              </a:ln>
            </p:spPr>
            <p:txBody>
              <a:bodyPr/>
              <a:lstStyle/>
              <a:p>
                <a:endParaRPr lang="en-US" dirty="0"/>
              </a:p>
            </p:txBody>
          </p:sp>
          <p:sp>
            <p:nvSpPr>
              <p:cNvPr id="501" name="Freeform 65"/>
              <p:cNvSpPr>
                <a:spLocks/>
              </p:cNvSpPr>
              <p:nvPr/>
            </p:nvSpPr>
            <p:spPr bwMode="auto">
              <a:xfrm>
                <a:off x="3897" y="3416"/>
                <a:ext cx="6" cy="36"/>
              </a:xfrm>
              <a:custGeom>
                <a:avLst/>
                <a:gdLst>
                  <a:gd name="T0" fmla="*/ 14 w 18"/>
                  <a:gd name="T1" fmla="*/ 102 h 109"/>
                  <a:gd name="T2" fmla="*/ 11 w 18"/>
                  <a:gd name="T3" fmla="*/ 106 h 109"/>
                  <a:gd name="T4" fmla="*/ 10 w 18"/>
                  <a:gd name="T5" fmla="*/ 108 h 109"/>
                  <a:gd name="T6" fmla="*/ 7 w 18"/>
                  <a:gd name="T7" fmla="*/ 109 h 109"/>
                  <a:gd name="T8" fmla="*/ 5 w 18"/>
                  <a:gd name="T9" fmla="*/ 108 h 109"/>
                  <a:gd name="T10" fmla="*/ 0 w 18"/>
                  <a:gd name="T11" fmla="*/ 0 h 109"/>
                  <a:gd name="T12" fmla="*/ 16 w 18"/>
                  <a:gd name="T13" fmla="*/ 17 h 109"/>
                  <a:gd name="T14" fmla="*/ 18 w 18"/>
                  <a:gd name="T15" fmla="*/ 44 h 109"/>
                  <a:gd name="T16" fmla="*/ 14 w 18"/>
                  <a:gd name="T17" fmla="*/ 75 h 109"/>
                  <a:gd name="T18" fmla="*/ 14 w 18"/>
                  <a:gd name="T19" fmla="*/ 102 h 1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
                  <a:gd name="T31" fmla="*/ 0 h 109"/>
                  <a:gd name="T32" fmla="*/ 18 w 18"/>
                  <a:gd name="T33" fmla="*/ 109 h 1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 h="109">
                    <a:moveTo>
                      <a:pt x="14" y="102"/>
                    </a:moveTo>
                    <a:lnTo>
                      <a:pt x="11" y="106"/>
                    </a:lnTo>
                    <a:lnTo>
                      <a:pt x="10" y="108"/>
                    </a:lnTo>
                    <a:lnTo>
                      <a:pt x="7" y="109"/>
                    </a:lnTo>
                    <a:lnTo>
                      <a:pt x="5" y="108"/>
                    </a:lnTo>
                    <a:lnTo>
                      <a:pt x="0" y="0"/>
                    </a:lnTo>
                    <a:lnTo>
                      <a:pt x="16" y="17"/>
                    </a:lnTo>
                    <a:lnTo>
                      <a:pt x="18" y="44"/>
                    </a:lnTo>
                    <a:lnTo>
                      <a:pt x="14" y="75"/>
                    </a:lnTo>
                    <a:lnTo>
                      <a:pt x="14" y="102"/>
                    </a:lnTo>
                    <a:close/>
                  </a:path>
                </a:pathLst>
              </a:custGeom>
              <a:solidFill>
                <a:srgbClr val="66CCF9"/>
              </a:solidFill>
              <a:ln w="9525">
                <a:noFill/>
                <a:round/>
                <a:headEnd/>
                <a:tailEnd/>
              </a:ln>
            </p:spPr>
            <p:txBody>
              <a:bodyPr/>
              <a:lstStyle/>
              <a:p>
                <a:endParaRPr lang="en-US" dirty="0"/>
              </a:p>
            </p:txBody>
          </p:sp>
          <p:sp>
            <p:nvSpPr>
              <p:cNvPr id="502" name="Freeform 66"/>
              <p:cNvSpPr>
                <a:spLocks/>
              </p:cNvSpPr>
              <p:nvPr/>
            </p:nvSpPr>
            <p:spPr bwMode="auto">
              <a:xfrm>
                <a:off x="3603" y="3419"/>
                <a:ext cx="33" cy="6"/>
              </a:xfrm>
              <a:custGeom>
                <a:avLst/>
                <a:gdLst>
                  <a:gd name="T0" fmla="*/ 0 w 101"/>
                  <a:gd name="T1" fmla="*/ 0 h 17"/>
                  <a:gd name="T2" fmla="*/ 13 w 101"/>
                  <a:gd name="T3" fmla="*/ 0 h 17"/>
                  <a:gd name="T4" fmla="*/ 25 w 101"/>
                  <a:gd name="T5" fmla="*/ 0 h 17"/>
                  <a:gd name="T6" fmla="*/ 38 w 101"/>
                  <a:gd name="T7" fmla="*/ 0 h 17"/>
                  <a:gd name="T8" fmla="*/ 51 w 101"/>
                  <a:gd name="T9" fmla="*/ 0 h 17"/>
                  <a:gd name="T10" fmla="*/ 64 w 101"/>
                  <a:gd name="T11" fmla="*/ 0 h 17"/>
                  <a:gd name="T12" fmla="*/ 77 w 101"/>
                  <a:gd name="T13" fmla="*/ 2 h 17"/>
                  <a:gd name="T14" fmla="*/ 89 w 101"/>
                  <a:gd name="T15" fmla="*/ 3 h 17"/>
                  <a:gd name="T16" fmla="*/ 101 w 101"/>
                  <a:gd name="T17" fmla="*/ 6 h 17"/>
                  <a:gd name="T18" fmla="*/ 91 w 101"/>
                  <a:gd name="T19" fmla="*/ 12 h 17"/>
                  <a:gd name="T20" fmla="*/ 79 w 101"/>
                  <a:gd name="T21" fmla="*/ 16 h 17"/>
                  <a:gd name="T22" fmla="*/ 67 w 101"/>
                  <a:gd name="T23" fmla="*/ 17 h 17"/>
                  <a:gd name="T24" fmla="*/ 54 w 101"/>
                  <a:gd name="T25" fmla="*/ 17 h 17"/>
                  <a:gd name="T26" fmla="*/ 42 w 101"/>
                  <a:gd name="T27" fmla="*/ 16 h 17"/>
                  <a:gd name="T28" fmla="*/ 29 w 101"/>
                  <a:gd name="T29" fmla="*/ 16 h 17"/>
                  <a:gd name="T30" fmla="*/ 16 w 101"/>
                  <a:gd name="T31" fmla="*/ 15 h 17"/>
                  <a:gd name="T32" fmla="*/ 3 w 101"/>
                  <a:gd name="T33" fmla="*/ 16 h 17"/>
                  <a:gd name="T34" fmla="*/ 0 w 101"/>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1"/>
                  <a:gd name="T55" fmla="*/ 0 h 17"/>
                  <a:gd name="T56" fmla="*/ 101 w 101"/>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1" h="17">
                    <a:moveTo>
                      <a:pt x="0" y="0"/>
                    </a:moveTo>
                    <a:lnTo>
                      <a:pt x="13" y="0"/>
                    </a:lnTo>
                    <a:lnTo>
                      <a:pt x="25" y="0"/>
                    </a:lnTo>
                    <a:lnTo>
                      <a:pt x="38" y="0"/>
                    </a:lnTo>
                    <a:lnTo>
                      <a:pt x="51" y="0"/>
                    </a:lnTo>
                    <a:lnTo>
                      <a:pt x="64" y="0"/>
                    </a:lnTo>
                    <a:lnTo>
                      <a:pt x="77" y="2"/>
                    </a:lnTo>
                    <a:lnTo>
                      <a:pt x="89" y="3"/>
                    </a:lnTo>
                    <a:lnTo>
                      <a:pt x="101" y="6"/>
                    </a:lnTo>
                    <a:lnTo>
                      <a:pt x="91" y="12"/>
                    </a:lnTo>
                    <a:lnTo>
                      <a:pt x="79" y="16"/>
                    </a:lnTo>
                    <a:lnTo>
                      <a:pt x="67" y="17"/>
                    </a:lnTo>
                    <a:lnTo>
                      <a:pt x="54" y="17"/>
                    </a:lnTo>
                    <a:lnTo>
                      <a:pt x="42" y="16"/>
                    </a:lnTo>
                    <a:lnTo>
                      <a:pt x="29" y="16"/>
                    </a:lnTo>
                    <a:lnTo>
                      <a:pt x="16" y="15"/>
                    </a:lnTo>
                    <a:lnTo>
                      <a:pt x="3" y="16"/>
                    </a:lnTo>
                    <a:lnTo>
                      <a:pt x="0" y="0"/>
                    </a:lnTo>
                    <a:close/>
                  </a:path>
                </a:pathLst>
              </a:custGeom>
              <a:solidFill>
                <a:srgbClr val="91A3E0"/>
              </a:solidFill>
              <a:ln w="9525">
                <a:noFill/>
                <a:round/>
                <a:headEnd/>
                <a:tailEnd/>
              </a:ln>
            </p:spPr>
            <p:txBody>
              <a:bodyPr/>
              <a:lstStyle/>
              <a:p>
                <a:endParaRPr lang="en-US" dirty="0"/>
              </a:p>
            </p:txBody>
          </p:sp>
          <p:sp>
            <p:nvSpPr>
              <p:cNvPr id="503" name="Freeform 67"/>
              <p:cNvSpPr>
                <a:spLocks/>
              </p:cNvSpPr>
              <p:nvPr/>
            </p:nvSpPr>
            <p:spPr bwMode="auto">
              <a:xfrm>
                <a:off x="3556" y="3424"/>
                <a:ext cx="142" cy="11"/>
              </a:xfrm>
              <a:custGeom>
                <a:avLst/>
                <a:gdLst>
                  <a:gd name="T0" fmla="*/ 116 w 424"/>
                  <a:gd name="T1" fmla="*/ 6 h 32"/>
                  <a:gd name="T2" fmla="*/ 116 w 424"/>
                  <a:gd name="T3" fmla="*/ 10 h 32"/>
                  <a:gd name="T4" fmla="*/ 120 w 424"/>
                  <a:gd name="T5" fmla="*/ 14 h 32"/>
                  <a:gd name="T6" fmla="*/ 124 w 424"/>
                  <a:gd name="T7" fmla="*/ 18 h 32"/>
                  <a:gd name="T8" fmla="*/ 126 w 424"/>
                  <a:gd name="T9" fmla="*/ 20 h 32"/>
                  <a:gd name="T10" fmla="*/ 146 w 424"/>
                  <a:gd name="T11" fmla="*/ 19 h 32"/>
                  <a:gd name="T12" fmla="*/ 165 w 424"/>
                  <a:gd name="T13" fmla="*/ 20 h 32"/>
                  <a:gd name="T14" fmla="*/ 186 w 424"/>
                  <a:gd name="T15" fmla="*/ 23 h 32"/>
                  <a:gd name="T16" fmla="*/ 205 w 424"/>
                  <a:gd name="T17" fmla="*/ 24 h 32"/>
                  <a:gd name="T18" fmla="*/ 225 w 424"/>
                  <a:gd name="T19" fmla="*/ 24 h 32"/>
                  <a:gd name="T20" fmla="*/ 243 w 424"/>
                  <a:gd name="T21" fmla="*/ 22 h 32"/>
                  <a:gd name="T22" fmla="*/ 258 w 424"/>
                  <a:gd name="T23" fmla="*/ 14 h 32"/>
                  <a:gd name="T24" fmla="*/ 271 w 424"/>
                  <a:gd name="T25" fmla="*/ 2 h 32"/>
                  <a:gd name="T26" fmla="*/ 424 w 424"/>
                  <a:gd name="T27" fmla="*/ 6 h 32"/>
                  <a:gd name="T28" fmla="*/ 424 w 424"/>
                  <a:gd name="T29" fmla="*/ 32 h 32"/>
                  <a:gd name="T30" fmla="*/ 2 w 424"/>
                  <a:gd name="T31" fmla="*/ 23 h 32"/>
                  <a:gd name="T32" fmla="*/ 0 w 424"/>
                  <a:gd name="T33" fmla="*/ 11 h 32"/>
                  <a:gd name="T34" fmla="*/ 6 w 424"/>
                  <a:gd name="T35" fmla="*/ 5 h 32"/>
                  <a:gd name="T36" fmla="*/ 13 w 424"/>
                  <a:gd name="T37" fmla="*/ 2 h 32"/>
                  <a:gd name="T38" fmla="*/ 22 w 424"/>
                  <a:gd name="T39" fmla="*/ 0 h 32"/>
                  <a:gd name="T40" fmla="*/ 116 w 424"/>
                  <a:gd name="T41" fmla="*/ 6 h 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4"/>
                  <a:gd name="T64" fmla="*/ 0 h 32"/>
                  <a:gd name="T65" fmla="*/ 424 w 424"/>
                  <a:gd name="T66" fmla="*/ 32 h 3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4" h="32">
                    <a:moveTo>
                      <a:pt x="116" y="6"/>
                    </a:moveTo>
                    <a:lnTo>
                      <a:pt x="116" y="10"/>
                    </a:lnTo>
                    <a:lnTo>
                      <a:pt x="120" y="14"/>
                    </a:lnTo>
                    <a:lnTo>
                      <a:pt x="124" y="18"/>
                    </a:lnTo>
                    <a:lnTo>
                      <a:pt x="126" y="20"/>
                    </a:lnTo>
                    <a:lnTo>
                      <a:pt x="146" y="19"/>
                    </a:lnTo>
                    <a:lnTo>
                      <a:pt x="165" y="20"/>
                    </a:lnTo>
                    <a:lnTo>
                      <a:pt x="186" y="23"/>
                    </a:lnTo>
                    <a:lnTo>
                      <a:pt x="205" y="24"/>
                    </a:lnTo>
                    <a:lnTo>
                      <a:pt x="225" y="24"/>
                    </a:lnTo>
                    <a:lnTo>
                      <a:pt x="243" y="22"/>
                    </a:lnTo>
                    <a:lnTo>
                      <a:pt x="258" y="14"/>
                    </a:lnTo>
                    <a:lnTo>
                      <a:pt x="271" y="2"/>
                    </a:lnTo>
                    <a:lnTo>
                      <a:pt x="424" y="6"/>
                    </a:lnTo>
                    <a:lnTo>
                      <a:pt x="424" y="32"/>
                    </a:lnTo>
                    <a:lnTo>
                      <a:pt x="2" y="23"/>
                    </a:lnTo>
                    <a:lnTo>
                      <a:pt x="0" y="11"/>
                    </a:lnTo>
                    <a:lnTo>
                      <a:pt x="6" y="5"/>
                    </a:lnTo>
                    <a:lnTo>
                      <a:pt x="13" y="2"/>
                    </a:lnTo>
                    <a:lnTo>
                      <a:pt x="22" y="0"/>
                    </a:lnTo>
                    <a:lnTo>
                      <a:pt x="116" y="6"/>
                    </a:lnTo>
                    <a:close/>
                  </a:path>
                </a:pathLst>
              </a:custGeom>
              <a:solidFill>
                <a:srgbClr val="9E9E9E"/>
              </a:solidFill>
              <a:ln w="9525">
                <a:noFill/>
                <a:round/>
                <a:headEnd/>
                <a:tailEnd/>
              </a:ln>
            </p:spPr>
            <p:txBody>
              <a:bodyPr/>
              <a:lstStyle/>
              <a:p>
                <a:endParaRPr lang="en-US" dirty="0"/>
              </a:p>
            </p:txBody>
          </p:sp>
          <p:sp>
            <p:nvSpPr>
              <p:cNvPr id="504" name="Freeform 68"/>
              <p:cNvSpPr>
                <a:spLocks/>
              </p:cNvSpPr>
              <p:nvPr/>
            </p:nvSpPr>
            <p:spPr bwMode="auto">
              <a:xfrm>
                <a:off x="3550" y="3439"/>
                <a:ext cx="149" cy="12"/>
              </a:xfrm>
              <a:custGeom>
                <a:avLst/>
                <a:gdLst>
                  <a:gd name="T0" fmla="*/ 449 w 449"/>
                  <a:gd name="T1" fmla="*/ 7 h 34"/>
                  <a:gd name="T2" fmla="*/ 449 w 449"/>
                  <a:gd name="T3" fmla="*/ 29 h 34"/>
                  <a:gd name="T4" fmla="*/ 420 w 449"/>
                  <a:gd name="T5" fmla="*/ 26 h 34"/>
                  <a:gd name="T6" fmla="*/ 390 w 449"/>
                  <a:gd name="T7" fmla="*/ 25 h 34"/>
                  <a:gd name="T8" fmla="*/ 361 w 449"/>
                  <a:gd name="T9" fmla="*/ 25 h 34"/>
                  <a:gd name="T10" fmla="*/ 333 w 449"/>
                  <a:gd name="T11" fmla="*/ 25 h 34"/>
                  <a:gd name="T12" fmla="*/ 306 w 449"/>
                  <a:gd name="T13" fmla="*/ 25 h 34"/>
                  <a:gd name="T14" fmla="*/ 277 w 449"/>
                  <a:gd name="T15" fmla="*/ 26 h 34"/>
                  <a:gd name="T16" fmla="*/ 250 w 449"/>
                  <a:gd name="T17" fmla="*/ 29 h 34"/>
                  <a:gd name="T18" fmla="*/ 223 w 449"/>
                  <a:gd name="T19" fmla="*/ 30 h 34"/>
                  <a:gd name="T20" fmla="*/ 195 w 449"/>
                  <a:gd name="T21" fmla="*/ 31 h 34"/>
                  <a:gd name="T22" fmla="*/ 168 w 449"/>
                  <a:gd name="T23" fmla="*/ 32 h 34"/>
                  <a:gd name="T24" fmla="*/ 141 w 449"/>
                  <a:gd name="T25" fmla="*/ 34 h 34"/>
                  <a:gd name="T26" fmla="*/ 112 w 449"/>
                  <a:gd name="T27" fmla="*/ 34 h 34"/>
                  <a:gd name="T28" fmla="*/ 85 w 449"/>
                  <a:gd name="T29" fmla="*/ 34 h 34"/>
                  <a:gd name="T30" fmla="*/ 57 w 449"/>
                  <a:gd name="T31" fmla="*/ 32 h 34"/>
                  <a:gd name="T32" fmla="*/ 28 w 449"/>
                  <a:gd name="T33" fmla="*/ 30 h 34"/>
                  <a:gd name="T34" fmla="*/ 0 w 449"/>
                  <a:gd name="T35" fmla="*/ 26 h 34"/>
                  <a:gd name="T36" fmla="*/ 0 w 449"/>
                  <a:gd name="T37" fmla="*/ 4 h 34"/>
                  <a:gd name="T38" fmla="*/ 13 w 449"/>
                  <a:gd name="T39" fmla="*/ 4 h 34"/>
                  <a:gd name="T40" fmla="*/ 24 w 449"/>
                  <a:gd name="T41" fmla="*/ 4 h 34"/>
                  <a:gd name="T42" fmla="*/ 37 w 449"/>
                  <a:gd name="T43" fmla="*/ 4 h 34"/>
                  <a:gd name="T44" fmla="*/ 49 w 449"/>
                  <a:gd name="T45" fmla="*/ 7 h 34"/>
                  <a:gd name="T46" fmla="*/ 59 w 449"/>
                  <a:gd name="T47" fmla="*/ 9 h 34"/>
                  <a:gd name="T48" fmla="*/ 70 w 449"/>
                  <a:gd name="T49" fmla="*/ 13 h 34"/>
                  <a:gd name="T50" fmla="*/ 80 w 449"/>
                  <a:gd name="T51" fmla="*/ 18 h 34"/>
                  <a:gd name="T52" fmla="*/ 88 w 449"/>
                  <a:gd name="T53" fmla="*/ 26 h 34"/>
                  <a:gd name="T54" fmla="*/ 96 w 449"/>
                  <a:gd name="T55" fmla="*/ 23 h 34"/>
                  <a:gd name="T56" fmla="*/ 102 w 449"/>
                  <a:gd name="T57" fmla="*/ 21 h 34"/>
                  <a:gd name="T58" fmla="*/ 109 w 449"/>
                  <a:gd name="T59" fmla="*/ 18 h 34"/>
                  <a:gd name="T60" fmla="*/ 115 w 449"/>
                  <a:gd name="T61" fmla="*/ 12 h 34"/>
                  <a:gd name="T62" fmla="*/ 127 w 449"/>
                  <a:gd name="T63" fmla="*/ 10 h 34"/>
                  <a:gd name="T64" fmla="*/ 141 w 449"/>
                  <a:gd name="T65" fmla="*/ 9 h 34"/>
                  <a:gd name="T66" fmla="*/ 155 w 449"/>
                  <a:gd name="T67" fmla="*/ 8 h 34"/>
                  <a:gd name="T68" fmla="*/ 171 w 449"/>
                  <a:gd name="T69" fmla="*/ 7 h 34"/>
                  <a:gd name="T70" fmla="*/ 186 w 449"/>
                  <a:gd name="T71" fmla="*/ 8 h 34"/>
                  <a:gd name="T72" fmla="*/ 201 w 449"/>
                  <a:gd name="T73" fmla="*/ 10 h 34"/>
                  <a:gd name="T74" fmla="*/ 213 w 449"/>
                  <a:gd name="T75" fmla="*/ 16 h 34"/>
                  <a:gd name="T76" fmla="*/ 224 w 449"/>
                  <a:gd name="T77" fmla="*/ 23 h 34"/>
                  <a:gd name="T78" fmla="*/ 234 w 449"/>
                  <a:gd name="T79" fmla="*/ 22 h 34"/>
                  <a:gd name="T80" fmla="*/ 245 w 449"/>
                  <a:gd name="T81" fmla="*/ 19 h 34"/>
                  <a:gd name="T82" fmla="*/ 255 w 449"/>
                  <a:gd name="T83" fmla="*/ 17 h 34"/>
                  <a:gd name="T84" fmla="*/ 265 w 449"/>
                  <a:gd name="T85" fmla="*/ 13 h 34"/>
                  <a:gd name="T86" fmla="*/ 274 w 449"/>
                  <a:gd name="T87" fmla="*/ 10 h 34"/>
                  <a:gd name="T88" fmla="*/ 285 w 449"/>
                  <a:gd name="T89" fmla="*/ 8 h 34"/>
                  <a:gd name="T90" fmla="*/ 296 w 449"/>
                  <a:gd name="T91" fmla="*/ 5 h 34"/>
                  <a:gd name="T92" fmla="*/ 307 w 449"/>
                  <a:gd name="T93" fmla="*/ 4 h 34"/>
                  <a:gd name="T94" fmla="*/ 322 w 449"/>
                  <a:gd name="T95" fmla="*/ 0 h 34"/>
                  <a:gd name="T96" fmla="*/ 337 w 449"/>
                  <a:gd name="T97" fmla="*/ 1 h 34"/>
                  <a:gd name="T98" fmla="*/ 350 w 449"/>
                  <a:gd name="T99" fmla="*/ 8 h 34"/>
                  <a:gd name="T100" fmla="*/ 363 w 449"/>
                  <a:gd name="T101" fmla="*/ 14 h 34"/>
                  <a:gd name="T102" fmla="*/ 374 w 449"/>
                  <a:gd name="T103" fmla="*/ 21 h 34"/>
                  <a:gd name="T104" fmla="*/ 387 w 449"/>
                  <a:gd name="T105" fmla="*/ 22 h 34"/>
                  <a:gd name="T106" fmla="*/ 400 w 449"/>
                  <a:gd name="T107" fmla="*/ 18 h 34"/>
                  <a:gd name="T108" fmla="*/ 414 w 449"/>
                  <a:gd name="T109" fmla="*/ 7 h 34"/>
                  <a:gd name="T110" fmla="*/ 449 w 449"/>
                  <a:gd name="T111" fmla="*/ 7 h 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49"/>
                  <a:gd name="T169" fmla="*/ 0 h 34"/>
                  <a:gd name="T170" fmla="*/ 449 w 449"/>
                  <a:gd name="T171" fmla="*/ 34 h 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49" h="34">
                    <a:moveTo>
                      <a:pt x="449" y="7"/>
                    </a:moveTo>
                    <a:lnTo>
                      <a:pt x="449" y="29"/>
                    </a:lnTo>
                    <a:lnTo>
                      <a:pt x="420" y="26"/>
                    </a:lnTo>
                    <a:lnTo>
                      <a:pt x="390" y="25"/>
                    </a:lnTo>
                    <a:lnTo>
                      <a:pt x="361" y="25"/>
                    </a:lnTo>
                    <a:lnTo>
                      <a:pt x="333" y="25"/>
                    </a:lnTo>
                    <a:lnTo>
                      <a:pt x="306" y="25"/>
                    </a:lnTo>
                    <a:lnTo>
                      <a:pt x="277" y="26"/>
                    </a:lnTo>
                    <a:lnTo>
                      <a:pt x="250" y="29"/>
                    </a:lnTo>
                    <a:lnTo>
                      <a:pt x="223" y="30"/>
                    </a:lnTo>
                    <a:lnTo>
                      <a:pt x="195" y="31"/>
                    </a:lnTo>
                    <a:lnTo>
                      <a:pt x="168" y="32"/>
                    </a:lnTo>
                    <a:lnTo>
                      <a:pt x="141" y="34"/>
                    </a:lnTo>
                    <a:lnTo>
                      <a:pt x="112" y="34"/>
                    </a:lnTo>
                    <a:lnTo>
                      <a:pt x="85" y="34"/>
                    </a:lnTo>
                    <a:lnTo>
                      <a:pt x="57" y="32"/>
                    </a:lnTo>
                    <a:lnTo>
                      <a:pt x="28" y="30"/>
                    </a:lnTo>
                    <a:lnTo>
                      <a:pt x="0" y="26"/>
                    </a:lnTo>
                    <a:lnTo>
                      <a:pt x="0" y="4"/>
                    </a:lnTo>
                    <a:lnTo>
                      <a:pt x="13" y="4"/>
                    </a:lnTo>
                    <a:lnTo>
                      <a:pt x="24" y="4"/>
                    </a:lnTo>
                    <a:lnTo>
                      <a:pt x="37" y="4"/>
                    </a:lnTo>
                    <a:lnTo>
                      <a:pt x="49" y="7"/>
                    </a:lnTo>
                    <a:lnTo>
                      <a:pt x="59" y="9"/>
                    </a:lnTo>
                    <a:lnTo>
                      <a:pt x="70" y="13"/>
                    </a:lnTo>
                    <a:lnTo>
                      <a:pt x="80" y="18"/>
                    </a:lnTo>
                    <a:lnTo>
                      <a:pt x="88" y="26"/>
                    </a:lnTo>
                    <a:lnTo>
                      <a:pt x="96" y="23"/>
                    </a:lnTo>
                    <a:lnTo>
                      <a:pt x="102" y="21"/>
                    </a:lnTo>
                    <a:lnTo>
                      <a:pt x="109" y="18"/>
                    </a:lnTo>
                    <a:lnTo>
                      <a:pt x="115" y="12"/>
                    </a:lnTo>
                    <a:lnTo>
                      <a:pt x="127" y="10"/>
                    </a:lnTo>
                    <a:lnTo>
                      <a:pt x="141" y="9"/>
                    </a:lnTo>
                    <a:lnTo>
                      <a:pt x="155" y="8"/>
                    </a:lnTo>
                    <a:lnTo>
                      <a:pt x="171" y="7"/>
                    </a:lnTo>
                    <a:lnTo>
                      <a:pt x="186" y="8"/>
                    </a:lnTo>
                    <a:lnTo>
                      <a:pt x="201" y="10"/>
                    </a:lnTo>
                    <a:lnTo>
                      <a:pt x="213" y="16"/>
                    </a:lnTo>
                    <a:lnTo>
                      <a:pt x="224" y="23"/>
                    </a:lnTo>
                    <a:lnTo>
                      <a:pt x="234" y="22"/>
                    </a:lnTo>
                    <a:lnTo>
                      <a:pt x="245" y="19"/>
                    </a:lnTo>
                    <a:lnTo>
                      <a:pt x="255" y="17"/>
                    </a:lnTo>
                    <a:lnTo>
                      <a:pt x="265" y="13"/>
                    </a:lnTo>
                    <a:lnTo>
                      <a:pt x="274" y="10"/>
                    </a:lnTo>
                    <a:lnTo>
                      <a:pt x="285" y="8"/>
                    </a:lnTo>
                    <a:lnTo>
                      <a:pt x="296" y="5"/>
                    </a:lnTo>
                    <a:lnTo>
                      <a:pt x="307" y="4"/>
                    </a:lnTo>
                    <a:lnTo>
                      <a:pt x="322" y="0"/>
                    </a:lnTo>
                    <a:lnTo>
                      <a:pt x="337" y="1"/>
                    </a:lnTo>
                    <a:lnTo>
                      <a:pt x="350" y="8"/>
                    </a:lnTo>
                    <a:lnTo>
                      <a:pt x="363" y="14"/>
                    </a:lnTo>
                    <a:lnTo>
                      <a:pt x="374" y="21"/>
                    </a:lnTo>
                    <a:lnTo>
                      <a:pt x="387" y="22"/>
                    </a:lnTo>
                    <a:lnTo>
                      <a:pt x="400" y="18"/>
                    </a:lnTo>
                    <a:lnTo>
                      <a:pt x="414" y="7"/>
                    </a:lnTo>
                    <a:lnTo>
                      <a:pt x="449" y="7"/>
                    </a:lnTo>
                    <a:close/>
                  </a:path>
                </a:pathLst>
              </a:custGeom>
              <a:solidFill>
                <a:srgbClr val="FFB73D"/>
              </a:solidFill>
              <a:ln w="9525">
                <a:noFill/>
                <a:round/>
                <a:headEnd/>
                <a:tailEnd/>
              </a:ln>
            </p:spPr>
            <p:txBody>
              <a:bodyPr/>
              <a:lstStyle/>
              <a:p>
                <a:endParaRPr lang="en-US" dirty="0"/>
              </a:p>
            </p:txBody>
          </p:sp>
          <p:sp>
            <p:nvSpPr>
              <p:cNvPr id="505" name="Freeform 69"/>
              <p:cNvSpPr>
                <a:spLocks/>
              </p:cNvSpPr>
              <p:nvPr/>
            </p:nvSpPr>
            <p:spPr bwMode="auto">
              <a:xfrm>
                <a:off x="3528" y="3455"/>
                <a:ext cx="75" cy="9"/>
              </a:xfrm>
              <a:custGeom>
                <a:avLst/>
                <a:gdLst>
                  <a:gd name="T0" fmla="*/ 224 w 224"/>
                  <a:gd name="T1" fmla="*/ 28 h 28"/>
                  <a:gd name="T2" fmla="*/ 0 w 224"/>
                  <a:gd name="T3" fmla="*/ 24 h 28"/>
                  <a:gd name="T4" fmla="*/ 0 w 224"/>
                  <a:gd name="T5" fmla="*/ 2 h 28"/>
                  <a:gd name="T6" fmla="*/ 13 w 224"/>
                  <a:gd name="T7" fmla="*/ 2 h 28"/>
                  <a:gd name="T8" fmla="*/ 26 w 224"/>
                  <a:gd name="T9" fmla="*/ 2 h 28"/>
                  <a:gd name="T10" fmla="*/ 39 w 224"/>
                  <a:gd name="T11" fmla="*/ 1 h 28"/>
                  <a:gd name="T12" fmla="*/ 53 w 224"/>
                  <a:gd name="T13" fmla="*/ 1 h 28"/>
                  <a:gd name="T14" fmla="*/ 66 w 224"/>
                  <a:gd name="T15" fmla="*/ 1 h 28"/>
                  <a:gd name="T16" fmla="*/ 81 w 224"/>
                  <a:gd name="T17" fmla="*/ 0 h 28"/>
                  <a:gd name="T18" fmla="*/ 95 w 224"/>
                  <a:gd name="T19" fmla="*/ 0 h 28"/>
                  <a:gd name="T20" fmla="*/ 109 w 224"/>
                  <a:gd name="T21" fmla="*/ 0 h 28"/>
                  <a:gd name="T22" fmla="*/ 122 w 224"/>
                  <a:gd name="T23" fmla="*/ 0 h 28"/>
                  <a:gd name="T24" fmla="*/ 136 w 224"/>
                  <a:gd name="T25" fmla="*/ 0 h 28"/>
                  <a:gd name="T26" fmla="*/ 152 w 224"/>
                  <a:gd name="T27" fmla="*/ 0 h 28"/>
                  <a:gd name="T28" fmla="*/ 166 w 224"/>
                  <a:gd name="T29" fmla="*/ 1 h 28"/>
                  <a:gd name="T30" fmla="*/ 180 w 224"/>
                  <a:gd name="T31" fmla="*/ 2 h 28"/>
                  <a:gd name="T32" fmla="*/ 195 w 224"/>
                  <a:gd name="T33" fmla="*/ 4 h 28"/>
                  <a:gd name="T34" fmla="*/ 210 w 224"/>
                  <a:gd name="T35" fmla="*/ 5 h 28"/>
                  <a:gd name="T36" fmla="*/ 224 w 224"/>
                  <a:gd name="T37" fmla="*/ 7 h 28"/>
                  <a:gd name="T38" fmla="*/ 224 w 224"/>
                  <a:gd name="T39" fmla="*/ 28 h 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
                  <a:gd name="T62" fmla="*/ 224 w 224"/>
                  <a:gd name="T63" fmla="*/ 28 h 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
                    <a:moveTo>
                      <a:pt x="224" y="28"/>
                    </a:moveTo>
                    <a:lnTo>
                      <a:pt x="0" y="24"/>
                    </a:lnTo>
                    <a:lnTo>
                      <a:pt x="0" y="2"/>
                    </a:lnTo>
                    <a:lnTo>
                      <a:pt x="13" y="2"/>
                    </a:lnTo>
                    <a:lnTo>
                      <a:pt x="26" y="2"/>
                    </a:lnTo>
                    <a:lnTo>
                      <a:pt x="39" y="1"/>
                    </a:lnTo>
                    <a:lnTo>
                      <a:pt x="53" y="1"/>
                    </a:lnTo>
                    <a:lnTo>
                      <a:pt x="66" y="1"/>
                    </a:lnTo>
                    <a:lnTo>
                      <a:pt x="81" y="0"/>
                    </a:lnTo>
                    <a:lnTo>
                      <a:pt x="95" y="0"/>
                    </a:lnTo>
                    <a:lnTo>
                      <a:pt x="109" y="0"/>
                    </a:lnTo>
                    <a:lnTo>
                      <a:pt x="122" y="0"/>
                    </a:lnTo>
                    <a:lnTo>
                      <a:pt x="136" y="0"/>
                    </a:lnTo>
                    <a:lnTo>
                      <a:pt x="152" y="0"/>
                    </a:lnTo>
                    <a:lnTo>
                      <a:pt x="166" y="1"/>
                    </a:lnTo>
                    <a:lnTo>
                      <a:pt x="180" y="2"/>
                    </a:lnTo>
                    <a:lnTo>
                      <a:pt x="195" y="4"/>
                    </a:lnTo>
                    <a:lnTo>
                      <a:pt x="210" y="5"/>
                    </a:lnTo>
                    <a:lnTo>
                      <a:pt x="224" y="7"/>
                    </a:lnTo>
                    <a:lnTo>
                      <a:pt x="224" y="28"/>
                    </a:lnTo>
                    <a:close/>
                  </a:path>
                </a:pathLst>
              </a:custGeom>
              <a:solidFill>
                <a:srgbClr val="91A3E0"/>
              </a:solidFill>
              <a:ln w="9525">
                <a:noFill/>
                <a:round/>
                <a:headEnd/>
                <a:tailEnd/>
              </a:ln>
            </p:spPr>
            <p:txBody>
              <a:bodyPr/>
              <a:lstStyle/>
              <a:p>
                <a:endParaRPr lang="en-US" dirty="0"/>
              </a:p>
            </p:txBody>
          </p:sp>
          <p:sp>
            <p:nvSpPr>
              <p:cNvPr id="506" name="Freeform 70"/>
              <p:cNvSpPr>
                <a:spLocks/>
              </p:cNvSpPr>
              <p:nvPr/>
            </p:nvSpPr>
            <p:spPr bwMode="auto">
              <a:xfrm>
                <a:off x="3863" y="3462"/>
                <a:ext cx="81" cy="138"/>
              </a:xfrm>
              <a:custGeom>
                <a:avLst/>
                <a:gdLst>
                  <a:gd name="T0" fmla="*/ 103 w 242"/>
                  <a:gd name="T1" fmla="*/ 0 h 413"/>
                  <a:gd name="T2" fmla="*/ 120 w 242"/>
                  <a:gd name="T3" fmla="*/ 0 h 413"/>
                  <a:gd name="T4" fmla="*/ 239 w 242"/>
                  <a:gd name="T5" fmla="*/ 278 h 413"/>
                  <a:gd name="T6" fmla="*/ 242 w 242"/>
                  <a:gd name="T7" fmla="*/ 307 h 413"/>
                  <a:gd name="T8" fmla="*/ 239 w 242"/>
                  <a:gd name="T9" fmla="*/ 337 h 413"/>
                  <a:gd name="T10" fmla="*/ 229 w 242"/>
                  <a:gd name="T11" fmla="*/ 364 h 413"/>
                  <a:gd name="T12" fmla="*/ 211 w 242"/>
                  <a:gd name="T13" fmla="*/ 386 h 413"/>
                  <a:gd name="T14" fmla="*/ 200 w 242"/>
                  <a:gd name="T15" fmla="*/ 394 h 413"/>
                  <a:gd name="T16" fmla="*/ 189 w 242"/>
                  <a:gd name="T17" fmla="*/ 400 h 413"/>
                  <a:gd name="T18" fmla="*/ 177 w 242"/>
                  <a:gd name="T19" fmla="*/ 405 h 413"/>
                  <a:gd name="T20" fmla="*/ 164 w 242"/>
                  <a:gd name="T21" fmla="*/ 409 h 413"/>
                  <a:gd name="T22" fmla="*/ 151 w 242"/>
                  <a:gd name="T23" fmla="*/ 412 h 413"/>
                  <a:gd name="T24" fmla="*/ 138 w 242"/>
                  <a:gd name="T25" fmla="*/ 413 h 413"/>
                  <a:gd name="T26" fmla="*/ 125 w 242"/>
                  <a:gd name="T27" fmla="*/ 413 h 413"/>
                  <a:gd name="T28" fmla="*/ 111 w 242"/>
                  <a:gd name="T29" fmla="*/ 413 h 413"/>
                  <a:gd name="T30" fmla="*/ 97 w 242"/>
                  <a:gd name="T31" fmla="*/ 412 h 413"/>
                  <a:gd name="T32" fmla="*/ 82 w 242"/>
                  <a:gd name="T33" fmla="*/ 410 h 413"/>
                  <a:gd name="T34" fmla="*/ 68 w 242"/>
                  <a:gd name="T35" fmla="*/ 409 h 413"/>
                  <a:gd name="T36" fmla="*/ 54 w 242"/>
                  <a:gd name="T37" fmla="*/ 409 h 413"/>
                  <a:gd name="T38" fmla="*/ 40 w 242"/>
                  <a:gd name="T39" fmla="*/ 408 h 413"/>
                  <a:gd name="T40" fmla="*/ 27 w 242"/>
                  <a:gd name="T41" fmla="*/ 408 h 413"/>
                  <a:gd name="T42" fmla="*/ 13 w 242"/>
                  <a:gd name="T43" fmla="*/ 408 h 413"/>
                  <a:gd name="T44" fmla="*/ 0 w 242"/>
                  <a:gd name="T45" fmla="*/ 409 h 413"/>
                  <a:gd name="T46" fmla="*/ 1 w 242"/>
                  <a:gd name="T47" fmla="*/ 233 h 413"/>
                  <a:gd name="T48" fmla="*/ 38 w 242"/>
                  <a:gd name="T49" fmla="*/ 225 h 413"/>
                  <a:gd name="T50" fmla="*/ 60 w 242"/>
                  <a:gd name="T51" fmla="*/ 211 h 413"/>
                  <a:gd name="T52" fmla="*/ 71 w 242"/>
                  <a:gd name="T53" fmla="*/ 190 h 413"/>
                  <a:gd name="T54" fmla="*/ 76 w 242"/>
                  <a:gd name="T55" fmla="*/ 168 h 413"/>
                  <a:gd name="T56" fmla="*/ 76 w 242"/>
                  <a:gd name="T57" fmla="*/ 145 h 413"/>
                  <a:gd name="T58" fmla="*/ 77 w 242"/>
                  <a:gd name="T59" fmla="*/ 125 h 413"/>
                  <a:gd name="T60" fmla="*/ 82 w 242"/>
                  <a:gd name="T61" fmla="*/ 111 h 413"/>
                  <a:gd name="T62" fmla="*/ 97 w 242"/>
                  <a:gd name="T63" fmla="*/ 105 h 413"/>
                  <a:gd name="T64" fmla="*/ 103 w 242"/>
                  <a:gd name="T65" fmla="*/ 0 h 4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2"/>
                  <a:gd name="T100" fmla="*/ 0 h 413"/>
                  <a:gd name="T101" fmla="*/ 242 w 242"/>
                  <a:gd name="T102" fmla="*/ 413 h 4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2" h="413">
                    <a:moveTo>
                      <a:pt x="103" y="0"/>
                    </a:moveTo>
                    <a:lnTo>
                      <a:pt x="120" y="0"/>
                    </a:lnTo>
                    <a:lnTo>
                      <a:pt x="239" y="278"/>
                    </a:lnTo>
                    <a:lnTo>
                      <a:pt x="242" y="307"/>
                    </a:lnTo>
                    <a:lnTo>
                      <a:pt x="239" y="337"/>
                    </a:lnTo>
                    <a:lnTo>
                      <a:pt x="229" y="364"/>
                    </a:lnTo>
                    <a:lnTo>
                      <a:pt x="211" y="386"/>
                    </a:lnTo>
                    <a:lnTo>
                      <a:pt x="200" y="394"/>
                    </a:lnTo>
                    <a:lnTo>
                      <a:pt x="189" y="400"/>
                    </a:lnTo>
                    <a:lnTo>
                      <a:pt x="177" y="405"/>
                    </a:lnTo>
                    <a:lnTo>
                      <a:pt x="164" y="409"/>
                    </a:lnTo>
                    <a:lnTo>
                      <a:pt x="151" y="412"/>
                    </a:lnTo>
                    <a:lnTo>
                      <a:pt x="138" y="413"/>
                    </a:lnTo>
                    <a:lnTo>
                      <a:pt x="125" y="413"/>
                    </a:lnTo>
                    <a:lnTo>
                      <a:pt x="111" y="413"/>
                    </a:lnTo>
                    <a:lnTo>
                      <a:pt x="97" y="412"/>
                    </a:lnTo>
                    <a:lnTo>
                      <a:pt x="82" y="410"/>
                    </a:lnTo>
                    <a:lnTo>
                      <a:pt x="68" y="409"/>
                    </a:lnTo>
                    <a:lnTo>
                      <a:pt x="54" y="409"/>
                    </a:lnTo>
                    <a:lnTo>
                      <a:pt x="40" y="408"/>
                    </a:lnTo>
                    <a:lnTo>
                      <a:pt x="27" y="408"/>
                    </a:lnTo>
                    <a:lnTo>
                      <a:pt x="13" y="408"/>
                    </a:lnTo>
                    <a:lnTo>
                      <a:pt x="0" y="409"/>
                    </a:lnTo>
                    <a:lnTo>
                      <a:pt x="1" y="233"/>
                    </a:lnTo>
                    <a:lnTo>
                      <a:pt x="38" y="225"/>
                    </a:lnTo>
                    <a:lnTo>
                      <a:pt x="60" y="211"/>
                    </a:lnTo>
                    <a:lnTo>
                      <a:pt x="71" y="190"/>
                    </a:lnTo>
                    <a:lnTo>
                      <a:pt x="76" y="168"/>
                    </a:lnTo>
                    <a:lnTo>
                      <a:pt x="76" y="145"/>
                    </a:lnTo>
                    <a:lnTo>
                      <a:pt x="77" y="125"/>
                    </a:lnTo>
                    <a:lnTo>
                      <a:pt x="82" y="111"/>
                    </a:lnTo>
                    <a:lnTo>
                      <a:pt x="97" y="105"/>
                    </a:lnTo>
                    <a:lnTo>
                      <a:pt x="103" y="0"/>
                    </a:lnTo>
                    <a:close/>
                  </a:path>
                </a:pathLst>
              </a:custGeom>
              <a:solidFill>
                <a:srgbClr val="66CCF9"/>
              </a:solidFill>
              <a:ln w="9525">
                <a:noFill/>
                <a:round/>
                <a:headEnd/>
                <a:tailEnd/>
              </a:ln>
            </p:spPr>
            <p:txBody>
              <a:bodyPr/>
              <a:lstStyle/>
              <a:p>
                <a:endParaRPr lang="en-US" dirty="0"/>
              </a:p>
            </p:txBody>
          </p:sp>
          <p:sp>
            <p:nvSpPr>
              <p:cNvPr id="507" name="Freeform 71"/>
              <p:cNvSpPr>
                <a:spLocks/>
              </p:cNvSpPr>
              <p:nvPr/>
            </p:nvSpPr>
            <p:spPr bwMode="auto">
              <a:xfrm>
                <a:off x="3711" y="3463"/>
                <a:ext cx="21" cy="41"/>
              </a:xfrm>
              <a:custGeom>
                <a:avLst/>
                <a:gdLst>
                  <a:gd name="T0" fmla="*/ 64 w 64"/>
                  <a:gd name="T1" fmla="*/ 0 h 123"/>
                  <a:gd name="T2" fmla="*/ 60 w 64"/>
                  <a:gd name="T3" fmla="*/ 16 h 123"/>
                  <a:gd name="T4" fmla="*/ 53 w 64"/>
                  <a:gd name="T5" fmla="*/ 31 h 123"/>
                  <a:gd name="T6" fmla="*/ 47 w 64"/>
                  <a:gd name="T7" fmla="*/ 46 h 123"/>
                  <a:gd name="T8" fmla="*/ 40 w 64"/>
                  <a:gd name="T9" fmla="*/ 60 h 123"/>
                  <a:gd name="T10" fmla="*/ 32 w 64"/>
                  <a:gd name="T11" fmla="*/ 74 h 123"/>
                  <a:gd name="T12" fmla="*/ 26 w 64"/>
                  <a:gd name="T13" fmla="*/ 88 h 123"/>
                  <a:gd name="T14" fmla="*/ 21 w 64"/>
                  <a:gd name="T15" fmla="*/ 104 h 123"/>
                  <a:gd name="T16" fmla="*/ 16 w 64"/>
                  <a:gd name="T17" fmla="*/ 119 h 123"/>
                  <a:gd name="T18" fmla="*/ 0 w 64"/>
                  <a:gd name="T19" fmla="*/ 123 h 123"/>
                  <a:gd name="T20" fmla="*/ 1 w 64"/>
                  <a:gd name="T21" fmla="*/ 108 h 123"/>
                  <a:gd name="T22" fmla="*/ 7 w 64"/>
                  <a:gd name="T23" fmla="*/ 94 h 123"/>
                  <a:gd name="T24" fmla="*/ 13 w 64"/>
                  <a:gd name="T25" fmla="*/ 78 h 123"/>
                  <a:gd name="T26" fmla="*/ 21 w 64"/>
                  <a:gd name="T27" fmla="*/ 62 h 123"/>
                  <a:gd name="T28" fmla="*/ 29 w 64"/>
                  <a:gd name="T29" fmla="*/ 47 h 123"/>
                  <a:gd name="T30" fmla="*/ 36 w 64"/>
                  <a:gd name="T31" fmla="*/ 31 h 123"/>
                  <a:gd name="T32" fmla="*/ 44 w 64"/>
                  <a:gd name="T33" fmla="*/ 16 h 123"/>
                  <a:gd name="T34" fmla="*/ 49 w 64"/>
                  <a:gd name="T35" fmla="*/ 0 h 123"/>
                  <a:gd name="T36" fmla="*/ 64 w 64"/>
                  <a:gd name="T37" fmla="*/ 0 h 1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4"/>
                  <a:gd name="T58" fmla="*/ 0 h 123"/>
                  <a:gd name="T59" fmla="*/ 64 w 64"/>
                  <a:gd name="T60" fmla="*/ 123 h 1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4" h="123">
                    <a:moveTo>
                      <a:pt x="64" y="0"/>
                    </a:moveTo>
                    <a:lnTo>
                      <a:pt x="60" y="16"/>
                    </a:lnTo>
                    <a:lnTo>
                      <a:pt x="53" y="31"/>
                    </a:lnTo>
                    <a:lnTo>
                      <a:pt x="47" y="46"/>
                    </a:lnTo>
                    <a:lnTo>
                      <a:pt x="40" y="60"/>
                    </a:lnTo>
                    <a:lnTo>
                      <a:pt x="32" y="74"/>
                    </a:lnTo>
                    <a:lnTo>
                      <a:pt x="26" y="88"/>
                    </a:lnTo>
                    <a:lnTo>
                      <a:pt x="21" y="104"/>
                    </a:lnTo>
                    <a:lnTo>
                      <a:pt x="16" y="119"/>
                    </a:lnTo>
                    <a:lnTo>
                      <a:pt x="0" y="123"/>
                    </a:lnTo>
                    <a:lnTo>
                      <a:pt x="1" y="108"/>
                    </a:lnTo>
                    <a:lnTo>
                      <a:pt x="7" y="94"/>
                    </a:lnTo>
                    <a:lnTo>
                      <a:pt x="13" y="78"/>
                    </a:lnTo>
                    <a:lnTo>
                      <a:pt x="21" y="62"/>
                    </a:lnTo>
                    <a:lnTo>
                      <a:pt x="29" y="47"/>
                    </a:lnTo>
                    <a:lnTo>
                      <a:pt x="36" y="31"/>
                    </a:lnTo>
                    <a:lnTo>
                      <a:pt x="44" y="16"/>
                    </a:lnTo>
                    <a:lnTo>
                      <a:pt x="49" y="0"/>
                    </a:lnTo>
                    <a:lnTo>
                      <a:pt x="64" y="0"/>
                    </a:lnTo>
                    <a:close/>
                  </a:path>
                </a:pathLst>
              </a:custGeom>
              <a:solidFill>
                <a:srgbClr val="000000"/>
              </a:solidFill>
              <a:ln w="9525">
                <a:noFill/>
                <a:round/>
                <a:headEnd/>
                <a:tailEnd/>
              </a:ln>
            </p:spPr>
            <p:txBody>
              <a:bodyPr/>
              <a:lstStyle/>
              <a:p>
                <a:endParaRPr lang="en-US" dirty="0"/>
              </a:p>
            </p:txBody>
          </p:sp>
          <p:sp>
            <p:nvSpPr>
              <p:cNvPr id="508" name="Freeform 72"/>
              <p:cNvSpPr>
                <a:spLocks/>
              </p:cNvSpPr>
              <p:nvPr/>
            </p:nvSpPr>
            <p:spPr bwMode="auto">
              <a:xfrm>
                <a:off x="3509" y="3462"/>
                <a:ext cx="7" cy="28"/>
              </a:xfrm>
              <a:custGeom>
                <a:avLst/>
                <a:gdLst>
                  <a:gd name="T0" fmla="*/ 22 w 22"/>
                  <a:gd name="T1" fmla="*/ 79 h 83"/>
                  <a:gd name="T2" fmla="*/ 5 w 22"/>
                  <a:gd name="T3" fmla="*/ 83 h 83"/>
                  <a:gd name="T4" fmla="*/ 2 w 22"/>
                  <a:gd name="T5" fmla="*/ 66 h 83"/>
                  <a:gd name="T6" fmla="*/ 0 w 22"/>
                  <a:gd name="T7" fmla="*/ 42 h 83"/>
                  <a:gd name="T8" fmla="*/ 2 w 22"/>
                  <a:gd name="T9" fmla="*/ 20 h 83"/>
                  <a:gd name="T10" fmla="*/ 13 w 22"/>
                  <a:gd name="T11" fmla="*/ 0 h 83"/>
                  <a:gd name="T12" fmla="*/ 17 w 22"/>
                  <a:gd name="T13" fmla="*/ 19 h 83"/>
                  <a:gd name="T14" fmla="*/ 19 w 22"/>
                  <a:gd name="T15" fmla="*/ 39 h 83"/>
                  <a:gd name="T16" fmla="*/ 22 w 22"/>
                  <a:gd name="T17" fmla="*/ 58 h 83"/>
                  <a:gd name="T18" fmla="*/ 22 w 22"/>
                  <a:gd name="T19" fmla="*/ 79 h 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
                  <a:gd name="T31" fmla="*/ 0 h 83"/>
                  <a:gd name="T32" fmla="*/ 22 w 22"/>
                  <a:gd name="T33" fmla="*/ 83 h 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 h="83">
                    <a:moveTo>
                      <a:pt x="22" y="79"/>
                    </a:moveTo>
                    <a:lnTo>
                      <a:pt x="5" y="83"/>
                    </a:lnTo>
                    <a:lnTo>
                      <a:pt x="2" y="66"/>
                    </a:lnTo>
                    <a:lnTo>
                      <a:pt x="0" y="42"/>
                    </a:lnTo>
                    <a:lnTo>
                      <a:pt x="2" y="20"/>
                    </a:lnTo>
                    <a:lnTo>
                      <a:pt x="13" y="0"/>
                    </a:lnTo>
                    <a:lnTo>
                      <a:pt x="17" y="19"/>
                    </a:lnTo>
                    <a:lnTo>
                      <a:pt x="19" y="39"/>
                    </a:lnTo>
                    <a:lnTo>
                      <a:pt x="22" y="58"/>
                    </a:lnTo>
                    <a:lnTo>
                      <a:pt x="22" y="79"/>
                    </a:lnTo>
                    <a:close/>
                  </a:path>
                </a:pathLst>
              </a:custGeom>
              <a:solidFill>
                <a:srgbClr val="91A3E0"/>
              </a:solidFill>
              <a:ln w="9525">
                <a:noFill/>
                <a:round/>
                <a:headEnd/>
                <a:tailEnd/>
              </a:ln>
            </p:spPr>
            <p:txBody>
              <a:bodyPr/>
              <a:lstStyle/>
              <a:p>
                <a:endParaRPr lang="en-US" dirty="0"/>
              </a:p>
            </p:txBody>
          </p:sp>
          <p:sp>
            <p:nvSpPr>
              <p:cNvPr id="509" name="Freeform 73"/>
              <p:cNvSpPr>
                <a:spLocks/>
              </p:cNvSpPr>
              <p:nvPr/>
            </p:nvSpPr>
            <p:spPr bwMode="auto">
              <a:xfrm>
                <a:off x="3569" y="3476"/>
                <a:ext cx="49" cy="28"/>
              </a:xfrm>
              <a:custGeom>
                <a:avLst/>
                <a:gdLst>
                  <a:gd name="T0" fmla="*/ 136 w 145"/>
                  <a:gd name="T1" fmla="*/ 79 h 83"/>
                  <a:gd name="T2" fmla="*/ 121 w 145"/>
                  <a:gd name="T3" fmla="*/ 81 h 83"/>
                  <a:gd name="T4" fmla="*/ 105 w 145"/>
                  <a:gd name="T5" fmla="*/ 82 h 83"/>
                  <a:gd name="T6" fmla="*/ 87 w 145"/>
                  <a:gd name="T7" fmla="*/ 83 h 83"/>
                  <a:gd name="T8" fmla="*/ 69 w 145"/>
                  <a:gd name="T9" fmla="*/ 83 h 83"/>
                  <a:gd name="T10" fmla="*/ 51 w 145"/>
                  <a:gd name="T11" fmla="*/ 82 h 83"/>
                  <a:gd name="T12" fmla="*/ 33 w 145"/>
                  <a:gd name="T13" fmla="*/ 81 h 83"/>
                  <a:gd name="T14" fmla="*/ 16 w 145"/>
                  <a:gd name="T15" fmla="*/ 77 h 83"/>
                  <a:gd name="T16" fmla="*/ 0 w 145"/>
                  <a:gd name="T17" fmla="*/ 72 h 83"/>
                  <a:gd name="T18" fmla="*/ 3 w 145"/>
                  <a:gd name="T19" fmla="*/ 8 h 83"/>
                  <a:gd name="T20" fmla="*/ 17 w 145"/>
                  <a:gd name="T21" fmla="*/ 6 h 83"/>
                  <a:gd name="T22" fmla="*/ 34 w 145"/>
                  <a:gd name="T23" fmla="*/ 4 h 83"/>
                  <a:gd name="T24" fmla="*/ 52 w 145"/>
                  <a:gd name="T25" fmla="*/ 4 h 83"/>
                  <a:gd name="T26" fmla="*/ 70 w 145"/>
                  <a:gd name="T27" fmla="*/ 4 h 83"/>
                  <a:gd name="T28" fmla="*/ 88 w 145"/>
                  <a:gd name="T29" fmla="*/ 4 h 83"/>
                  <a:gd name="T30" fmla="*/ 108 w 145"/>
                  <a:gd name="T31" fmla="*/ 4 h 83"/>
                  <a:gd name="T32" fmla="*/ 126 w 145"/>
                  <a:gd name="T33" fmla="*/ 3 h 83"/>
                  <a:gd name="T34" fmla="*/ 143 w 145"/>
                  <a:gd name="T35" fmla="*/ 0 h 83"/>
                  <a:gd name="T36" fmla="*/ 145 w 145"/>
                  <a:gd name="T37" fmla="*/ 16 h 83"/>
                  <a:gd name="T38" fmla="*/ 144 w 145"/>
                  <a:gd name="T39" fmla="*/ 35 h 83"/>
                  <a:gd name="T40" fmla="*/ 139 w 145"/>
                  <a:gd name="T41" fmla="*/ 57 h 83"/>
                  <a:gd name="T42" fmla="*/ 136 w 145"/>
                  <a:gd name="T43" fmla="*/ 79 h 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5"/>
                  <a:gd name="T67" fmla="*/ 0 h 83"/>
                  <a:gd name="T68" fmla="*/ 145 w 145"/>
                  <a:gd name="T69" fmla="*/ 83 h 8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5" h="83">
                    <a:moveTo>
                      <a:pt x="136" y="79"/>
                    </a:moveTo>
                    <a:lnTo>
                      <a:pt x="121" y="81"/>
                    </a:lnTo>
                    <a:lnTo>
                      <a:pt x="105" y="82"/>
                    </a:lnTo>
                    <a:lnTo>
                      <a:pt x="87" y="83"/>
                    </a:lnTo>
                    <a:lnTo>
                      <a:pt x="69" y="83"/>
                    </a:lnTo>
                    <a:lnTo>
                      <a:pt x="51" y="82"/>
                    </a:lnTo>
                    <a:lnTo>
                      <a:pt x="33" y="81"/>
                    </a:lnTo>
                    <a:lnTo>
                      <a:pt x="16" y="77"/>
                    </a:lnTo>
                    <a:lnTo>
                      <a:pt x="0" y="72"/>
                    </a:lnTo>
                    <a:lnTo>
                      <a:pt x="3" y="8"/>
                    </a:lnTo>
                    <a:lnTo>
                      <a:pt x="17" y="6"/>
                    </a:lnTo>
                    <a:lnTo>
                      <a:pt x="34" y="4"/>
                    </a:lnTo>
                    <a:lnTo>
                      <a:pt x="52" y="4"/>
                    </a:lnTo>
                    <a:lnTo>
                      <a:pt x="70" y="4"/>
                    </a:lnTo>
                    <a:lnTo>
                      <a:pt x="88" y="4"/>
                    </a:lnTo>
                    <a:lnTo>
                      <a:pt x="108" y="4"/>
                    </a:lnTo>
                    <a:lnTo>
                      <a:pt x="126" y="3"/>
                    </a:lnTo>
                    <a:lnTo>
                      <a:pt x="143" y="0"/>
                    </a:lnTo>
                    <a:lnTo>
                      <a:pt x="145" y="16"/>
                    </a:lnTo>
                    <a:lnTo>
                      <a:pt x="144" y="35"/>
                    </a:lnTo>
                    <a:lnTo>
                      <a:pt x="139" y="57"/>
                    </a:lnTo>
                    <a:lnTo>
                      <a:pt x="136" y="79"/>
                    </a:lnTo>
                    <a:close/>
                  </a:path>
                </a:pathLst>
              </a:custGeom>
              <a:solidFill>
                <a:srgbClr val="000000"/>
              </a:solidFill>
              <a:ln w="9525">
                <a:noFill/>
                <a:round/>
                <a:headEnd/>
                <a:tailEnd/>
              </a:ln>
            </p:spPr>
            <p:txBody>
              <a:bodyPr/>
              <a:lstStyle/>
              <a:p>
                <a:endParaRPr lang="en-US" dirty="0"/>
              </a:p>
            </p:txBody>
          </p:sp>
          <p:sp>
            <p:nvSpPr>
              <p:cNvPr id="510" name="Freeform 74"/>
              <p:cNvSpPr>
                <a:spLocks/>
              </p:cNvSpPr>
              <p:nvPr/>
            </p:nvSpPr>
            <p:spPr bwMode="auto">
              <a:xfrm>
                <a:off x="3576" y="3482"/>
                <a:ext cx="35" cy="16"/>
              </a:xfrm>
              <a:custGeom>
                <a:avLst/>
                <a:gdLst>
                  <a:gd name="T0" fmla="*/ 104 w 104"/>
                  <a:gd name="T1" fmla="*/ 29 h 48"/>
                  <a:gd name="T2" fmla="*/ 104 w 104"/>
                  <a:gd name="T3" fmla="*/ 46 h 48"/>
                  <a:gd name="T4" fmla="*/ 1 w 104"/>
                  <a:gd name="T5" fmla="*/ 48 h 48"/>
                  <a:gd name="T6" fmla="*/ 1 w 104"/>
                  <a:gd name="T7" fmla="*/ 34 h 48"/>
                  <a:gd name="T8" fmla="*/ 0 w 104"/>
                  <a:gd name="T9" fmla="*/ 17 h 48"/>
                  <a:gd name="T10" fmla="*/ 3 w 104"/>
                  <a:gd name="T11" fmla="*/ 4 h 48"/>
                  <a:gd name="T12" fmla="*/ 16 w 104"/>
                  <a:gd name="T13" fmla="*/ 3 h 48"/>
                  <a:gd name="T14" fmla="*/ 29 w 104"/>
                  <a:gd name="T15" fmla="*/ 4 h 48"/>
                  <a:gd name="T16" fmla="*/ 43 w 104"/>
                  <a:gd name="T17" fmla="*/ 3 h 48"/>
                  <a:gd name="T18" fmla="*/ 58 w 104"/>
                  <a:gd name="T19" fmla="*/ 2 h 48"/>
                  <a:gd name="T20" fmla="*/ 73 w 104"/>
                  <a:gd name="T21" fmla="*/ 0 h 48"/>
                  <a:gd name="T22" fmla="*/ 86 w 104"/>
                  <a:gd name="T23" fmla="*/ 2 h 48"/>
                  <a:gd name="T24" fmla="*/ 96 w 104"/>
                  <a:gd name="T25" fmla="*/ 5 h 48"/>
                  <a:gd name="T26" fmla="*/ 102 w 104"/>
                  <a:gd name="T27" fmla="*/ 15 h 48"/>
                  <a:gd name="T28" fmla="*/ 104 w 104"/>
                  <a:gd name="T29" fmla="*/ 29 h 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4"/>
                  <a:gd name="T46" fmla="*/ 0 h 48"/>
                  <a:gd name="T47" fmla="*/ 104 w 104"/>
                  <a:gd name="T48" fmla="*/ 48 h 4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4" h="48">
                    <a:moveTo>
                      <a:pt x="104" y="29"/>
                    </a:moveTo>
                    <a:lnTo>
                      <a:pt x="104" y="46"/>
                    </a:lnTo>
                    <a:lnTo>
                      <a:pt x="1" y="48"/>
                    </a:lnTo>
                    <a:lnTo>
                      <a:pt x="1" y="34"/>
                    </a:lnTo>
                    <a:lnTo>
                      <a:pt x="0" y="17"/>
                    </a:lnTo>
                    <a:lnTo>
                      <a:pt x="3" y="4"/>
                    </a:lnTo>
                    <a:lnTo>
                      <a:pt x="16" y="3"/>
                    </a:lnTo>
                    <a:lnTo>
                      <a:pt x="29" y="4"/>
                    </a:lnTo>
                    <a:lnTo>
                      <a:pt x="43" y="3"/>
                    </a:lnTo>
                    <a:lnTo>
                      <a:pt x="58" y="2"/>
                    </a:lnTo>
                    <a:lnTo>
                      <a:pt x="73" y="0"/>
                    </a:lnTo>
                    <a:lnTo>
                      <a:pt x="86" y="2"/>
                    </a:lnTo>
                    <a:lnTo>
                      <a:pt x="96" y="5"/>
                    </a:lnTo>
                    <a:lnTo>
                      <a:pt x="102" y="15"/>
                    </a:lnTo>
                    <a:lnTo>
                      <a:pt x="104" y="29"/>
                    </a:lnTo>
                    <a:close/>
                  </a:path>
                </a:pathLst>
              </a:custGeom>
              <a:solidFill>
                <a:srgbClr val="FFD866"/>
              </a:solidFill>
              <a:ln w="9525">
                <a:noFill/>
                <a:round/>
                <a:headEnd/>
                <a:tailEnd/>
              </a:ln>
            </p:spPr>
            <p:txBody>
              <a:bodyPr/>
              <a:lstStyle/>
              <a:p>
                <a:endParaRPr lang="en-US" dirty="0"/>
              </a:p>
            </p:txBody>
          </p:sp>
          <p:sp>
            <p:nvSpPr>
              <p:cNvPr id="511" name="Freeform 75"/>
              <p:cNvSpPr>
                <a:spLocks/>
              </p:cNvSpPr>
              <p:nvPr/>
            </p:nvSpPr>
            <p:spPr bwMode="auto">
              <a:xfrm>
                <a:off x="3655" y="3484"/>
                <a:ext cx="35" cy="27"/>
              </a:xfrm>
              <a:custGeom>
                <a:avLst/>
                <a:gdLst>
                  <a:gd name="T0" fmla="*/ 107 w 107"/>
                  <a:gd name="T1" fmla="*/ 67 h 81"/>
                  <a:gd name="T2" fmla="*/ 107 w 107"/>
                  <a:gd name="T3" fmla="*/ 81 h 81"/>
                  <a:gd name="T4" fmla="*/ 93 w 107"/>
                  <a:gd name="T5" fmla="*/ 76 h 81"/>
                  <a:gd name="T6" fmla="*/ 79 w 107"/>
                  <a:gd name="T7" fmla="*/ 69 h 81"/>
                  <a:gd name="T8" fmla="*/ 66 w 107"/>
                  <a:gd name="T9" fmla="*/ 61 h 81"/>
                  <a:gd name="T10" fmla="*/ 53 w 107"/>
                  <a:gd name="T11" fmla="*/ 54 h 81"/>
                  <a:gd name="T12" fmla="*/ 40 w 107"/>
                  <a:gd name="T13" fmla="*/ 46 h 81"/>
                  <a:gd name="T14" fmla="*/ 27 w 107"/>
                  <a:gd name="T15" fmla="*/ 38 h 81"/>
                  <a:gd name="T16" fmla="*/ 13 w 107"/>
                  <a:gd name="T17" fmla="*/ 29 h 81"/>
                  <a:gd name="T18" fmla="*/ 0 w 107"/>
                  <a:gd name="T19" fmla="*/ 21 h 81"/>
                  <a:gd name="T20" fmla="*/ 6 w 107"/>
                  <a:gd name="T21" fmla="*/ 0 h 81"/>
                  <a:gd name="T22" fmla="*/ 19 w 107"/>
                  <a:gd name="T23" fmla="*/ 8 h 81"/>
                  <a:gd name="T24" fmla="*/ 32 w 107"/>
                  <a:gd name="T25" fmla="*/ 16 h 81"/>
                  <a:gd name="T26" fmla="*/ 44 w 107"/>
                  <a:gd name="T27" fmla="*/ 24 h 81"/>
                  <a:gd name="T28" fmla="*/ 57 w 107"/>
                  <a:gd name="T29" fmla="*/ 33 h 81"/>
                  <a:gd name="T30" fmla="*/ 70 w 107"/>
                  <a:gd name="T31" fmla="*/ 42 h 81"/>
                  <a:gd name="T32" fmla="*/ 83 w 107"/>
                  <a:gd name="T33" fmla="*/ 51 h 81"/>
                  <a:gd name="T34" fmla="*/ 94 w 107"/>
                  <a:gd name="T35" fmla="*/ 59 h 81"/>
                  <a:gd name="T36" fmla="*/ 107 w 107"/>
                  <a:gd name="T37" fmla="*/ 67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7"/>
                  <a:gd name="T58" fmla="*/ 0 h 81"/>
                  <a:gd name="T59" fmla="*/ 107 w 107"/>
                  <a:gd name="T60" fmla="*/ 81 h 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7" h="81">
                    <a:moveTo>
                      <a:pt x="107" y="67"/>
                    </a:moveTo>
                    <a:lnTo>
                      <a:pt x="107" y="81"/>
                    </a:lnTo>
                    <a:lnTo>
                      <a:pt x="93" y="76"/>
                    </a:lnTo>
                    <a:lnTo>
                      <a:pt x="79" y="69"/>
                    </a:lnTo>
                    <a:lnTo>
                      <a:pt x="66" y="61"/>
                    </a:lnTo>
                    <a:lnTo>
                      <a:pt x="53" y="54"/>
                    </a:lnTo>
                    <a:lnTo>
                      <a:pt x="40" y="46"/>
                    </a:lnTo>
                    <a:lnTo>
                      <a:pt x="27" y="38"/>
                    </a:lnTo>
                    <a:lnTo>
                      <a:pt x="13" y="29"/>
                    </a:lnTo>
                    <a:lnTo>
                      <a:pt x="0" y="21"/>
                    </a:lnTo>
                    <a:lnTo>
                      <a:pt x="6" y="0"/>
                    </a:lnTo>
                    <a:lnTo>
                      <a:pt x="19" y="8"/>
                    </a:lnTo>
                    <a:lnTo>
                      <a:pt x="32" y="16"/>
                    </a:lnTo>
                    <a:lnTo>
                      <a:pt x="44" y="24"/>
                    </a:lnTo>
                    <a:lnTo>
                      <a:pt x="57" y="33"/>
                    </a:lnTo>
                    <a:lnTo>
                      <a:pt x="70" y="42"/>
                    </a:lnTo>
                    <a:lnTo>
                      <a:pt x="83" y="51"/>
                    </a:lnTo>
                    <a:lnTo>
                      <a:pt x="94" y="59"/>
                    </a:lnTo>
                    <a:lnTo>
                      <a:pt x="107" y="67"/>
                    </a:lnTo>
                    <a:close/>
                  </a:path>
                </a:pathLst>
              </a:custGeom>
              <a:solidFill>
                <a:srgbClr val="000000"/>
              </a:solidFill>
              <a:ln w="9525">
                <a:noFill/>
                <a:round/>
                <a:headEnd/>
                <a:tailEnd/>
              </a:ln>
            </p:spPr>
            <p:txBody>
              <a:bodyPr/>
              <a:lstStyle/>
              <a:p>
                <a:endParaRPr lang="en-US" dirty="0"/>
              </a:p>
            </p:txBody>
          </p:sp>
          <p:sp>
            <p:nvSpPr>
              <p:cNvPr id="512" name="Freeform 76"/>
              <p:cNvSpPr>
                <a:spLocks/>
              </p:cNvSpPr>
              <p:nvPr/>
            </p:nvSpPr>
            <p:spPr bwMode="auto">
              <a:xfrm>
                <a:off x="3764" y="3521"/>
                <a:ext cx="92" cy="149"/>
              </a:xfrm>
              <a:custGeom>
                <a:avLst/>
                <a:gdLst>
                  <a:gd name="T0" fmla="*/ 115 w 277"/>
                  <a:gd name="T1" fmla="*/ 0 h 446"/>
                  <a:gd name="T2" fmla="*/ 116 w 277"/>
                  <a:gd name="T3" fmla="*/ 15 h 446"/>
                  <a:gd name="T4" fmla="*/ 122 w 277"/>
                  <a:gd name="T5" fmla="*/ 30 h 446"/>
                  <a:gd name="T6" fmla="*/ 133 w 277"/>
                  <a:gd name="T7" fmla="*/ 40 h 446"/>
                  <a:gd name="T8" fmla="*/ 146 w 277"/>
                  <a:gd name="T9" fmla="*/ 48 h 446"/>
                  <a:gd name="T10" fmla="*/ 161 w 277"/>
                  <a:gd name="T11" fmla="*/ 52 h 446"/>
                  <a:gd name="T12" fmla="*/ 177 w 277"/>
                  <a:gd name="T13" fmla="*/ 54 h 446"/>
                  <a:gd name="T14" fmla="*/ 192 w 277"/>
                  <a:gd name="T15" fmla="*/ 56 h 446"/>
                  <a:gd name="T16" fmla="*/ 209 w 277"/>
                  <a:gd name="T17" fmla="*/ 56 h 446"/>
                  <a:gd name="T18" fmla="*/ 225 w 277"/>
                  <a:gd name="T19" fmla="*/ 56 h 446"/>
                  <a:gd name="T20" fmla="*/ 242 w 277"/>
                  <a:gd name="T21" fmla="*/ 54 h 446"/>
                  <a:gd name="T22" fmla="*/ 258 w 277"/>
                  <a:gd name="T23" fmla="*/ 54 h 446"/>
                  <a:gd name="T24" fmla="*/ 274 w 277"/>
                  <a:gd name="T25" fmla="*/ 54 h 446"/>
                  <a:gd name="T26" fmla="*/ 275 w 277"/>
                  <a:gd name="T27" fmla="*/ 150 h 446"/>
                  <a:gd name="T28" fmla="*/ 275 w 277"/>
                  <a:gd name="T29" fmla="*/ 251 h 446"/>
                  <a:gd name="T30" fmla="*/ 275 w 277"/>
                  <a:gd name="T31" fmla="*/ 351 h 446"/>
                  <a:gd name="T32" fmla="*/ 277 w 277"/>
                  <a:gd name="T33" fmla="*/ 446 h 446"/>
                  <a:gd name="T34" fmla="*/ 45 w 277"/>
                  <a:gd name="T35" fmla="*/ 435 h 446"/>
                  <a:gd name="T36" fmla="*/ 28 w 277"/>
                  <a:gd name="T37" fmla="*/ 425 h 446"/>
                  <a:gd name="T38" fmla="*/ 17 w 277"/>
                  <a:gd name="T39" fmla="*/ 411 h 446"/>
                  <a:gd name="T40" fmla="*/ 11 w 277"/>
                  <a:gd name="T41" fmla="*/ 392 h 446"/>
                  <a:gd name="T42" fmla="*/ 8 w 277"/>
                  <a:gd name="T43" fmla="*/ 373 h 446"/>
                  <a:gd name="T44" fmla="*/ 8 w 277"/>
                  <a:gd name="T45" fmla="*/ 354 h 446"/>
                  <a:gd name="T46" fmla="*/ 8 w 277"/>
                  <a:gd name="T47" fmla="*/ 333 h 446"/>
                  <a:gd name="T48" fmla="*/ 10 w 277"/>
                  <a:gd name="T49" fmla="*/ 316 h 446"/>
                  <a:gd name="T50" fmla="*/ 10 w 277"/>
                  <a:gd name="T51" fmla="*/ 300 h 446"/>
                  <a:gd name="T52" fmla="*/ 0 w 277"/>
                  <a:gd name="T53" fmla="*/ 31 h 446"/>
                  <a:gd name="T54" fmla="*/ 10 w 277"/>
                  <a:gd name="T55" fmla="*/ 18 h 446"/>
                  <a:gd name="T56" fmla="*/ 21 w 277"/>
                  <a:gd name="T57" fmla="*/ 9 h 446"/>
                  <a:gd name="T58" fmla="*/ 35 w 277"/>
                  <a:gd name="T59" fmla="*/ 2 h 446"/>
                  <a:gd name="T60" fmla="*/ 50 w 277"/>
                  <a:gd name="T61" fmla="*/ 0 h 446"/>
                  <a:gd name="T62" fmla="*/ 67 w 277"/>
                  <a:gd name="T63" fmla="*/ 0 h 446"/>
                  <a:gd name="T64" fmla="*/ 82 w 277"/>
                  <a:gd name="T65" fmla="*/ 0 h 446"/>
                  <a:gd name="T66" fmla="*/ 99 w 277"/>
                  <a:gd name="T67" fmla="*/ 0 h 446"/>
                  <a:gd name="T68" fmla="*/ 115 w 277"/>
                  <a:gd name="T69" fmla="*/ 0 h 4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7"/>
                  <a:gd name="T106" fmla="*/ 0 h 446"/>
                  <a:gd name="T107" fmla="*/ 277 w 277"/>
                  <a:gd name="T108" fmla="*/ 446 h 4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7" h="446">
                    <a:moveTo>
                      <a:pt x="115" y="0"/>
                    </a:moveTo>
                    <a:lnTo>
                      <a:pt x="116" y="15"/>
                    </a:lnTo>
                    <a:lnTo>
                      <a:pt x="122" y="30"/>
                    </a:lnTo>
                    <a:lnTo>
                      <a:pt x="133" y="40"/>
                    </a:lnTo>
                    <a:lnTo>
                      <a:pt x="146" y="48"/>
                    </a:lnTo>
                    <a:lnTo>
                      <a:pt x="161" y="52"/>
                    </a:lnTo>
                    <a:lnTo>
                      <a:pt x="177" y="54"/>
                    </a:lnTo>
                    <a:lnTo>
                      <a:pt x="192" y="56"/>
                    </a:lnTo>
                    <a:lnTo>
                      <a:pt x="209" y="56"/>
                    </a:lnTo>
                    <a:lnTo>
                      <a:pt x="225" y="56"/>
                    </a:lnTo>
                    <a:lnTo>
                      <a:pt x="242" y="54"/>
                    </a:lnTo>
                    <a:lnTo>
                      <a:pt x="258" y="54"/>
                    </a:lnTo>
                    <a:lnTo>
                      <a:pt x="274" y="54"/>
                    </a:lnTo>
                    <a:lnTo>
                      <a:pt x="275" y="150"/>
                    </a:lnTo>
                    <a:lnTo>
                      <a:pt x="275" y="251"/>
                    </a:lnTo>
                    <a:lnTo>
                      <a:pt x="275" y="351"/>
                    </a:lnTo>
                    <a:lnTo>
                      <a:pt x="277" y="446"/>
                    </a:lnTo>
                    <a:lnTo>
                      <a:pt x="45" y="435"/>
                    </a:lnTo>
                    <a:lnTo>
                      <a:pt x="28" y="425"/>
                    </a:lnTo>
                    <a:lnTo>
                      <a:pt x="17" y="411"/>
                    </a:lnTo>
                    <a:lnTo>
                      <a:pt x="11" y="392"/>
                    </a:lnTo>
                    <a:lnTo>
                      <a:pt x="8" y="373"/>
                    </a:lnTo>
                    <a:lnTo>
                      <a:pt x="8" y="354"/>
                    </a:lnTo>
                    <a:lnTo>
                      <a:pt x="8" y="333"/>
                    </a:lnTo>
                    <a:lnTo>
                      <a:pt x="10" y="316"/>
                    </a:lnTo>
                    <a:lnTo>
                      <a:pt x="10" y="300"/>
                    </a:lnTo>
                    <a:lnTo>
                      <a:pt x="0" y="31"/>
                    </a:lnTo>
                    <a:lnTo>
                      <a:pt x="10" y="18"/>
                    </a:lnTo>
                    <a:lnTo>
                      <a:pt x="21" y="9"/>
                    </a:lnTo>
                    <a:lnTo>
                      <a:pt x="35" y="2"/>
                    </a:lnTo>
                    <a:lnTo>
                      <a:pt x="50" y="0"/>
                    </a:lnTo>
                    <a:lnTo>
                      <a:pt x="67" y="0"/>
                    </a:lnTo>
                    <a:lnTo>
                      <a:pt x="82" y="0"/>
                    </a:lnTo>
                    <a:lnTo>
                      <a:pt x="99" y="0"/>
                    </a:lnTo>
                    <a:lnTo>
                      <a:pt x="115" y="0"/>
                    </a:lnTo>
                    <a:close/>
                  </a:path>
                </a:pathLst>
              </a:custGeom>
              <a:solidFill>
                <a:srgbClr val="91A3E0"/>
              </a:solidFill>
              <a:ln w="9525">
                <a:noFill/>
                <a:round/>
                <a:headEnd/>
                <a:tailEnd/>
              </a:ln>
            </p:spPr>
            <p:txBody>
              <a:bodyPr/>
              <a:lstStyle/>
              <a:p>
                <a:endParaRPr lang="en-US" dirty="0"/>
              </a:p>
            </p:txBody>
          </p:sp>
          <p:sp>
            <p:nvSpPr>
              <p:cNvPr id="513" name="Freeform 77"/>
              <p:cNvSpPr>
                <a:spLocks/>
              </p:cNvSpPr>
              <p:nvPr/>
            </p:nvSpPr>
            <p:spPr bwMode="auto">
              <a:xfrm>
                <a:off x="3583" y="3521"/>
                <a:ext cx="30" cy="9"/>
              </a:xfrm>
              <a:custGeom>
                <a:avLst/>
                <a:gdLst>
                  <a:gd name="T0" fmla="*/ 90 w 90"/>
                  <a:gd name="T1" fmla="*/ 28 h 28"/>
                  <a:gd name="T2" fmla="*/ 0 w 90"/>
                  <a:gd name="T3" fmla="*/ 25 h 28"/>
                  <a:gd name="T4" fmla="*/ 0 w 90"/>
                  <a:gd name="T5" fmla="*/ 0 h 28"/>
                  <a:gd name="T6" fmla="*/ 13 w 90"/>
                  <a:gd name="T7" fmla="*/ 0 h 28"/>
                  <a:gd name="T8" fmla="*/ 25 w 90"/>
                  <a:gd name="T9" fmla="*/ 1 h 28"/>
                  <a:gd name="T10" fmla="*/ 38 w 90"/>
                  <a:gd name="T11" fmla="*/ 4 h 28"/>
                  <a:gd name="T12" fmla="*/ 50 w 90"/>
                  <a:gd name="T13" fmla="*/ 6 h 28"/>
                  <a:gd name="T14" fmla="*/ 61 w 90"/>
                  <a:gd name="T15" fmla="*/ 10 h 28"/>
                  <a:gd name="T16" fmla="*/ 72 w 90"/>
                  <a:gd name="T17" fmla="*/ 15 h 28"/>
                  <a:gd name="T18" fmla="*/ 81 w 90"/>
                  <a:gd name="T19" fmla="*/ 21 h 28"/>
                  <a:gd name="T20" fmla="*/ 90 w 90"/>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28"/>
                  <a:gd name="T35" fmla="*/ 90 w 90"/>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28">
                    <a:moveTo>
                      <a:pt x="90" y="28"/>
                    </a:moveTo>
                    <a:lnTo>
                      <a:pt x="0" y="25"/>
                    </a:lnTo>
                    <a:lnTo>
                      <a:pt x="0" y="0"/>
                    </a:lnTo>
                    <a:lnTo>
                      <a:pt x="13" y="0"/>
                    </a:lnTo>
                    <a:lnTo>
                      <a:pt x="25" y="1"/>
                    </a:lnTo>
                    <a:lnTo>
                      <a:pt x="38" y="4"/>
                    </a:lnTo>
                    <a:lnTo>
                      <a:pt x="50" y="6"/>
                    </a:lnTo>
                    <a:lnTo>
                      <a:pt x="61" y="10"/>
                    </a:lnTo>
                    <a:lnTo>
                      <a:pt x="72" y="15"/>
                    </a:lnTo>
                    <a:lnTo>
                      <a:pt x="81" y="21"/>
                    </a:lnTo>
                    <a:lnTo>
                      <a:pt x="90" y="28"/>
                    </a:lnTo>
                    <a:close/>
                  </a:path>
                </a:pathLst>
              </a:custGeom>
              <a:solidFill>
                <a:srgbClr val="91A3E0"/>
              </a:solidFill>
              <a:ln w="9525">
                <a:noFill/>
                <a:round/>
                <a:headEnd/>
                <a:tailEnd/>
              </a:ln>
            </p:spPr>
            <p:txBody>
              <a:bodyPr/>
              <a:lstStyle/>
              <a:p>
                <a:endParaRPr lang="en-US" dirty="0"/>
              </a:p>
            </p:txBody>
          </p:sp>
          <p:sp>
            <p:nvSpPr>
              <p:cNvPr id="514" name="Freeform 78"/>
              <p:cNvSpPr>
                <a:spLocks/>
              </p:cNvSpPr>
              <p:nvPr/>
            </p:nvSpPr>
            <p:spPr bwMode="auto">
              <a:xfrm>
                <a:off x="3672" y="3531"/>
                <a:ext cx="26" cy="44"/>
              </a:xfrm>
              <a:custGeom>
                <a:avLst/>
                <a:gdLst>
                  <a:gd name="T0" fmla="*/ 22 w 78"/>
                  <a:gd name="T1" fmla="*/ 131 h 131"/>
                  <a:gd name="T2" fmla="*/ 0 w 78"/>
                  <a:gd name="T3" fmla="*/ 128 h 131"/>
                  <a:gd name="T4" fmla="*/ 8 w 78"/>
                  <a:gd name="T5" fmla="*/ 114 h 131"/>
                  <a:gd name="T6" fmla="*/ 17 w 78"/>
                  <a:gd name="T7" fmla="*/ 100 h 131"/>
                  <a:gd name="T8" fmla="*/ 26 w 78"/>
                  <a:gd name="T9" fmla="*/ 84 h 131"/>
                  <a:gd name="T10" fmla="*/ 35 w 78"/>
                  <a:gd name="T11" fmla="*/ 69 h 131"/>
                  <a:gd name="T12" fmla="*/ 43 w 78"/>
                  <a:gd name="T13" fmla="*/ 53 h 131"/>
                  <a:gd name="T14" fmla="*/ 50 w 78"/>
                  <a:gd name="T15" fmla="*/ 36 h 131"/>
                  <a:gd name="T16" fmla="*/ 55 w 78"/>
                  <a:gd name="T17" fmla="*/ 21 h 131"/>
                  <a:gd name="T18" fmla="*/ 57 w 78"/>
                  <a:gd name="T19" fmla="*/ 4 h 131"/>
                  <a:gd name="T20" fmla="*/ 64 w 78"/>
                  <a:gd name="T21" fmla="*/ 0 h 131"/>
                  <a:gd name="T22" fmla="*/ 70 w 78"/>
                  <a:gd name="T23" fmla="*/ 4 h 131"/>
                  <a:gd name="T24" fmla="*/ 74 w 78"/>
                  <a:gd name="T25" fmla="*/ 10 h 131"/>
                  <a:gd name="T26" fmla="*/ 78 w 78"/>
                  <a:gd name="T27" fmla="*/ 17 h 131"/>
                  <a:gd name="T28" fmla="*/ 22 w 78"/>
                  <a:gd name="T29" fmla="*/ 131 h 1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8"/>
                  <a:gd name="T46" fmla="*/ 0 h 131"/>
                  <a:gd name="T47" fmla="*/ 78 w 78"/>
                  <a:gd name="T48" fmla="*/ 131 h 1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8" h="131">
                    <a:moveTo>
                      <a:pt x="22" y="131"/>
                    </a:moveTo>
                    <a:lnTo>
                      <a:pt x="0" y="128"/>
                    </a:lnTo>
                    <a:lnTo>
                      <a:pt x="8" y="114"/>
                    </a:lnTo>
                    <a:lnTo>
                      <a:pt x="17" y="100"/>
                    </a:lnTo>
                    <a:lnTo>
                      <a:pt x="26" y="84"/>
                    </a:lnTo>
                    <a:lnTo>
                      <a:pt x="35" y="69"/>
                    </a:lnTo>
                    <a:lnTo>
                      <a:pt x="43" y="53"/>
                    </a:lnTo>
                    <a:lnTo>
                      <a:pt x="50" y="36"/>
                    </a:lnTo>
                    <a:lnTo>
                      <a:pt x="55" y="21"/>
                    </a:lnTo>
                    <a:lnTo>
                      <a:pt x="57" y="4"/>
                    </a:lnTo>
                    <a:lnTo>
                      <a:pt x="64" y="0"/>
                    </a:lnTo>
                    <a:lnTo>
                      <a:pt x="70" y="4"/>
                    </a:lnTo>
                    <a:lnTo>
                      <a:pt x="74" y="10"/>
                    </a:lnTo>
                    <a:lnTo>
                      <a:pt x="78" y="17"/>
                    </a:lnTo>
                    <a:lnTo>
                      <a:pt x="22" y="131"/>
                    </a:lnTo>
                    <a:close/>
                  </a:path>
                </a:pathLst>
              </a:custGeom>
              <a:solidFill>
                <a:srgbClr val="000000"/>
              </a:solidFill>
              <a:ln w="9525">
                <a:noFill/>
                <a:round/>
                <a:headEnd/>
                <a:tailEnd/>
              </a:ln>
            </p:spPr>
            <p:txBody>
              <a:bodyPr/>
              <a:lstStyle/>
              <a:p>
                <a:endParaRPr lang="en-US" dirty="0"/>
              </a:p>
            </p:txBody>
          </p:sp>
          <p:sp>
            <p:nvSpPr>
              <p:cNvPr id="515" name="Freeform 79"/>
              <p:cNvSpPr>
                <a:spLocks/>
              </p:cNvSpPr>
              <p:nvPr/>
            </p:nvSpPr>
            <p:spPr bwMode="auto">
              <a:xfrm>
                <a:off x="3589" y="3536"/>
                <a:ext cx="16" cy="91"/>
              </a:xfrm>
              <a:custGeom>
                <a:avLst/>
                <a:gdLst>
                  <a:gd name="T0" fmla="*/ 49 w 49"/>
                  <a:gd name="T1" fmla="*/ 3 h 272"/>
                  <a:gd name="T2" fmla="*/ 45 w 49"/>
                  <a:gd name="T3" fmla="*/ 74 h 272"/>
                  <a:gd name="T4" fmla="*/ 38 w 49"/>
                  <a:gd name="T5" fmla="*/ 138 h 272"/>
                  <a:gd name="T6" fmla="*/ 36 w 49"/>
                  <a:gd name="T7" fmla="*/ 201 h 272"/>
                  <a:gd name="T8" fmla="*/ 40 w 49"/>
                  <a:gd name="T9" fmla="*/ 272 h 272"/>
                  <a:gd name="T10" fmla="*/ 3 w 49"/>
                  <a:gd name="T11" fmla="*/ 267 h 272"/>
                  <a:gd name="T12" fmla="*/ 1 w 49"/>
                  <a:gd name="T13" fmla="*/ 202 h 272"/>
                  <a:gd name="T14" fmla="*/ 0 w 49"/>
                  <a:gd name="T15" fmla="*/ 131 h 272"/>
                  <a:gd name="T16" fmla="*/ 1 w 49"/>
                  <a:gd name="T17" fmla="*/ 62 h 272"/>
                  <a:gd name="T18" fmla="*/ 1 w 49"/>
                  <a:gd name="T19" fmla="*/ 0 h 272"/>
                  <a:gd name="T20" fmla="*/ 49 w 49"/>
                  <a:gd name="T21" fmla="*/ 3 h 27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72"/>
                  <a:gd name="T35" fmla="*/ 49 w 49"/>
                  <a:gd name="T36" fmla="*/ 272 h 27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72">
                    <a:moveTo>
                      <a:pt x="49" y="3"/>
                    </a:moveTo>
                    <a:lnTo>
                      <a:pt x="45" y="74"/>
                    </a:lnTo>
                    <a:lnTo>
                      <a:pt x="38" y="138"/>
                    </a:lnTo>
                    <a:lnTo>
                      <a:pt x="36" y="201"/>
                    </a:lnTo>
                    <a:lnTo>
                      <a:pt x="40" y="272"/>
                    </a:lnTo>
                    <a:lnTo>
                      <a:pt x="3" y="267"/>
                    </a:lnTo>
                    <a:lnTo>
                      <a:pt x="1" y="202"/>
                    </a:lnTo>
                    <a:lnTo>
                      <a:pt x="0" y="131"/>
                    </a:lnTo>
                    <a:lnTo>
                      <a:pt x="1" y="62"/>
                    </a:lnTo>
                    <a:lnTo>
                      <a:pt x="1" y="0"/>
                    </a:lnTo>
                    <a:lnTo>
                      <a:pt x="49" y="3"/>
                    </a:lnTo>
                    <a:close/>
                  </a:path>
                </a:pathLst>
              </a:custGeom>
              <a:solidFill>
                <a:srgbClr val="BFBF00"/>
              </a:solidFill>
              <a:ln w="9525">
                <a:noFill/>
                <a:round/>
                <a:headEnd/>
                <a:tailEnd/>
              </a:ln>
            </p:spPr>
            <p:txBody>
              <a:bodyPr/>
              <a:lstStyle/>
              <a:p>
                <a:endParaRPr lang="en-US" dirty="0"/>
              </a:p>
            </p:txBody>
          </p:sp>
          <p:sp>
            <p:nvSpPr>
              <p:cNvPr id="516" name="Freeform 80"/>
              <p:cNvSpPr>
                <a:spLocks/>
              </p:cNvSpPr>
              <p:nvPr/>
            </p:nvSpPr>
            <p:spPr bwMode="auto">
              <a:xfrm>
                <a:off x="3549" y="3632"/>
                <a:ext cx="74" cy="68"/>
              </a:xfrm>
              <a:custGeom>
                <a:avLst/>
                <a:gdLst>
                  <a:gd name="T0" fmla="*/ 223 w 223"/>
                  <a:gd name="T1" fmla="*/ 177 h 204"/>
                  <a:gd name="T2" fmla="*/ 203 w 223"/>
                  <a:gd name="T3" fmla="*/ 199 h 204"/>
                  <a:gd name="T4" fmla="*/ 0 w 223"/>
                  <a:gd name="T5" fmla="*/ 204 h 204"/>
                  <a:gd name="T6" fmla="*/ 6 w 223"/>
                  <a:gd name="T7" fmla="*/ 199 h 204"/>
                  <a:gd name="T8" fmla="*/ 12 w 223"/>
                  <a:gd name="T9" fmla="*/ 196 h 204"/>
                  <a:gd name="T10" fmla="*/ 19 w 223"/>
                  <a:gd name="T11" fmla="*/ 194 h 204"/>
                  <a:gd name="T12" fmla="*/ 26 w 223"/>
                  <a:gd name="T13" fmla="*/ 191 h 204"/>
                  <a:gd name="T14" fmla="*/ 34 w 223"/>
                  <a:gd name="T15" fmla="*/ 190 h 204"/>
                  <a:gd name="T16" fmla="*/ 42 w 223"/>
                  <a:gd name="T17" fmla="*/ 187 h 204"/>
                  <a:gd name="T18" fmla="*/ 50 w 223"/>
                  <a:gd name="T19" fmla="*/ 185 h 204"/>
                  <a:gd name="T20" fmla="*/ 57 w 223"/>
                  <a:gd name="T21" fmla="*/ 180 h 204"/>
                  <a:gd name="T22" fmla="*/ 77 w 223"/>
                  <a:gd name="T23" fmla="*/ 160 h 204"/>
                  <a:gd name="T24" fmla="*/ 90 w 223"/>
                  <a:gd name="T25" fmla="*/ 139 h 204"/>
                  <a:gd name="T26" fmla="*/ 96 w 223"/>
                  <a:gd name="T27" fmla="*/ 116 h 204"/>
                  <a:gd name="T28" fmla="*/ 100 w 223"/>
                  <a:gd name="T29" fmla="*/ 93 h 204"/>
                  <a:gd name="T30" fmla="*/ 100 w 223"/>
                  <a:gd name="T31" fmla="*/ 68 h 204"/>
                  <a:gd name="T32" fmla="*/ 100 w 223"/>
                  <a:gd name="T33" fmla="*/ 44 h 204"/>
                  <a:gd name="T34" fmla="*/ 103 w 223"/>
                  <a:gd name="T35" fmla="*/ 22 h 204"/>
                  <a:gd name="T36" fmla="*/ 107 w 223"/>
                  <a:gd name="T37" fmla="*/ 0 h 204"/>
                  <a:gd name="T38" fmla="*/ 183 w 223"/>
                  <a:gd name="T39" fmla="*/ 6 h 204"/>
                  <a:gd name="T40" fmla="*/ 187 w 223"/>
                  <a:gd name="T41" fmla="*/ 28 h 204"/>
                  <a:gd name="T42" fmla="*/ 188 w 223"/>
                  <a:gd name="T43" fmla="*/ 51 h 204"/>
                  <a:gd name="T44" fmla="*/ 188 w 223"/>
                  <a:gd name="T45" fmla="*/ 75 h 204"/>
                  <a:gd name="T46" fmla="*/ 190 w 223"/>
                  <a:gd name="T47" fmla="*/ 98 h 204"/>
                  <a:gd name="T48" fmla="*/ 192 w 223"/>
                  <a:gd name="T49" fmla="*/ 120 h 204"/>
                  <a:gd name="T50" fmla="*/ 197 w 223"/>
                  <a:gd name="T51" fmla="*/ 141 h 204"/>
                  <a:gd name="T52" fmla="*/ 208 w 223"/>
                  <a:gd name="T53" fmla="*/ 160 h 204"/>
                  <a:gd name="T54" fmla="*/ 223 w 223"/>
                  <a:gd name="T55" fmla="*/ 177 h 20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3"/>
                  <a:gd name="T85" fmla="*/ 0 h 204"/>
                  <a:gd name="T86" fmla="*/ 223 w 223"/>
                  <a:gd name="T87" fmla="*/ 204 h 20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3" h="204">
                    <a:moveTo>
                      <a:pt x="223" y="177"/>
                    </a:moveTo>
                    <a:lnTo>
                      <a:pt x="203" y="199"/>
                    </a:lnTo>
                    <a:lnTo>
                      <a:pt x="0" y="204"/>
                    </a:lnTo>
                    <a:lnTo>
                      <a:pt x="6" y="199"/>
                    </a:lnTo>
                    <a:lnTo>
                      <a:pt x="12" y="196"/>
                    </a:lnTo>
                    <a:lnTo>
                      <a:pt x="19" y="194"/>
                    </a:lnTo>
                    <a:lnTo>
                      <a:pt x="26" y="191"/>
                    </a:lnTo>
                    <a:lnTo>
                      <a:pt x="34" y="190"/>
                    </a:lnTo>
                    <a:lnTo>
                      <a:pt x="42" y="187"/>
                    </a:lnTo>
                    <a:lnTo>
                      <a:pt x="50" y="185"/>
                    </a:lnTo>
                    <a:lnTo>
                      <a:pt x="57" y="180"/>
                    </a:lnTo>
                    <a:lnTo>
                      <a:pt x="77" y="160"/>
                    </a:lnTo>
                    <a:lnTo>
                      <a:pt x="90" y="139"/>
                    </a:lnTo>
                    <a:lnTo>
                      <a:pt x="96" y="116"/>
                    </a:lnTo>
                    <a:lnTo>
                      <a:pt x="100" y="93"/>
                    </a:lnTo>
                    <a:lnTo>
                      <a:pt x="100" y="68"/>
                    </a:lnTo>
                    <a:lnTo>
                      <a:pt x="100" y="44"/>
                    </a:lnTo>
                    <a:lnTo>
                      <a:pt x="103" y="22"/>
                    </a:lnTo>
                    <a:lnTo>
                      <a:pt x="107" y="0"/>
                    </a:lnTo>
                    <a:lnTo>
                      <a:pt x="183" y="6"/>
                    </a:lnTo>
                    <a:lnTo>
                      <a:pt x="187" y="28"/>
                    </a:lnTo>
                    <a:lnTo>
                      <a:pt x="188" y="51"/>
                    </a:lnTo>
                    <a:lnTo>
                      <a:pt x="188" y="75"/>
                    </a:lnTo>
                    <a:lnTo>
                      <a:pt x="190" y="98"/>
                    </a:lnTo>
                    <a:lnTo>
                      <a:pt x="192" y="120"/>
                    </a:lnTo>
                    <a:lnTo>
                      <a:pt x="197" y="141"/>
                    </a:lnTo>
                    <a:lnTo>
                      <a:pt x="208" y="160"/>
                    </a:lnTo>
                    <a:lnTo>
                      <a:pt x="223" y="177"/>
                    </a:lnTo>
                    <a:close/>
                  </a:path>
                </a:pathLst>
              </a:custGeom>
              <a:solidFill>
                <a:srgbClr val="91A3E0"/>
              </a:solidFill>
              <a:ln w="9525">
                <a:noFill/>
                <a:round/>
                <a:headEnd/>
                <a:tailEnd/>
              </a:ln>
            </p:spPr>
            <p:txBody>
              <a:bodyPr/>
              <a:lstStyle/>
              <a:p>
                <a:endParaRPr lang="en-US" dirty="0"/>
              </a:p>
            </p:txBody>
          </p:sp>
          <p:sp>
            <p:nvSpPr>
              <p:cNvPr id="517" name="Freeform 81"/>
              <p:cNvSpPr>
                <a:spLocks/>
              </p:cNvSpPr>
              <p:nvPr/>
            </p:nvSpPr>
            <p:spPr bwMode="auto">
              <a:xfrm>
                <a:off x="3777" y="3640"/>
                <a:ext cx="20" cy="17"/>
              </a:xfrm>
              <a:custGeom>
                <a:avLst/>
                <a:gdLst>
                  <a:gd name="T0" fmla="*/ 57 w 58"/>
                  <a:gd name="T1" fmla="*/ 24 h 52"/>
                  <a:gd name="T2" fmla="*/ 58 w 58"/>
                  <a:gd name="T3" fmla="*/ 35 h 52"/>
                  <a:gd name="T4" fmla="*/ 50 w 58"/>
                  <a:gd name="T5" fmla="*/ 42 h 52"/>
                  <a:gd name="T6" fmla="*/ 40 w 58"/>
                  <a:gd name="T7" fmla="*/ 47 h 52"/>
                  <a:gd name="T8" fmla="*/ 31 w 58"/>
                  <a:gd name="T9" fmla="*/ 52 h 52"/>
                  <a:gd name="T10" fmla="*/ 18 w 58"/>
                  <a:gd name="T11" fmla="*/ 48 h 52"/>
                  <a:gd name="T12" fmla="*/ 9 w 58"/>
                  <a:gd name="T13" fmla="*/ 41 h 52"/>
                  <a:gd name="T14" fmla="*/ 4 w 58"/>
                  <a:gd name="T15" fmla="*/ 29 h 52"/>
                  <a:gd name="T16" fmla="*/ 0 w 58"/>
                  <a:gd name="T17" fmla="*/ 17 h 52"/>
                  <a:gd name="T18" fmla="*/ 4 w 58"/>
                  <a:gd name="T19" fmla="*/ 12 h 52"/>
                  <a:gd name="T20" fmla="*/ 9 w 58"/>
                  <a:gd name="T21" fmla="*/ 8 h 52"/>
                  <a:gd name="T22" fmla="*/ 13 w 58"/>
                  <a:gd name="T23" fmla="*/ 6 h 52"/>
                  <a:gd name="T24" fmla="*/ 18 w 58"/>
                  <a:gd name="T25" fmla="*/ 3 h 52"/>
                  <a:gd name="T26" fmla="*/ 23 w 58"/>
                  <a:gd name="T27" fmla="*/ 2 h 52"/>
                  <a:gd name="T28" fmla="*/ 29 w 58"/>
                  <a:gd name="T29" fmla="*/ 0 h 52"/>
                  <a:gd name="T30" fmla="*/ 36 w 58"/>
                  <a:gd name="T31" fmla="*/ 0 h 52"/>
                  <a:gd name="T32" fmla="*/ 42 w 58"/>
                  <a:gd name="T33" fmla="*/ 2 h 52"/>
                  <a:gd name="T34" fmla="*/ 46 w 58"/>
                  <a:gd name="T35" fmla="*/ 7 h 52"/>
                  <a:gd name="T36" fmla="*/ 49 w 58"/>
                  <a:gd name="T37" fmla="*/ 12 h 52"/>
                  <a:gd name="T38" fmla="*/ 51 w 58"/>
                  <a:gd name="T39" fmla="*/ 19 h 52"/>
                  <a:gd name="T40" fmla="*/ 57 w 58"/>
                  <a:gd name="T41" fmla="*/ 24 h 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8"/>
                  <a:gd name="T64" fmla="*/ 0 h 52"/>
                  <a:gd name="T65" fmla="*/ 58 w 58"/>
                  <a:gd name="T66" fmla="*/ 52 h 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8" h="52">
                    <a:moveTo>
                      <a:pt x="57" y="24"/>
                    </a:moveTo>
                    <a:lnTo>
                      <a:pt x="58" y="35"/>
                    </a:lnTo>
                    <a:lnTo>
                      <a:pt x="50" y="42"/>
                    </a:lnTo>
                    <a:lnTo>
                      <a:pt x="40" y="47"/>
                    </a:lnTo>
                    <a:lnTo>
                      <a:pt x="31" y="52"/>
                    </a:lnTo>
                    <a:lnTo>
                      <a:pt x="18" y="48"/>
                    </a:lnTo>
                    <a:lnTo>
                      <a:pt x="9" y="41"/>
                    </a:lnTo>
                    <a:lnTo>
                      <a:pt x="4" y="29"/>
                    </a:lnTo>
                    <a:lnTo>
                      <a:pt x="0" y="17"/>
                    </a:lnTo>
                    <a:lnTo>
                      <a:pt x="4" y="12"/>
                    </a:lnTo>
                    <a:lnTo>
                      <a:pt x="9" y="8"/>
                    </a:lnTo>
                    <a:lnTo>
                      <a:pt x="13" y="6"/>
                    </a:lnTo>
                    <a:lnTo>
                      <a:pt x="18" y="3"/>
                    </a:lnTo>
                    <a:lnTo>
                      <a:pt x="23" y="2"/>
                    </a:lnTo>
                    <a:lnTo>
                      <a:pt x="29" y="0"/>
                    </a:lnTo>
                    <a:lnTo>
                      <a:pt x="36" y="0"/>
                    </a:lnTo>
                    <a:lnTo>
                      <a:pt x="42" y="2"/>
                    </a:lnTo>
                    <a:lnTo>
                      <a:pt x="46" y="7"/>
                    </a:lnTo>
                    <a:lnTo>
                      <a:pt x="49" y="12"/>
                    </a:lnTo>
                    <a:lnTo>
                      <a:pt x="51" y="19"/>
                    </a:lnTo>
                    <a:lnTo>
                      <a:pt x="57" y="24"/>
                    </a:lnTo>
                    <a:close/>
                  </a:path>
                </a:pathLst>
              </a:custGeom>
              <a:solidFill>
                <a:srgbClr val="000000"/>
              </a:solidFill>
              <a:ln w="9525">
                <a:noFill/>
                <a:round/>
                <a:headEnd/>
                <a:tailEnd/>
              </a:ln>
            </p:spPr>
            <p:txBody>
              <a:bodyPr/>
              <a:lstStyle/>
              <a:p>
                <a:endParaRPr lang="en-US" dirty="0"/>
              </a:p>
            </p:txBody>
          </p:sp>
          <p:sp>
            <p:nvSpPr>
              <p:cNvPr id="518" name="Freeform 82"/>
              <p:cNvSpPr>
                <a:spLocks/>
              </p:cNvSpPr>
              <p:nvPr/>
            </p:nvSpPr>
            <p:spPr bwMode="auto">
              <a:xfrm>
                <a:off x="3493" y="3708"/>
                <a:ext cx="23" cy="12"/>
              </a:xfrm>
              <a:custGeom>
                <a:avLst/>
                <a:gdLst>
                  <a:gd name="T0" fmla="*/ 69 w 69"/>
                  <a:gd name="T1" fmla="*/ 2 h 37"/>
                  <a:gd name="T2" fmla="*/ 69 w 69"/>
                  <a:gd name="T3" fmla="*/ 37 h 37"/>
                  <a:gd name="T4" fmla="*/ 5 w 69"/>
                  <a:gd name="T5" fmla="*/ 37 h 37"/>
                  <a:gd name="T6" fmla="*/ 5 w 69"/>
                  <a:gd name="T7" fmla="*/ 37 h 37"/>
                  <a:gd name="T8" fmla="*/ 5 w 69"/>
                  <a:gd name="T9" fmla="*/ 29 h 37"/>
                  <a:gd name="T10" fmla="*/ 5 w 69"/>
                  <a:gd name="T11" fmla="*/ 23 h 37"/>
                  <a:gd name="T12" fmla="*/ 4 w 69"/>
                  <a:gd name="T13" fmla="*/ 16 h 37"/>
                  <a:gd name="T14" fmla="*/ 0 w 69"/>
                  <a:gd name="T15" fmla="*/ 11 h 37"/>
                  <a:gd name="T16" fmla="*/ 9 w 69"/>
                  <a:gd name="T17" fmla="*/ 0 h 37"/>
                  <a:gd name="T18" fmla="*/ 17 w 69"/>
                  <a:gd name="T19" fmla="*/ 1 h 37"/>
                  <a:gd name="T20" fmla="*/ 24 w 69"/>
                  <a:gd name="T21" fmla="*/ 1 h 37"/>
                  <a:gd name="T22" fmla="*/ 31 w 69"/>
                  <a:gd name="T23" fmla="*/ 2 h 37"/>
                  <a:gd name="T24" fmla="*/ 39 w 69"/>
                  <a:gd name="T25" fmla="*/ 2 h 37"/>
                  <a:gd name="T26" fmla="*/ 47 w 69"/>
                  <a:gd name="T27" fmla="*/ 2 h 37"/>
                  <a:gd name="T28" fmla="*/ 55 w 69"/>
                  <a:gd name="T29" fmla="*/ 2 h 37"/>
                  <a:gd name="T30" fmla="*/ 61 w 69"/>
                  <a:gd name="T31" fmla="*/ 2 h 37"/>
                  <a:gd name="T32" fmla="*/ 69 w 69"/>
                  <a:gd name="T33" fmla="*/ 2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9"/>
                  <a:gd name="T52" fmla="*/ 0 h 37"/>
                  <a:gd name="T53" fmla="*/ 69 w 69"/>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9" h="37">
                    <a:moveTo>
                      <a:pt x="69" y="2"/>
                    </a:moveTo>
                    <a:lnTo>
                      <a:pt x="69" y="37"/>
                    </a:lnTo>
                    <a:lnTo>
                      <a:pt x="5" y="37"/>
                    </a:lnTo>
                    <a:lnTo>
                      <a:pt x="5" y="29"/>
                    </a:lnTo>
                    <a:lnTo>
                      <a:pt x="5" y="23"/>
                    </a:lnTo>
                    <a:lnTo>
                      <a:pt x="4" y="16"/>
                    </a:lnTo>
                    <a:lnTo>
                      <a:pt x="0" y="11"/>
                    </a:lnTo>
                    <a:lnTo>
                      <a:pt x="9" y="0"/>
                    </a:lnTo>
                    <a:lnTo>
                      <a:pt x="17" y="1"/>
                    </a:lnTo>
                    <a:lnTo>
                      <a:pt x="24" y="1"/>
                    </a:lnTo>
                    <a:lnTo>
                      <a:pt x="31" y="2"/>
                    </a:lnTo>
                    <a:lnTo>
                      <a:pt x="39" y="2"/>
                    </a:lnTo>
                    <a:lnTo>
                      <a:pt x="47" y="2"/>
                    </a:lnTo>
                    <a:lnTo>
                      <a:pt x="55" y="2"/>
                    </a:lnTo>
                    <a:lnTo>
                      <a:pt x="61" y="2"/>
                    </a:lnTo>
                    <a:lnTo>
                      <a:pt x="69" y="2"/>
                    </a:lnTo>
                    <a:close/>
                  </a:path>
                </a:pathLst>
              </a:custGeom>
              <a:solidFill>
                <a:srgbClr val="91A3E0"/>
              </a:solidFill>
              <a:ln w="9525">
                <a:noFill/>
                <a:round/>
                <a:headEnd/>
                <a:tailEnd/>
              </a:ln>
            </p:spPr>
            <p:txBody>
              <a:bodyPr/>
              <a:lstStyle/>
              <a:p>
                <a:endParaRPr lang="en-US" dirty="0"/>
              </a:p>
            </p:txBody>
          </p:sp>
          <p:sp>
            <p:nvSpPr>
              <p:cNvPr id="519" name="Freeform 83"/>
              <p:cNvSpPr>
                <a:spLocks/>
              </p:cNvSpPr>
              <p:nvPr/>
            </p:nvSpPr>
            <p:spPr bwMode="auto">
              <a:xfrm>
                <a:off x="3516" y="3708"/>
                <a:ext cx="43" cy="13"/>
              </a:xfrm>
              <a:custGeom>
                <a:avLst/>
                <a:gdLst>
                  <a:gd name="T0" fmla="*/ 0 w 127"/>
                  <a:gd name="T1" fmla="*/ 35 h 38"/>
                  <a:gd name="T2" fmla="*/ 0 w 127"/>
                  <a:gd name="T3" fmla="*/ 0 h 38"/>
                  <a:gd name="T4" fmla="*/ 15 w 127"/>
                  <a:gd name="T5" fmla="*/ 0 h 38"/>
                  <a:gd name="T6" fmla="*/ 32 w 127"/>
                  <a:gd name="T7" fmla="*/ 0 h 38"/>
                  <a:gd name="T8" fmla="*/ 48 w 127"/>
                  <a:gd name="T9" fmla="*/ 0 h 38"/>
                  <a:gd name="T10" fmla="*/ 63 w 127"/>
                  <a:gd name="T11" fmla="*/ 0 h 38"/>
                  <a:gd name="T12" fmla="*/ 79 w 127"/>
                  <a:gd name="T13" fmla="*/ 0 h 38"/>
                  <a:gd name="T14" fmla="*/ 94 w 127"/>
                  <a:gd name="T15" fmla="*/ 0 h 38"/>
                  <a:gd name="T16" fmla="*/ 111 w 127"/>
                  <a:gd name="T17" fmla="*/ 0 h 38"/>
                  <a:gd name="T18" fmla="*/ 127 w 127"/>
                  <a:gd name="T19" fmla="*/ 0 h 38"/>
                  <a:gd name="T20" fmla="*/ 127 w 127"/>
                  <a:gd name="T21" fmla="*/ 38 h 38"/>
                  <a:gd name="T22" fmla="*/ 0 w 127"/>
                  <a:gd name="T23" fmla="*/ 35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7"/>
                  <a:gd name="T37" fmla="*/ 0 h 38"/>
                  <a:gd name="T38" fmla="*/ 127 w 127"/>
                  <a:gd name="T39" fmla="*/ 38 h 3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7" h="38">
                    <a:moveTo>
                      <a:pt x="0" y="35"/>
                    </a:moveTo>
                    <a:lnTo>
                      <a:pt x="0" y="0"/>
                    </a:lnTo>
                    <a:lnTo>
                      <a:pt x="15" y="0"/>
                    </a:lnTo>
                    <a:lnTo>
                      <a:pt x="32" y="0"/>
                    </a:lnTo>
                    <a:lnTo>
                      <a:pt x="48" y="0"/>
                    </a:lnTo>
                    <a:lnTo>
                      <a:pt x="63" y="0"/>
                    </a:lnTo>
                    <a:lnTo>
                      <a:pt x="79" y="0"/>
                    </a:lnTo>
                    <a:lnTo>
                      <a:pt x="94" y="0"/>
                    </a:lnTo>
                    <a:lnTo>
                      <a:pt x="111" y="0"/>
                    </a:lnTo>
                    <a:lnTo>
                      <a:pt x="127" y="0"/>
                    </a:lnTo>
                    <a:lnTo>
                      <a:pt x="127" y="38"/>
                    </a:lnTo>
                    <a:lnTo>
                      <a:pt x="0" y="35"/>
                    </a:lnTo>
                    <a:close/>
                  </a:path>
                </a:pathLst>
              </a:custGeom>
              <a:solidFill>
                <a:srgbClr val="91A3E0"/>
              </a:solidFill>
              <a:ln w="9525">
                <a:noFill/>
                <a:round/>
                <a:headEnd/>
                <a:tailEnd/>
              </a:ln>
            </p:spPr>
            <p:txBody>
              <a:bodyPr/>
              <a:lstStyle/>
              <a:p>
                <a:endParaRPr lang="en-US" dirty="0"/>
              </a:p>
            </p:txBody>
          </p:sp>
          <p:sp>
            <p:nvSpPr>
              <p:cNvPr id="520" name="Freeform 84"/>
              <p:cNvSpPr>
                <a:spLocks/>
              </p:cNvSpPr>
              <p:nvPr/>
            </p:nvSpPr>
            <p:spPr bwMode="auto">
              <a:xfrm>
                <a:off x="3559" y="3708"/>
                <a:ext cx="42" cy="14"/>
              </a:xfrm>
              <a:custGeom>
                <a:avLst/>
                <a:gdLst>
                  <a:gd name="T0" fmla="*/ 0 w 126"/>
                  <a:gd name="T1" fmla="*/ 40 h 42"/>
                  <a:gd name="T2" fmla="*/ 0 w 126"/>
                  <a:gd name="T3" fmla="*/ 2 h 42"/>
                  <a:gd name="T4" fmla="*/ 15 w 126"/>
                  <a:gd name="T5" fmla="*/ 2 h 42"/>
                  <a:gd name="T6" fmla="*/ 31 w 126"/>
                  <a:gd name="T7" fmla="*/ 2 h 42"/>
                  <a:gd name="T8" fmla="*/ 47 w 126"/>
                  <a:gd name="T9" fmla="*/ 1 h 42"/>
                  <a:gd name="T10" fmla="*/ 63 w 126"/>
                  <a:gd name="T11" fmla="*/ 1 h 42"/>
                  <a:gd name="T12" fmla="*/ 79 w 126"/>
                  <a:gd name="T13" fmla="*/ 1 h 42"/>
                  <a:gd name="T14" fmla="*/ 94 w 126"/>
                  <a:gd name="T15" fmla="*/ 0 h 42"/>
                  <a:gd name="T16" fmla="*/ 110 w 126"/>
                  <a:gd name="T17" fmla="*/ 0 h 42"/>
                  <a:gd name="T18" fmla="*/ 126 w 126"/>
                  <a:gd name="T19" fmla="*/ 0 h 42"/>
                  <a:gd name="T20" fmla="*/ 126 w 126"/>
                  <a:gd name="T21" fmla="*/ 42 h 42"/>
                  <a:gd name="T22" fmla="*/ 94 w 126"/>
                  <a:gd name="T23" fmla="*/ 42 h 42"/>
                  <a:gd name="T24" fmla="*/ 0 w 126"/>
                  <a:gd name="T25" fmla="*/ 40 h 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6"/>
                  <a:gd name="T40" fmla="*/ 0 h 42"/>
                  <a:gd name="T41" fmla="*/ 126 w 126"/>
                  <a:gd name="T42" fmla="*/ 42 h 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6" h="42">
                    <a:moveTo>
                      <a:pt x="0" y="40"/>
                    </a:moveTo>
                    <a:lnTo>
                      <a:pt x="0" y="2"/>
                    </a:lnTo>
                    <a:lnTo>
                      <a:pt x="15" y="2"/>
                    </a:lnTo>
                    <a:lnTo>
                      <a:pt x="31" y="2"/>
                    </a:lnTo>
                    <a:lnTo>
                      <a:pt x="47" y="1"/>
                    </a:lnTo>
                    <a:lnTo>
                      <a:pt x="63" y="1"/>
                    </a:lnTo>
                    <a:lnTo>
                      <a:pt x="79" y="1"/>
                    </a:lnTo>
                    <a:lnTo>
                      <a:pt x="94" y="0"/>
                    </a:lnTo>
                    <a:lnTo>
                      <a:pt x="110" y="0"/>
                    </a:lnTo>
                    <a:lnTo>
                      <a:pt x="126" y="0"/>
                    </a:lnTo>
                    <a:lnTo>
                      <a:pt x="126" y="42"/>
                    </a:lnTo>
                    <a:lnTo>
                      <a:pt x="94" y="42"/>
                    </a:lnTo>
                    <a:lnTo>
                      <a:pt x="0" y="40"/>
                    </a:lnTo>
                    <a:close/>
                  </a:path>
                </a:pathLst>
              </a:custGeom>
              <a:solidFill>
                <a:srgbClr val="9BAAE2"/>
              </a:solidFill>
              <a:ln w="9525">
                <a:noFill/>
                <a:round/>
                <a:headEnd/>
                <a:tailEnd/>
              </a:ln>
            </p:spPr>
            <p:txBody>
              <a:bodyPr/>
              <a:lstStyle/>
              <a:p>
                <a:endParaRPr lang="en-US" dirty="0"/>
              </a:p>
            </p:txBody>
          </p:sp>
          <p:sp>
            <p:nvSpPr>
              <p:cNvPr id="521" name="Freeform 85"/>
              <p:cNvSpPr>
                <a:spLocks/>
              </p:cNvSpPr>
              <p:nvPr/>
            </p:nvSpPr>
            <p:spPr bwMode="auto">
              <a:xfrm>
                <a:off x="3601" y="3705"/>
                <a:ext cx="41" cy="17"/>
              </a:xfrm>
              <a:custGeom>
                <a:avLst/>
                <a:gdLst>
                  <a:gd name="T0" fmla="*/ 0 w 125"/>
                  <a:gd name="T1" fmla="*/ 49 h 49"/>
                  <a:gd name="T2" fmla="*/ 0 w 125"/>
                  <a:gd name="T3" fmla="*/ 7 h 49"/>
                  <a:gd name="T4" fmla="*/ 15 w 125"/>
                  <a:gd name="T5" fmla="*/ 5 h 49"/>
                  <a:gd name="T6" fmla="*/ 31 w 125"/>
                  <a:gd name="T7" fmla="*/ 5 h 49"/>
                  <a:gd name="T8" fmla="*/ 46 w 125"/>
                  <a:gd name="T9" fmla="*/ 4 h 49"/>
                  <a:gd name="T10" fmla="*/ 63 w 125"/>
                  <a:gd name="T11" fmla="*/ 3 h 49"/>
                  <a:gd name="T12" fmla="*/ 79 w 125"/>
                  <a:gd name="T13" fmla="*/ 1 h 49"/>
                  <a:gd name="T14" fmla="*/ 94 w 125"/>
                  <a:gd name="T15" fmla="*/ 1 h 49"/>
                  <a:gd name="T16" fmla="*/ 110 w 125"/>
                  <a:gd name="T17" fmla="*/ 0 h 49"/>
                  <a:gd name="T18" fmla="*/ 125 w 125"/>
                  <a:gd name="T19" fmla="*/ 0 h 49"/>
                  <a:gd name="T20" fmla="*/ 124 w 125"/>
                  <a:gd name="T21" fmla="*/ 49 h 49"/>
                  <a:gd name="T22" fmla="*/ 0 w 125"/>
                  <a:gd name="T23" fmla="*/ 49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5"/>
                  <a:gd name="T37" fmla="*/ 0 h 49"/>
                  <a:gd name="T38" fmla="*/ 125 w 125"/>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5" h="49">
                    <a:moveTo>
                      <a:pt x="0" y="49"/>
                    </a:moveTo>
                    <a:lnTo>
                      <a:pt x="0" y="7"/>
                    </a:lnTo>
                    <a:lnTo>
                      <a:pt x="15" y="5"/>
                    </a:lnTo>
                    <a:lnTo>
                      <a:pt x="31" y="5"/>
                    </a:lnTo>
                    <a:lnTo>
                      <a:pt x="46" y="4"/>
                    </a:lnTo>
                    <a:lnTo>
                      <a:pt x="63" y="3"/>
                    </a:lnTo>
                    <a:lnTo>
                      <a:pt x="79" y="1"/>
                    </a:lnTo>
                    <a:lnTo>
                      <a:pt x="94" y="1"/>
                    </a:lnTo>
                    <a:lnTo>
                      <a:pt x="110" y="0"/>
                    </a:lnTo>
                    <a:lnTo>
                      <a:pt x="125" y="0"/>
                    </a:lnTo>
                    <a:lnTo>
                      <a:pt x="124" y="49"/>
                    </a:lnTo>
                    <a:lnTo>
                      <a:pt x="0" y="49"/>
                    </a:lnTo>
                    <a:close/>
                  </a:path>
                </a:pathLst>
              </a:custGeom>
              <a:solidFill>
                <a:srgbClr val="A8B7E8"/>
              </a:solidFill>
              <a:ln w="9525">
                <a:noFill/>
                <a:round/>
                <a:headEnd/>
                <a:tailEnd/>
              </a:ln>
            </p:spPr>
            <p:txBody>
              <a:bodyPr/>
              <a:lstStyle/>
              <a:p>
                <a:endParaRPr lang="en-US" dirty="0"/>
              </a:p>
            </p:txBody>
          </p:sp>
          <p:sp>
            <p:nvSpPr>
              <p:cNvPr id="522" name="Freeform 86"/>
              <p:cNvSpPr>
                <a:spLocks/>
              </p:cNvSpPr>
              <p:nvPr/>
            </p:nvSpPr>
            <p:spPr bwMode="auto">
              <a:xfrm>
                <a:off x="3642" y="3704"/>
                <a:ext cx="43" cy="18"/>
              </a:xfrm>
              <a:custGeom>
                <a:avLst/>
                <a:gdLst>
                  <a:gd name="T0" fmla="*/ 0 w 128"/>
                  <a:gd name="T1" fmla="*/ 54 h 54"/>
                  <a:gd name="T2" fmla="*/ 1 w 128"/>
                  <a:gd name="T3" fmla="*/ 5 h 54"/>
                  <a:gd name="T4" fmla="*/ 17 w 128"/>
                  <a:gd name="T5" fmla="*/ 5 h 54"/>
                  <a:gd name="T6" fmla="*/ 34 w 128"/>
                  <a:gd name="T7" fmla="*/ 4 h 54"/>
                  <a:gd name="T8" fmla="*/ 49 w 128"/>
                  <a:gd name="T9" fmla="*/ 4 h 54"/>
                  <a:gd name="T10" fmla="*/ 65 w 128"/>
                  <a:gd name="T11" fmla="*/ 2 h 54"/>
                  <a:gd name="T12" fmla="*/ 80 w 128"/>
                  <a:gd name="T13" fmla="*/ 2 h 54"/>
                  <a:gd name="T14" fmla="*/ 96 w 128"/>
                  <a:gd name="T15" fmla="*/ 1 h 54"/>
                  <a:gd name="T16" fmla="*/ 113 w 128"/>
                  <a:gd name="T17" fmla="*/ 1 h 54"/>
                  <a:gd name="T18" fmla="*/ 128 w 128"/>
                  <a:gd name="T19" fmla="*/ 0 h 54"/>
                  <a:gd name="T20" fmla="*/ 126 w 128"/>
                  <a:gd name="T21" fmla="*/ 54 h 54"/>
                  <a:gd name="T22" fmla="*/ 0 w 128"/>
                  <a:gd name="T23" fmla="*/ 54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4"/>
                  <a:gd name="T38" fmla="*/ 128 w 128"/>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4">
                    <a:moveTo>
                      <a:pt x="0" y="54"/>
                    </a:moveTo>
                    <a:lnTo>
                      <a:pt x="1" y="5"/>
                    </a:lnTo>
                    <a:lnTo>
                      <a:pt x="17" y="5"/>
                    </a:lnTo>
                    <a:lnTo>
                      <a:pt x="34" y="4"/>
                    </a:lnTo>
                    <a:lnTo>
                      <a:pt x="49" y="4"/>
                    </a:lnTo>
                    <a:lnTo>
                      <a:pt x="65" y="2"/>
                    </a:lnTo>
                    <a:lnTo>
                      <a:pt x="80" y="2"/>
                    </a:lnTo>
                    <a:lnTo>
                      <a:pt x="96" y="1"/>
                    </a:lnTo>
                    <a:lnTo>
                      <a:pt x="113" y="1"/>
                    </a:lnTo>
                    <a:lnTo>
                      <a:pt x="128" y="0"/>
                    </a:lnTo>
                    <a:lnTo>
                      <a:pt x="126" y="54"/>
                    </a:lnTo>
                    <a:lnTo>
                      <a:pt x="0" y="54"/>
                    </a:lnTo>
                    <a:close/>
                  </a:path>
                </a:pathLst>
              </a:custGeom>
              <a:solidFill>
                <a:srgbClr val="B2BFEA"/>
              </a:solidFill>
              <a:ln w="9525">
                <a:noFill/>
                <a:round/>
                <a:headEnd/>
                <a:tailEnd/>
              </a:ln>
            </p:spPr>
            <p:txBody>
              <a:bodyPr/>
              <a:lstStyle/>
              <a:p>
                <a:endParaRPr lang="en-US" dirty="0"/>
              </a:p>
            </p:txBody>
          </p:sp>
          <p:sp>
            <p:nvSpPr>
              <p:cNvPr id="523" name="Freeform 87"/>
              <p:cNvSpPr>
                <a:spLocks/>
              </p:cNvSpPr>
              <p:nvPr/>
            </p:nvSpPr>
            <p:spPr bwMode="auto">
              <a:xfrm>
                <a:off x="3684" y="3703"/>
                <a:ext cx="41" cy="19"/>
              </a:xfrm>
              <a:custGeom>
                <a:avLst/>
                <a:gdLst>
                  <a:gd name="T0" fmla="*/ 0 w 124"/>
                  <a:gd name="T1" fmla="*/ 57 h 57"/>
                  <a:gd name="T2" fmla="*/ 2 w 124"/>
                  <a:gd name="T3" fmla="*/ 3 h 57"/>
                  <a:gd name="T4" fmla="*/ 17 w 124"/>
                  <a:gd name="T5" fmla="*/ 3 h 57"/>
                  <a:gd name="T6" fmla="*/ 32 w 124"/>
                  <a:gd name="T7" fmla="*/ 3 h 57"/>
                  <a:gd name="T8" fmla="*/ 48 w 124"/>
                  <a:gd name="T9" fmla="*/ 2 h 57"/>
                  <a:gd name="T10" fmla="*/ 63 w 124"/>
                  <a:gd name="T11" fmla="*/ 2 h 57"/>
                  <a:gd name="T12" fmla="*/ 79 w 124"/>
                  <a:gd name="T13" fmla="*/ 2 h 57"/>
                  <a:gd name="T14" fmla="*/ 93 w 124"/>
                  <a:gd name="T15" fmla="*/ 0 h 57"/>
                  <a:gd name="T16" fmla="*/ 109 w 124"/>
                  <a:gd name="T17" fmla="*/ 0 h 57"/>
                  <a:gd name="T18" fmla="*/ 124 w 124"/>
                  <a:gd name="T19" fmla="*/ 0 h 57"/>
                  <a:gd name="T20" fmla="*/ 123 w 124"/>
                  <a:gd name="T21" fmla="*/ 57 h 57"/>
                  <a:gd name="T22" fmla="*/ 0 w 124"/>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4"/>
                  <a:gd name="T37" fmla="*/ 0 h 57"/>
                  <a:gd name="T38" fmla="*/ 124 w 124"/>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4" h="57">
                    <a:moveTo>
                      <a:pt x="0" y="57"/>
                    </a:moveTo>
                    <a:lnTo>
                      <a:pt x="2" y="3"/>
                    </a:lnTo>
                    <a:lnTo>
                      <a:pt x="17" y="3"/>
                    </a:lnTo>
                    <a:lnTo>
                      <a:pt x="32" y="3"/>
                    </a:lnTo>
                    <a:lnTo>
                      <a:pt x="48" y="2"/>
                    </a:lnTo>
                    <a:lnTo>
                      <a:pt x="63" y="2"/>
                    </a:lnTo>
                    <a:lnTo>
                      <a:pt x="79" y="2"/>
                    </a:lnTo>
                    <a:lnTo>
                      <a:pt x="93" y="0"/>
                    </a:lnTo>
                    <a:lnTo>
                      <a:pt x="109" y="0"/>
                    </a:lnTo>
                    <a:lnTo>
                      <a:pt x="124" y="0"/>
                    </a:lnTo>
                    <a:lnTo>
                      <a:pt x="123" y="57"/>
                    </a:lnTo>
                    <a:lnTo>
                      <a:pt x="0" y="57"/>
                    </a:lnTo>
                    <a:close/>
                  </a:path>
                </a:pathLst>
              </a:custGeom>
              <a:solidFill>
                <a:srgbClr val="C1C9EF"/>
              </a:solidFill>
              <a:ln w="9525">
                <a:noFill/>
                <a:round/>
                <a:headEnd/>
                <a:tailEnd/>
              </a:ln>
            </p:spPr>
            <p:txBody>
              <a:bodyPr/>
              <a:lstStyle/>
              <a:p>
                <a:endParaRPr lang="en-US" dirty="0"/>
              </a:p>
            </p:txBody>
          </p:sp>
          <p:sp>
            <p:nvSpPr>
              <p:cNvPr id="524" name="Freeform 88"/>
              <p:cNvSpPr>
                <a:spLocks/>
              </p:cNvSpPr>
              <p:nvPr/>
            </p:nvSpPr>
            <p:spPr bwMode="auto">
              <a:xfrm>
                <a:off x="3725" y="3702"/>
                <a:ext cx="43" cy="20"/>
              </a:xfrm>
              <a:custGeom>
                <a:avLst/>
                <a:gdLst>
                  <a:gd name="T0" fmla="*/ 0 w 128"/>
                  <a:gd name="T1" fmla="*/ 58 h 58"/>
                  <a:gd name="T2" fmla="*/ 1 w 128"/>
                  <a:gd name="T3" fmla="*/ 1 h 58"/>
                  <a:gd name="T4" fmla="*/ 17 w 128"/>
                  <a:gd name="T5" fmla="*/ 1 h 58"/>
                  <a:gd name="T6" fmla="*/ 34 w 128"/>
                  <a:gd name="T7" fmla="*/ 1 h 58"/>
                  <a:gd name="T8" fmla="*/ 49 w 128"/>
                  <a:gd name="T9" fmla="*/ 0 h 58"/>
                  <a:gd name="T10" fmla="*/ 65 w 128"/>
                  <a:gd name="T11" fmla="*/ 0 h 58"/>
                  <a:gd name="T12" fmla="*/ 80 w 128"/>
                  <a:gd name="T13" fmla="*/ 0 h 58"/>
                  <a:gd name="T14" fmla="*/ 96 w 128"/>
                  <a:gd name="T15" fmla="*/ 0 h 58"/>
                  <a:gd name="T16" fmla="*/ 113 w 128"/>
                  <a:gd name="T17" fmla="*/ 0 h 58"/>
                  <a:gd name="T18" fmla="*/ 128 w 128"/>
                  <a:gd name="T19" fmla="*/ 1 h 58"/>
                  <a:gd name="T20" fmla="*/ 126 w 128"/>
                  <a:gd name="T21" fmla="*/ 58 h 58"/>
                  <a:gd name="T22" fmla="*/ 0 w 128"/>
                  <a:gd name="T23" fmla="*/ 58 h 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8"/>
                  <a:gd name="T38" fmla="*/ 128 w 128"/>
                  <a:gd name="T39" fmla="*/ 58 h 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8">
                    <a:moveTo>
                      <a:pt x="0" y="58"/>
                    </a:moveTo>
                    <a:lnTo>
                      <a:pt x="1" y="1"/>
                    </a:lnTo>
                    <a:lnTo>
                      <a:pt x="17" y="1"/>
                    </a:lnTo>
                    <a:lnTo>
                      <a:pt x="34" y="1"/>
                    </a:lnTo>
                    <a:lnTo>
                      <a:pt x="49" y="0"/>
                    </a:lnTo>
                    <a:lnTo>
                      <a:pt x="65" y="0"/>
                    </a:lnTo>
                    <a:lnTo>
                      <a:pt x="80" y="0"/>
                    </a:lnTo>
                    <a:lnTo>
                      <a:pt x="96" y="0"/>
                    </a:lnTo>
                    <a:lnTo>
                      <a:pt x="113" y="0"/>
                    </a:lnTo>
                    <a:lnTo>
                      <a:pt x="128" y="1"/>
                    </a:lnTo>
                    <a:lnTo>
                      <a:pt x="126" y="58"/>
                    </a:lnTo>
                    <a:lnTo>
                      <a:pt x="0" y="58"/>
                    </a:lnTo>
                    <a:close/>
                  </a:path>
                </a:pathLst>
              </a:custGeom>
              <a:solidFill>
                <a:srgbClr val="CCD1F2"/>
              </a:solidFill>
              <a:ln w="9525">
                <a:noFill/>
                <a:round/>
                <a:headEnd/>
                <a:tailEnd/>
              </a:ln>
            </p:spPr>
            <p:txBody>
              <a:bodyPr/>
              <a:lstStyle/>
              <a:p>
                <a:endParaRPr lang="en-US" dirty="0"/>
              </a:p>
            </p:txBody>
          </p:sp>
          <p:sp>
            <p:nvSpPr>
              <p:cNvPr id="525" name="Freeform 89"/>
              <p:cNvSpPr>
                <a:spLocks/>
              </p:cNvSpPr>
              <p:nvPr/>
            </p:nvSpPr>
            <p:spPr bwMode="auto">
              <a:xfrm>
                <a:off x="3767" y="3703"/>
                <a:ext cx="43" cy="19"/>
              </a:xfrm>
              <a:custGeom>
                <a:avLst/>
                <a:gdLst>
                  <a:gd name="T0" fmla="*/ 0 w 128"/>
                  <a:gd name="T1" fmla="*/ 57 h 57"/>
                  <a:gd name="T2" fmla="*/ 2 w 128"/>
                  <a:gd name="T3" fmla="*/ 0 h 57"/>
                  <a:gd name="T4" fmla="*/ 18 w 128"/>
                  <a:gd name="T5" fmla="*/ 0 h 57"/>
                  <a:gd name="T6" fmla="*/ 33 w 128"/>
                  <a:gd name="T7" fmla="*/ 0 h 57"/>
                  <a:gd name="T8" fmla="*/ 49 w 128"/>
                  <a:gd name="T9" fmla="*/ 2 h 57"/>
                  <a:gd name="T10" fmla="*/ 64 w 128"/>
                  <a:gd name="T11" fmla="*/ 2 h 57"/>
                  <a:gd name="T12" fmla="*/ 80 w 128"/>
                  <a:gd name="T13" fmla="*/ 3 h 57"/>
                  <a:gd name="T14" fmla="*/ 95 w 128"/>
                  <a:gd name="T15" fmla="*/ 4 h 57"/>
                  <a:gd name="T16" fmla="*/ 112 w 128"/>
                  <a:gd name="T17" fmla="*/ 4 h 57"/>
                  <a:gd name="T18" fmla="*/ 128 w 128"/>
                  <a:gd name="T19" fmla="*/ 5 h 57"/>
                  <a:gd name="T20" fmla="*/ 127 w 128"/>
                  <a:gd name="T21" fmla="*/ 57 h 57"/>
                  <a:gd name="T22" fmla="*/ 0 w 128"/>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7"/>
                  <a:gd name="T38" fmla="*/ 128 w 128"/>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7">
                    <a:moveTo>
                      <a:pt x="0" y="57"/>
                    </a:moveTo>
                    <a:lnTo>
                      <a:pt x="2" y="0"/>
                    </a:lnTo>
                    <a:lnTo>
                      <a:pt x="18" y="0"/>
                    </a:lnTo>
                    <a:lnTo>
                      <a:pt x="33" y="0"/>
                    </a:lnTo>
                    <a:lnTo>
                      <a:pt x="49" y="2"/>
                    </a:lnTo>
                    <a:lnTo>
                      <a:pt x="64" y="2"/>
                    </a:lnTo>
                    <a:lnTo>
                      <a:pt x="80" y="3"/>
                    </a:lnTo>
                    <a:lnTo>
                      <a:pt x="95" y="4"/>
                    </a:lnTo>
                    <a:lnTo>
                      <a:pt x="112" y="4"/>
                    </a:lnTo>
                    <a:lnTo>
                      <a:pt x="128" y="5"/>
                    </a:lnTo>
                    <a:lnTo>
                      <a:pt x="127" y="57"/>
                    </a:lnTo>
                    <a:lnTo>
                      <a:pt x="0" y="57"/>
                    </a:lnTo>
                    <a:close/>
                  </a:path>
                </a:pathLst>
              </a:custGeom>
              <a:solidFill>
                <a:srgbClr val="D8DBF7"/>
              </a:solidFill>
              <a:ln w="9525">
                <a:noFill/>
                <a:round/>
                <a:headEnd/>
                <a:tailEnd/>
              </a:ln>
            </p:spPr>
            <p:txBody>
              <a:bodyPr/>
              <a:lstStyle/>
              <a:p>
                <a:endParaRPr lang="en-US" dirty="0"/>
              </a:p>
            </p:txBody>
          </p:sp>
          <p:sp>
            <p:nvSpPr>
              <p:cNvPr id="526" name="Freeform 90"/>
              <p:cNvSpPr>
                <a:spLocks/>
              </p:cNvSpPr>
              <p:nvPr/>
            </p:nvSpPr>
            <p:spPr bwMode="auto">
              <a:xfrm>
                <a:off x="3809" y="3704"/>
                <a:ext cx="42" cy="18"/>
              </a:xfrm>
              <a:custGeom>
                <a:avLst/>
                <a:gdLst>
                  <a:gd name="T0" fmla="*/ 0 w 125"/>
                  <a:gd name="T1" fmla="*/ 52 h 52"/>
                  <a:gd name="T2" fmla="*/ 1 w 125"/>
                  <a:gd name="T3" fmla="*/ 0 h 52"/>
                  <a:gd name="T4" fmla="*/ 11 w 125"/>
                  <a:gd name="T5" fmla="*/ 0 h 52"/>
                  <a:gd name="T6" fmla="*/ 22 w 125"/>
                  <a:gd name="T7" fmla="*/ 2 h 52"/>
                  <a:gd name="T8" fmla="*/ 31 w 125"/>
                  <a:gd name="T9" fmla="*/ 3 h 52"/>
                  <a:gd name="T10" fmla="*/ 41 w 125"/>
                  <a:gd name="T11" fmla="*/ 3 h 52"/>
                  <a:gd name="T12" fmla="*/ 51 w 125"/>
                  <a:gd name="T13" fmla="*/ 4 h 52"/>
                  <a:gd name="T14" fmla="*/ 62 w 125"/>
                  <a:gd name="T15" fmla="*/ 6 h 52"/>
                  <a:gd name="T16" fmla="*/ 72 w 125"/>
                  <a:gd name="T17" fmla="*/ 8 h 52"/>
                  <a:gd name="T18" fmla="*/ 82 w 125"/>
                  <a:gd name="T19" fmla="*/ 10 h 52"/>
                  <a:gd name="T20" fmla="*/ 88 w 125"/>
                  <a:gd name="T21" fmla="*/ 10 h 52"/>
                  <a:gd name="T22" fmla="*/ 92 w 125"/>
                  <a:gd name="T23" fmla="*/ 10 h 52"/>
                  <a:gd name="T24" fmla="*/ 97 w 125"/>
                  <a:gd name="T25" fmla="*/ 10 h 52"/>
                  <a:gd name="T26" fmla="*/ 103 w 125"/>
                  <a:gd name="T27" fmla="*/ 10 h 52"/>
                  <a:gd name="T28" fmla="*/ 108 w 125"/>
                  <a:gd name="T29" fmla="*/ 10 h 52"/>
                  <a:gd name="T30" fmla="*/ 114 w 125"/>
                  <a:gd name="T31" fmla="*/ 11 h 52"/>
                  <a:gd name="T32" fmla="*/ 120 w 125"/>
                  <a:gd name="T33" fmla="*/ 11 h 52"/>
                  <a:gd name="T34" fmla="*/ 125 w 125"/>
                  <a:gd name="T35" fmla="*/ 12 h 52"/>
                  <a:gd name="T36" fmla="*/ 125 w 125"/>
                  <a:gd name="T37" fmla="*/ 52 h 52"/>
                  <a:gd name="T38" fmla="*/ 0 w 125"/>
                  <a:gd name="T39" fmla="*/ 52 h 5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5"/>
                  <a:gd name="T61" fmla="*/ 0 h 52"/>
                  <a:gd name="T62" fmla="*/ 125 w 125"/>
                  <a:gd name="T63" fmla="*/ 52 h 5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5" h="52">
                    <a:moveTo>
                      <a:pt x="0" y="52"/>
                    </a:moveTo>
                    <a:lnTo>
                      <a:pt x="1" y="0"/>
                    </a:lnTo>
                    <a:lnTo>
                      <a:pt x="11" y="0"/>
                    </a:lnTo>
                    <a:lnTo>
                      <a:pt x="22" y="2"/>
                    </a:lnTo>
                    <a:lnTo>
                      <a:pt x="31" y="3"/>
                    </a:lnTo>
                    <a:lnTo>
                      <a:pt x="41" y="3"/>
                    </a:lnTo>
                    <a:lnTo>
                      <a:pt x="51" y="4"/>
                    </a:lnTo>
                    <a:lnTo>
                      <a:pt x="62" y="6"/>
                    </a:lnTo>
                    <a:lnTo>
                      <a:pt x="72" y="8"/>
                    </a:lnTo>
                    <a:lnTo>
                      <a:pt x="82" y="10"/>
                    </a:lnTo>
                    <a:lnTo>
                      <a:pt x="88" y="10"/>
                    </a:lnTo>
                    <a:lnTo>
                      <a:pt x="92" y="10"/>
                    </a:lnTo>
                    <a:lnTo>
                      <a:pt x="97" y="10"/>
                    </a:lnTo>
                    <a:lnTo>
                      <a:pt x="103" y="10"/>
                    </a:lnTo>
                    <a:lnTo>
                      <a:pt x="108" y="10"/>
                    </a:lnTo>
                    <a:lnTo>
                      <a:pt x="114" y="11"/>
                    </a:lnTo>
                    <a:lnTo>
                      <a:pt x="120" y="11"/>
                    </a:lnTo>
                    <a:lnTo>
                      <a:pt x="125" y="12"/>
                    </a:lnTo>
                    <a:lnTo>
                      <a:pt x="125" y="52"/>
                    </a:lnTo>
                    <a:lnTo>
                      <a:pt x="0" y="52"/>
                    </a:lnTo>
                    <a:close/>
                  </a:path>
                </a:pathLst>
              </a:custGeom>
              <a:solidFill>
                <a:srgbClr val="E2E5F9"/>
              </a:solidFill>
              <a:ln w="9525">
                <a:noFill/>
                <a:round/>
                <a:headEnd/>
                <a:tailEnd/>
              </a:ln>
            </p:spPr>
            <p:txBody>
              <a:bodyPr/>
              <a:lstStyle/>
              <a:p>
                <a:endParaRPr lang="en-US" dirty="0"/>
              </a:p>
            </p:txBody>
          </p:sp>
          <p:sp>
            <p:nvSpPr>
              <p:cNvPr id="527" name="Freeform 91"/>
              <p:cNvSpPr>
                <a:spLocks/>
              </p:cNvSpPr>
              <p:nvPr/>
            </p:nvSpPr>
            <p:spPr bwMode="auto">
              <a:xfrm>
                <a:off x="3851" y="3708"/>
                <a:ext cx="42" cy="14"/>
              </a:xfrm>
              <a:custGeom>
                <a:avLst/>
                <a:gdLst>
                  <a:gd name="T0" fmla="*/ 0 w 126"/>
                  <a:gd name="T1" fmla="*/ 40 h 40"/>
                  <a:gd name="T2" fmla="*/ 0 w 126"/>
                  <a:gd name="T3" fmla="*/ 0 h 40"/>
                  <a:gd name="T4" fmla="*/ 16 w 126"/>
                  <a:gd name="T5" fmla="*/ 0 h 40"/>
                  <a:gd name="T6" fmla="*/ 31 w 126"/>
                  <a:gd name="T7" fmla="*/ 0 h 40"/>
                  <a:gd name="T8" fmla="*/ 47 w 126"/>
                  <a:gd name="T9" fmla="*/ 0 h 40"/>
                  <a:gd name="T10" fmla="*/ 62 w 126"/>
                  <a:gd name="T11" fmla="*/ 0 h 40"/>
                  <a:gd name="T12" fmla="*/ 78 w 126"/>
                  <a:gd name="T13" fmla="*/ 0 h 40"/>
                  <a:gd name="T14" fmla="*/ 94 w 126"/>
                  <a:gd name="T15" fmla="*/ 0 h 40"/>
                  <a:gd name="T16" fmla="*/ 110 w 126"/>
                  <a:gd name="T17" fmla="*/ 0 h 40"/>
                  <a:gd name="T18" fmla="*/ 126 w 126"/>
                  <a:gd name="T19" fmla="*/ 0 h 40"/>
                  <a:gd name="T20" fmla="*/ 126 w 126"/>
                  <a:gd name="T21" fmla="*/ 40 h 40"/>
                  <a:gd name="T22" fmla="*/ 0 w 126"/>
                  <a:gd name="T23" fmla="*/ 40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6"/>
                  <a:gd name="T37" fmla="*/ 0 h 40"/>
                  <a:gd name="T38" fmla="*/ 126 w 126"/>
                  <a:gd name="T39" fmla="*/ 40 h 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6" h="40">
                    <a:moveTo>
                      <a:pt x="0" y="40"/>
                    </a:moveTo>
                    <a:lnTo>
                      <a:pt x="0" y="0"/>
                    </a:lnTo>
                    <a:lnTo>
                      <a:pt x="16" y="0"/>
                    </a:lnTo>
                    <a:lnTo>
                      <a:pt x="31" y="0"/>
                    </a:lnTo>
                    <a:lnTo>
                      <a:pt x="47" y="0"/>
                    </a:lnTo>
                    <a:lnTo>
                      <a:pt x="62" y="0"/>
                    </a:lnTo>
                    <a:lnTo>
                      <a:pt x="78" y="0"/>
                    </a:lnTo>
                    <a:lnTo>
                      <a:pt x="94" y="0"/>
                    </a:lnTo>
                    <a:lnTo>
                      <a:pt x="110" y="0"/>
                    </a:lnTo>
                    <a:lnTo>
                      <a:pt x="126" y="0"/>
                    </a:lnTo>
                    <a:lnTo>
                      <a:pt x="126" y="40"/>
                    </a:lnTo>
                    <a:lnTo>
                      <a:pt x="0" y="40"/>
                    </a:lnTo>
                    <a:close/>
                  </a:path>
                </a:pathLst>
              </a:custGeom>
              <a:solidFill>
                <a:srgbClr val="EFEFFF"/>
              </a:solidFill>
              <a:ln w="9525">
                <a:noFill/>
                <a:round/>
                <a:headEnd/>
                <a:tailEnd/>
              </a:ln>
            </p:spPr>
            <p:txBody>
              <a:bodyPr/>
              <a:lstStyle/>
              <a:p>
                <a:endParaRPr lang="en-US" dirty="0"/>
              </a:p>
            </p:txBody>
          </p:sp>
          <p:sp>
            <p:nvSpPr>
              <p:cNvPr id="528" name="Freeform 92"/>
              <p:cNvSpPr>
                <a:spLocks/>
              </p:cNvSpPr>
              <p:nvPr/>
            </p:nvSpPr>
            <p:spPr bwMode="auto">
              <a:xfrm>
                <a:off x="3893" y="3708"/>
                <a:ext cx="25" cy="15"/>
              </a:xfrm>
              <a:custGeom>
                <a:avLst/>
                <a:gdLst>
                  <a:gd name="T0" fmla="*/ 0 w 74"/>
                  <a:gd name="T1" fmla="*/ 40 h 43"/>
                  <a:gd name="T2" fmla="*/ 0 w 74"/>
                  <a:gd name="T3" fmla="*/ 0 h 43"/>
                  <a:gd name="T4" fmla="*/ 10 w 74"/>
                  <a:gd name="T5" fmla="*/ 0 h 43"/>
                  <a:gd name="T6" fmla="*/ 19 w 74"/>
                  <a:gd name="T7" fmla="*/ 0 h 43"/>
                  <a:gd name="T8" fmla="*/ 30 w 74"/>
                  <a:gd name="T9" fmla="*/ 1 h 43"/>
                  <a:gd name="T10" fmla="*/ 39 w 74"/>
                  <a:gd name="T11" fmla="*/ 1 h 43"/>
                  <a:gd name="T12" fmla="*/ 48 w 74"/>
                  <a:gd name="T13" fmla="*/ 3 h 43"/>
                  <a:gd name="T14" fmla="*/ 57 w 74"/>
                  <a:gd name="T15" fmla="*/ 4 h 43"/>
                  <a:gd name="T16" fmla="*/ 66 w 74"/>
                  <a:gd name="T17" fmla="*/ 4 h 43"/>
                  <a:gd name="T18" fmla="*/ 74 w 74"/>
                  <a:gd name="T19" fmla="*/ 5 h 43"/>
                  <a:gd name="T20" fmla="*/ 74 w 74"/>
                  <a:gd name="T21" fmla="*/ 43 h 43"/>
                  <a:gd name="T22" fmla="*/ 0 w 74"/>
                  <a:gd name="T23" fmla="*/ 40 h 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4"/>
                  <a:gd name="T37" fmla="*/ 0 h 43"/>
                  <a:gd name="T38" fmla="*/ 74 w 74"/>
                  <a:gd name="T39" fmla="*/ 43 h 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4" h="43">
                    <a:moveTo>
                      <a:pt x="0" y="40"/>
                    </a:moveTo>
                    <a:lnTo>
                      <a:pt x="0" y="0"/>
                    </a:lnTo>
                    <a:lnTo>
                      <a:pt x="10" y="0"/>
                    </a:lnTo>
                    <a:lnTo>
                      <a:pt x="19" y="0"/>
                    </a:lnTo>
                    <a:lnTo>
                      <a:pt x="30" y="1"/>
                    </a:lnTo>
                    <a:lnTo>
                      <a:pt x="39" y="1"/>
                    </a:lnTo>
                    <a:lnTo>
                      <a:pt x="48" y="3"/>
                    </a:lnTo>
                    <a:lnTo>
                      <a:pt x="57" y="4"/>
                    </a:lnTo>
                    <a:lnTo>
                      <a:pt x="66" y="4"/>
                    </a:lnTo>
                    <a:lnTo>
                      <a:pt x="74" y="5"/>
                    </a:lnTo>
                    <a:lnTo>
                      <a:pt x="74" y="43"/>
                    </a:lnTo>
                    <a:lnTo>
                      <a:pt x="0" y="40"/>
                    </a:lnTo>
                    <a:close/>
                  </a:path>
                </a:pathLst>
              </a:custGeom>
              <a:solidFill>
                <a:srgbClr val="EFEFFF"/>
              </a:solidFill>
              <a:ln w="9525">
                <a:noFill/>
                <a:round/>
                <a:headEnd/>
                <a:tailEnd/>
              </a:ln>
            </p:spPr>
            <p:txBody>
              <a:bodyPr/>
              <a:lstStyle/>
              <a:p>
                <a:endParaRPr lang="en-US" dirty="0"/>
              </a:p>
            </p:txBody>
          </p:sp>
          <p:sp>
            <p:nvSpPr>
              <p:cNvPr id="529" name="Freeform 93"/>
              <p:cNvSpPr>
                <a:spLocks/>
              </p:cNvSpPr>
              <p:nvPr/>
            </p:nvSpPr>
            <p:spPr bwMode="auto">
              <a:xfrm>
                <a:off x="3747" y="3013"/>
                <a:ext cx="86" cy="101"/>
              </a:xfrm>
              <a:custGeom>
                <a:avLst/>
                <a:gdLst>
                  <a:gd name="T0" fmla="*/ 256 w 256"/>
                  <a:gd name="T1" fmla="*/ 288 h 305"/>
                  <a:gd name="T2" fmla="*/ 253 w 256"/>
                  <a:gd name="T3" fmla="*/ 277 h 305"/>
                  <a:gd name="T4" fmla="*/ 248 w 256"/>
                  <a:gd name="T5" fmla="*/ 259 h 305"/>
                  <a:gd name="T6" fmla="*/ 241 w 256"/>
                  <a:gd name="T7" fmla="*/ 237 h 305"/>
                  <a:gd name="T8" fmla="*/ 234 w 256"/>
                  <a:gd name="T9" fmla="*/ 210 h 305"/>
                  <a:gd name="T10" fmla="*/ 223 w 256"/>
                  <a:gd name="T11" fmla="*/ 181 h 305"/>
                  <a:gd name="T12" fmla="*/ 211 w 256"/>
                  <a:gd name="T13" fmla="*/ 152 h 305"/>
                  <a:gd name="T14" fmla="*/ 196 w 256"/>
                  <a:gd name="T15" fmla="*/ 121 h 305"/>
                  <a:gd name="T16" fmla="*/ 178 w 256"/>
                  <a:gd name="T17" fmla="*/ 92 h 305"/>
                  <a:gd name="T18" fmla="*/ 157 w 256"/>
                  <a:gd name="T19" fmla="*/ 66 h 305"/>
                  <a:gd name="T20" fmla="*/ 134 w 256"/>
                  <a:gd name="T21" fmla="*/ 44 h 305"/>
                  <a:gd name="T22" fmla="*/ 109 w 256"/>
                  <a:gd name="T23" fmla="*/ 26 h 305"/>
                  <a:gd name="T24" fmla="*/ 86 w 256"/>
                  <a:gd name="T25" fmla="*/ 12 h 305"/>
                  <a:gd name="T26" fmla="*/ 62 w 256"/>
                  <a:gd name="T27" fmla="*/ 3 h 305"/>
                  <a:gd name="T28" fmla="*/ 43 w 256"/>
                  <a:gd name="T29" fmla="*/ 0 h 305"/>
                  <a:gd name="T30" fmla="*/ 26 w 256"/>
                  <a:gd name="T31" fmla="*/ 4 h 305"/>
                  <a:gd name="T32" fmla="*/ 13 w 256"/>
                  <a:gd name="T33" fmla="*/ 14 h 305"/>
                  <a:gd name="T34" fmla="*/ 5 w 256"/>
                  <a:gd name="T35" fmla="*/ 29 h 305"/>
                  <a:gd name="T36" fmla="*/ 0 w 256"/>
                  <a:gd name="T37" fmla="*/ 42 h 305"/>
                  <a:gd name="T38" fmla="*/ 0 w 256"/>
                  <a:gd name="T39" fmla="*/ 52 h 305"/>
                  <a:gd name="T40" fmla="*/ 4 w 256"/>
                  <a:gd name="T41" fmla="*/ 64 h 305"/>
                  <a:gd name="T42" fmla="*/ 12 w 256"/>
                  <a:gd name="T43" fmla="*/ 73 h 305"/>
                  <a:gd name="T44" fmla="*/ 26 w 256"/>
                  <a:gd name="T45" fmla="*/ 83 h 305"/>
                  <a:gd name="T46" fmla="*/ 47 w 256"/>
                  <a:gd name="T47" fmla="*/ 93 h 305"/>
                  <a:gd name="T48" fmla="*/ 73 w 256"/>
                  <a:gd name="T49" fmla="*/ 105 h 305"/>
                  <a:gd name="T50" fmla="*/ 99 w 256"/>
                  <a:gd name="T51" fmla="*/ 121 h 305"/>
                  <a:gd name="T52" fmla="*/ 121 w 256"/>
                  <a:gd name="T53" fmla="*/ 137 h 305"/>
                  <a:gd name="T54" fmla="*/ 138 w 256"/>
                  <a:gd name="T55" fmla="*/ 158 h 305"/>
                  <a:gd name="T56" fmla="*/ 151 w 256"/>
                  <a:gd name="T57" fmla="*/ 180 h 305"/>
                  <a:gd name="T58" fmla="*/ 161 w 256"/>
                  <a:gd name="T59" fmla="*/ 204 h 305"/>
                  <a:gd name="T60" fmla="*/ 169 w 256"/>
                  <a:gd name="T61" fmla="*/ 226 h 305"/>
                  <a:gd name="T62" fmla="*/ 174 w 256"/>
                  <a:gd name="T63" fmla="*/ 248 h 305"/>
                  <a:gd name="T64" fmla="*/ 178 w 256"/>
                  <a:gd name="T65" fmla="*/ 268 h 305"/>
                  <a:gd name="T66" fmla="*/ 183 w 256"/>
                  <a:gd name="T67" fmla="*/ 285 h 305"/>
                  <a:gd name="T68" fmla="*/ 193 w 256"/>
                  <a:gd name="T69" fmla="*/ 297 h 305"/>
                  <a:gd name="T70" fmla="*/ 206 w 256"/>
                  <a:gd name="T71" fmla="*/ 303 h 305"/>
                  <a:gd name="T72" fmla="*/ 221 w 256"/>
                  <a:gd name="T73" fmla="*/ 305 h 305"/>
                  <a:gd name="T74" fmla="*/ 235 w 256"/>
                  <a:gd name="T75" fmla="*/ 305 h 305"/>
                  <a:gd name="T76" fmla="*/ 246 w 256"/>
                  <a:gd name="T77" fmla="*/ 301 h 305"/>
                  <a:gd name="T78" fmla="*/ 254 w 256"/>
                  <a:gd name="T79" fmla="*/ 294 h 305"/>
                  <a:gd name="T80" fmla="*/ 256 w 256"/>
                  <a:gd name="T81" fmla="*/ 288 h 3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6"/>
                  <a:gd name="T124" fmla="*/ 0 h 305"/>
                  <a:gd name="T125" fmla="*/ 256 w 256"/>
                  <a:gd name="T126" fmla="*/ 305 h 3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6" h="305">
                    <a:moveTo>
                      <a:pt x="256" y="288"/>
                    </a:moveTo>
                    <a:lnTo>
                      <a:pt x="253" y="277"/>
                    </a:lnTo>
                    <a:lnTo>
                      <a:pt x="248" y="259"/>
                    </a:lnTo>
                    <a:lnTo>
                      <a:pt x="241" y="237"/>
                    </a:lnTo>
                    <a:lnTo>
                      <a:pt x="234" y="210"/>
                    </a:lnTo>
                    <a:lnTo>
                      <a:pt x="223" y="181"/>
                    </a:lnTo>
                    <a:lnTo>
                      <a:pt x="211" y="152"/>
                    </a:lnTo>
                    <a:lnTo>
                      <a:pt x="196" y="121"/>
                    </a:lnTo>
                    <a:lnTo>
                      <a:pt x="178" y="92"/>
                    </a:lnTo>
                    <a:lnTo>
                      <a:pt x="157" y="66"/>
                    </a:lnTo>
                    <a:lnTo>
                      <a:pt x="134" y="44"/>
                    </a:lnTo>
                    <a:lnTo>
                      <a:pt x="109" y="26"/>
                    </a:lnTo>
                    <a:lnTo>
                      <a:pt x="86" y="12"/>
                    </a:lnTo>
                    <a:lnTo>
                      <a:pt x="62" y="3"/>
                    </a:lnTo>
                    <a:lnTo>
                      <a:pt x="43" y="0"/>
                    </a:lnTo>
                    <a:lnTo>
                      <a:pt x="26" y="4"/>
                    </a:lnTo>
                    <a:lnTo>
                      <a:pt x="13" y="14"/>
                    </a:lnTo>
                    <a:lnTo>
                      <a:pt x="5" y="29"/>
                    </a:lnTo>
                    <a:lnTo>
                      <a:pt x="0" y="42"/>
                    </a:lnTo>
                    <a:lnTo>
                      <a:pt x="0" y="52"/>
                    </a:lnTo>
                    <a:lnTo>
                      <a:pt x="4" y="64"/>
                    </a:lnTo>
                    <a:lnTo>
                      <a:pt x="12" y="73"/>
                    </a:lnTo>
                    <a:lnTo>
                      <a:pt x="26" y="83"/>
                    </a:lnTo>
                    <a:lnTo>
                      <a:pt x="47" y="93"/>
                    </a:lnTo>
                    <a:lnTo>
                      <a:pt x="73" y="105"/>
                    </a:lnTo>
                    <a:lnTo>
                      <a:pt x="99" y="121"/>
                    </a:lnTo>
                    <a:lnTo>
                      <a:pt x="121" y="137"/>
                    </a:lnTo>
                    <a:lnTo>
                      <a:pt x="138" y="158"/>
                    </a:lnTo>
                    <a:lnTo>
                      <a:pt x="151" y="180"/>
                    </a:lnTo>
                    <a:lnTo>
                      <a:pt x="161" y="204"/>
                    </a:lnTo>
                    <a:lnTo>
                      <a:pt x="169" y="226"/>
                    </a:lnTo>
                    <a:lnTo>
                      <a:pt x="174" y="248"/>
                    </a:lnTo>
                    <a:lnTo>
                      <a:pt x="178" y="268"/>
                    </a:lnTo>
                    <a:lnTo>
                      <a:pt x="183" y="285"/>
                    </a:lnTo>
                    <a:lnTo>
                      <a:pt x="193" y="297"/>
                    </a:lnTo>
                    <a:lnTo>
                      <a:pt x="206" y="303"/>
                    </a:lnTo>
                    <a:lnTo>
                      <a:pt x="221" y="305"/>
                    </a:lnTo>
                    <a:lnTo>
                      <a:pt x="235" y="305"/>
                    </a:lnTo>
                    <a:lnTo>
                      <a:pt x="246" y="301"/>
                    </a:lnTo>
                    <a:lnTo>
                      <a:pt x="254" y="294"/>
                    </a:lnTo>
                    <a:lnTo>
                      <a:pt x="256" y="288"/>
                    </a:lnTo>
                    <a:close/>
                  </a:path>
                </a:pathLst>
              </a:custGeom>
              <a:solidFill>
                <a:srgbClr val="5E9EFF"/>
              </a:solidFill>
              <a:ln w="9525">
                <a:noFill/>
                <a:round/>
                <a:headEnd/>
                <a:tailEnd/>
              </a:ln>
            </p:spPr>
            <p:txBody>
              <a:bodyPr/>
              <a:lstStyle/>
              <a:p>
                <a:endParaRPr lang="en-US" dirty="0"/>
              </a:p>
            </p:txBody>
          </p:sp>
          <p:sp>
            <p:nvSpPr>
              <p:cNvPr id="530" name="Freeform 94"/>
              <p:cNvSpPr>
                <a:spLocks/>
              </p:cNvSpPr>
              <p:nvPr/>
            </p:nvSpPr>
            <p:spPr bwMode="auto">
              <a:xfrm>
                <a:off x="3524" y="2998"/>
                <a:ext cx="22" cy="126"/>
              </a:xfrm>
              <a:custGeom>
                <a:avLst/>
                <a:gdLst>
                  <a:gd name="T0" fmla="*/ 52 w 64"/>
                  <a:gd name="T1" fmla="*/ 0 h 377"/>
                  <a:gd name="T2" fmla="*/ 42 w 64"/>
                  <a:gd name="T3" fmla="*/ 3 h 377"/>
                  <a:gd name="T4" fmla="*/ 33 w 64"/>
                  <a:gd name="T5" fmla="*/ 8 h 377"/>
                  <a:gd name="T6" fmla="*/ 24 w 64"/>
                  <a:gd name="T7" fmla="*/ 16 h 377"/>
                  <a:gd name="T8" fmla="*/ 15 w 64"/>
                  <a:gd name="T9" fmla="*/ 26 h 377"/>
                  <a:gd name="T10" fmla="*/ 8 w 64"/>
                  <a:gd name="T11" fmla="*/ 41 h 377"/>
                  <a:gd name="T12" fmla="*/ 3 w 64"/>
                  <a:gd name="T13" fmla="*/ 59 h 377"/>
                  <a:gd name="T14" fmla="*/ 0 w 64"/>
                  <a:gd name="T15" fmla="*/ 81 h 377"/>
                  <a:gd name="T16" fmla="*/ 0 w 64"/>
                  <a:gd name="T17" fmla="*/ 109 h 377"/>
                  <a:gd name="T18" fmla="*/ 2 w 64"/>
                  <a:gd name="T19" fmla="*/ 147 h 377"/>
                  <a:gd name="T20" fmla="*/ 4 w 64"/>
                  <a:gd name="T21" fmla="*/ 193 h 377"/>
                  <a:gd name="T22" fmla="*/ 6 w 64"/>
                  <a:gd name="T23" fmla="*/ 243 h 377"/>
                  <a:gd name="T24" fmla="*/ 8 w 64"/>
                  <a:gd name="T25" fmla="*/ 291 h 377"/>
                  <a:gd name="T26" fmla="*/ 12 w 64"/>
                  <a:gd name="T27" fmla="*/ 333 h 377"/>
                  <a:gd name="T28" fmla="*/ 19 w 64"/>
                  <a:gd name="T29" fmla="*/ 363 h 377"/>
                  <a:gd name="T30" fmla="*/ 28 w 64"/>
                  <a:gd name="T31" fmla="*/ 377 h 377"/>
                  <a:gd name="T32" fmla="*/ 41 w 64"/>
                  <a:gd name="T33" fmla="*/ 371 h 377"/>
                  <a:gd name="T34" fmla="*/ 52 w 64"/>
                  <a:gd name="T35" fmla="*/ 349 h 377"/>
                  <a:gd name="T36" fmla="*/ 59 w 64"/>
                  <a:gd name="T37" fmla="*/ 320 h 377"/>
                  <a:gd name="T38" fmla="*/ 61 w 64"/>
                  <a:gd name="T39" fmla="*/ 289 h 377"/>
                  <a:gd name="T40" fmla="*/ 61 w 64"/>
                  <a:gd name="T41" fmla="*/ 256 h 377"/>
                  <a:gd name="T42" fmla="*/ 59 w 64"/>
                  <a:gd name="T43" fmla="*/ 222 h 377"/>
                  <a:gd name="T44" fmla="*/ 56 w 64"/>
                  <a:gd name="T45" fmla="*/ 190 h 377"/>
                  <a:gd name="T46" fmla="*/ 54 w 64"/>
                  <a:gd name="T47" fmla="*/ 160 h 377"/>
                  <a:gd name="T48" fmla="*/ 52 w 64"/>
                  <a:gd name="T49" fmla="*/ 135 h 377"/>
                  <a:gd name="T50" fmla="*/ 56 w 64"/>
                  <a:gd name="T51" fmla="*/ 88 h 377"/>
                  <a:gd name="T52" fmla="*/ 63 w 64"/>
                  <a:gd name="T53" fmla="*/ 43 h 377"/>
                  <a:gd name="T54" fmla="*/ 64 w 64"/>
                  <a:gd name="T55" fmla="*/ 11 h 377"/>
                  <a:gd name="T56" fmla="*/ 52 w 64"/>
                  <a:gd name="T57" fmla="*/ 0 h 3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4"/>
                  <a:gd name="T88" fmla="*/ 0 h 377"/>
                  <a:gd name="T89" fmla="*/ 64 w 64"/>
                  <a:gd name="T90" fmla="*/ 377 h 37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4" h="377">
                    <a:moveTo>
                      <a:pt x="52" y="0"/>
                    </a:moveTo>
                    <a:lnTo>
                      <a:pt x="42" y="3"/>
                    </a:lnTo>
                    <a:lnTo>
                      <a:pt x="33" y="8"/>
                    </a:lnTo>
                    <a:lnTo>
                      <a:pt x="24" y="16"/>
                    </a:lnTo>
                    <a:lnTo>
                      <a:pt x="15" y="26"/>
                    </a:lnTo>
                    <a:lnTo>
                      <a:pt x="8" y="41"/>
                    </a:lnTo>
                    <a:lnTo>
                      <a:pt x="3" y="59"/>
                    </a:lnTo>
                    <a:lnTo>
                      <a:pt x="0" y="81"/>
                    </a:lnTo>
                    <a:lnTo>
                      <a:pt x="0" y="109"/>
                    </a:lnTo>
                    <a:lnTo>
                      <a:pt x="2" y="147"/>
                    </a:lnTo>
                    <a:lnTo>
                      <a:pt x="4" y="193"/>
                    </a:lnTo>
                    <a:lnTo>
                      <a:pt x="6" y="243"/>
                    </a:lnTo>
                    <a:lnTo>
                      <a:pt x="8" y="291"/>
                    </a:lnTo>
                    <a:lnTo>
                      <a:pt x="12" y="333"/>
                    </a:lnTo>
                    <a:lnTo>
                      <a:pt x="19" y="363"/>
                    </a:lnTo>
                    <a:lnTo>
                      <a:pt x="28" y="377"/>
                    </a:lnTo>
                    <a:lnTo>
                      <a:pt x="41" y="371"/>
                    </a:lnTo>
                    <a:lnTo>
                      <a:pt x="52" y="349"/>
                    </a:lnTo>
                    <a:lnTo>
                      <a:pt x="59" y="320"/>
                    </a:lnTo>
                    <a:lnTo>
                      <a:pt x="61" y="289"/>
                    </a:lnTo>
                    <a:lnTo>
                      <a:pt x="61" y="256"/>
                    </a:lnTo>
                    <a:lnTo>
                      <a:pt x="59" y="222"/>
                    </a:lnTo>
                    <a:lnTo>
                      <a:pt x="56" y="190"/>
                    </a:lnTo>
                    <a:lnTo>
                      <a:pt x="54" y="160"/>
                    </a:lnTo>
                    <a:lnTo>
                      <a:pt x="52" y="135"/>
                    </a:lnTo>
                    <a:lnTo>
                      <a:pt x="56" y="88"/>
                    </a:lnTo>
                    <a:lnTo>
                      <a:pt x="63" y="43"/>
                    </a:lnTo>
                    <a:lnTo>
                      <a:pt x="64" y="11"/>
                    </a:lnTo>
                    <a:lnTo>
                      <a:pt x="52" y="0"/>
                    </a:lnTo>
                    <a:close/>
                  </a:path>
                </a:pathLst>
              </a:custGeom>
              <a:solidFill>
                <a:srgbClr val="B5F7EA"/>
              </a:solidFill>
              <a:ln w="9525">
                <a:noFill/>
                <a:round/>
                <a:headEnd/>
                <a:tailEnd/>
              </a:ln>
            </p:spPr>
            <p:txBody>
              <a:bodyPr/>
              <a:lstStyle/>
              <a:p>
                <a:endParaRPr lang="en-US" dirty="0"/>
              </a:p>
            </p:txBody>
          </p:sp>
          <p:sp>
            <p:nvSpPr>
              <p:cNvPr id="531" name="Freeform 95"/>
              <p:cNvSpPr>
                <a:spLocks/>
              </p:cNvSpPr>
              <p:nvPr/>
            </p:nvSpPr>
            <p:spPr bwMode="auto">
              <a:xfrm>
                <a:off x="3628" y="3516"/>
                <a:ext cx="48" cy="176"/>
              </a:xfrm>
              <a:custGeom>
                <a:avLst/>
                <a:gdLst>
                  <a:gd name="T0" fmla="*/ 16 w 145"/>
                  <a:gd name="T1" fmla="*/ 2 h 528"/>
                  <a:gd name="T2" fmla="*/ 2 w 145"/>
                  <a:gd name="T3" fmla="*/ 0 h 528"/>
                  <a:gd name="T4" fmla="*/ 0 w 145"/>
                  <a:gd name="T5" fmla="*/ 6 h 528"/>
                  <a:gd name="T6" fmla="*/ 9 w 145"/>
                  <a:gd name="T7" fmla="*/ 17 h 528"/>
                  <a:gd name="T8" fmla="*/ 25 w 145"/>
                  <a:gd name="T9" fmla="*/ 37 h 528"/>
                  <a:gd name="T10" fmla="*/ 43 w 145"/>
                  <a:gd name="T11" fmla="*/ 65 h 528"/>
                  <a:gd name="T12" fmla="*/ 62 w 145"/>
                  <a:gd name="T13" fmla="*/ 103 h 528"/>
                  <a:gd name="T14" fmla="*/ 77 w 145"/>
                  <a:gd name="T15" fmla="*/ 152 h 528"/>
                  <a:gd name="T16" fmla="*/ 86 w 145"/>
                  <a:gd name="T17" fmla="*/ 214 h 528"/>
                  <a:gd name="T18" fmla="*/ 88 w 145"/>
                  <a:gd name="T19" fmla="*/ 337 h 528"/>
                  <a:gd name="T20" fmla="*/ 83 w 145"/>
                  <a:gd name="T21" fmla="*/ 428 h 528"/>
                  <a:gd name="T22" fmla="*/ 77 w 145"/>
                  <a:gd name="T23" fmla="*/ 487 h 528"/>
                  <a:gd name="T24" fmla="*/ 72 w 145"/>
                  <a:gd name="T25" fmla="*/ 519 h 528"/>
                  <a:gd name="T26" fmla="*/ 73 w 145"/>
                  <a:gd name="T27" fmla="*/ 524 h 528"/>
                  <a:gd name="T28" fmla="*/ 81 w 145"/>
                  <a:gd name="T29" fmla="*/ 528 h 528"/>
                  <a:gd name="T30" fmla="*/ 92 w 145"/>
                  <a:gd name="T31" fmla="*/ 528 h 528"/>
                  <a:gd name="T32" fmla="*/ 107 w 145"/>
                  <a:gd name="T33" fmla="*/ 524 h 528"/>
                  <a:gd name="T34" fmla="*/ 121 w 145"/>
                  <a:gd name="T35" fmla="*/ 519 h 528"/>
                  <a:gd name="T36" fmla="*/ 134 w 145"/>
                  <a:gd name="T37" fmla="*/ 509 h 528"/>
                  <a:gd name="T38" fmla="*/ 141 w 145"/>
                  <a:gd name="T39" fmla="*/ 498 h 528"/>
                  <a:gd name="T40" fmla="*/ 145 w 145"/>
                  <a:gd name="T41" fmla="*/ 482 h 528"/>
                  <a:gd name="T42" fmla="*/ 145 w 145"/>
                  <a:gd name="T43" fmla="*/ 434 h 528"/>
                  <a:gd name="T44" fmla="*/ 143 w 145"/>
                  <a:gd name="T45" fmla="*/ 362 h 528"/>
                  <a:gd name="T46" fmla="*/ 135 w 145"/>
                  <a:gd name="T47" fmla="*/ 274 h 528"/>
                  <a:gd name="T48" fmla="*/ 119 w 145"/>
                  <a:gd name="T49" fmla="*/ 175 h 528"/>
                  <a:gd name="T50" fmla="*/ 110 w 145"/>
                  <a:gd name="T51" fmla="*/ 130 h 528"/>
                  <a:gd name="T52" fmla="*/ 101 w 145"/>
                  <a:gd name="T53" fmla="*/ 92 h 528"/>
                  <a:gd name="T54" fmla="*/ 91 w 145"/>
                  <a:gd name="T55" fmla="*/ 64 h 528"/>
                  <a:gd name="T56" fmla="*/ 81 w 145"/>
                  <a:gd name="T57" fmla="*/ 42 h 528"/>
                  <a:gd name="T58" fmla="*/ 69 w 145"/>
                  <a:gd name="T59" fmla="*/ 25 h 528"/>
                  <a:gd name="T60" fmla="*/ 53 w 145"/>
                  <a:gd name="T61" fmla="*/ 13 h 528"/>
                  <a:gd name="T62" fmla="*/ 37 w 145"/>
                  <a:gd name="T63" fmla="*/ 7 h 528"/>
                  <a:gd name="T64" fmla="*/ 16 w 145"/>
                  <a:gd name="T65" fmla="*/ 2 h 5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5"/>
                  <a:gd name="T100" fmla="*/ 0 h 528"/>
                  <a:gd name="T101" fmla="*/ 145 w 145"/>
                  <a:gd name="T102" fmla="*/ 528 h 5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5" h="528">
                    <a:moveTo>
                      <a:pt x="16" y="2"/>
                    </a:moveTo>
                    <a:lnTo>
                      <a:pt x="2" y="0"/>
                    </a:lnTo>
                    <a:lnTo>
                      <a:pt x="0" y="6"/>
                    </a:lnTo>
                    <a:lnTo>
                      <a:pt x="9" y="17"/>
                    </a:lnTo>
                    <a:lnTo>
                      <a:pt x="25" y="37"/>
                    </a:lnTo>
                    <a:lnTo>
                      <a:pt x="43" y="65"/>
                    </a:lnTo>
                    <a:lnTo>
                      <a:pt x="62" y="103"/>
                    </a:lnTo>
                    <a:lnTo>
                      <a:pt x="77" y="152"/>
                    </a:lnTo>
                    <a:lnTo>
                      <a:pt x="86" y="214"/>
                    </a:lnTo>
                    <a:lnTo>
                      <a:pt x="88" y="337"/>
                    </a:lnTo>
                    <a:lnTo>
                      <a:pt x="83" y="428"/>
                    </a:lnTo>
                    <a:lnTo>
                      <a:pt x="77" y="487"/>
                    </a:lnTo>
                    <a:lnTo>
                      <a:pt x="72" y="519"/>
                    </a:lnTo>
                    <a:lnTo>
                      <a:pt x="73" y="524"/>
                    </a:lnTo>
                    <a:lnTo>
                      <a:pt x="81" y="528"/>
                    </a:lnTo>
                    <a:lnTo>
                      <a:pt x="92" y="528"/>
                    </a:lnTo>
                    <a:lnTo>
                      <a:pt x="107" y="524"/>
                    </a:lnTo>
                    <a:lnTo>
                      <a:pt x="121" y="519"/>
                    </a:lnTo>
                    <a:lnTo>
                      <a:pt x="134" y="509"/>
                    </a:lnTo>
                    <a:lnTo>
                      <a:pt x="141" y="498"/>
                    </a:lnTo>
                    <a:lnTo>
                      <a:pt x="145" y="482"/>
                    </a:lnTo>
                    <a:lnTo>
                      <a:pt x="145" y="434"/>
                    </a:lnTo>
                    <a:lnTo>
                      <a:pt x="143" y="362"/>
                    </a:lnTo>
                    <a:lnTo>
                      <a:pt x="135" y="274"/>
                    </a:lnTo>
                    <a:lnTo>
                      <a:pt x="119" y="175"/>
                    </a:lnTo>
                    <a:lnTo>
                      <a:pt x="110" y="130"/>
                    </a:lnTo>
                    <a:lnTo>
                      <a:pt x="101" y="92"/>
                    </a:lnTo>
                    <a:lnTo>
                      <a:pt x="91" y="64"/>
                    </a:lnTo>
                    <a:lnTo>
                      <a:pt x="81" y="42"/>
                    </a:lnTo>
                    <a:lnTo>
                      <a:pt x="69" y="25"/>
                    </a:lnTo>
                    <a:lnTo>
                      <a:pt x="53" y="13"/>
                    </a:lnTo>
                    <a:lnTo>
                      <a:pt x="37" y="7"/>
                    </a:lnTo>
                    <a:lnTo>
                      <a:pt x="16" y="2"/>
                    </a:lnTo>
                    <a:close/>
                  </a:path>
                </a:pathLst>
              </a:custGeom>
              <a:solidFill>
                <a:srgbClr val="1EDDFF"/>
              </a:solidFill>
              <a:ln w="9525">
                <a:noFill/>
                <a:round/>
                <a:headEnd/>
                <a:tailEnd/>
              </a:ln>
            </p:spPr>
            <p:txBody>
              <a:bodyPr/>
              <a:lstStyle/>
              <a:p>
                <a:endParaRPr lang="en-US" dirty="0"/>
              </a:p>
            </p:txBody>
          </p:sp>
          <p:sp>
            <p:nvSpPr>
              <p:cNvPr id="532" name="Rectangle 96"/>
              <p:cNvSpPr>
                <a:spLocks noChangeArrowheads="1"/>
              </p:cNvSpPr>
              <p:nvPr/>
            </p:nvSpPr>
            <p:spPr bwMode="auto">
              <a:xfrm>
                <a:off x="3818" y="3499"/>
                <a:ext cx="55" cy="11"/>
              </a:xfrm>
              <a:prstGeom prst="rect">
                <a:avLst/>
              </a:prstGeom>
              <a:solidFill>
                <a:srgbClr val="000000"/>
              </a:solidFill>
              <a:ln w="9525">
                <a:noFill/>
                <a:miter lim="800000"/>
                <a:headEnd/>
                <a:tailEnd/>
              </a:ln>
            </p:spPr>
            <p:txBody>
              <a:bodyPr/>
              <a:lstStyle/>
              <a:p>
                <a:endParaRPr lang="en-US" dirty="0"/>
              </a:p>
            </p:txBody>
          </p:sp>
          <p:sp>
            <p:nvSpPr>
              <p:cNvPr id="533" name="Rectangle 97"/>
              <p:cNvSpPr>
                <a:spLocks noChangeArrowheads="1"/>
              </p:cNvSpPr>
              <p:nvPr/>
            </p:nvSpPr>
            <p:spPr bwMode="auto">
              <a:xfrm>
                <a:off x="3818" y="3480"/>
                <a:ext cx="55" cy="11"/>
              </a:xfrm>
              <a:prstGeom prst="rect">
                <a:avLst/>
              </a:prstGeom>
              <a:solidFill>
                <a:srgbClr val="000000"/>
              </a:solidFill>
              <a:ln w="9525">
                <a:noFill/>
                <a:miter lim="800000"/>
                <a:headEnd/>
                <a:tailEnd/>
              </a:ln>
            </p:spPr>
            <p:txBody>
              <a:bodyPr/>
              <a:lstStyle/>
              <a:p>
                <a:endParaRPr lang="en-US" dirty="0"/>
              </a:p>
            </p:txBody>
          </p:sp>
          <p:sp>
            <p:nvSpPr>
              <p:cNvPr id="534" name="Rectangle 98"/>
              <p:cNvSpPr>
                <a:spLocks noChangeArrowheads="1"/>
              </p:cNvSpPr>
              <p:nvPr/>
            </p:nvSpPr>
            <p:spPr bwMode="auto">
              <a:xfrm>
                <a:off x="3818" y="3461"/>
                <a:ext cx="55" cy="11"/>
              </a:xfrm>
              <a:prstGeom prst="rect">
                <a:avLst/>
              </a:prstGeom>
              <a:solidFill>
                <a:srgbClr val="000000"/>
              </a:solidFill>
              <a:ln w="9525">
                <a:noFill/>
                <a:miter lim="800000"/>
                <a:headEnd/>
                <a:tailEnd/>
              </a:ln>
            </p:spPr>
            <p:txBody>
              <a:bodyPr/>
              <a:lstStyle/>
              <a:p>
                <a:endParaRPr lang="en-US" dirty="0"/>
              </a:p>
            </p:txBody>
          </p:sp>
          <p:sp>
            <p:nvSpPr>
              <p:cNvPr id="535" name="Rectangle 99"/>
              <p:cNvSpPr>
                <a:spLocks noChangeArrowheads="1"/>
              </p:cNvSpPr>
              <p:nvPr/>
            </p:nvSpPr>
            <p:spPr bwMode="auto">
              <a:xfrm>
                <a:off x="3818" y="3441"/>
                <a:ext cx="55" cy="11"/>
              </a:xfrm>
              <a:prstGeom prst="rect">
                <a:avLst/>
              </a:prstGeom>
              <a:solidFill>
                <a:srgbClr val="000000"/>
              </a:solidFill>
              <a:ln w="9525">
                <a:noFill/>
                <a:miter lim="800000"/>
                <a:headEnd/>
                <a:tailEnd/>
              </a:ln>
            </p:spPr>
            <p:txBody>
              <a:bodyPr/>
              <a:lstStyle/>
              <a:p>
                <a:endParaRPr lang="en-US" dirty="0"/>
              </a:p>
            </p:txBody>
          </p:sp>
          <p:sp>
            <p:nvSpPr>
              <p:cNvPr id="536" name="Rectangle 100"/>
              <p:cNvSpPr>
                <a:spLocks noChangeArrowheads="1"/>
              </p:cNvSpPr>
              <p:nvPr/>
            </p:nvSpPr>
            <p:spPr bwMode="auto">
              <a:xfrm>
                <a:off x="3818" y="3421"/>
                <a:ext cx="55" cy="10"/>
              </a:xfrm>
              <a:prstGeom prst="rect">
                <a:avLst/>
              </a:prstGeom>
              <a:solidFill>
                <a:srgbClr val="000000"/>
              </a:solidFill>
              <a:ln w="9525">
                <a:noFill/>
                <a:miter lim="800000"/>
                <a:headEnd/>
                <a:tailEnd/>
              </a:ln>
            </p:spPr>
            <p:txBody>
              <a:bodyPr/>
              <a:lstStyle/>
              <a:p>
                <a:endParaRPr lang="en-US" dirty="0"/>
              </a:p>
            </p:txBody>
          </p:sp>
          <p:sp>
            <p:nvSpPr>
              <p:cNvPr id="537" name="Rectangle 101"/>
              <p:cNvSpPr>
                <a:spLocks noChangeArrowheads="1"/>
              </p:cNvSpPr>
              <p:nvPr/>
            </p:nvSpPr>
            <p:spPr bwMode="auto">
              <a:xfrm>
                <a:off x="3818" y="3399"/>
                <a:ext cx="55" cy="10"/>
              </a:xfrm>
              <a:prstGeom prst="rect">
                <a:avLst/>
              </a:prstGeom>
              <a:solidFill>
                <a:srgbClr val="000000"/>
              </a:solidFill>
              <a:ln w="9525">
                <a:noFill/>
                <a:miter lim="800000"/>
                <a:headEnd/>
                <a:tailEnd/>
              </a:ln>
            </p:spPr>
            <p:txBody>
              <a:bodyPr/>
              <a:lstStyle/>
              <a:p>
                <a:endParaRPr lang="en-US" dirty="0"/>
              </a:p>
            </p:txBody>
          </p:sp>
          <p:sp>
            <p:nvSpPr>
              <p:cNvPr id="538" name="Rectangle 102"/>
              <p:cNvSpPr>
                <a:spLocks noChangeArrowheads="1"/>
              </p:cNvSpPr>
              <p:nvPr/>
            </p:nvSpPr>
            <p:spPr bwMode="auto">
              <a:xfrm>
                <a:off x="3818" y="3378"/>
                <a:ext cx="55" cy="10"/>
              </a:xfrm>
              <a:prstGeom prst="rect">
                <a:avLst/>
              </a:prstGeom>
              <a:solidFill>
                <a:srgbClr val="000000"/>
              </a:solidFill>
              <a:ln w="9525">
                <a:noFill/>
                <a:miter lim="800000"/>
                <a:headEnd/>
                <a:tailEnd/>
              </a:ln>
            </p:spPr>
            <p:txBody>
              <a:bodyPr/>
              <a:lstStyle/>
              <a:p>
                <a:endParaRPr lang="en-US" dirty="0"/>
              </a:p>
            </p:txBody>
          </p:sp>
          <p:sp>
            <p:nvSpPr>
              <p:cNvPr id="539" name="Rectangle 103"/>
              <p:cNvSpPr>
                <a:spLocks noChangeArrowheads="1"/>
              </p:cNvSpPr>
              <p:nvPr/>
            </p:nvSpPr>
            <p:spPr bwMode="auto">
              <a:xfrm>
                <a:off x="3824" y="3503"/>
                <a:ext cx="42" cy="2"/>
              </a:xfrm>
              <a:prstGeom prst="rect">
                <a:avLst/>
              </a:prstGeom>
              <a:solidFill>
                <a:srgbClr val="FFBF3F"/>
              </a:solidFill>
              <a:ln w="9525">
                <a:noFill/>
                <a:miter lim="800000"/>
                <a:headEnd/>
                <a:tailEnd/>
              </a:ln>
            </p:spPr>
            <p:txBody>
              <a:bodyPr/>
              <a:lstStyle/>
              <a:p>
                <a:endParaRPr lang="en-US" dirty="0"/>
              </a:p>
            </p:txBody>
          </p:sp>
          <p:sp>
            <p:nvSpPr>
              <p:cNvPr id="540" name="Rectangle 104"/>
              <p:cNvSpPr>
                <a:spLocks noChangeArrowheads="1"/>
              </p:cNvSpPr>
              <p:nvPr/>
            </p:nvSpPr>
            <p:spPr bwMode="auto">
              <a:xfrm>
                <a:off x="3824" y="3484"/>
                <a:ext cx="42" cy="3"/>
              </a:xfrm>
              <a:prstGeom prst="rect">
                <a:avLst/>
              </a:prstGeom>
              <a:solidFill>
                <a:srgbClr val="FFBF3F"/>
              </a:solidFill>
              <a:ln w="9525">
                <a:noFill/>
                <a:miter lim="800000"/>
                <a:headEnd/>
                <a:tailEnd/>
              </a:ln>
            </p:spPr>
            <p:txBody>
              <a:bodyPr/>
              <a:lstStyle/>
              <a:p>
                <a:endParaRPr lang="en-US" dirty="0"/>
              </a:p>
            </p:txBody>
          </p:sp>
          <p:sp>
            <p:nvSpPr>
              <p:cNvPr id="541" name="Rectangle 105"/>
              <p:cNvSpPr>
                <a:spLocks noChangeArrowheads="1"/>
              </p:cNvSpPr>
              <p:nvPr/>
            </p:nvSpPr>
            <p:spPr bwMode="auto">
              <a:xfrm>
                <a:off x="3824" y="3465"/>
                <a:ext cx="42" cy="3"/>
              </a:xfrm>
              <a:prstGeom prst="rect">
                <a:avLst/>
              </a:prstGeom>
              <a:solidFill>
                <a:srgbClr val="FFBF3F"/>
              </a:solidFill>
              <a:ln w="9525">
                <a:noFill/>
                <a:miter lim="800000"/>
                <a:headEnd/>
                <a:tailEnd/>
              </a:ln>
            </p:spPr>
            <p:txBody>
              <a:bodyPr/>
              <a:lstStyle/>
              <a:p>
                <a:endParaRPr lang="en-US" dirty="0"/>
              </a:p>
            </p:txBody>
          </p:sp>
          <p:sp>
            <p:nvSpPr>
              <p:cNvPr id="542" name="Rectangle 106"/>
              <p:cNvSpPr>
                <a:spLocks noChangeArrowheads="1"/>
              </p:cNvSpPr>
              <p:nvPr/>
            </p:nvSpPr>
            <p:spPr bwMode="auto">
              <a:xfrm>
                <a:off x="3824" y="3445"/>
                <a:ext cx="42" cy="2"/>
              </a:xfrm>
              <a:prstGeom prst="rect">
                <a:avLst/>
              </a:prstGeom>
              <a:solidFill>
                <a:srgbClr val="FFBF3F"/>
              </a:solidFill>
              <a:ln w="9525">
                <a:noFill/>
                <a:miter lim="800000"/>
                <a:headEnd/>
                <a:tailEnd/>
              </a:ln>
            </p:spPr>
            <p:txBody>
              <a:bodyPr/>
              <a:lstStyle/>
              <a:p>
                <a:endParaRPr lang="en-US" dirty="0"/>
              </a:p>
            </p:txBody>
          </p:sp>
          <p:sp>
            <p:nvSpPr>
              <p:cNvPr id="543" name="Rectangle 107"/>
              <p:cNvSpPr>
                <a:spLocks noChangeArrowheads="1"/>
              </p:cNvSpPr>
              <p:nvPr/>
            </p:nvSpPr>
            <p:spPr bwMode="auto">
              <a:xfrm>
                <a:off x="3824" y="3425"/>
                <a:ext cx="42" cy="2"/>
              </a:xfrm>
              <a:prstGeom prst="rect">
                <a:avLst/>
              </a:prstGeom>
              <a:solidFill>
                <a:srgbClr val="FFBF3F"/>
              </a:solidFill>
              <a:ln w="9525">
                <a:noFill/>
                <a:miter lim="800000"/>
                <a:headEnd/>
                <a:tailEnd/>
              </a:ln>
            </p:spPr>
            <p:txBody>
              <a:bodyPr/>
              <a:lstStyle/>
              <a:p>
                <a:endParaRPr lang="en-US" dirty="0"/>
              </a:p>
            </p:txBody>
          </p:sp>
          <p:sp>
            <p:nvSpPr>
              <p:cNvPr id="544" name="Rectangle 108"/>
              <p:cNvSpPr>
                <a:spLocks noChangeArrowheads="1"/>
              </p:cNvSpPr>
              <p:nvPr/>
            </p:nvSpPr>
            <p:spPr bwMode="auto">
              <a:xfrm>
                <a:off x="3824" y="3403"/>
                <a:ext cx="42" cy="3"/>
              </a:xfrm>
              <a:prstGeom prst="rect">
                <a:avLst/>
              </a:prstGeom>
              <a:solidFill>
                <a:srgbClr val="FFBF3F"/>
              </a:solidFill>
              <a:ln w="9525">
                <a:noFill/>
                <a:miter lim="800000"/>
                <a:headEnd/>
                <a:tailEnd/>
              </a:ln>
            </p:spPr>
            <p:txBody>
              <a:bodyPr/>
              <a:lstStyle/>
              <a:p>
                <a:endParaRPr lang="en-US" dirty="0"/>
              </a:p>
            </p:txBody>
          </p:sp>
          <p:sp>
            <p:nvSpPr>
              <p:cNvPr id="545" name="Rectangle 109"/>
              <p:cNvSpPr>
                <a:spLocks noChangeArrowheads="1"/>
              </p:cNvSpPr>
              <p:nvPr/>
            </p:nvSpPr>
            <p:spPr bwMode="auto">
              <a:xfrm>
                <a:off x="3824" y="3381"/>
                <a:ext cx="42" cy="3"/>
              </a:xfrm>
              <a:prstGeom prst="rect">
                <a:avLst/>
              </a:prstGeom>
              <a:solidFill>
                <a:srgbClr val="FFBF3F"/>
              </a:solidFill>
              <a:ln w="9525">
                <a:noFill/>
                <a:miter lim="800000"/>
                <a:headEnd/>
                <a:tailEnd/>
              </a:ln>
            </p:spPr>
            <p:txBody>
              <a:bodyPr/>
              <a:lstStyle/>
              <a:p>
                <a:endParaRPr lang="en-US" dirty="0"/>
              </a:p>
            </p:txBody>
          </p:sp>
          <p:sp>
            <p:nvSpPr>
              <p:cNvPr id="546" name="Freeform 110"/>
              <p:cNvSpPr>
                <a:spLocks/>
              </p:cNvSpPr>
              <p:nvPr/>
            </p:nvSpPr>
            <p:spPr bwMode="auto">
              <a:xfrm>
                <a:off x="3886" y="3392"/>
                <a:ext cx="6" cy="97"/>
              </a:xfrm>
              <a:custGeom>
                <a:avLst/>
                <a:gdLst>
                  <a:gd name="T0" fmla="*/ 3 w 17"/>
                  <a:gd name="T1" fmla="*/ 292 h 292"/>
                  <a:gd name="T2" fmla="*/ 0 w 17"/>
                  <a:gd name="T3" fmla="*/ 0 h 292"/>
                  <a:gd name="T4" fmla="*/ 3 w 17"/>
                  <a:gd name="T5" fmla="*/ 0 h 292"/>
                  <a:gd name="T6" fmla="*/ 9 w 17"/>
                  <a:gd name="T7" fmla="*/ 3 h 292"/>
                  <a:gd name="T8" fmla="*/ 14 w 17"/>
                  <a:gd name="T9" fmla="*/ 15 h 292"/>
                  <a:gd name="T10" fmla="*/ 17 w 17"/>
                  <a:gd name="T11" fmla="*/ 40 h 292"/>
                  <a:gd name="T12" fmla="*/ 17 w 17"/>
                  <a:gd name="T13" fmla="*/ 98 h 292"/>
                  <a:gd name="T14" fmla="*/ 17 w 17"/>
                  <a:gd name="T15" fmla="*/ 184 h 292"/>
                  <a:gd name="T16" fmla="*/ 17 w 17"/>
                  <a:gd name="T17" fmla="*/ 259 h 292"/>
                  <a:gd name="T18" fmla="*/ 17 w 17"/>
                  <a:gd name="T19" fmla="*/ 292 h 292"/>
                  <a:gd name="T20" fmla="*/ 3 w 17"/>
                  <a:gd name="T21" fmla="*/ 292 h 2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292"/>
                  <a:gd name="T35" fmla="*/ 17 w 17"/>
                  <a:gd name="T36" fmla="*/ 292 h 2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292">
                    <a:moveTo>
                      <a:pt x="3" y="292"/>
                    </a:moveTo>
                    <a:lnTo>
                      <a:pt x="0" y="0"/>
                    </a:lnTo>
                    <a:lnTo>
                      <a:pt x="3" y="0"/>
                    </a:lnTo>
                    <a:lnTo>
                      <a:pt x="9" y="3"/>
                    </a:lnTo>
                    <a:lnTo>
                      <a:pt x="14" y="15"/>
                    </a:lnTo>
                    <a:lnTo>
                      <a:pt x="17" y="40"/>
                    </a:lnTo>
                    <a:lnTo>
                      <a:pt x="17" y="98"/>
                    </a:lnTo>
                    <a:lnTo>
                      <a:pt x="17" y="184"/>
                    </a:lnTo>
                    <a:lnTo>
                      <a:pt x="17" y="259"/>
                    </a:lnTo>
                    <a:lnTo>
                      <a:pt x="17" y="292"/>
                    </a:lnTo>
                    <a:lnTo>
                      <a:pt x="3" y="292"/>
                    </a:lnTo>
                    <a:close/>
                  </a:path>
                </a:pathLst>
              </a:custGeom>
              <a:solidFill>
                <a:srgbClr val="66CCF9"/>
              </a:solidFill>
              <a:ln w="9525">
                <a:noFill/>
                <a:round/>
                <a:headEnd/>
                <a:tailEnd/>
              </a:ln>
            </p:spPr>
            <p:txBody>
              <a:bodyPr/>
              <a:lstStyle/>
              <a:p>
                <a:endParaRPr lang="en-US" dirty="0"/>
              </a:p>
            </p:txBody>
          </p:sp>
          <p:sp>
            <p:nvSpPr>
              <p:cNvPr id="547" name="Freeform 111"/>
              <p:cNvSpPr>
                <a:spLocks/>
              </p:cNvSpPr>
              <p:nvPr/>
            </p:nvSpPr>
            <p:spPr bwMode="auto">
              <a:xfrm>
                <a:off x="3601" y="2994"/>
                <a:ext cx="89" cy="11"/>
              </a:xfrm>
              <a:custGeom>
                <a:avLst/>
                <a:gdLst>
                  <a:gd name="T0" fmla="*/ 0 w 267"/>
                  <a:gd name="T1" fmla="*/ 0 h 32"/>
                  <a:gd name="T2" fmla="*/ 2 w 267"/>
                  <a:gd name="T3" fmla="*/ 0 h 32"/>
                  <a:gd name="T4" fmla="*/ 7 w 267"/>
                  <a:gd name="T5" fmla="*/ 0 h 32"/>
                  <a:gd name="T6" fmla="*/ 16 w 267"/>
                  <a:gd name="T7" fmla="*/ 0 h 32"/>
                  <a:gd name="T8" fmla="*/ 29 w 267"/>
                  <a:gd name="T9" fmla="*/ 0 h 32"/>
                  <a:gd name="T10" fmla="*/ 44 w 267"/>
                  <a:gd name="T11" fmla="*/ 0 h 32"/>
                  <a:gd name="T12" fmla="*/ 60 w 267"/>
                  <a:gd name="T13" fmla="*/ 0 h 32"/>
                  <a:gd name="T14" fmla="*/ 79 w 267"/>
                  <a:gd name="T15" fmla="*/ 0 h 32"/>
                  <a:gd name="T16" fmla="*/ 97 w 267"/>
                  <a:gd name="T17" fmla="*/ 0 h 32"/>
                  <a:gd name="T18" fmla="*/ 116 w 267"/>
                  <a:gd name="T19" fmla="*/ 0 h 32"/>
                  <a:gd name="T20" fmla="*/ 136 w 267"/>
                  <a:gd name="T21" fmla="*/ 0 h 32"/>
                  <a:gd name="T22" fmla="*/ 154 w 267"/>
                  <a:gd name="T23" fmla="*/ 0 h 32"/>
                  <a:gd name="T24" fmla="*/ 171 w 267"/>
                  <a:gd name="T25" fmla="*/ 2 h 32"/>
                  <a:gd name="T26" fmla="*/ 188 w 267"/>
                  <a:gd name="T27" fmla="*/ 2 h 32"/>
                  <a:gd name="T28" fmla="*/ 202 w 267"/>
                  <a:gd name="T29" fmla="*/ 3 h 32"/>
                  <a:gd name="T30" fmla="*/ 212 w 267"/>
                  <a:gd name="T31" fmla="*/ 4 h 32"/>
                  <a:gd name="T32" fmla="*/ 221 w 267"/>
                  <a:gd name="T33" fmla="*/ 6 h 32"/>
                  <a:gd name="T34" fmla="*/ 233 w 267"/>
                  <a:gd name="T35" fmla="*/ 7 h 32"/>
                  <a:gd name="T36" fmla="*/ 243 w 267"/>
                  <a:gd name="T37" fmla="*/ 8 h 32"/>
                  <a:gd name="T38" fmla="*/ 251 w 267"/>
                  <a:gd name="T39" fmla="*/ 11 h 32"/>
                  <a:gd name="T40" fmla="*/ 257 w 267"/>
                  <a:gd name="T41" fmla="*/ 12 h 32"/>
                  <a:gd name="T42" fmla="*/ 263 w 267"/>
                  <a:gd name="T43" fmla="*/ 13 h 32"/>
                  <a:gd name="T44" fmla="*/ 265 w 267"/>
                  <a:gd name="T45" fmla="*/ 17 h 32"/>
                  <a:gd name="T46" fmla="*/ 267 w 267"/>
                  <a:gd name="T47" fmla="*/ 20 h 32"/>
                  <a:gd name="T48" fmla="*/ 267 w 267"/>
                  <a:gd name="T49" fmla="*/ 25 h 32"/>
                  <a:gd name="T50" fmla="*/ 261 w 267"/>
                  <a:gd name="T51" fmla="*/ 29 h 32"/>
                  <a:gd name="T52" fmla="*/ 252 w 267"/>
                  <a:gd name="T53" fmla="*/ 32 h 32"/>
                  <a:gd name="T54" fmla="*/ 241 w 267"/>
                  <a:gd name="T55" fmla="*/ 32 h 32"/>
                  <a:gd name="T56" fmla="*/ 225 w 267"/>
                  <a:gd name="T57" fmla="*/ 30 h 32"/>
                  <a:gd name="T58" fmla="*/ 208 w 267"/>
                  <a:gd name="T59" fmla="*/ 29 h 32"/>
                  <a:gd name="T60" fmla="*/ 193 w 267"/>
                  <a:gd name="T61" fmla="*/ 28 h 32"/>
                  <a:gd name="T62" fmla="*/ 177 w 267"/>
                  <a:gd name="T63" fmla="*/ 25 h 32"/>
                  <a:gd name="T64" fmla="*/ 164 w 267"/>
                  <a:gd name="T65" fmla="*/ 25 h 32"/>
                  <a:gd name="T66" fmla="*/ 149 w 267"/>
                  <a:gd name="T67" fmla="*/ 25 h 32"/>
                  <a:gd name="T68" fmla="*/ 129 w 267"/>
                  <a:gd name="T69" fmla="*/ 25 h 32"/>
                  <a:gd name="T70" fmla="*/ 105 w 267"/>
                  <a:gd name="T71" fmla="*/ 24 h 32"/>
                  <a:gd name="T72" fmla="*/ 80 w 267"/>
                  <a:gd name="T73" fmla="*/ 24 h 32"/>
                  <a:gd name="T74" fmla="*/ 57 w 267"/>
                  <a:gd name="T75" fmla="*/ 24 h 32"/>
                  <a:gd name="T76" fmla="*/ 36 w 267"/>
                  <a:gd name="T77" fmla="*/ 24 h 32"/>
                  <a:gd name="T78" fmla="*/ 20 w 267"/>
                  <a:gd name="T79" fmla="*/ 24 h 32"/>
                  <a:gd name="T80" fmla="*/ 11 w 267"/>
                  <a:gd name="T81" fmla="*/ 25 h 32"/>
                  <a:gd name="T82" fmla="*/ 5 w 267"/>
                  <a:gd name="T83" fmla="*/ 22 h 32"/>
                  <a:gd name="T84" fmla="*/ 1 w 267"/>
                  <a:gd name="T85" fmla="*/ 15 h 32"/>
                  <a:gd name="T86" fmla="*/ 0 w 267"/>
                  <a:gd name="T87" fmla="*/ 4 h 32"/>
                  <a:gd name="T88" fmla="*/ 0 w 267"/>
                  <a:gd name="T89" fmla="*/ 0 h 3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7"/>
                  <a:gd name="T136" fmla="*/ 0 h 32"/>
                  <a:gd name="T137" fmla="*/ 267 w 267"/>
                  <a:gd name="T138" fmla="*/ 32 h 3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7" h="32">
                    <a:moveTo>
                      <a:pt x="0" y="0"/>
                    </a:moveTo>
                    <a:lnTo>
                      <a:pt x="2" y="0"/>
                    </a:lnTo>
                    <a:lnTo>
                      <a:pt x="7" y="0"/>
                    </a:lnTo>
                    <a:lnTo>
                      <a:pt x="16" y="0"/>
                    </a:lnTo>
                    <a:lnTo>
                      <a:pt x="29" y="0"/>
                    </a:lnTo>
                    <a:lnTo>
                      <a:pt x="44" y="0"/>
                    </a:lnTo>
                    <a:lnTo>
                      <a:pt x="60" y="0"/>
                    </a:lnTo>
                    <a:lnTo>
                      <a:pt x="79" y="0"/>
                    </a:lnTo>
                    <a:lnTo>
                      <a:pt x="97" y="0"/>
                    </a:lnTo>
                    <a:lnTo>
                      <a:pt x="116" y="0"/>
                    </a:lnTo>
                    <a:lnTo>
                      <a:pt x="136" y="0"/>
                    </a:lnTo>
                    <a:lnTo>
                      <a:pt x="154" y="0"/>
                    </a:lnTo>
                    <a:lnTo>
                      <a:pt x="171" y="2"/>
                    </a:lnTo>
                    <a:lnTo>
                      <a:pt x="188" y="2"/>
                    </a:lnTo>
                    <a:lnTo>
                      <a:pt x="202" y="3"/>
                    </a:lnTo>
                    <a:lnTo>
                      <a:pt x="212" y="4"/>
                    </a:lnTo>
                    <a:lnTo>
                      <a:pt x="221" y="6"/>
                    </a:lnTo>
                    <a:lnTo>
                      <a:pt x="233" y="7"/>
                    </a:lnTo>
                    <a:lnTo>
                      <a:pt x="243" y="8"/>
                    </a:lnTo>
                    <a:lnTo>
                      <a:pt x="251" y="11"/>
                    </a:lnTo>
                    <a:lnTo>
                      <a:pt x="257" y="12"/>
                    </a:lnTo>
                    <a:lnTo>
                      <a:pt x="263" y="13"/>
                    </a:lnTo>
                    <a:lnTo>
                      <a:pt x="265" y="17"/>
                    </a:lnTo>
                    <a:lnTo>
                      <a:pt x="267" y="20"/>
                    </a:lnTo>
                    <a:lnTo>
                      <a:pt x="267" y="25"/>
                    </a:lnTo>
                    <a:lnTo>
                      <a:pt x="261" y="29"/>
                    </a:lnTo>
                    <a:lnTo>
                      <a:pt x="252" y="32"/>
                    </a:lnTo>
                    <a:lnTo>
                      <a:pt x="241" y="32"/>
                    </a:lnTo>
                    <a:lnTo>
                      <a:pt x="225" y="30"/>
                    </a:lnTo>
                    <a:lnTo>
                      <a:pt x="208" y="29"/>
                    </a:lnTo>
                    <a:lnTo>
                      <a:pt x="193" y="28"/>
                    </a:lnTo>
                    <a:lnTo>
                      <a:pt x="177" y="25"/>
                    </a:lnTo>
                    <a:lnTo>
                      <a:pt x="164" y="25"/>
                    </a:lnTo>
                    <a:lnTo>
                      <a:pt x="149" y="25"/>
                    </a:lnTo>
                    <a:lnTo>
                      <a:pt x="129" y="25"/>
                    </a:lnTo>
                    <a:lnTo>
                      <a:pt x="105" y="24"/>
                    </a:lnTo>
                    <a:lnTo>
                      <a:pt x="80" y="24"/>
                    </a:lnTo>
                    <a:lnTo>
                      <a:pt x="57" y="24"/>
                    </a:lnTo>
                    <a:lnTo>
                      <a:pt x="36" y="24"/>
                    </a:lnTo>
                    <a:lnTo>
                      <a:pt x="20" y="24"/>
                    </a:lnTo>
                    <a:lnTo>
                      <a:pt x="11" y="25"/>
                    </a:lnTo>
                    <a:lnTo>
                      <a:pt x="5" y="22"/>
                    </a:lnTo>
                    <a:lnTo>
                      <a:pt x="1" y="15"/>
                    </a:lnTo>
                    <a:lnTo>
                      <a:pt x="0" y="4"/>
                    </a:lnTo>
                    <a:lnTo>
                      <a:pt x="0" y="0"/>
                    </a:lnTo>
                    <a:close/>
                  </a:path>
                </a:pathLst>
              </a:custGeom>
              <a:solidFill>
                <a:srgbClr val="A5C9F4"/>
              </a:solidFill>
              <a:ln w="9525">
                <a:noFill/>
                <a:round/>
                <a:headEnd/>
                <a:tailEnd/>
              </a:ln>
            </p:spPr>
            <p:txBody>
              <a:bodyPr/>
              <a:lstStyle/>
              <a:p>
                <a:endParaRPr lang="en-US" dirty="0"/>
              </a:p>
            </p:txBody>
          </p:sp>
          <p:sp>
            <p:nvSpPr>
              <p:cNvPr id="548" name="Freeform 112"/>
              <p:cNvSpPr>
                <a:spLocks/>
              </p:cNvSpPr>
              <p:nvPr/>
            </p:nvSpPr>
            <p:spPr bwMode="auto">
              <a:xfrm>
                <a:off x="3569" y="3013"/>
                <a:ext cx="162" cy="35"/>
              </a:xfrm>
              <a:custGeom>
                <a:avLst/>
                <a:gdLst>
                  <a:gd name="T0" fmla="*/ 1 w 487"/>
                  <a:gd name="T1" fmla="*/ 66 h 105"/>
                  <a:gd name="T2" fmla="*/ 3 w 487"/>
                  <a:gd name="T3" fmla="*/ 96 h 105"/>
                  <a:gd name="T4" fmla="*/ 18 w 487"/>
                  <a:gd name="T5" fmla="*/ 95 h 105"/>
                  <a:gd name="T6" fmla="*/ 36 w 487"/>
                  <a:gd name="T7" fmla="*/ 86 h 105"/>
                  <a:gd name="T8" fmla="*/ 57 w 487"/>
                  <a:gd name="T9" fmla="*/ 78 h 105"/>
                  <a:gd name="T10" fmla="*/ 79 w 487"/>
                  <a:gd name="T11" fmla="*/ 73 h 105"/>
                  <a:gd name="T12" fmla="*/ 100 w 487"/>
                  <a:gd name="T13" fmla="*/ 78 h 105"/>
                  <a:gd name="T14" fmla="*/ 123 w 487"/>
                  <a:gd name="T15" fmla="*/ 86 h 105"/>
                  <a:gd name="T16" fmla="*/ 153 w 487"/>
                  <a:gd name="T17" fmla="*/ 92 h 105"/>
                  <a:gd name="T18" fmla="*/ 196 w 487"/>
                  <a:gd name="T19" fmla="*/ 97 h 105"/>
                  <a:gd name="T20" fmla="*/ 250 w 487"/>
                  <a:gd name="T21" fmla="*/ 97 h 105"/>
                  <a:gd name="T22" fmla="*/ 294 w 487"/>
                  <a:gd name="T23" fmla="*/ 91 h 105"/>
                  <a:gd name="T24" fmla="*/ 329 w 487"/>
                  <a:gd name="T25" fmla="*/ 82 h 105"/>
                  <a:gd name="T26" fmla="*/ 358 w 487"/>
                  <a:gd name="T27" fmla="*/ 75 h 105"/>
                  <a:gd name="T28" fmla="*/ 382 w 487"/>
                  <a:gd name="T29" fmla="*/ 77 h 105"/>
                  <a:gd name="T30" fmla="*/ 406 w 487"/>
                  <a:gd name="T31" fmla="*/ 84 h 105"/>
                  <a:gd name="T32" fmla="*/ 425 w 487"/>
                  <a:gd name="T33" fmla="*/ 95 h 105"/>
                  <a:gd name="T34" fmla="*/ 443 w 487"/>
                  <a:gd name="T35" fmla="*/ 104 h 105"/>
                  <a:gd name="T36" fmla="*/ 465 w 487"/>
                  <a:gd name="T37" fmla="*/ 105 h 105"/>
                  <a:gd name="T38" fmla="*/ 483 w 487"/>
                  <a:gd name="T39" fmla="*/ 87 h 105"/>
                  <a:gd name="T40" fmla="*/ 487 w 487"/>
                  <a:gd name="T41" fmla="*/ 44 h 105"/>
                  <a:gd name="T42" fmla="*/ 485 w 487"/>
                  <a:gd name="T43" fmla="*/ 1 h 105"/>
                  <a:gd name="T44" fmla="*/ 465 w 487"/>
                  <a:gd name="T45" fmla="*/ 14 h 105"/>
                  <a:gd name="T46" fmla="*/ 461 w 487"/>
                  <a:gd name="T47" fmla="*/ 55 h 105"/>
                  <a:gd name="T48" fmla="*/ 446 w 487"/>
                  <a:gd name="T49" fmla="*/ 65 h 105"/>
                  <a:gd name="T50" fmla="*/ 425 w 487"/>
                  <a:gd name="T51" fmla="*/ 66 h 105"/>
                  <a:gd name="T52" fmla="*/ 398 w 487"/>
                  <a:gd name="T53" fmla="*/ 65 h 105"/>
                  <a:gd name="T54" fmla="*/ 369 w 487"/>
                  <a:gd name="T55" fmla="*/ 64 h 105"/>
                  <a:gd name="T56" fmla="*/ 341 w 487"/>
                  <a:gd name="T57" fmla="*/ 64 h 105"/>
                  <a:gd name="T58" fmla="*/ 305 w 487"/>
                  <a:gd name="T59" fmla="*/ 67 h 105"/>
                  <a:gd name="T60" fmla="*/ 266 w 487"/>
                  <a:gd name="T61" fmla="*/ 74 h 105"/>
                  <a:gd name="T62" fmla="*/ 232 w 487"/>
                  <a:gd name="T63" fmla="*/ 78 h 105"/>
                  <a:gd name="T64" fmla="*/ 205 w 487"/>
                  <a:gd name="T65" fmla="*/ 77 h 105"/>
                  <a:gd name="T66" fmla="*/ 161 w 487"/>
                  <a:gd name="T67" fmla="*/ 73 h 105"/>
                  <a:gd name="T68" fmla="*/ 111 w 487"/>
                  <a:gd name="T69" fmla="*/ 66 h 105"/>
                  <a:gd name="T70" fmla="*/ 73 w 487"/>
                  <a:gd name="T71" fmla="*/ 62 h 105"/>
                  <a:gd name="T72" fmla="*/ 53 w 487"/>
                  <a:gd name="T73" fmla="*/ 61 h 105"/>
                  <a:gd name="T74" fmla="*/ 34 w 487"/>
                  <a:gd name="T75" fmla="*/ 47 h 105"/>
                  <a:gd name="T76" fmla="*/ 23 w 487"/>
                  <a:gd name="T77" fmla="*/ 27 h 105"/>
                  <a:gd name="T78" fmla="*/ 5 w 487"/>
                  <a:gd name="T79" fmla="*/ 36 h 1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7"/>
                  <a:gd name="T121" fmla="*/ 0 h 105"/>
                  <a:gd name="T122" fmla="*/ 487 w 487"/>
                  <a:gd name="T123" fmla="*/ 105 h 10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7" h="105">
                    <a:moveTo>
                      <a:pt x="1" y="49"/>
                    </a:moveTo>
                    <a:lnTo>
                      <a:pt x="1" y="66"/>
                    </a:lnTo>
                    <a:lnTo>
                      <a:pt x="0" y="83"/>
                    </a:lnTo>
                    <a:lnTo>
                      <a:pt x="3" y="96"/>
                    </a:lnTo>
                    <a:lnTo>
                      <a:pt x="12" y="97"/>
                    </a:lnTo>
                    <a:lnTo>
                      <a:pt x="18" y="95"/>
                    </a:lnTo>
                    <a:lnTo>
                      <a:pt x="27" y="91"/>
                    </a:lnTo>
                    <a:lnTo>
                      <a:pt x="36" y="86"/>
                    </a:lnTo>
                    <a:lnTo>
                      <a:pt x="47" y="82"/>
                    </a:lnTo>
                    <a:lnTo>
                      <a:pt x="57" y="78"/>
                    </a:lnTo>
                    <a:lnTo>
                      <a:pt x="67" y="75"/>
                    </a:lnTo>
                    <a:lnTo>
                      <a:pt x="79" y="73"/>
                    </a:lnTo>
                    <a:lnTo>
                      <a:pt x="89" y="74"/>
                    </a:lnTo>
                    <a:lnTo>
                      <a:pt x="100" y="78"/>
                    </a:lnTo>
                    <a:lnTo>
                      <a:pt x="111" y="82"/>
                    </a:lnTo>
                    <a:lnTo>
                      <a:pt x="123" y="86"/>
                    </a:lnTo>
                    <a:lnTo>
                      <a:pt x="137" y="90"/>
                    </a:lnTo>
                    <a:lnTo>
                      <a:pt x="153" y="92"/>
                    </a:lnTo>
                    <a:lnTo>
                      <a:pt x="172" y="95"/>
                    </a:lnTo>
                    <a:lnTo>
                      <a:pt x="196" y="97"/>
                    </a:lnTo>
                    <a:lnTo>
                      <a:pt x="223" y="97"/>
                    </a:lnTo>
                    <a:lnTo>
                      <a:pt x="250" y="97"/>
                    </a:lnTo>
                    <a:lnTo>
                      <a:pt x="273" y="95"/>
                    </a:lnTo>
                    <a:lnTo>
                      <a:pt x="294" y="91"/>
                    </a:lnTo>
                    <a:lnTo>
                      <a:pt x="312" y="87"/>
                    </a:lnTo>
                    <a:lnTo>
                      <a:pt x="329" y="82"/>
                    </a:lnTo>
                    <a:lnTo>
                      <a:pt x="345" y="78"/>
                    </a:lnTo>
                    <a:lnTo>
                      <a:pt x="358" y="75"/>
                    </a:lnTo>
                    <a:lnTo>
                      <a:pt x="371" y="74"/>
                    </a:lnTo>
                    <a:lnTo>
                      <a:pt x="382" y="77"/>
                    </a:lnTo>
                    <a:lnTo>
                      <a:pt x="394" y="80"/>
                    </a:lnTo>
                    <a:lnTo>
                      <a:pt x="406" y="84"/>
                    </a:lnTo>
                    <a:lnTo>
                      <a:pt x="416" y="90"/>
                    </a:lnTo>
                    <a:lnTo>
                      <a:pt x="425" y="95"/>
                    </a:lnTo>
                    <a:lnTo>
                      <a:pt x="435" y="100"/>
                    </a:lnTo>
                    <a:lnTo>
                      <a:pt x="443" y="104"/>
                    </a:lnTo>
                    <a:lnTo>
                      <a:pt x="451" y="105"/>
                    </a:lnTo>
                    <a:lnTo>
                      <a:pt x="465" y="105"/>
                    </a:lnTo>
                    <a:lnTo>
                      <a:pt x="477" y="99"/>
                    </a:lnTo>
                    <a:lnTo>
                      <a:pt x="483" y="87"/>
                    </a:lnTo>
                    <a:lnTo>
                      <a:pt x="486" y="69"/>
                    </a:lnTo>
                    <a:lnTo>
                      <a:pt x="487" y="44"/>
                    </a:lnTo>
                    <a:lnTo>
                      <a:pt x="487" y="18"/>
                    </a:lnTo>
                    <a:lnTo>
                      <a:pt x="485" y="1"/>
                    </a:lnTo>
                    <a:lnTo>
                      <a:pt x="474" y="0"/>
                    </a:lnTo>
                    <a:lnTo>
                      <a:pt x="465" y="14"/>
                    </a:lnTo>
                    <a:lnTo>
                      <a:pt x="463" y="35"/>
                    </a:lnTo>
                    <a:lnTo>
                      <a:pt x="461" y="55"/>
                    </a:lnTo>
                    <a:lnTo>
                      <a:pt x="454" y="64"/>
                    </a:lnTo>
                    <a:lnTo>
                      <a:pt x="446" y="65"/>
                    </a:lnTo>
                    <a:lnTo>
                      <a:pt x="437" y="66"/>
                    </a:lnTo>
                    <a:lnTo>
                      <a:pt x="425" y="66"/>
                    </a:lnTo>
                    <a:lnTo>
                      <a:pt x="412" y="65"/>
                    </a:lnTo>
                    <a:lnTo>
                      <a:pt x="398" y="65"/>
                    </a:lnTo>
                    <a:lnTo>
                      <a:pt x="384" y="65"/>
                    </a:lnTo>
                    <a:lnTo>
                      <a:pt x="369" y="64"/>
                    </a:lnTo>
                    <a:lnTo>
                      <a:pt x="356" y="64"/>
                    </a:lnTo>
                    <a:lnTo>
                      <a:pt x="341" y="64"/>
                    </a:lnTo>
                    <a:lnTo>
                      <a:pt x="324" y="66"/>
                    </a:lnTo>
                    <a:lnTo>
                      <a:pt x="305" y="67"/>
                    </a:lnTo>
                    <a:lnTo>
                      <a:pt x="285" y="70"/>
                    </a:lnTo>
                    <a:lnTo>
                      <a:pt x="266" y="74"/>
                    </a:lnTo>
                    <a:lnTo>
                      <a:pt x="249" y="75"/>
                    </a:lnTo>
                    <a:lnTo>
                      <a:pt x="232" y="78"/>
                    </a:lnTo>
                    <a:lnTo>
                      <a:pt x="219" y="78"/>
                    </a:lnTo>
                    <a:lnTo>
                      <a:pt x="205" y="77"/>
                    </a:lnTo>
                    <a:lnTo>
                      <a:pt x="184" y="75"/>
                    </a:lnTo>
                    <a:lnTo>
                      <a:pt x="161" y="73"/>
                    </a:lnTo>
                    <a:lnTo>
                      <a:pt x="136" y="70"/>
                    </a:lnTo>
                    <a:lnTo>
                      <a:pt x="111" y="66"/>
                    </a:lnTo>
                    <a:lnTo>
                      <a:pt x="89" y="64"/>
                    </a:lnTo>
                    <a:lnTo>
                      <a:pt x="73" y="62"/>
                    </a:lnTo>
                    <a:lnTo>
                      <a:pt x="63" y="62"/>
                    </a:lnTo>
                    <a:lnTo>
                      <a:pt x="53" y="61"/>
                    </a:lnTo>
                    <a:lnTo>
                      <a:pt x="43" y="56"/>
                    </a:lnTo>
                    <a:lnTo>
                      <a:pt x="34" y="47"/>
                    </a:lnTo>
                    <a:lnTo>
                      <a:pt x="28" y="35"/>
                    </a:lnTo>
                    <a:lnTo>
                      <a:pt x="23" y="27"/>
                    </a:lnTo>
                    <a:lnTo>
                      <a:pt x="14" y="29"/>
                    </a:lnTo>
                    <a:lnTo>
                      <a:pt x="5" y="36"/>
                    </a:lnTo>
                    <a:lnTo>
                      <a:pt x="1" y="49"/>
                    </a:lnTo>
                    <a:close/>
                  </a:path>
                </a:pathLst>
              </a:custGeom>
              <a:solidFill>
                <a:srgbClr val="7A847A"/>
              </a:solidFill>
              <a:ln w="9525">
                <a:noFill/>
                <a:round/>
                <a:headEnd/>
                <a:tailEnd/>
              </a:ln>
            </p:spPr>
            <p:txBody>
              <a:bodyPr/>
              <a:lstStyle/>
              <a:p>
                <a:endParaRPr lang="en-US" dirty="0"/>
              </a:p>
            </p:txBody>
          </p:sp>
          <p:sp>
            <p:nvSpPr>
              <p:cNvPr id="549" name="Freeform 113"/>
              <p:cNvSpPr>
                <a:spLocks/>
              </p:cNvSpPr>
              <p:nvPr/>
            </p:nvSpPr>
            <p:spPr bwMode="auto">
              <a:xfrm>
                <a:off x="3562" y="3121"/>
                <a:ext cx="23" cy="13"/>
              </a:xfrm>
              <a:custGeom>
                <a:avLst/>
                <a:gdLst>
                  <a:gd name="T0" fmla="*/ 34 w 71"/>
                  <a:gd name="T1" fmla="*/ 0 h 38"/>
                  <a:gd name="T2" fmla="*/ 52 w 71"/>
                  <a:gd name="T3" fmla="*/ 0 h 38"/>
                  <a:gd name="T4" fmla="*/ 62 w 71"/>
                  <a:gd name="T5" fmla="*/ 3 h 38"/>
                  <a:gd name="T6" fmla="*/ 69 w 71"/>
                  <a:gd name="T7" fmla="*/ 11 h 38"/>
                  <a:gd name="T8" fmla="*/ 71 w 71"/>
                  <a:gd name="T9" fmla="*/ 22 h 38"/>
                  <a:gd name="T10" fmla="*/ 69 w 71"/>
                  <a:gd name="T11" fmla="*/ 29 h 38"/>
                  <a:gd name="T12" fmla="*/ 61 w 71"/>
                  <a:gd name="T13" fmla="*/ 34 h 38"/>
                  <a:gd name="T14" fmla="*/ 49 w 71"/>
                  <a:gd name="T15" fmla="*/ 37 h 38"/>
                  <a:gd name="T16" fmla="*/ 36 w 71"/>
                  <a:gd name="T17" fmla="*/ 38 h 38"/>
                  <a:gd name="T18" fmla="*/ 23 w 71"/>
                  <a:gd name="T19" fmla="*/ 38 h 38"/>
                  <a:gd name="T20" fmla="*/ 12 w 71"/>
                  <a:gd name="T21" fmla="*/ 38 h 38"/>
                  <a:gd name="T22" fmla="*/ 3 w 71"/>
                  <a:gd name="T23" fmla="*/ 37 h 38"/>
                  <a:gd name="T24" fmla="*/ 0 w 71"/>
                  <a:gd name="T25" fmla="*/ 37 h 38"/>
                  <a:gd name="T26" fmla="*/ 0 w 71"/>
                  <a:gd name="T27" fmla="*/ 31 h 38"/>
                  <a:gd name="T28" fmla="*/ 4 w 71"/>
                  <a:gd name="T29" fmla="*/ 20 h 38"/>
                  <a:gd name="T30" fmla="*/ 14 w 71"/>
                  <a:gd name="T31" fmla="*/ 7 h 38"/>
                  <a:gd name="T32" fmla="*/ 34 w 71"/>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1"/>
                  <a:gd name="T52" fmla="*/ 0 h 38"/>
                  <a:gd name="T53" fmla="*/ 71 w 71"/>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1" h="38">
                    <a:moveTo>
                      <a:pt x="34" y="0"/>
                    </a:moveTo>
                    <a:lnTo>
                      <a:pt x="52" y="0"/>
                    </a:lnTo>
                    <a:lnTo>
                      <a:pt x="62" y="3"/>
                    </a:lnTo>
                    <a:lnTo>
                      <a:pt x="69" y="11"/>
                    </a:lnTo>
                    <a:lnTo>
                      <a:pt x="71" y="22"/>
                    </a:lnTo>
                    <a:lnTo>
                      <a:pt x="69" y="29"/>
                    </a:lnTo>
                    <a:lnTo>
                      <a:pt x="61" y="34"/>
                    </a:lnTo>
                    <a:lnTo>
                      <a:pt x="49" y="37"/>
                    </a:lnTo>
                    <a:lnTo>
                      <a:pt x="36" y="38"/>
                    </a:lnTo>
                    <a:lnTo>
                      <a:pt x="23" y="38"/>
                    </a:lnTo>
                    <a:lnTo>
                      <a:pt x="12" y="38"/>
                    </a:lnTo>
                    <a:lnTo>
                      <a:pt x="3" y="37"/>
                    </a:lnTo>
                    <a:lnTo>
                      <a:pt x="0" y="37"/>
                    </a:lnTo>
                    <a:lnTo>
                      <a:pt x="0" y="31"/>
                    </a:lnTo>
                    <a:lnTo>
                      <a:pt x="4" y="20"/>
                    </a:lnTo>
                    <a:lnTo>
                      <a:pt x="14" y="7"/>
                    </a:lnTo>
                    <a:lnTo>
                      <a:pt x="34" y="0"/>
                    </a:lnTo>
                    <a:close/>
                  </a:path>
                </a:pathLst>
              </a:custGeom>
              <a:solidFill>
                <a:srgbClr val="7A847A"/>
              </a:solidFill>
              <a:ln w="9525">
                <a:noFill/>
                <a:round/>
                <a:headEnd/>
                <a:tailEnd/>
              </a:ln>
            </p:spPr>
            <p:txBody>
              <a:bodyPr/>
              <a:lstStyle/>
              <a:p>
                <a:endParaRPr lang="en-US" dirty="0"/>
              </a:p>
            </p:txBody>
          </p:sp>
          <p:sp>
            <p:nvSpPr>
              <p:cNvPr id="550" name="Freeform 114"/>
              <p:cNvSpPr>
                <a:spLocks/>
              </p:cNvSpPr>
              <p:nvPr/>
            </p:nvSpPr>
            <p:spPr bwMode="auto">
              <a:xfrm>
                <a:off x="3575" y="3147"/>
                <a:ext cx="19" cy="14"/>
              </a:xfrm>
              <a:custGeom>
                <a:avLst/>
                <a:gdLst>
                  <a:gd name="T0" fmla="*/ 22 w 55"/>
                  <a:gd name="T1" fmla="*/ 0 h 42"/>
                  <a:gd name="T2" fmla="*/ 11 w 55"/>
                  <a:gd name="T3" fmla="*/ 4 h 42"/>
                  <a:gd name="T4" fmla="*/ 3 w 55"/>
                  <a:gd name="T5" fmla="*/ 11 h 42"/>
                  <a:gd name="T6" fmla="*/ 0 w 55"/>
                  <a:gd name="T7" fmla="*/ 20 h 42"/>
                  <a:gd name="T8" fmla="*/ 2 w 55"/>
                  <a:gd name="T9" fmla="*/ 28 h 42"/>
                  <a:gd name="T10" fmla="*/ 7 w 55"/>
                  <a:gd name="T11" fmla="*/ 34 h 42"/>
                  <a:gd name="T12" fmla="*/ 15 w 55"/>
                  <a:gd name="T13" fmla="*/ 39 h 42"/>
                  <a:gd name="T14" fmla="*/ 24 w 55"/>
                  <a:gd name="T15" fmla="*/ 42 h 42"/>
                  <a:gd name="T16" fmla="*/ 35 w 55"/>
                  <a:gd name="T17" fmla="*/ 40 h 42"/>
                  <a:gd name="T18" fmla="*/ 44 w 55"/>
                  <a:gd name="T19" fmla="*/ 35 h 42"/>
                  <a:gd name="T20" fmla="*/ 51 w 55"/>
                  <a:gd name="T21" fmla="*/ 29 h 42"/>
                  <a:gd name="T22" fmla="*/ 55 w 55"/>
                  <a:gd name="T23" fmla="*/ 21 h 42"/>
                  <a:gd name="T24" fmla="*/ 55 w 55"/>
                  <a:gd name="T25" fmla="*/ 13 h 42"/>
                  <a:gd name="T26" fmla="*/ 52 w 55"/>
                  <a:gd name="T27" fmla="*/ 7 h 42"/>
                  <a:gd name="T28" fmla="*/ 46 w 55"/>
                  <a:gd name="T29" fmla="*/ 2 h 42"/>
                  <a:gd name="T30" fmla="*/ 37 w 55"/>
                  <a:gd name="T31" fmla="*/ 0 h 42"/>
                  <a:gd name="T32" fmla="*/ 22 w 55"/>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42"/>
                  <a:gd name="T53" fmla="*/ 55 w 55"/>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42">
                    <a:moveTo>
                      <a:pt x="22" y="0"/>
                    </a:moveTo>
                    <a:lnTo>
                      <a:pt x="11" y="4"/>
                    </a:lnTo>
                    <a:lnTo>
                      <a:pt x="3" y="11"/>
                    </a:lnTo>
                    <a:lnTo>
                      <a:pt x="0" y="20"/>
                    </a:lnTo>
                    <a:lnTo>
                      <a:pt x="2" y="28"/>
                    </a:lnTo>
                    <a:lnTo>
                      <a:pt x="7" y="34"/>
                    </a:lnTo>
                    <a:lnTo>
                      <a:pt x="15" y="39"/>
                    </a:lnTo>
                    <a:lnTo>
                      <a:pt x="24" y="42"/>
                    </a:lnTo>
                    <a:lnTo>
                      <a:pt x="35" y="40"/>
                    </a:lnTo>
                    <a:lnTo>
                      <a:pt x="44" y="35"/>
                    </a:lnTo>
                    <a:lnTo>
                      <a:pt x="51" y="29"/>
                    </a:lnTo>
                    <a:lnTo>
                      <a:pt x="55" y="21"/>
                    </a:lnTo>
                    <a:lnTo>
                      <a:pt x="55" y="13"/>
                    </a:lnTo>
                    <a:lnTo>
                      <a:pt x="52" y="7"/>
                    </a:lnTo>
                    <a:lnTo>
                      <a:pt x="46" y="2"/>
                    </a:lnTo>
                    <a:lnTo>
                      <a:pt x="37" y="0"/>
                    </a:lnTo>
                    <a:lnTo>
                      <a:pt x="22" y="0"/>
                    </a:lnTo>
                    <a:close/>
                  </a:path>
                </a:pathLst>
              </a:custGeom>
              <a:solidFill>
                <a:srgbClr val="7070FF"/>
              </a:solidFill>
              <a:ln w="9525">
                <a:noFill/>
                <a:round/>
                <a:headEnd/>
                <a:tailEnd/>
              </a:ln>
            </p:spPr>
            <p:txBody>
              <a:bodyPr/>
              <a:lstStyle/>
              <a:p>
                <a:endParaRPr lang="en-US" dirty="0"/>
              </a:p>
            </p:txBody>
          </p:sp>
          <p:sp>
            <p:nvSpPr>
              <p:cNvPr id="551" name="Freeform 115"/>
              <p:cNvSpPr>
                <a:spLocks/>
              </p:cNvSpPr>
              <p:nvPr/>
            </p:nvSpPr>
            <p:spPr bwMode="auto">
              <a:xfrm>
                <a:off x="3550" y="3147"/>
                <a:ext cx="17" cy="14"/>
              </a:xfrm>
              <a:custGeom>
                <a:avLst/>
                <a:gdLst>
                  <a:gd name="T0" fmla="*/ 22 w 53"/>
                  <a:gd name="T1" fmla="*/ 0 h 42"/>
                  <a:gd name="T2" fmla="*/ 10 w 53"/>
                  <a:gd name="T3" fmla="*/ 4 h 42"/>
                  <a:gd name="T4" fmla="*/ 2 w 53"/>
                  <a:gd name="T5" fmla="*/ 11 h 42"/>
                  <a:gd name="T6" fmla="*/ 0 w 53"/>
                  <a:gd name="T7" fmla="*/ 20 h 42"/>
                  <a:gd name="T8" fmla="*/ 1 w 53"/>
                  <a:gd name="T9" fmla="*/ 28 h 42"/>
                  <a:gd name="T10" fmla="*/ 5 w 53"/>
                  <a:gd name="T11" fmla="*/ 34 h 42"/>
                  <a:gd name="T12" fmla="*/ 13 w 53"/>
                  <a:gd name="T13" fmla="*/ 39 h 42"/>
                  <a:gd name="T14" fmla="*/ 22 w 53"/>
                  <a:gd name="T15" fmla="*/ 42 h 42"/>
                  <a:gd name="T16" fmla="*/ 33 w 53"/>
                  <a:gd name="T17" fmla="*/ 40 h 42"/>
                  <a:gd name="T18" fmla="*/ 42 w 53"/>
                  <a:gd name="T19" fmla="*/ 35 h 42"/>
                  <a:gd name="T20" fmla="*/ 49 w 53"/>
                  <a:gd name="T21" fmla="*/ 29 h 42"/>
                  <a:gd name="T22" fmla="*/ 53 w 53"/>
                  <a:gd name="T23" fmla="*/ 21 h 42"/>
                  <a:gd name="T24" fmla="*/ 53 w 53"/>
                  <a:gd name="T25" fmla="*/ 13 h 42"/>
                  <a:gd name="T26" fmla="*/ 50 w 53"/>
                  <a:gd name="T27" fmla="*/ 7 h 42"/>
                  <a:gd name="T28" fmla="*/ 45 w 53"/>
                  <a:gd name="T29" fmla="*/ 2 h 42"/>
                  <a:gd name="T30" fmla="*/ 35 w 53"/>
                  <a:gd name="T31" fmla="*/ 0 h 42"/>
                  <a:gd name="T32" fmla="*/ 22 w 53"/>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
                  <a:gd name="T52" fmla="*/ 0 h 42"/>
                  <a:gd name="T53" fmla="*/ 53 w 53"/>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 h="42">
                    <a:moveTo>
                      <a:pt x="22" y="0"/>
                    </a:moveTo>
                    <a:lnTo>
                      <a:pt x="10" y="4"/>
                    </a:lnTo>
                    <a:lnTo>
                      <a:pt x="2" y="11"/>
                    </a:lnTo>
                    <a:lnTo>
                      <a:pt x="0" y="20"/>
                    </a:lnTo>
                    <a:lnTo>
                      <a:pt x="1" y="28"/>
                    </a:lnTo>
                    <a:lnTo>
                      <a:pt x="5" y="34"/>
                    </a:lnTo>
                    <a:lnTo>
                      <a:pt x="13" y="39"/>
                    </a:lnTo>
                    <a:lnTo>
                      <a:pt x="22" y="42"/>
                    </a:lnTo>
                    <a:lnTo>
                      <a:pt x="33" y="40"/>
                    </a:lnTo>
                    <a:lnTo>
                      <a:pt x="42" y="35"/>
                    </a:lnTo>
                    <a:lnTo>
                      <a:pt x="49" y="29"/>
                    </a:lnTo>
                    <a:lnTo>
                      <a:pt x="53" y="21"/>
                    </a:lnTo>
                    <a:lnTo>
                      <a:pt x="53" y="13"/>
                    </a:lnTo>
                    <a:lnTo>
                      <a:pt x="50" y="7"/>
                    </a:lnTo>
                    <a:lnTo>
                      <a:pt x="45" y="2"/>
                    </a:lnTo>
                    <a:lnTo>
                      <a:pt x="35" y="0"/>
                    </a:lnTo>
                    <a:lnTo>
                      <a:pt x="22" y="0"/>
                    </a:lnTo>
                    <a:close/>
                  </a:path>
                </a:pathLst>
              </a:custGeom>
              <a:solidFill>
                <a:srgbClr val="A5C9F4"/>
              </a:solidFill>
              <a:ln w="9525">
                <a:noFill/>
                <a:round/>
                <a:headEnd/>
                <a:tailEnd/>
              </a:ln>
            </p:spPr>
            <p:txBody>
              <a:bodyPr/>
              <a:lstStyle/>
              <a:p>
                <a:endParaRPr lang="en-US" dirty="0"/>
              </a:p>
            </p:txBody>
          </p:sp>
          <p:sp>
            <p:nvSpPr>
              <p:cNvPr id="552" name="Freeform 116"/>
              <p:cNvSpPr>
                <a:spLocks/>
              </p:cNvSpPr>
              <p:nvPr/>
            </p:nvSpPr>
            <p:spPr bwMode="auto">
              <a:xfrm>
                <a:off x="3655" y="3130"/>
                <a:ext cx="10" cy="80"/>
              </a:xfrm>
              <a:custGeom>
                <a:avLst/>
                <a:gdLst>
                  <a:gd name="T0" fmla="*/ 10 w 31"/>
                  <a:gd name="T1" fmla="*/ 0 h 239"/>
                  <a:gd name="T2" fmla="*/ 2 w 31"/>
                  <a:gd name="T3" fmla="*/ 38 h 239"/>
                  <a:gd name="T4" fmla="*/ 0 w 31"/>
                  <a:gd name="T5" fmla="*/ 117 h 239"/>
                  <a:gd name="T6" fmla="*/ 2 w 31"/>
                  <a:gd name="T7" fmla="*/ 197 h 239"/>
                  <a:gd name="T8" fmla="*/ 13 w 31"/>
                  <a:gd name="T9" fmla="*/ 239 h 239"/>
                  <a:gd name="T10" fmla="*/ 25 w 31"/>
                  <a:gd name="T11" fmla="*/ 231 h 239"/>
                  <a:gd name="T12" fmla="*/ 30 w 31"/>
                  <a:gd name="T13" fmla="*/ 197 h 239"/>
                  <a:gd name="T14" fmla="*/ 31 w 31"/>
                  <a:gd name="T15" fmla="*/ 151 h 239"/>
                  <a:gd name="T16" fmla="*/ 30 w 31"/>
                  <a:gd name="T17" fmla="*/ 107 h 239"/>
                  <a:gd name="T18" fmla="*/ 26 w 31"/>
                  <a:gd name="T19" fmla="*/ 67 h 239"/>
                  <a:gd name="T20" fmla="*/ 21 w 31"/>
                  <a:gd name="T21" fmla="*/ 32 h 239"/>
                  <a:gd name="T22" fmla="*/ 15 w 31"/>
                  <a:gd name="T23" fmla="*/ 7 h 239"/>
                  <a:gd name="T24" fmla="*/ 10 w 31"/>
                  <a:gd name="T25" fmla="*/ 0 h 2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239"/>
                  <a:gd name="T41" fmla="*/ 31 w 31"/>
                  <a:gd name="T42" fmla="*/ 239 h 2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239">
                    <a:moveTo>
                      <a:pt x="10" y="0"/>
                    </a:moveTo>
                    <a:lnTo>
                      <a:pt x="2" y="38"/>
                    </a:lnTo>
                    <a:lnTo>
                      <a:pt x="0" y="117"/>
                    </a:lnTo>
                    <a:lnTo>
                      <a:pt x="2" y="197"/>
                    </a:lnTo>
                    <a:lnTo>
                      <a:pt x="13" y="239"/>
                    </a:lnTo>
                    <a:lnTo>
                      <a:pt x="25" y="231"/>
                    </a:lnTo>
                    <a:lnTo>
                      <a:pt x="30" y="197"/>
                    </a:lnTo>
                    <a:lnTo>
                      <a:pt x="31" y="151"/>
                    </a:lnTo>
                    <a:lnTo>
                      <a:pt x="30" y="107"/>
                    </a:lnTo>
                    <a:lnTo>
                      <a:pt x="26" y="67"/>
                    </a:lnTo>
                    <a:lnTo>
                      <a:pt x="21" y="32"/>
                    </a:lnTo>
                    <a:lnTo>
                      <a:pt x="15" y="7"/>
                    </a:lnTo>
                    <a:lnTo>
                      <a:pt x="10" y="0"/>
                    </a:lnTo>
                    <a:close/>
                  </a:path>
                </a:pathLst>
              </a:custGeom>
              <a:solidFill>
                <a:srgbClr val="FFD866"/>
              </a:solidFill>
              <a:ln w="9525">
                <a:noFill/>
                <a:round/>
                <a:headEnd/>
                <a:tailEnd/>
              </a:ln>
            </p:spPr>
            <p:txBody>
              <a:bodyPr/>
              <a:lstStyle/>
              <a:p>
                <a:endParaRPr lang="en-US" dirty="0"/>
              </a:p>
            </p:txBody>
          </p:sp>
          <p:sp>
            <p:nvSpPr>
              <p:cNvPr id="553" name="Freeform 117"/>
              <p:cNvSpPr>
                <a:spLocks/>
              </p:cNvSpPr>
              <p:nvPr/>
            </p:nvSpPr>
            <p:spPr bwMode="auto">
              <a:xfrm>
                <a:off x="3663" y="3285"/>
                <a:ext cx="6" cy="100"/>
              </a:xfrm>
              <a:custGeom>
                <a:avLst/>
                <a:gdLst>
                  <a:gd name="T0" fmla="*/ 4 w 20"/>
                  <a:gd name="T1" fmla="*/ 0 h 301"/>
                  <a:gd name="T2" fmla="*/ 0 w 20"/>
                  <a:gd name="T3" fmla="*/ 51 h 301"/>
                  <a:gd name="T4" fmla="*/ 0 w 20"/>
                  <a:gd name="T5" fmla="*/ 145 h 301"/>
                  <a:gd name="T6" fmla="*/ 4 w 20"/>
                  <a:gd name="T7" fmla="*/ 243 h 301"/>
                  <a:gd name="T8" fmla="*/ 12 w 20"/>
                  <a:gd name="T9" fmla="*/ 298 h 301"/>
                  <a:gd name="T10" fmla="*/ 18 w 20"/>
                  <a:gd name="T11" fmla="*/ 301 h 301"/>
                  <a:gd name="T12" fmla="*/ 20 w 20"/>
                  <a:gd name="T13" fmla="*/ 271 h 301"/>
                  <a:gd name="T14" fmla="*/ 18 w 20"/>
                  <a:gd name="T15" fmla="*/ 226 h 301"/>
                  <a:gd name="T16" fmla="*/ 18 w 20"/>
                  <a:gd name="T17" fmla="*/ 182 h 301"/>
                  <a:gd name="T18" fmla="*/ 18 w 20"/>
                  <a:gd name="T19" fmla="*/ 129 h 301"/>
                  <a:gd name="T20" fmla="*/ 16 w 20"/>
                  <a:gd name="T21" fmla="*/ 64 h 301"/>
                  <a:gd name="T22" fmla="*/ 11 w 20"/>
                  <a:gd name="T23" fmla="*/ 13 h 301"/>
                  <a:gd name="T24" fmla="*/ 4 w 20"/>
                  <a:gd name="T25" fmla="*/ 0 h 3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301"/>
                  <a:gd name="T41" fmla="*/ 20 w 20"/>
                  <a:gd name="T42" fmla="*/ 301 h 30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301">
                    <a:moveTo>
                      <a:pt x="4" y="0"/>
                    </a:moveTo>
                    <a:lnTo>
                      <a:pt x="0" y="51"/>
                    </a:lnTo>
                    <a:lnTo>
                      <a:pt x="0" y="145"/>
                    </a:lnTo>
                    <a:lnTo>
                      <a:pt x="4" y="243"/>
                    </a:lnTo>
                    <a:lnTo>
                      <a:pt x="12" y="298"/>
                    </a:lnTo>
                    <a:lnTo>
                      <a:pt x="18" y="301"/>
                    </a:lnTo>
                    <a:lnTo>
                      <a:pt x="20" y="271"/>
                    </a:lnTo>
                    <a:lnTo>
                      <a:pt x="18" y="226"/>
                    </a:lnTo>
                    <a:lnTo>
                      <a:pt x="18" y="182"/>
                    </a:lnTo>
                    <a:lnTo>
                      <a:pt x="18" y="129"/>
                    </a:lnTo>
                    <a:lnTo>
                      <a:pt x="16" y="64"/>
                    </a:lnTo>
                    <a:lnTo>
                      <a:pt x="11" y="13"/>
                    </a:lnTo>
                    <a:lnTo>
                      <a:pt x="4" y="0"/>
                    </a:lnTo>
                    <a:close/>
                  </a:path>
                </a:pathLst>
              </a:custGeom>
              <a:solidFill>
                <a:srgbClr val="FFD866"/>
              </a:solidFill>
              <a:ln w="9525">
                <a:noFill/>
                <a:round/>
                <a:headEnd/>
                <a:tailEnd/>
              </a:ln>
            </p:spPr>
            <p:txBody>
              <a:bodyPr/>
              <a:lstStyle/>
              <a:p>
                <a:endParaRPr lang="en-US" dirty="0"/>
              </a:p>
            </p:txBody>
          </p:sp>
          <p:sp>
            <p:nvSpPr>
              <p:cNvPr id="554" name="Freeform 118"/>
              <p:cNvSpPr>
                <a:spLocks/>
              </p:cNvSpPr>
              <p:nvPr/>
            </p:nvSpPr>
            <p:spPr bwMode="auto">
              <a:xfrm>
                <a:off x="3640" y="3217"/>
                <a:ext cx="7" cy="43"/>
              </a:xfrm>
              <a:custGeom>
                <a:avLst/>
                <a:gdLst>
                  <a:gd name="T0" fmla="*/ 9 w 19"/>
                  <a:gd name="T1" fmla="*/ 0 h 128"/>
                  <a:gd name="T2" fmla="*/ 6 w 19"/>
                  <a:gd name="T3" fmla="*/ 16 h 128"/>
                  <a:gd name="T4" fmla="*/ 2 w 19"/>
                  <a:gd name="T5" fmla="*/ 51 h 128"/>
                  <a:gd name="T6" fmla="*/ 0 w 19"/>
                  <a:gd name="T7" fmla="*/ 91 h 128"/>
                  <a:gd name="T8" fmla="*/ 2 w 19"/>
                  <a:gd name="T9" fmla="*/ 119 h 128"/>
                  <a:gd name="T10" fmla="*/ 10 w 19"/>
                  <a:gd name="T11" fmla="*/ 128 h 128"/>
                  <a:gd name="T12" fmla="*/ 17 w 19"/>
                  <a:gd name="T13" fmla="*/ 121 h 128"/>
                  <a:gd name="T14" fmla="*/ 19 w 19"/>
                  <a:gd name="T15" fmla="*/ 100 h 128"/>
                  <a:gd name="T16" fmla="*/ 19 w 19"/>
                  <a:gd name="T17" fmla="*/ 71 h 128"/>
                  <a:gd name="T18" fmla="*/ 17 w 19"/>
                  <a:gd name="T19" fmla="*/ 42 h 128"/>
                  <a:gd name="T20" fmla="*/ 13 w 19"/>
                  <a:gd name="T21" fmla="*/ 20 h 128"/>
                  <a:gd name="T22" fmla="*/ 10 w 19"/>
                  <a:gd name="T23" fmla="*/ 5 h 128"/>
                  <a:gd name="T24" fmla="*/ 9 w 19"/>
                  <a:gd name="T25" fmla="*/ 0 h 1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28"/>
                  <a:gd name="T41" fmla="*/ 19 w 19"/>
                  <a:gd name="T42" fmla="*/ 128 h 1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28">
                    <a:moveTo>
                      <a:pt x="9" y="0"/>
                    </a:moveTo>
                    <a:lnTo>
                      <a:pt x="6" y="16"/>
                    </a:lnTo>
                    <a:lnTo>
                      <a:pt x="2" y="51"/>
                    </a:lnTo>
                    <a:lnTo>
                      <a:pt x="0" y="91"/>
                    </a:lnTo>
                    <a:lnTo>
                      <a:pt x="2" y="119"/>
                    </a:lnTo>
                    <a:lnTo>
                      <a:pt x="10" y="128"/>
                    </a:lnTo>
                    <a:lnTo>
                      <a:pt x="17" y="121"/>
                    </a:lnTo>
                    <a:lnTo>
                      <a:pt x="19" y="100"/>
                    </a:lnTo>
                    <a:lnTo>
                      <a:pt x="19" y="71"/>
                    </a:lnTo>
                    <a:lnTo>
                      <a:pt x="17" y="42"/>
                    </a:lnTo>
                    <a:lnTo>
                      <a:pt x="13" y="20"/>
                    </a:lnTo>
                    <a:lnTo>
                      <a:pt x="10" y="5"/>
                    </a:lnTo>
                    <a:lnTo>
                      <a:pt x="9" y="0"/>
                    </a:lnTo>
                    <a:close/>
                  </a:path>
                </a:pathLst>
              </a:custGeom>
              <a:solidFill>
                <a:srgbClr val="FFD866"/>
              </a:solidFill>
              <a:ln w="9525">
                <a:noFill/>
                <a:round/>
                <a:headEnd/>
                <a:tailEnd/>
              </a:ln>
            </p:spPr>
            <p:txBody>
              <a:bodyPr/>
              <a:lstStyle/>
              <a:p>
                <a:endParaRPr lang="en-US" dirty="0"/>
              </a:p>
            </p:txBody>
          </p:sp>
          <p:sp>
            <p:nvSpPr>
              <p:cNvPr id="555" name="Freeform 119"/>
              <p:cNvSpPr>
                <a:spLocks/>
              </p:cNvSpPr>
              <p:nvPr/>
            </p:nvSpPr>
            <p:spPr bwMode="auto">
              <a:xfrm>
                <a:off x="3481" y="3036"/>
                <a:ext cx="14" cy="10"/>
              </a:xfrm>
              <a:custGeom>
                <a:avLst/>
                <a:gdLst>
                  <a:gd name="T0" fmla="*/ 41 w 41"/>
                  <a:gd name="T1" fmla="*/ 12 h 28"/>
                  <a:gd name="T2" fmla="*/ 41 w 41"/>
                  <a:gd name="T3" fmla="*/ 8 h 28"/>
                  <a:gd name="T4" fmla="*/ 37 w 41"/>
                  <a:gd name="T5" fmla="*/ 6 h 28"/>
                  <a:gd name="T6" fmla="*/ 30 w 41"/>
                  <a:gd name="T7" fmla="*/ 3 h 28"/>
                  <a:gd name="T8" fmla="*/ 22 w 41"/>
                  <a:gd name="T9" fmla="*/ 0 h 28"/>
                  <a:gd name="T10" fmla="*/ 13 w 41"/>
                  <a:gd name="T11" fmla="*/ 0 h 28"/>
                  <a:gd name="T12" fmla="*/ 5 w 41"/>
                  <a:gd name="T13" fmla="*/ 3 h 28"/>
                  <a:gd name="T14" fmla="*/ 1 w 41"/>
                  <a:gd name="T15" fmla="*/ 7 h 28"/>
                  <a:gd name="T16" fmla="*/ 0 w 41"/>
                  <a:gd name="T17" fmla="*/ 15 h 28"/>
                  <a:gd name="T18" fmla="*/ 2 w 41"/>
                  <a:gd name="T19" fmla="*/ 22 h 28"/>
                  <a:gd name="T20" fmla="*/ 8 w 41"/>
                  <a:gd name="T21" fmla="*/ 26 h 28"/>
                  <a:gd name="T22" fmla="*/ 14 w 41"/>
                  <a:gd name="T23" fmla="*/ 28 h 28"/>
                  <a:gd name="T24" fmla="*/ 21 w 41"/>
                  <a:gd name="T25" fmla="*/ 26 h 28"/>
                  <a:gd name="T26" fmla="*/ 27 w 41"/>
                  <a:gd name="T27" fmla="*/ 24 h 28"/>
                  <a:gd name="T28" fmla="*/ 34 w 41"/>
                  <a:gd name="T29" fmla="*/ 20 h 28"/>
                  <a:gd name="T30" fmla="*/ 39 w 41"/>
                  <a:gd name="T31" fmla="*/ 16 h 28"/>
                  <a:gd name="T32" fmla="*/ 41 w 41"/>
                  <a:gd name="T33" fmla="*/ 12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1"/>
                  <a:gd name="T52" fmla="*/ 0 h 28"/>
                  <a:gd name="T53" fmla="*/ 41 w 41"/>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1" h="28">
                    <a:moveTo>
                      <a:pt x="41" y="12"/>
                    </a:moveTo>
                    <a:lnTo>
                      <a:pt x="41" y="8"/>
                    </a:lnTo>
                    <a:lnTo>
                      <a:pt x="37" y="6"/>
                    </a:lnTo>
                    <a:lnTo>
                      <a:pt x="30" y="3"/>
                    </a:lnTo>
                    <a:lnTo>
                      <a:pt x="22" y="0"/>
                    </a:lnTo>
                    <a:lnTo>
                      <a:pt x="13" y="0"/>
                    </a:lnTo>
                    <a:lnTo>
                      <a:pt x="5" y="3"/>
                    </a:lnTo>
                    <a:lnTo>
                      <a:pt x="1" y="7"/>
                    </a:lnTo>
                    <a:lnTo>
                      <a:pt x="0" y="15"/>
                    </a:lnTo>
                    <a:lnTo>
                      <a:pt x="2" y="22"/>
                    </a:lnTo>
                    <a:lnTo>
                      <a:pt x="8" y="26"/>
                    </a:lnTo>
                    <a:lnTo>
                      <a:pt x="14" y="28"/>
                    </a:lnTo>
                    <a:lnTo>
                      <a:pt x="21" y="26"/>
                    </a:lnTo>
                    <a:lnTo>
                      <a:pt x="27" y="24"/>
                    </a:lnTo>
                    <a:lnTo>
                      <a:pt x="34" y="20"/>
                    </a:lnTo>
                    <a:lnTo>
                      <a:pt x="39" y="16"/>
                    </a:lnTo>
                    <a:lnTo>
                      <a:pt x="41" y="12"/>
                    </a:lnTo>
                    <a:close/>
                  </a:path>
                </a:pathLst>
              </a:custGeom>
              <a:solidFill>
                <a:srgbClr val="A5C9F4"/>
              </a:solidFill>
              <a:ln w="9525">
                <a:noFill/>
                <a:round/>
                <a:headEnd/>
                <a:tailEnd/>
              </a:ln>
            </p:spPr>
            <p:txBody>
              <a:bodyPr/>
              <a:lstStyle/>
              <a:p>
                <a:endParaRPr lang="en-US" dirty="0"/>
              </a:p>
            </p:txBody>
          </p:sp>
          <p:sp>
            <p:nvSpPr>
              <p:cNvPr id="556" name="Freeform 120"/>
              <p:cNvSpPr>
                <a:spLocks/>
              </p:cNvSpPr>
              <p:nvPr/>
            </p:nvSpPr>
            <p:spPr bwMode="auto">
              <a:xfrm>
                <a:off x="3483" y="3064"/>
                <a:ext cx="12" cy="10"/>
              </a:xfrm>
              <a:custGeom>
                <a:avLst/>
                <a:gdLst>
                  <a:gd name="T0" fmla="*/ 0 w 35"/>
                  <a:gd name="T1" fmla="*/ 16 h 32"/>
                  <a:gd name="T2" fmla="*/ 8 w 35"/>
                  <a:gd name="T3" fmla="*/ 4 h 32"/>
                  <a:gd name="T4" fmla="*/ 20 w 35"/>
                  <a:gd name="T5" fmla="*/ 0 h 32"/>
                  <a:gd name="T6" fmla="*/ 31 w 35"/>
                  <a:gd name="T7" fmla="*/ 3 h 32"/>
                  <a:gd name="T8" fmla="*/ 35 w 35"/>
                  <a:gd name="T9" fmla="*/ 16 h 32"/>
                  <a:gd name="T10" fmla="*/ 32 w 35"/>
                  <a:gd name="T11" fmla="*/ 23 h 32"/>
                  <a:gd name="T12" fmla="*/ 27 w 35"/>
                  <a:gd name="T13" fmla="*/ 28 h 32"/>
                  <a:gd name="T14" fmla="*/ 21 w 35"/>
                  <a:gd name="T15" fmla="*/ 32 h 32"/>
                  <a:gd name="T16" fmla="*/ 14 w 35"/>
                  <a:gd name="T17" fmla="*/ 32 h 32"/>
                  <a:gd name="T18" fmla="*/ 8 w 35"/>
                  <a:gd name="T19" fmla="*/ 31 h 32"/>
                  <a:gd name="T20" fmla="*/ 3 w 35"/>
                  <a:gd name="T21" fmla="*/ 28 h 32"/>
                  <a:gd name="T22" fmla="*/ 0 w 35"/>
                  <a:gd name="T23" fmla="*/ 23 h 32"/>
                  <a:gd name="T24" fmla="*/ 0 w 35"/>
                  <a:gd name="T25" fmla="*/ 16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
                  <a:gd name="T40" fmla="*/ 0 h 32"/>
                  <a:gd name="T41" fmla="*/ 35 w 35"/>
                  <a:gd name="T42" fmla="*/ 32 h 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 h="32">
                    <a:moveTo>
                      <a:pt x="0" y="16"/>
                    </a:moveTo>
                    <a:lnTo>
                      <a:pt x="8" y="4"/>
                    </a:lnTo>
                    <a:lnTo>
                      <a:pt x="20" y="0"/>
                    </a:lnTo>
                    <a:lnTo>
                      <a:pt x="31" y="3"/>
                    </a:lnTo>
                    <a:lnTo>
                      <a:pt x="35" y="16"/>
                    </a:lnTo>
                    <a:lnTo>
                      <a:pt x="32" y="23"/>
                    </a:lnTo>
                    <a:lnTo>
                      <a:pt x="27" y="28"/>
                    </a:lnTo>
                    <a:lnTo>
                      <a:pt x="21" y="32"/>
                    </a:lnTo>
                    <a:lnTo>
                      <a:pt x="14" y="32"/>
                    </a:lnTo>
                    <a:lnTo>
                      <a:pt x="8" y="31"/>
                    </a:lnTo>
                    <a:lnTo>
                      <a:pt x="3" y="28"/>
                    </a:lnTo>
                    <a:lnTo>
                      <a:pt x="0" y="23"/>
                    </a:lnTo>
                    <a:lnTo>
                      <a:pt x="0" y="16"/>
                    </a:lnTo>
                    <a:close/>
                  </a:path>
                </a:pathLst>
              </a:custGeom>
              <a:solidFill>
                <a:srgbClr val="7070FF"/>
              </a:solidFill>
              <a:ln w="9525">
                <a:noFill/>
                <a:round/>
                <a:headEnd/>
                <a:tailEnd/>
              </a:ln>
            </p:spPr>
            <p:txBody>
              <a:bodyPr/>
              <a:lstStyle/>
              <a:p>
                <a:endParaRPr lang="en-US" dirty="0"/>
              </a:p>
            </p:txBody>
          </p:sp>
          <p:sp>
            <p:nvSpPr>
              <p:cNvPr id="557" name="Freeform 121"/>
              <p:cNvSpPr>
                <a:spLocks/>
              </p:cNvSpPr>
              <p:nvPr/>
            </p:nvSpPr>
            <p:spPr bwMode="auto">
              <a:xfrm>
                <a:off x="3883" y="3502"/>
                <a:ext cx="50" cy="88"/>
              </a:xfrm>
              <a:custGeom>
                <a:avLst/>
                <a:gdLst>
                  <a:gd name="T0" fmla="*/ 67 w 152"/>
                  <a:gd name="T1" fmla="*/ 0 h 263"/>
                  <a:gd name="T2" fmla="*/ 79 w 152"/>
                  <a:gd name="T3" fmla="*/ 5 h 263"/>
                  <a:gd name="T4" fmla="*/ 94 w 152"/>
                  <a:gd name="T5" fmla="*/ 23 h 263"/>
                  <a:gd name="T6" fmla="*/ 110 w 152"/>
                  <a:gd name="T7" fmla="*/ 53 h 263"/>
                  <a:gd name="T8" fmla="*/ 127 w 152"/>
                  <a:gd name="T9" fmla="*/ 89 h 263"/>
                  <a:gd name="T10" fmla="*/ 140 w 152"/>
                  <a:gd name="T11" fmla="*/ 127 h 263"/>
                  <a:gd name="T12" fmla="*/ 149 w 152"/>
                  <a:gd name="T13" fmla="*/ 164 h 263"/>
                  <a:gd name="T14" fmla="*/ 152 w 152"/>
                  <a:gd name="T15" fmla="*/ 196 h 263"/>
                  <a:gd name="T16" fmla="*/ 146 w 152"/>
                  <a:gd name="T17" fmla="*/ 216 h 263"/>
                  <a:gd name="T18" fmla="*/ 133 w 152"/>
                  <a:gd name="T19" fmla="*/ 231 h 263"/>
                  <a:gd name="T20" fmla="*/ 115 w 152"/>
                  <a:gd name="T21" fmla="*/ 242 h 263"/>
                  <a:gd name="T22" fmla="*/ 94 w 152"/>
                  <a:gd name="T23" fmla="*/ 251 h 263"/>
                  <a:gd name="T24" fmla="*/ 74 w 152"/>
                  <a:gd name="T25" fmla="*/ 258 h 263"/>
                  <a:gd name="T26" fmla="*/ 52 w 152"/>
                  <a:gd name="T27" fmla="*/ 262 h 263"/>
                  <a:gd name="T28" fmla="*/ 32 w 152"/>
                  <a:gd name="T29" fmla="*/ 263 h 263"/>
                  <a:gd name="T30" fmla="*/ 17 w 152"/>
                  <a:gd name="T31" fmla="*/ 262 h 263"/>
                  <a:gd name="T32" fmla="*/ 8 w 152"/>
                  <a:gd name="T33" fmla="*/ 255 h 263"/>
                  <a:gd name="T34" fmla="*/ 2 w 152"/>
                  <a:gd name="T35" fmla="*/ 246 h 263"/>
                  <a:gd name="T36" fmla="*/ 0 w 152"/>
                  <a:gd name="T37" fmla="*/ 236 h 263"/>
                  <a:gd name="T38" fmla="*/ 0 w 152"/>
                  <a:gd name="T39" fmla="*/ 225 h 263"/>
                  <a:gd name="T40" fmla="*/ 4 w 152"/>
                  <a:gd name="T41" fmla="*/ 215 h 263"/>
                  <a:gd name="T42" fmla="*/ 10 w 152"/>
                  <a:gd name="T43" fmla="*/ 205 h 263"/>
                  <a:gd name="T44" fmla="*/ 19 w 152"/>
                  <a:gd name="T45" fmla="*/ 197 h 263"/>
                  <a:gd name="T46" fmla="*/ 32 w 152"/>
                  <a:gd name="T47" fmla="*/ 189 h 263"/>
                  <a:gd name="T48" fmla="*/ 48 w 152"/>
                  <a:gd name="T49" fmla="*/ 185 h 263"/>
                  <a:gd name="T50" fmla="*/ 62 w 152"/>
                  <a:gd name="T51" fmla="*/ 180 h 263"/>
                  <a:gd name="T52" fmla="*/ 74 w 152"/>
                  <a:gd name="T53" fmla="*/ 172 h 263"/>
                  <a:gd name="T54" fmla="*/ 80 w 152"/>
                  <a:gd name="T55" fmla="*/ 162 h 263"/>
                  <a:gd name="T56" fmla="*/ 83 w 152"/>
                  <a:gd name="T57" fmla="*/ 150 h 263"/>
                  <a:gd name="T58" fmla="*/ 83 w 152"/>
                  <a:gd name="T59" fmla="*/ 137 h 263"/>
                  <a:gd name="T60" fmla="*/ 80 w 152"/>
                  <a:gd name="T61" fmla="*/ 124 h 263"/>
                  <a:gd name="T62" fmla="*/ 75 w 152"/>
                  <a:gd name="T63" fmla="*/ 111 h 263"/>
                  <a:gd name="T64" fmla="*/ 67 w 152"/>
                  <a:gd name="T65" fmla="*/ 100 h 263"/>
                  <a:gd name="T66" fmla="*/ 56 w 152"/>
                  <a:gd name="T67" fmla="*/ 72 h 263"/>
                  <a:gd name="T68" fmla="*/ 50 w 152"/>
                  <a:gd name="T69" fmla="*/ 41 h 263"/>
                  <a:gd name="T70" fmla="*/ 54 w 152"/>
                  <a:gd name="T71" fmla="*/ 15 h 263"/>
                  <a:gd name="T72" fmla="*/ 67 w 152"/>
                  <a:gd name="T73" fmla="*/ 0 h 26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2"/>
                  <a:gd name="T112" fmla="*/ 0 h 263"/>
                  <a:gd name="T113" fmla="*/ 152 w 152"/>
                  <a:gd name="T114" fmla="*/ 263 h 26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2" h="263">
                    <a:moveTo>
                      <a:pt x="67" y="0"/>
                    </a:moveTo>
                    <a:lnTo>
                      <a:pt x="79" y="5"/>
                    </a:lnTo>
                    <a:lnTo>
                      <a:pt x="94" y="23"/>
                    </a:lnTo>
                    <a:lnTo>
                      <a:pt x="110" y="53"/>
                    </a:lnTo>
                    <a:lnTo>
                      <a:pt x="127" y="89"/>
                    </a:lnTo>
                    <a:lnTo>
                      <a:pt x="140" y="127"/>
                    </a:lnTo>
                    <a:lnTo>
                      <a:pt x="149" y="164"/>
                    </a:lnTo>
                    <a:lnTo>
                      <a:pt x="152" y="196"/>
                    </a:lnTo>
                    <a:lnTo>
                      <a:pt x="146" y="216"/>
                    </a:lnTo>
                    <a:lnTo>
                      <a:pt x="133" y="231"/>
                    </a:lnTo>
                    <a:lnTo>
                      <a:pt x="115" y="242"/>
                    </a:lnTo>
                    <a:lnTo>
                      <a:pt x="94" y="251"/>
                    </a:lnTo>
                    <a:lnTo>
                      <a:pt x="74" y="258"/>
                    </a:lnTo>
                    <a:lnTo>
                      <a:pt x="52" y="262"/>
                    </a:lnTo>
                    <a:lnTo>
                      <a:pt x="32" y="263"/>
                    </a:lnTo>
                    <a:lnTo>
                      <a:pt x="17" y="262"/>
                    </a:lnTo>
                    <a:lnTo>
                      <a:pt x="8" y="255"/>
                    </a:lnTo>
                    <a:lnTo>
                      <a:pt x="2" y="246"/>
                    </a:lnTo>
                    <a:lnTo>
                      <a:pt x="0" y="236"/>
                    </a:lnTo>
                    <a:lnTo>
                      <a:pt x="0" y="225"/>
                    </a:lnTo>
                    <a:lnTo>
                      <a:pt x="4" y="215"/>
                    </a:lnTo>
                    <a:lnTo>
                      <a:pt x="10" y="205"/>
                    </a:lnTo>
                    <a:lnTo>
                      <a:pt x="19" y="197"/>
                    </a:lnTo>
                    <a:lnTo>
                      <a:pt x="32" y="189"/>
                    </a:lnTo>
                    <a:lnTo>
                      <a:pt x="48" y="185"/>
                    </a:lnTo>
                    <a:lnTo>
                      <a:pt x="62" y="180"/>
                    </a:lnTo>
                    <a:lnTo>
                      <a:pt x="74" y="172"/>
                    </a:lnTo>
                    <a:lnTo>
                      <a:pt x="80" y="162"/>
                    </a:lnTo>
                    <a:lnTo>
                      <a:pt x="83" y="150"/>
                    </a:lnTo>
                    <a:lnTo>
                      <a:pt x="83" y="137"/>
                    </a:lnTo>
                    <a:lnTo>
                      <a:pt x="80" y="124"/>
                    </a:lnTo>
                    <a:lnTo>
                      <a:pt x="75" y="111"/>
                    </a:lnTo>
                    <a:lnTo>
                      <a:pt x="67" y="100"/>
                    </a:lnTo>
                    <a:lnTo>
                      <a:pt x="56" y="72"/>
                    </a:lnTo>
                    <a:lnTo>
                      <a:pt x="50" y="41"/>
                    </a:lnTo>
                    <a:lnTo>
                      <a:pt x="54" y="15"/>
                    </a:lnTo>
                    <a:lnTo>
                      <a:pt x="67" y="0"/>
                    </a:lnTo>
                    <a:close/>
                  </a:path>
                </a:pathLst>
              </a:custGeom>
              <a:solidFill>
                <a:srgbClr val="5E9EFF"/>
              </a:solidFill>
              <a:ln w="9525">
                <a:noFill/>
                <a:round/>
                <a:headEnd/>
                <a:tailEnd/>
              </a:ln>
            </p:spPr>
            <p:txBody>
              <a:bodyPr/>
              <a:lstStyle/>
              <a:p>
                <a:endParaRPr lang="en-US" dirty="0"/>
              </a:p>
            </p:txBody>
          </p:sp>
          <p:sp>
            <p:nvSpPr>
              <p:cNvPr id="558" name="Freeform 122"/>
              <p:cNvSpPr>
                <a:spLocks/>
              </p:cNvSpPr>
              <p:nvPr/>
            </p:nvSpPr>
            <p:spPr bwMode="auto">
              <a:xfrm>
                <a:off x="3839" y="3138"/>
                <a:ext cx="13" cy="84"/>
              </a:xfrm>
              <a:custGeom>
                <a:avLst/>
                <a:gdLst>
                  <a:gd name="T0" fmla="*/ 27 w 38"/>
                  <a:gd name="T1" fmla="*/ 253 h 253"/>
                  <a:gd name="T2" fmla="*/ 36 w 38"/>
                  <a:gd name="T3" fmla="*/ 209 h 253"/>
                  <a:gd name="T4" fmla="*/ 38 w 38"/>
                  <a:gd name="T5" fmla="*/ 134 h 253"/>
                  <a:gd name="T6" fmla="*/ 32 w 38"/>
                  <a:gd name="T7" fmla="*/ 59 h 253"/>
                  <a:gd name="T8" fmla="*/ 27 w 38"/>
                  <a:gd name="T9" fmla="*/ 18 h 253"/>
                  <a:gd name="T10" fmla="*/ 21 w 38"/>
                  <a:gd name="T11" fmla="*/ 5 h 253"/>
                  <a:gd name="T12" fmla="*/ 12 w 38"/>
                  <a:gd name="T13" fmla="*/ 0 h 253"/>
                  <a:gd name="T14" fmla="*/ 4 w 38"/>
                  <a:gd name="T15" fmla="*/ 3 h 253"/>
                  <a:gd name="T16" fmla="*/ 0 w 38"/>
                  <a:gd name="T17" fmla="*/ 20 h 253"/>
                  <a:gd name="T18" fmla="*/ 1 w 38"/>
                  <a:gd name="T19" fmla="*/ 73 h 253"/>
                  <a:gd name="T20" fmla="*/ 6 w 38"/>
                  <a:gd name="T21" fmla="*/ 158 h 253"/>
                  <a:gd name="T22" fmla="*/ 14 w 38"/>
                  <a:gd name="T23" fmla="*/ 233 h 253"/>
                  <a:gd name="T24" fmla="*/ 27 w 38"/>
                  <a:gd name="T25" fmla="*/ 253 h 2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53"/>
                  <a:gd name="T41" fmla="*/ 38 w 38"/>
                  <a:gd name="T42" fmla="*/ 253 h 2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53">
                    <a:moveTo>
                      <a:pt x="27" y="253"/>
                    </a:moveTo>
                    <a:lnTo>
                      <a:pt x="36" y="209"/>
                    </a:lnTo>
                    <a:lnTo>
                      <a:pt x="38" y="134"/>
                    </a:lnTo>
                    <a:lnTo>
                      <a:pt x="32" y="59"/>
                    </a:lnTo>
                    <a:lnTo>
                      <a:pt x="27" y="18"/>
                    </a:lnTo>
                    <a:lnTo>
                      <a:pt x="21" y="5"/>
                    </a:lnTo>
                    <a:lnTo>
                      <a:pt x="12" y="0"/>
                    </a:lnTo>
                    <a:lnTo>
                      <a:pt x="4" y="3"/>
                    </a:lnTo>
                    <a:lnTo>
                      <a:pt x="0" y="20"/>
                    </a:lnTo>
                    <a:lnTo>
                      <a:pt x="1" y="73"/>
                    </a:lnTo>
                    <a:lnTo>
                      <a:pt x="6" y="158"/>
                    </a:lnTo>
                    <a:lnTo>
                      <a:pt x="14" y="233"/>
                    </a:lnTo>
                    <a:lnTo>
                      <a:pt x="27" y="253"/>
                    </a:lnTo>
                    <a:close/>
                  </a:path>
                </a:pathLst>
              </a:custGeom>
              <a:solidFill>
                <a:srgbClr val="7070FF"/>
              </a:solidFill>
              <a:ln w="9525">
                <a:noFill/>
                <a:round/>
                <a:headEnd/>
                <a:tailEnd/>
              </a:ln>
            </p:spPr>
            <p:txBody>
              <a:bodyPr/>
              <a:lstStyle/>
              <a:p>
                <a:endParaRPr lang="en-US" dirty="0"/>
              </a:p>
            </p:txBody>
          </p:sp>
          <p:sp>
            <p:nvSpPr>
              <p:cNvPr id="559" name="Freeform 123"/>
              <p:cNvSpPr>
                <a:spLocks/>
              </p:cNvSpPr>
              <p:nvPr/>
            </p:nvSpPr>
            <p:spPr bwMode="auto">
              <a:xfrm>
                <a:off x="3770" y="3526"/>
                <a:ext cx="26" cy="95"/>
              </a:xfrm>
              <a:custGeom>
                <a:avLst/>
                <a:gdLst>
                  <a:gd name="T0" fmla="*/ 71 w 76"/>
                  <a:gd name="T1" fmla="*/ 2 h 285"/>
                  <a:gd name="T2" fmla="*/ 69 w 76"/>
                  <a:gd name="T3" fmla="*/ 2 h 285"/>
                  <a:gd name="T4" fmla="*/ 61 w 76"/>
                  <a:gd name="T5" fmla="*/ 0 h 285"/>
                  <a:gd name="T6" fmla="*/ 52 w 76"/>
                  <a:gd name="T7" fmla="*/ 0 h 285"/>
                  <a:gd name="T8" fmla="*/ 40 w 76"/>
                  <a:gd name="T9" fmla="*/ 2 h 285"/>
                  <a:gd name="T10" fmla="*/ 28 w 76"/>
                  <a:gd name="T11" fmla="*/ 6 h 285"/>
                  <a:gd name="T12" fmla="*/ 18 w 76"/>
                  <a:gd name="T13" fmla="*/ 12 h 285"/>
                  <a:gd name="T14" fmla="*/ 10 w 76"/>
                  <a:gd name="T15" fmla="*/ 22 h 285"/>
                  <a:gd name="T16" fmla="*/ 6 w 76"/>
                  <a:gd name="T17" fmla="*/ 37 h 285"/>
                  <a:gd name="T18" fmla="*/ 3 w 76"/>
                  <a:gd name="T19" fmla="*/ 98 h 285"/>
                  <a:gd name="T20" fmla="*/ 0 w 76"/>
                  <a:gd name="T21" fmla="*/ 183 h 285"/>
                  <a:gd name="T22" fmla="*/ 3 w 76"/>
                  <a:gd name="T23" fmla="*/ 257 h 285"/>
                  <a:gd name="T24" fmla="*/ 13 w 76"/>
                  <a:gd name="T25" fmla="*/ 285 h 285"/>
                  <a:gd name="T26" fmla="*/ 25 w 76"/>
                  <a:gd name="T27" fmla="*/ 263 h 285"/>
                  <a:gd name="T28" fmla="*/ 30 w 76"/>
                  <a:gd name="T29" fmla="*/ 221 h 285"/>
                  <a:gd name="T30" fmla="*/ 31 w 76"/>
                  <a:gd name="T31" fmla="*/ 171 h 285"/>
                  <a:gd name="T32" fmla="*/ 30 w 76"/>
                  <a:gd name="T33" fmla="*/ 133 h 285"/>
                  <a:gd name="T34" fmla="*/ 28 w 76"/>
                  <a:gd name="T35" fmla="*/ 102 h 285"/>
                  <a:gd name="T36" fmla="*/ 34 w 76"/>
                  <a:gd name="T37" fmla="*/ 76 h 285"/>
                  <a:gd name="T38" fmla="*/ 44 w 76"/>
                  <a:gd name="T39" fmla="*/ 56 h 285"/>
                  <a:gd name="T40" fmla="*/ 61 w 76"/>
                  <a:gd name="T41" fmla="*/ 47 h 285"/>
                  <a:gd name="T42" fmla="*/ 75 w 76"/>
                  <a:gd name="T43" fmla="*/ 39 h 285"/>
                  <a:gd name="T44" fmla="*/ 76 w 76"/>
                  <a:gd name="T45" fmla="*/ 24 h 285"/>
                  <a:gd name="T46" fmla="*/ 74 w 76"/>
                  <a:gd name="T47" fmla="*/ 8 h 285"/>
                  <a:gd name="T48" fmla="*/ 71 w 76"/>
                  <a:gd name="T49" fmla="*/ 2 h 2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285"/>
                  <a:gd name="T77" fmla="*/ 76 w 76"/>
                  <a:gd name="T78" fmla="*/ 285 h 2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285">
                    <a:moveTo>
                      <a:pt x="71" y="2"/>
                    </a:moveTo>
                    <a:lnTo>
                      <a:pt x="69" y="2"/>
                    </a:lnTo>
                    <a:lnTo>
                      <a:pt x="61" y="0"/>
                    </a:lnTo>
                    <a:lnTo>
                      <a:pt x="52" y="0"/>
                    </a:lnTo>
                    <a:lnTo>
                      <a:pt x="40" y="2"/>
                    </a:lnTo>
                    <a:lnTo>
                      <a:pt x="28" y="6"/>
                    </a:lnTo>
                    <a:lnTo>
                      <a:pt x="18" y="12"/>
                    </a:lnTo>
                    <a:lnTo>
                      <a:pt x="10" y="22"/>
                    </a:lnTo>
                    <a:lnTo>
                      <a:pt x="6" y="37"/>
                    </a:lnTo>
                    <a:lnTo>
                      <a:pt x="3" y="98"/>
                    </a:lnTo>
                    <a:lnTo>
                      <a:pt x="0" y="183"/>
                    </a:lnTo>
                    <a:lnTo>
                      <a:pt x="3" y="257"/>
                    </a:lnTo>
                    <a:lnTo>
                      <a:pt x="13" y="285"/>
                    </a:lnTo>
                    <a:lnTo>
                      <a:pt x="25" y="263"/>
                    </a:lnTo>
                    <a:lnTo>
                      <a:pt x="30" y="221"/>
                    </a:lnTo>
                    <a:lnTo>
                      <a:pt x="31" y="171"/>
                    </a:lnTo>
                    <a:lnTo>
                      <a:pt x="30" y="133"/>
                    </a:lnTo>
                    <a:lnTo>
                      <a:pt x="28" y="102"/>
                    </a:lnTo>
                    <a:lnTo>
                      <a:pt x="34" y="76"/>
                    </a:lnTo>
                    <a:lnTo>
                      <a:pt x="44" y="56"/>
                    </a:lnTo>
                    <a:lnTo>
                      <a:pt x="61" y="47"/>
                    </a:lnTo>
                    <a:lnTo>
                      <a:pt x="75" y="39"/>
                    </a:lnTo>
                    <a:lnTo>
                      <a:pt x="76" y="24"/>
                    </a:lnTo>
                    <a:lnTo>
                      <a:pt x="74" y="8"/>
                    </a:lnTo>
                    <a:lnTo>
                      <a:pt x="71" y="2"/>
                    </a:lnTo>
                    <a:close/>
                  </a:path>
                </a:pathLst>
              </a:custGeom>
              <a:solidFill>
                <a:srgbClr val="B7C1E8"/>
              </a:solidFill>
              <a:ln w="9525">
                <a:noFill/>
                <a:round/>
                <a:headEnd/>
                <a:tailEnd/>
              </a:ln>
            </p:spPr>
            <p:txBody>
              <a:bodyPr/>
              <a:lstStyle/>
              <a:p>
                <a:endParaRPr lang="en-US" dirty="0"/>
              </a:p>
            </p:txBody>
          </p:sp>
          <p:sp>
            <p:nvSpPr>
              <p:cNvPr id="560" name="Freeform 124"/>
              <p:cNvSpPr>
                <a:spLocks/>
              </p:cNvSpPr>
              <p:nvPr/>
            </p:nvSpPr>
            <p:spPr bwMode="auto">
              <a:xfrm>
                <a:off x="3806" y="3549"/>
                <a:ext cx="46" cy="116"/>
              </a:xfrm>
              <a:custGeom>
                <a:avLst/>
                <a:gdLst>
                  <a:gd name="T0" fmla="*/ 125 w 139"/>
                  <a:gd name="T1" fmla="*/ 0 h 348"/>
                  <a:gd name="T2" fmla="*/ 135 w 139"/>
                  <a:gd name="T3" fmla="*/ 53 h 348"/>
                  <a:gd name="T4" fmla="*/ 139 w 139"/>
                  <a:gd name="T5" fmla="*/ 163 h 348"/>
                  <a:gd name="T6" fmla="*/ 135 w 139"/>
                  <a:gd name="T7" fmla="*/ 274 h 348"/>
                  <a:gd name="T8" fmla="*/ 121 w 139"/>
                  <a:gd name="T9" fmla="*/ 331 h 348"/>
                  <a:gd name="T10" fmla="*/ 108 w 139"/>
                  <a:gd name="T11" fmla="*/ 337 h 348"/>
                  <a:gd name="T12" fmla="*/ 90 w 139"/>
                  <a:gd name="T13" fmla="*/ 342 h 348"/>
                  <a:gd name="T14" fmla="*/ 68 w 139"/>
                  <a:gd name="T15" fmla="*/ 346 h 348"/>
                  <a:gd name="T16" fmla="*/ 45 w 139"/>
                  <a:gd name="T17" fmla="*/ 348 h 348"/>
                  <a:gd name="T18" fmla="*/ 25 w 139"/>
                  <a:gd name="T19" fmla="*/ 348 h 348"/>
                  <a:gd name="T20" fmla="*/ 8 w 139"/>
                  <a:gd name="T21" fmla="*/ 347 h 348"/>
                  <a:gd name="T22" fmla="*/ 0 w 139"/>
                  <a:gd name="T23" fmla="*/ 342 h 348"/>
                  <a:gd name="T24" fmla="*/ 2 w 139"/>
                  <a:gd name="T25" fmla="*/ 334 h 348"/>
                  <a:gd name="T26" fmla="*/ 11 w 139"/>
                  <a:gd name="T27" fmla="*/ 326 h 348"/>
                  <a:gd name="T28" fmla="*/ 21 w 139"/>
                  <a:gd name="T29" fmla="*/ 320 h 348"/>
                  <a:gd name="T30" fmla="*/ 32 w 139"/>
                  <a:gd name="T31" fmla="*/ 315 h 348"/>
                  <a:gd name="T32" fmla="*/ 42 w 139"/>
                  <a:gd name="T33" fmla="*/ 309 h 348"/>
                  <a:gd name="T34" fmla="*/ 52 w 139"/>
                  <a:gd name="T35" fmla="*/ 304 h 348"/>
                  <a:gd name="T36" fmla="*/ 60 w 139"/>
                  <a:gd name="T37" fmla="*/ 299 h 348"/>
                  <a:gd name="T38" fmla="*/ 65 w 139"/>
                  <a:gd name="T39" fmla="*/ 293 h 348"/>
                  <a:gd name="T40" fmla="*/ 67 w 139"/>
                  <a:gd name="T41" fmla="*/ 284 h 348"/>
                  <a:gd name="T42" fmla="*/ 64 w 139"/>
                  <a:gd name="T43" fmla="*/ 252 h 348"/>
                  <a:gd name="T44" fmla="*/ 59 w 139"/>
                  <a:gd name="T45" fmla="*/ 211 h 348"/>
                  <a:gd name="T46" fmla="*/ 59 w 139"/>
                  <a:gd name="T47" fmla="*/ 176 h 348"/>
                  <a:gd name="T48" fmla="*/ 69 w 139"/>
                  <a:gd name="T49" fmla="*/ 160 h 348"/>
                  <a:gd name="T50" fmla="*/ 85 w 139"/>
                  <a:gd name="T51" fmla="*/ 163 h 348"/>
                  <a:gd name="T52" fmla="*/ 95 w 139"/>
                  <a:gd name="T53" fmla="*/ 164 h 348"/>
                  <a:gd name="T54" fmla="*/ 100 w 139"/>
                  <a:gd name="T55" fmla="*/ 157 h 348"/>
                  <a:gd name="T56" fmla="*/ 104 w 139"/>
                  <a:gd name="T57" fmla="*/ 133 h 348"/>
                  <a:gd name="T58" fmla="*/ 105 w 139"/>
                  <a:gd name="T59" fmla="*/ 92 h 348"/>
                  <a:gd name="T60" fmla="*/ 109 w 139"/>
                  <a:gd name="T61" fmla="*/ 46 h 348"/>
                  <a:gd name="T62" fmla="*/ 115 w 139"/>
                  <a:gd name="T63" fmla="*/ 11 h 348"/>
                  <a:gd name="T64" fmla="*/ 125 w 139"/>
                  <a:gd name="T65" fmla="*/ 0 h 3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9"/>
                  <a:gd name="T100" fmla="*/ 0 h 348"/>
                  <a:gd name="T101" fmla="*/ 139 w 139"/>
                  <a:gd name="T102" fmla="*/ 348 h 3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9" h="348">
                    <a:moveTo>
                      <a:pt x="125" y="0"/>
                    </a:moveTo>
                    <a:lnTo>
                      <a:pt x="135" y="53"/>
                    </a:lnTo>
                    <a:lnTo>
                      <a:pt x="139" y="163"/>
                    </a:lnTo>
                    <a:lnTo>
                      <a:pt x="135" y="274"/>
                    </a:lnTo>
                    <a:lnTo>
                      <a:pt x="121" y="331"/>
                    </a:lnTo>
                    <a:lnTo>
                      <a:pt x="108" y="337"/>
                    </a:lnTo>
                    <a:lnTo>
                      <a:pt x="90" y="342"/>
                    </a:lnTo>
                    <a:lnTo>
                      <a:pt x="68" y="346"/>
                    </a:lnTo>
                    <a:lnTo>
                      <a:pt x="45" y="348"/>
                    </a:lnTo>
                    <a:lnTo>
                      <a:pt x="25" y="348"/>
                    </a:lnTo>
                    <a:lnTo>
                      <a:pt x="8" y="347"/>
                    </a:lnTo>
                    <a:lnTo>
                      <a:pt x="0" y="342"/>
                    </a:lnTo>
                    <a:lnTo>
                      <a:pt x="2" y="334"/>
                    </a:lnTo>
                    <a:lnTo>
                      <a:pt x="11" y="326"/>
                    </a:lnTo>
                    <a:lnTo>
                      <a:pt x="21" y="320"/>
                    </a:lnTo>
                    <a:lnTo>
                      <a:pt x="32" y="315"/>
                    </a:lnTo>
                    <a:lnTo>
                      <a:pt x="42" y="309"/>
                    </a:lnTo>
                    <a:lnTo>
                      <a:pt x="52" y="304"/>
                    </a:lnTo>
                    <a:lnTo>
                      <a:pt x="60" y="299"/>
                    </a:lnTo>
                    <a:lnTo>
                      <a:pt x="65" y="293"/>
                    </a:lnTo>
                    <a:lnTo>
                      <a:pt x="67" y="284"/>
                    </a:lnTo>
                    <a:lnTo>
                      <a:pt x="64" y="252"/>
                    </a:lnTo>
                    <a:lnTo>
                      <a:pt x="59" y="211"/>
                    </a:lnTo>
                    <a:lnTo>
                      <a:pt x="59" y="176"/>
                    </a:lnTo>
                    <a:lnTo>
                      <a:pt x="69" y="160"/>
                    </a:lnTo>
                    <a:lnTo>
                      <a:pt x="85" y="163"/>
                    </a:lnTo>
                    <a:lnTo>
                      <a:pt x="95" y="164"/>
                    </a:lnTo>
                    <a:lnTo>
                      <a:pt x="100" y="157"/>
                    </a:lnTo>
                    <a:lnTo>
                      <a:pt x="104" y="133"/>
                    </a:lnTo>
                    <a:lnTo>
                      <a:pt x="105" y="92"/>
                    </a:lnTo>
                    <a:lnTo>
                      <a:pt x="109" y="46"/>
                    </a:lnTo>
                    <a:lnTo>
                      <a:pt x="115" y="11"/>
                    </a:lnTo>
                    <a:lnTo>
                      <a:pt x="125" y="0"/>
                    </a:lnTo>
                    <a:close/>
                  </a:path>
                </a:pathLst>
              </a:custGeom>
              <a:solidFill>
                <a:srgbClr val="7587C9"/>
              </a:solidFill>
              <a:ln w="9525">
                <a:noFill/>
                <a:round/>
                <a:headEnd/>
                <a:tailEnd/>
              </a:ln>
            </p:spPr>
            <p:txBody>
              <a:bodyPr/>
              <a:lstStyle/>
              <a:p>
                <a:endParaRPr lang="en-US" dirty="0"/>
              </a:p>
            </p:txBody>
          </p:sp>
          <p:sp>
            <p:nvSpPr>
              <p:cNvPr id="561" name="Freeform 125"/>
              <p:cNvSpPr>
                <a:spLocks/>
              </p:cNvSpPr>
              <p:nvPr/>
            </p:nvSpPr>
            <p:spPr bwMode="auto">
              <a:xfrm>
                <a:off x="3690" y="3681"/>
                <a:ext cx="158" cy="14"/>
              </a:xfrm>
              <a:custGeom>
                <a:avLst/>
                <a:gdLst>
                  <a:gd name="T0" fmla="*/ 0 w 476"/>
                  <a:gd name="T1" fmla="*/ 16 h 44"/>
                  <a:gd name="T2" fmla="*/ 7 w 476"/>
                  <a:gd name="T3" fmla="*/ 20 h 44"/>
                  <a:gd name="T4" fmla="*/ 23 w 476"/>
                  <a:gd name="T5" fmla="*/ 24 h 44"/>
                  <a:gd name="T6" fmla="*/ 48 w 476"/>
                  <a:gd name="T7" fmla="*/ 27 h 44"/>
                  <a:gd name="T8" fmla="*/ 79 w 476"/>
                  <a:gd name="T9" fmla="*/ 30 h 44"/>
                  <a:gd name="T10" fmla="*/ 114 w 476"/>
                  <a:gd name="T11" fmla="*/ 34 h 44"/>
                  <a:gd name="T12" fmla="*/ 154 w 476"/>
                  <a:gd name="T13" fmla="*/ 37 h 44"/>
                  <a:gd name="T14" fmla="*/ 197 w 476"/>
                  <a:gd name="T15" fmla="*/ 39 h 44"/>
                  <a:gd name="T16" fmla="*/ 241 w 476"/>
                  <a:gd name="T17" fmla="*/ 42 h 44"/>
                  <a:gd name="T18" fmla="*/ 283 w 476"/>
                  <a:gd name="T19" fmla="*/ 43 h 44"/>
                  <a:gd name="T20" fmla="*/ 326 w 476"/>
                  <a:gd name="T21" fmla="*/ 44 h 44"/>
                  <a:gd name="T22" fmla="*/ 365 w 476"/>
                  <a:gd name="T23" fmla="*/ 44 h 44"/>
                  <a:gd name="T24" fmla="*/ 401 w 476"/>
                  <a:gd name="T25" fmla="*/ 44 h 44"/>
                  <a:gd name="T26" fmla="*/ 431 w 476"/>
                  <a:gd name="T27" fmla="*/ 42 h 44"/>
                  <a:gd name="T28" fmla="*/ 454 w 476"/>
                  <a:gd name="T29" fmla="*/ 39 h 44"/>
                  <a:gd name="T30" fmla="*/ 470 w 476"/>
                  <a:gd name="T31" fmla="*/ 35 h 44"/>
                  <a:gd name="T32" fmla="*/ 476 w 476"/>
                  <a:gd name="T33" fmla="*/ 30 h 44"/>
                  <a:gd name="T34" fmla="*/ 475 w 476"/>
                  <a:gd name="T35" fmla="*/ 20 h 44"/>
                  <a:gd name="T36" fmla="*/ 467 w 476"/>
                  <a:gd name="T37" fmla="*/ 12 h 44"/>
                  <a:gd name="T38" fmla="*/ 454 w 476"/>
                  <a:gd name="T39" fmla="*/ 7 h 44"/>
                  <a:gd name="T40" fmla="*/ 439 w 476"/>
                  <a:gd name="T41" fmla="*/ 4 h 44"/>
                  <a:gd name="T42" fmla="*/ 419 w 476"/>
                  <a:gd name="T43" fmla="*/ 3 h 44"/>
                  <a:gd name="T44" fmla="*/ 400 w 476"/>
                  <a:gd name="T45" fmla="*/ 2 h 44"/>
                  <a:gd name="T46" fmla="*/ 381 w 476"/>
                  <a:gd name="T47" fmla="*/ 2 h 44"/>
                  <a:gd name="T48" fmla="*/ 362 w 476"/>
                  <a:gd name="T49" fmla="*/ 2 h 44"/>
                  <a:gd name="T50" fmla="*/ 351 w 476"/>
                  <a:gd name="T51" fmla="*/ 2 h 44"/>
                  <a:gd name="T52" fmla="*/ 334 w 476"/>
                  <a:gd name="T53" fmla="*/ 2 h 44"/>
                  <a:gd name="T54" fmla="*/ 312 w 476"/>
                  <a:gd name="T55" fmla="*/ 2 h 44"/>
                  <a:gd name="T56" fmla="*/ 286 w 476"/>
                  <a:gd name="T57" fmla="*/ 0 h 44"/>
                  <a:gd name="T58" fmla="*/ 257 w 476"/>
                  <a:gd name="T59" fmla="*/ 0 h 44"/>
                  <a:gd name="T60" fmla="*/ 226 w 476"/>
                  <a:gd name="T61" fmla="*/ 0 h 44"/>
                  <a:gd name="T62" fmla="*/ 194 w 476"/>
                  <a:gd name="T63" fmla="*/ 0 h 44"/>
                  <a:gd name="T64" fmla="*/ 162 w 476"/>
                  <a:gd name="T65" fmla="*/ 0 h 44"/>
                  <a:gd name="T66" fmla="*/ 129 w 476"/>
                  <a:gd name="T67" fmla="*/ 2 h 44"/>
                  <a:gd name="T68" fmla="*/ 98 w 476"/>
                  <a:gd name="T69" fmla="*/ 2 h 44"/>
                  <a:gd name="T70" fmla="*/ 71 w 476"/>
                  <a:gd name="T71" fmla="*/ 3 h 44"/>
                  <a:gd name="T72" fmla="*/ 46 w 476"/>
                  <a:gd name="T73" fmla="*/ 5 h 44"/>
                  <a:gd name="T74" fmla="*/ 25 w 476"/>
                  <a:gd name="T75" fmla="*/ 7 h 44"/>
                  <a:gd name="T76" fmla="*/ 10 w 476"/>
                  <a:gd name="T77" fmla="*/ 9 h 44"/>
                  <a:gd name="T78" fmla="*/ 1 w 476"/>
                  <a:gd name="T79" fmla="*/ 12 h 44"/>
                  <a:gd name="T80" fmla="*/ 0 w 476"/>
                  <a:gd name="T81" fmla="*/ 16 h 4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76"/>
                  <a:gd name="T124" fmla="*/ 0 h 44"/>
                  <a:gd name="T125" fmla="*/ 476 w 476"/>
                  <a:gd name="T126" fmla="*/ 44 h 4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76" h="44">
                    <a:moveTo>
                      <a:pt x="0" y="16"/>
                    </a:moveTo>
                    <a:lnTo>
                      <a:pt x="7" y="20"/>
                    </a:lnTo>
                    <a:lnTo>
                      <a:pt x="23" y="24"/>
                    </a:lnTo>
                    <a:lnTo>
                      <a:pt x="48" y="27"/>
                    </a:lnTo>
                    <a:lnTo>
                      <a:pt x="79" y="30"/>
                    </a:lnTo>
                    <a:lnTo>
                      <a:pt x="114" y="34"/>
                    </a:lnTo>
                    <a:lnTo>
                      <a:pt x="154" y="37"/>
                    </a:lnTo>
                    <a:lnTo>
                      <a:pt x="197" y="39"/>
                    </a:lnTo>
                    <a:lnTo>
                      <a:pt x="241" y="42"/>
                    </a:lnTo>
                    <a:lnTo>
                      <a:pt x="283" y="43"/>
                    </a:lnTo>
                    <a:lnTo>
                      <a:pt x="326" y="44"/>
                    </a:lnTo>
                    <a:lnTo>
                      <a:pt x="365" y="44"/>
                    </a:lnTo>
                    <a:lnTo>
                      <a:pt x="401" y="44"/>
                    </a:lnTo>
                    <a:lnTo>
                      <a:pt x="431" y="42"/>
                    </a:lnTo>
                    <a:lnTo>
                      <a:pt x="454" y="39"/>
                    </a:lnTo>
                    <a:lnTo>
                      <a:pt x="470" y="35"/>
                    </a:lnTo>
                    <a:lnTo>
                      <a:pt x="476" y="30"/>
                    </a:lnTo>
                    <a:lnTo>
                      <a:pt x="475" y="20"/>
                    </a:lnTo>
                    <a:lnTo>
                      <a:pt x="467" y="12"/>
                    </a:lnTo>
                    <a:lnTo>
                      <a:pt x="454" y="7"/>
                    </a:lnTo>
                    <a:lnTo>
                      <a:pt x="439" y="4"/>
                    </a:lnTo>
                    <a:lnTo>
                      <a:pt x="419" y="3"/>
                    </a:lnTo>
                    <a:lnTo>
                      <a:pt x="400" y="2"/>
                    </a:lnTo>
                    <a:lnTo>
                      <a:pt x="381" y="2"/>
                    </a:lnTo>
                    <a:lnTo>
                      <a:pt x="362" y="2"/>
                    </a:lnTo>
                    <a:lnTo>
                      <a:pt x="351" y="2"/>
                    </a:lnTo>
                    <a:lnTo>
                      <a:pt x="334" y="2"/>
                    </a:lnTo>
                    <a:lnTo>
                      <a:pt x="312" y="2"/>
                    </a:lnTo>
                    <a:lnTo>
                      <a:pt x="286" y="0"/>
                    </a:lnTo>
                    <a:lnTo>
                      <a:pt x="257" y="0"/>
                    </a:lnTo>
                    <a:lnTo>
                      <a:pt x="226" y="0"/>
                    </a:lnTo>
                    <a:lnTo>
                      <a:pt x="194" y="0"/>
                    </a:lnTo>
                    <a:lnTo>
                      <a:pt x="162" y="0"/>
                    </a:lnTo>
                    <a:lnTo>
                      <a:pt x="129" y="2"/>
                    </a:lnTo>
                    <a:lnTo>
                      <a:pt x="98" y="2"/>
                    </a:lnTo>
                    <a:lnTo>
                      <a:pt x="71" y="3"/>
                    </a:lnTo>
                    <a:lnTo>
                      <a:pt x="46" y="5"/>
                    </a:lnTo>
                    <a:lnTo>
                      <a:pt x="25" y="7"/>
                    </a:lnTo>
                    <a:lnTo>
                      <a:pt x="10" y="9"/>
                    </a:lnTo>
                    <a:lnTo>
                      <a:pt x="1" y="12"/>
                    </a:lnTo>
                    <a:lnTo>
                      <a:pt x="0" y="16"/>
                    </a:lnTo>
                    <a:close/>
                  </a:path>
                </a:pathLst>
              </a:custGeom>
              <a:solidFill>
                <a:srgbClr val="212187"/>
              </a:solidFill>
              <a:ln w="9525">
                <a:noFill/>
                <a:round/>
                <a:headEnd/>
                <a:tailEnd/>
              </a:ln>
            </p:spPr>
            <p:txBody>
              <a:bodyPr/>
              <a:lstStyle/>
              <a:p>
                <a:endParaRPr lang="en-US" dirty="0"/>
              </a:p>
            </p:txBody>
          </p:sp>
          <p:sp>
            <p:nvSpPr>
              <p:cNvPr id="562" name="Freeform 126"/>
              <p:cNvSpPr>
                <a:spLocks/>
              </p:cNvSpPr>
              <p:nvPr/>
            </p:nvSpPr>
            <p:spPr bwMode="auto">
              <a:xfrm>
                <a:off x="3499" y="3707"/>
                <a:ext cx="177" cy="12"/>
              </a:xfrm>
              <a:custGeom>
                <a:avLst/>
                <a:gdLst>
                  <a:gd name="T0" fmla="*/ 532 w 532"/>
                  <a:gd name="T1" fmla="*/ 4 h 35"/>
                  <a:gd name="T2" fmla="*/ 528 w 532"/>
                  <a:gd name="T3" fmla="*/ 2 h 35"/>
                  <a:gd name="T4" fmla="*/ 517 w 532"/>
                  <a:gd name="T5" fmla="*/ 0 h 35"/>
                  <a:gd name="T6" fmla="*/ 500 w 532"/>
                  <a:gd name="T7" fmla="*/ 0 h 35"/>
                  <a:gd name="T8" fmla="*/ 478 w 532"/>
                  <a:gd name="T9" fmla="*/ 0 h 35"/>
                  <a:gd name="T10" fmla="*/ 451 w 532"/>
                  <a:gd name="T11" fmla="*/ 2 h 35"/>
                  <a:gd name="T12" fmla="*/ 421 w 532"/>
                  <a:gd name="T13" fmla="*/ 3 h 35"/>
                  <a:gd name="T14" fmla="*/ 389 w 532"/>
                  <a:gd name="T15" fmla="*/ 5 h 35"/>
                  <a:gd name="T16" fmla="*/ 355 w 532"/>
                  <a:gd name="T17" fmla="*/ 7 h 35"/>
                  <a:gd name="T18" fmla="*/ 321 w 532"/>
                  <a:gd name="T19" fmla="*/ 9 h 35"/>
                  <a:gd name="T20" fmla="*/ 287 w 532"/>
                  <a:gd name="T21" fmla="*/ 11 h 35"/>
                  <a:gd name="T22" fmla="*/ 254 w 532"/>
                  <a:gd name="T23" fmla="*/ 13 h 35"/>
                  <a:gd name="T24" fmla="*/ 224 w 532"/>
                  <a:gd name="T25" fmla="*/ 16 h 35"/>
                  <a:gd name="T26" fmla="*/ 197 w 532"/>
                  <a:gd name="T27" fmla="*/ 17 h 35"/>
                  <a:gd name="T28" fmla="*/ 172 w 532"/>
                  <a:gd name="T29" fmla="*/ 18 h 35"/>
                  <a:gd name="T30" fmla="*/ 154 w 532"/>
                  <a:gd name="T31" fmla="*/ 18 h 35"/>
                  <a:gd name="T32" fmla="*/ 141 w 532"/>
                  <a:gd name="T33" fmla="*/ 18 h 35"/>
                  <a:gd name="T34" fmla="*/ 119 w 532"/>
                  <a:gd name="T35" fmla="*/ 17 h 35"/>
                  <a:gd name="T36" fmla="*/ 94 w 532"/>
                  <a:gd name="T37" fmla="*/ 15 h 35"/>
                  <a:gd name="T38" fmla="*/ 70 w 532"/>
                  <a:gd name="T39" fmla="*/ 12 h 35"/>
                  <a:gd name="T40" fmla="*/ 45 w 532"/>
                  <a:gd name="T41" fmla="*/ 11 h 35"/>
                  <a:gd name="T42" fmla="*/ 24 w 532"/>
                  <a:gd name="T43" fmla="*/ 9 h 35"/>
                  <a:gd name="T44" fmla="*/ 9 w 532"/>
                  <a:gd name="T45" fmla="*/ 9 h 35"/>
                  <a:gd name="T46" fmla="*/ 0 w 532"/>
                  <a:gd name="T47" fmla="*/ 13 h 35"/>
                  <a:gd name="T48" fmla="*/ 1 w 532"/>
                  <a:gd name="T49" fmla="*/ 18 h 35"/>
                  <a:gd name="T50" fmla="*/ 10 w 532"/>
                  <a:gd name="T51" fmla="*/ 25 h 35"/>
                  <a:gd name="T52" fmla="*/ 23 w 532"/>
                  <a:gd name="T53" fmla="*/ 27 h 35"/>
                  <a:gd name="T54" fmla="*/ 40 w 532"/>
                  <a:gd name="T55" fmla="*/ 29 h 35"/>
                  <a:gd name="T56" fmla="*/ 61 w 532"/>
                  <a:gd name="T57" fmla="*/ 29 h 35"/>
                  <a:gd name="T58" fmla="*/ 87 w 532"/>
                  <a:gd name="T59" fmla="*/ 29 h 35"/>
                  <a:gd name="T60" fmla="*/ 115 w 532"/>
                  <a:gd name="T61" fmla="*/ 29 h 35"/>
                  <a:gd name="T62" fmla="*/ 149 w 532"/>
                  <a:gd name="T63" fmla="*/ 30 h 35"/>
                  <a:gd name="T64" fmla="*/ 186 w 532"/>
                  <a:gd name="T65" fmla="*/ 33 h 35"/>
                  <a:gd name="T66" fmla="*/ 207 w 532"/>
                  <a:gd name="T67" fmla="*/ 34 h 35"/>
                  <a:gd name="T68" fmla="*/ 230 w 532"/>
                  <a:gd name="T69" fmla="*/ 35 h 35"/>
                  <a:gd name="T70" fmla="*/ 256 w 532"/>
                  <a:gd name="T71" fmla="*/ 35 h 35"/>
                  <a:gd name="T72" fmla="*/ 284 w 532"/>
                  <a:gd name="T73" fmla="*/ 35 h 35"/>
                  <a:gd name="T74" fmla="*/ 313 w 532"/>
                  <a:gd name="T75" fmla="*/ 34 h 35"/>
                  <a:gd name="T76" fmla="*/ 342 w 532"/>
                  <a:gd name="T77" fmla="*/ 33 h 35"/>
                  <a:gd name="T78" fmla="*/ 370 w 532"/>
                  <a:gd name="T79" fmla="*/ 30 h 35"/>
                  <a:gd name="T80" fmla="*/ 399 w 532"/>
                  <a:gd name="T81" fmla="*/ 27 h 35"/>
                  <a:gd name="T82" fmla="*/ 426 w 532"/>
                  <a:gd name="T83" fmla="*/ 25 h 35"/>
                  <a:gd name="T84" fmla="*/ 452 w 532"/>
                  <a:gd name="T85" fmla="*/ 22 h 35"/>
                  <a:gd name="T86" fmla="*/ 474 w 532"/>
                  <a:gd name="T87" fmla="*/ 20 h 35"/>
                  <a:gd name="T88" fmla="*/ 495 w 532"/>
                  <a:gd name="T89" fmla="*/ 16 h 35"/>
                  <a:gd name="T90" fmla="*/ 510 w 532"/>
                  <a:gd name="T91" fmla="*/ 13 h 35"/>
                  <a:gd name="T92" fmla="*/ 523 w 532"/>
                  <a:gd name="T93" fmla="*/ 9 h 35"/>
                  <a:gd name="T94" fmla="*/ 530 w 532"/>
                  <a:gd name="T95" fmla="*/ 7 h 35"/>
                  <a:gd name="T96" fmla="*/ 532 w 532"/>
                  <a:gd name="T97" fmla="*/ 4 h 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32"/>
                  <a:gd name="T148" fmla="*/ 0 h 35"/>
                  <a:gd name="T149" fmla="*/ 532 w 532"/>
                  <a:gd name="T150" fmla="*/ 35 h 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32" h="35">
                    <a:moveTo>
                      <a:pt x="532" y="4"/>
                    </a:moveTo>
                    <a:lnTo>
                      <a:pt x="528" y="2"/>
                    </a:lnTo>
                    <a:lnTo>
                      <a:pt x="517" y="0"/>
                    </a:lnTo>
                    <a:lnTo>
                      <a:pt x="500" y="0"/>
                    </a:lnTo>
                    <a:lnTo>
                      <a:pt x="478" y="0"/>
                    </a:lnTo>
                    <a:lnTo>
                      <a:pt x="451" y="2"/>
                    </a:lnTo>
                    <a:lnTo>
                      <a:pt x="421" y="3"/>
                    </a:lnTo>
                    <a:lnTo>
                      <a:pt x="389" y="5"/>
                    </a:lnTo>
                    <a:lnTo>
                      <a:pt x="355" y="7"/>
                    </a:lnTo>
                    <a:lnTo>
                      <a:pt x="321" y="9"/>
                    </a:lnTo>
                    <a:lnTo>
                      <a:pt x="287" y="11"/>
                    </a:lnTo>
                    <a:lnTo>
                      <a:pt x="254" y="13"/>
                    </a:lnTo>
                    <a:lnTo>
                      <a:pt x="224" y="16"/>
                    </a:lnTo>
                    <a:lnTo>
                      <a:pt x="197" y="17"/>
                    </a:lnTo>
                    <a:lnTo>
                      <a:pt x="172" y="18"/>
                    </a:lnTo>
                    <a:lnTo>
                      <a:pt x="154" y="18"/>
                    </a:lnTo>
                    <a:lnTo>
                      <a:pt x="141" y="18"/>
                    </a:lnTo>
                    <a:lnTo>
                      <a:pt x="119" y="17"/>
                    </a:lnTo>
                    <a:lnTo>
                      <a:pt x="94" y="15"/>
                    </a:lnTo>
                    <a:lnTo>
                      <a:pt x="70" y="12"/>
                    </a:lnTo>
                    <a:lnTo>
                      <a:pt x="45" y="11"/>
                    </a:lnTo>
                    <a:lnTo>
                      <a:pt x="24" y="9"/>
                    </a:lnTo>
                    <a:lnTo>
                      <a:pt x="9" y="9"/>
                    </a:lnTo>
                    <a:lnTo>
                      <a:pt x="0" y="13"/>
                    </a:lnTo>
                    <a:lnTo>
                      <a:pt x="1" y="18"/>
                    </a:lnTo>
                    <a:lnTo>
                      <a:pt x="10" y="25"/>
                    </a:lnTo>
                    <a:lnTo>
                      <a:pt x="23" y="27"/>
                    </a:lnTo>
                    <a:lnTo>
                      <a:pt x="40" y="29"/>
                    </a:lnTo>
                    <a:lnTo>
                      <a:pt x="61" y="29"/>
                    </a:lnTo>
                    <a:lnTo>
                      <a:pt x="87" y="29"/>
                    </a:lnTo>
                    <a:lnTo>
                      <a:pt x="115" y="29"/>
                    </a:lnTo>
                    <a:lnTo>
                      <a:pt x="149" y="30"/>
                    </a:lnTo>
                    <a:lnTo>
                      <a:pt x="186" y="33"/>
                    </a:lnTo>
                    <a:lnTo>
                      <a:pt x="207" y="34"/>
                    </a:lnTo>
                    <a:lnTo>
                      <a:pt x="230" y="35"/>
                    </a:lnTo>
                    <a:lnTo>
                      <a:pt x="256" y="35"/>
                    </a:lnTo>
                    <a:lnTo>
                      <a:pt x="284" y="35"/>
                    </a:lnTo>
                    <a:lnTo>
                      <a:pt x="313" y="34"/>
                    </a:lnTo>
                    <a:lnTo>
                      <a:pt x="342" y="33"/>
                    </a:lnTo>
                    <a:lnTo>
                      <a:pt x="370" y="30"/>
                    </a:lnTo>
                    <a:lnTo>
                      <a:pt x="399" y="27"/>
                    </a:lnTo>
                    <a:lnTo>
                      <a:pt x="426" y="25"/>
                    </a:lnTo>
                    <a:lnTo>
                      <a:pt x="452" y="22"/>
                    </a:lnTo>
                    <a:lnTo>
                      <a:pt x="474" y="20"/>
                    </a:lnTo>
                    <a:lnTo>
                      <a:pt x="495" y="16"/>
                    </a:lnTo>
                    <a:lnTo>
                      <a:pt x="510" y="13"/>
                    </a:lnTo>
                    <a:lnTo>
                      <a:pt x="523" y="9"/>
                    </a:lnTo>
                    <a:lnTo>
                      <a:pt x="530" y="7"/>
                    </a:lnTo>
                    <a:lnTo>
                      <a:pt x="532" y="4"/>
                    </a:lnTo>
                    <a:close/>
                  </a:path>
                </a:pathLst>
              </a:custGeom>
              <a:solidFill>
                <a:srgbClr val="DDDDFF"/>
              </a:solidFill>
              <a:ln w="9525">
                <a:noFill/>
                <a:round/>
                <a:headEnd/>
                <a:tailEnd/>
              </a:ln>
            </p:spPr>
            <p:txBody>
              <a:bodyPr/>
              <a:lstStyle/>
              <a:p>
                <a:endParaRPr lang="en-US" dirty="0"/>
              </a:p>
            </p:txBody>
          </p:sp>
          <p:sp>
            <p:nvSpPr>
              <p:cNvPr id="563" name="Freeform 127"/>
              <p:cNvSpPr>
                <a:spLocks/>
              </p:cNvSpPr>
              <p:nvPr/>
            </p:nvSpPr>
            <p:spPr bwMode="auto">
              <a:xfrm>
                <a:off x="3592" y="3541"/>
                <a:ext cx="5" cy="78"/>
              </a:xfrm>
              <a:custGeom>
                <a:avLst/>
                <a:gdLst>
                  <a:gd name="T0" fmla="*/ 0 w 14"/>
                  <a:gd name="T1" fmla="*/ 0 h 235"/>
                  <a:gd name="T2" fmla="*/ 0 w 14"/>
                  <a:gd name="T3" fmla="*/ 235 h 235"/>
                  <a:gd name="T4" fmla="*/ 2 w 14"/>
                  <a:gd name="T5" fmla="*/ 226 h 235"/>
                  <a:gd name="T6" fmla="*/ 9 w 14"/>
                  <a:gd name="T7" fmla="*/ 198 h 235"/>
                  <a:gd name="T8" fmla="*/ 14 w 14"/>
                  <a:gd name="T9" fmla="*/ 152 h 235"/>
                  <a:gd name="T10" fmla="*/ 14 w 14"/>
                  <a:gd name="T11" fmla="*/ 90 h 235"/>
                  <a:gd name="T12" fmla="*/ 10 w 14"/>
                  <a:gd name="T13" fmla="*/ 37 h 235"/>
                  <a:gd name="T14" fmla="*/ 6 w 14"/>
                  <a:gd name="T15" fmla="*/ 10 h 235"/>
                  <a:gd name="T16" fmla="*/ 1 w 14"/>
                  <a:gd name="T17" fmla="*/ 1 h 235"/>
                  <a:gd name="T18" fmla="*/ 0 w 14"/>
                  <a:gd name="T19" fmla="*/ 0 h 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235"/>
                  <a:gd name="T32" fmla="*/ 14 w 14"/>
                  <a:gd name="T33" fmla="*/ 235 h 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235">
                    <a:moveTo>
                      <a:pt x="0" y="0"/>
                    </a:moveTo>
                    <a:lnTo>
                      <a:pt x="0" y="235"/>
                    </a:lnTo>
                    <a:lnTo>
                      <a:pt x="2" y="226"/>
                    </a:lnTo>
                    <a:lnTo>
                      <a:pt x="9" y="198"/>
                    </a:lnTo>
                    <a:lnTo>
                      <a:pt x="14" y="152"/>
                    </a:lnTo>
                    <a:lnTo>
                      <a:pt x="14" y="90"/>
                    </a:lnTo>
                    <a:lnTo>
                      <a:pt x="10" y="37"/>
                    </a:lnTo>
                    <a:lnTo>
                      <a:pt x="6" y="10"/>
                    </a:lnTo>
                    <a:lnTo>
                      <a:pt x="1" y="1"/>
                    </a:lnTo>
                    <a:lnTo>
                      <a:pt x="0" y="0"/>
                    </a:lnTo>
                    <a:close/>
                  </a:path>
                </a:pathLst>
              </a:custGeom>
              <a:solidFill>
                <a:srgbClr val="FFFF4F"/>
              </a:solidFill>
              <a:ln w="9525">
                <a:noFill/>
                <a:round/>
                <a:headEnd/>
                <a:tailEnd/>
              </a:ln>
            </p:spPr>
            <p:txBody>
              <a:bodyPr/>
              <a:lstStyle/>
              <a:p>
                <a:endParaRPr lang="en-US" dirty="0"/>
              </a:p>
            </p:txBody>
          </p:sp>
          <p:sp>
            <p:nvSpPr>
              <p:cNvPr id="564" name="Freeform 128"/>
              <p:cNvSpPr>
                <a:spLocks/>
              </p:cNvSpPr>
              <p:nvPr/>
            </p:nvSpPr>
            <p:spPr bwMode="auto">
              <a:xfrm>
                <a:off x="3573" y="3641"/>
                <a:ext cx="31" cy="54"/>
              </a:xfrm>
              <a:custGeom>
                <a:avLst/>
                <a:gdLst>
                  <a:gd name="T0" fmla="*/ 6 w 94"/>
                  <a:gd name="T1" fmla="*/ 158 h 162"/>
                  <a:gd name="T2" fmla="*/ 0 w 94"/>
                  <a:gd name="T3" fmla="*/ 152 h 162"/>
                  <a:gd name="T4" fmla="*/ 1 w 94"/>
                  <a:gd name="T5" fmla="*/ 145 h 162"/>
                  <a:gd name="T6" fmla="*/ 6 w 94"/>
                  <a:gd name="T7" fmla="*/ 136 h 162"/>
                  <a:gd name="T8" fmla="*/ 14 w 94"/>
                  <a:gd name="T9" fmla="*/ 126 h 162"/>
                  <a:gd name="T10" fmla="*/ 23 w 94"/>
                  <a:gd name="T11" fmla="*/ 116 h 162"/>
                  <a:gd name="T12" fmla="*/ 32 w 94"/>
                  <a:gd name="T13" fmla="*/ 105 h 162"/>
                  <a:gd name="T14" fmla="*/ 39 w 94"/>
                  <a:gd name="T15" fmla="*/ 94 h 162"/>
                  <a:gd name="T16" fmla="*/ 40 w 94"/>
                  <a:gd name="T17" fmla="*/ 82 h 162"/>
                  <a:gd name="T18" fmla="*/ 39 w 94"/>
                  <a:gd name="T19" fmla="*/ 69 h 162"/>
                  <a:gd name="T20" fmla="*/ 37 w 94"/>
                  <a:gd name="T21" fmla="*/ 55 h 162"/>
                  <a:gd name="T22" fmla="*/ 37 w 94"/>
                  <a:gd name="T23" fmla="*/ 41 h 162"/>
                  <a:gd name="T24" fmla="*/ 39 w 94"/>
                  <a:gd name="T25" fmla="*/ 28 h 162"/>
                  <a:gd name="T26" fmla="*/ 41 w 94"/>
                  <a:gd name="T27" fmla="*/ 15 h 162"/>
                  <a:gd name="T28" fmla="*/ 46 w 94"/>
                  <a:gd name="T29" fmla="*/ 6 h 162"/>
                  <a:gd name="T30" fmla="*/ 55 w 94"/>
                  <a:gd name="T31" fmla="*/ 0 h 162"/>
                  <a:gd name="T32" fmla="*/ 68 w 94"/>
                  <a:gd name="T33" fmla="*/ 0 h 162"/>
                  <a:gd name="T34" fmla="*/ 89 w 94"/>
                  <a:gd name="T35" fmla="*/ 8 h 162"/>
                  <a:gd name="T36" fmla="*/ 94 w 94"/>
                  <a:gd name="T37" fmla="*/ 17 h 162"/>
                  <a:gd name="T38" fmla="*/ 88 w 94"/>
                  <a:gd name="T39" fmla="*/ 30 h 162"/>
                  <a:gd name="T40" fmla="*/ 71 w 94"/>
                  <a:gd name="T41" fmla="*/ 43 h 162"/>
                  <a:gd name="T42" fmla="*/ 63 w 94"/>
                  <a:gd name="T43" fmla="*/ 51 h 162"/>
                  <a:gd name="T44" fmla="*/ 61 w 94"/>
                  <a:gd name="T45" fmla="*/ 63 h 162"/>
                  <a:gd name="T46" fmla="*/ 62 w 94"/>
                  <a:gd name="T47" fmla="*/ 75 h 162"/>
                  <a:gd name="T48" fmla="*/ 66 w 94"/>
                  <a:gd name="T49" fmla="*/ 90 h 162"/>
                  <a:gd name="T50" fmla="*/ 70 w 94"/>
                  <a:gd name="T51" fmla="*/ 103 h 162"/>
                  <a:gd name="T52" fmla="*/ 72 w 94"/>
                  <a:gd name="T53" fmla="*/ 116 h 162"/>
                  <a:gd name="T54" fmla="*/ 72 w 94"/>
                  <a:gd name="T55" fmla="*/ 126 h 162"/>
                  <a:gd name="T56" fmla="*/ 68 w 94"/>
                  <a:gd name="T57" fmla="*/ 134 h 162"/>
                  <a:gd name="T58" fmla="*/ 61 w 94"/>
                  <a:gd name="T59" fmla="*/ 139 h 162"/>
                  <a:gd name="T60" fmla="*/ 54 w 94"/>
                  <a:gd name="T61" fmla="*/ 145 h 162"/>
                  <a:gd name="T62" fmla="*/ 46 w 94"/>
                  <a:gd name="T63" fmla="*/ 152 h 162"/>
                  <a:gd name="T64" fmla="*/ 39 w 94"/>
                  <a:gd name="T65" fmla="*/ 157 h 162"/>
                  <a:gd name="T66" fmla="*/ 31 w 94"/>
                  <a:gd name="T67" fmla="*/ 161 h 162"/>
                  <a:gd name="T68" fmla="*/ 23 w 94"/>
                  <a:gd name="T69" fmla="*/ 162 h 162"/>
                  <a:gd name="T70" fmla="*/ 14 w 94"/>
                  <a:gd name="T71" fmla="*/ 162 h 162"/>
                  <a:gd name="T72" fmla="*/ 6 w 94"/>
                  <a:gd name="T73" fmla="*/ 158 h 1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4"/>
                  <a:gd name="T112" fmla="*/ 0 h 162"/>
                  <a:gd name="T113" fmla="*/ 94 w 94"/>
                  <a:gd name="T114" fmla="*/ 162 h 16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4" h="162">
                    <a:moveTo>
                      <a:pt x="6" y="158"/>
                    </a:moveTo>
                    <a:lnTo>
                      <a:pt x="0" y="152"/>
                    </a:lnTo>
                    <a:lnTo>
                      <a:pt x="1" y="145"/>
                    </a:lnTo>
                    <a:lnTo>
                      <a:pt x="6" y="136"/>
                    </a:lnTo>
                    <a:lnTo>
                      <a:pt x="14" y="126"/>
                    </a:lnTo>
                    <a:lnTo>
                      <a:pt x="23" y="116"/>
                    </a:lnTo>
                    <a:lnTo>
                      <a:pt x="32" y="105"/>
                    </a:lnTo>
                    <a:lnTo>
                      <a:pt x="39" y="94"/>
                    </a:lnTo>
                    <a:lnTo>
                      <a:pt x="40" y="82"/>
                    </a:lnTo>
                    <a:lnTo>
                      <a:pt x="39" y="69"/>
                    </a:lnTo>
                    <a:lnTo>
                      <a:pt x="37" y="55"/>
                    </a:lnTo>
                    <a:lnTo>
                      <a:pt x="37" y="41"/>
                    </a:lnTo>
                    <a:lnTo>
                      <a:pt x="39" y="28"/>
                    </a:lnTo>
                    <a:lnTo>
                      <a:pt x="41" y="15"/>
                    </a:lnTo>
                    <a:lnTo>
                      <a:pt x="46" y="6"/>
                    </a:lnTo>
                    <a:lnTo>
                      <a:pt x="55" y="0"/>
                    </a:lnTo>
                    <a:lnTo>
                      <a:pt x="68" y="0"/>
                    </a:lnTo>
                    <a:lnTo>
                      <a:pt x="89" y="8"/>
                    </a:lnTo>
                    <a:lnTo>
                      <a:pt x="94" y="17"/>
                    </a:lnTo>
                    <a:lnTo>
                      <a:pt x="88" y="30"/>
                    </a:lnTo>
                    <a:lnTo>
                      <a:pt x="71" y="43"/>
                    </a:lnTo>
                    <a:lnTo>
                      <a:pt x="63" y="51"/>
                    </a:lnTo>
                    <a:lnTo>
                      <a:pt x="61" y="63"/>
                    </a:lnTo>
                    <a:lnTo>
                      <a:pt x="62" y="75"/>
                    </a:lnTo>
                    <a:lnTo>
                      <a:pt x="66" y="90"/>
                    </a:lnTo>
                    <a:lnTo>
                      <a:pt x="70" y="103"/>
                    </a:lnTo>
                    <a:lnTo>
                      <a:pt x="72" y="116"/>
                    </a:lnTo>
                    <a:lnTo>
                      <a:pt x="72" y="126"/>
                    </a:lnTo>
                    <a:lnTo>
                      <a:pt x="68" y="134"/>
                    </a:lnTo>
                    <a:lnTo>
                      <a:pt x="61" y="139"/>
                    </a:lnTo>
                    <a:lnTo>
                      <a:pt x="54" y="145"/>
                    </a:lnTo>
                    <a:lnTo>
                      <a:pt x="46" y="152"/>
                    </a:lnTo>
                    <a:lnTo>
                      <a:pt x="39" y="157"/>
                    </a:lnTo>
                    <a:lnTo>
                      <a:pt x="31" y="161"/>
                    </a:lnTo>
                    <a:lnTo>
                      <a:pt x="23" y="162"/>
                    </a:lnTo>
                    <a:lnTo>
                      <a:pt x="14" y="162"/>
                    </a:lnTo>
                    <a:lnTo>
                      <a:pt x="6" y="158"/>
                    </a:lnTo>
                    <a:close/>
                  </a:path>
                </a:pathLst>
              </a:custGeom>
              <a:solidFill>
                <a:srgbClr val="B7C1E8"/>
              </a:solidFill>
              <a:ln w="9525">
                <a:noFill/>
                <a:round/>
                <a:headEnd/>
                <a:tailEnd/>
              </a:ln>
            </p:spPr>
            <p:txBody>
              <a:bodyPr/>
              <a:lstStyle/>
              <a:p>
                <a:endParaRPr lang="en-US" dirty="0"/>
              </a:p>
            </p:txBody>
          </p:sp>
          <p:sp>
            <p:nvSpPr>
              <p:cNvPr id="565" name="Freeform 129"/>
              <p:cNvSpPr>
                <a:spLocks/>
              </p:cNvSpPr>
              <p:nvPr/>
            </p:nvSpPr>
            <p:spPr bwMode="auto">
              <a:xfrm>
                <a:off x="3643" y="3476"/>
                <a:ext cx="19" cy="19"/>
              </a:xfrm>
              <a:custGeom>
                <a:avLst/>
                <a:gdLst>
                  <a:gd name="T0" fmla="*/ 27 w 57"/>
                  <a:gd name="T1" fmla="*/ 0 h 57"/>
                  <a:gd name="T2" fmla="*/ 39 w 57"/>
                  <a:gd name="T3" fmla="*/ 2 h 57"/>
                  <a:gd name="T4" fmla="*/ 48 w 57"/>
                  <a:gd name="T5" fmla="*/ 9 h 57"/>
                  <a:gd name="T6" fmla="*/ 54 w 57"/>
                  <a:gd name="T7" fmla="*/ 18 h 57"/>
                  <a:gd name="T8" fmla="*/ 57 w 57"/>
                  <a:gd name="T9" fmla="*/ 28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8 h 57"/>
                  <a:gd name="T26" fmla="*/ 2 w 57"/>
                  <a:gd name="T27" fmla="*/ 18 h 57"/>
                  <a:gd name="T28" fmla="*/ 8 w 57"/>
                  <a:gd name="T29" fmla="*/ 9 h 57"/>
                  <a:gd name="T30" fmla="*/ 17 w 57"/>
                  <a:gd name="T31" fmla="*/ 2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2"/>
                    </a:lnTo>
                    <a:lnTo>
                      <a:pt x="48" y="9"/>
                    </a:lnTo>
                    <a:lnTo>
                      <a:pt x="54" y="18"/>
                    </a:lnTo>
                    <a:lnTo>
                      <a:pt x="57" y="28"/>
                    </a:lnTo>
                    <a:lnTo>
                      <a:pt x="54" y="40"/>
                    </a:lnTo>
                    <a:lnTo>
                      <a:pt x="48" y="49"/>
                    </a:lnTo>
                    <a:lnTo>
                      <a:pt x="39" y="54"/>
                    </a:lnTo>
                    <a:lnTo>
                      <a:pt x="27" y="57"/>
                    </a:lnTo>
                    <a:lnTo>
                      <a:pt x="17" y="54"/>
                    </a:lnTo>
                    <a:lnTo>
                      <a:pt x="8" y="49"/>
                    </a:lnTo>
                    <a:lnTo>
                      <a:pt x="2" y="40"/>
                    </a:lnTo>
                    <a:lnTo>
                      <a:pt x="0" y="28"/>
                    </a:lnTo>
                    <a:lnTo>
                      <a:pt x="2" y="18"/>
                    </a:lnTo>
                    <a:lnTo>
                      <a:pt x="8" y="9"/>
                    </a:lnTo>
                    <a:lnTo>
                      <a:pt x="17" y="2"/>
                    </a:lnTo>
                    <a:lnTo>
                      <a:pt x="27" y="0"/>
                    </a:lnTo>
                    <a:close/>
                  </a:path>
                </a:pathLst>
              </a:custGeom>
              <a:solidFill>
                <a:srgbClr val="000000"/>
              </a:solidFill>
              <a:ln w="9525">
                <a:noFill/>
                <a:round/>
                <a:headEnd/>
                <a:tailEnd/>
              </a:ln>
            </p:spPr>
            <p:txBody>
              <a:bodyPr/>
              <a:lstStyle/>
              <a:p>
                <a:endParaRPr lang="en-US" dirty="0"/>
              </a:p>
            </p:txBody>
          </p:sp>
          <p:sp>
            <p:nvSpPr>
              <p:cNvPr id="566" name="Freeform 130"/>
              <p:cNvSpPr>
                <a:spLocks/>
              </p:cNvSpPr>
              <p:nvPr/>
            </p:nvSpPr>
            <p:spPr bwMode="auto">
              <a:xfrm>
                <a:off x="3647" y="3479"/>
                <a:ext cx="11" cy="13"/>
              </a:xfrm>
              <a:custGeom>
                <a:avLst/>
                <a:gdLst>
                  <a:gd name="T0" fmla="*/ 17 w 35"/>
                  <a:gd name="T1" fmla="*/ 0 h 38"/>
                  <a:gd name="T2" fmla="*/ 25 w 35"/>
                  <a:gd name="T3" fmla="*/ 2 h 38"/>
                  <a:gd name="T4" fmla="*/ 30 w 35"/>
                  <a:gd name="T5" fmla="*/ 5 h 38"/>
                  <a:gd name="T6" fmla="*/ 34 w 35"/>
                  <a:gd name="T7" fmla="*/ 12 h 38"/>
                  <a:gd name="T8" fmla="*/ 35 w 35"/>
                  <a:gd name="T9" fmla="*/ 18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8 h 38"/>
                  <a:gd name="T26" fmla="*/ 2 w 35"/>
                  <a:gd name="T27" fmla="*/ 12 h 38"/>
                  <a:gd name="T28" fmla="*/ 5 w 35"/>
                  <a:gd name="T29" fmla="*/ 5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5"/>
                    </a:lnTo>
                    <a:lnTo>
                      <a:pt x="34" y="12"/>
                    </a:lnTo>
                    <a:lnTo>
                      <a:pt x="35" y="18"/>
                    </a:lnTo>
                    <a:lnTo>
                      <a:pt x="34" y="26"/>
                    </a:lnTo>
                    <a:lnTo>
                      <a:pt x="30" y="33"/>
                    </a:lnTo>
                    <a:lnTo>
                      <a:pt x="25" y="37"/>
                    </a:lnTo>
                    <a:lnTo>
                      <a:pt x="17" y="38"/>
                    </a:lnTo>
                    <a:lnTo>
                      <a:pt x="11" y="37"/>
                    </a:lnTo>
                    <a:lnTo>
                      <a:pt x="5" y="33"/>
                    </a:lnTo>
                    <a:lnTo>
                      <a:pt x="2" y="26"/>
                    </a:lnTo>
                    <a:lnTo>
                      <a:pt x="0" y="18"/>
                    </a:lnTo>
                    <a:lnTo>
                      <a:pt x="2" y="12"/>
                    </a:lnTo>
                    <a:lnTo>
                      <a:pt x="5" y="5"/>
                    </a:lnTo>
                    <a:lnTo>
                      <a:pt x="11" y="2"/>
                    </a:lnTo>
                    <a:lnTo>
                      <a:pt x="17" y="0"/>
                    </a:lnTo>
                    <a:close/>
                  </a:path>
                </a:pathLst>
              </a:custGeom>
              <a:solidFill>
                <a:srgbClr val="FFB73D"/>
              </a:solidFill>
              <a:ln w="9525">
                <a:noFill/>
                <a:round/>
                <a:headEnd/>
                <a:tailEnd/>
              </a:ln>
            </p:spPr>
            <p:txBody>
              <a:bodyPr/>
              <a:lstStyle/>
              <a:p>
                <a:endParaRPr lang="en-US" dirty="0"/>
              </a:p>
            </p:txBody>
          </p:sp>
          <p:sp>
            <p:nvSpPr>
              <p:cNvPr id="567" name="Freeform 131"/>
              <p:cNvSpPr>
                <a:spLocks/>
              </p:cNvSpPr>
              <p:nvPr/>
            </p:nvSpPr>
            <p:spPr bwMode="auto">
              <a:xfrm>
                <a:off x="3649" y="3482"/>
                <a:ext cx="6" cy="5"/>
              </a:xfrm>
              <a:custGeom>
                <a:avLst/>
                <a:gdLst>
                  <a:gd name="T0" fmla="*/ 9 w 17"/>
                  <a:gd name="T1" fmla="*/ 0 h 15"/>
                  <a:gd name="T2" fmla="*/ 13 w 17"/>
                  <a:gd name="T3" fmla="*/ 0 h 15"/>
                  <a:gd name="T4" fmla="*/ 15 w 17"/>
                  <a:gd name="T5" fmla="*/ 2 h 15"/>
                  <a:gd name="T6" fmla="*/ 17 w 17"/>
                  <a:gd name="T7" fmla="*/ 4 h 15"/>
                  <a:gd name="T8" fmla="*/ 17 w 17"/>
                  <a:gd name="T9" fmla="*/ 7 h 15"/>
                  <a:gd name="T10" fmla="*/ 17 w 17"/>
                  <a:gd name="T11" fmla="*/ 11 h 15"/>
                  <a:gd name="T12" fmla="*/ 15 w 17"/>
                  <a:gd name="T13" fmla="*/ 12 h 15"/>
                  <a:gd name="T14" fmla="*/ 13 w 17"/>
                  <a:gd name="T15" fmla="*/ 15 h 15"/>
                  <a:gd name="T16" fmla="*/ 9 w 17"/>
                  <a:gd name="T17" fmla="*/ 15 h 15"/>
                  <a:gd name="T18" fmla="*/ 6 w 17"/>
                  <a:gd name="T19" fmla="*/ 15 h 15"/>
                  <a:gd name="T20" fmla="*/ 2 w 17"/>
                  <a:gd name="T21" fmla="*/ 12 h 15"/>
                  <a:gd name="T22" fmla="*/ 1 w 17"/>
                  <a:gd name="T23" fmla="*/ 11 h 15"/>
                  <a:gd name="T24" fmla="*/ 0 w 17"/>
                  <a:gd name="T25" fmla="*/ 7 h 15"/>
                  <a:gd name="T26" fmla="*/ 1 w 17"/>
                  <a:gd name="T27" fmla="*/ 4 h 15"/>
                  <a:gd name="T28" fmla="*/ 2 w 17"/>
                  <a:gd name="T29" fmla="*/ 2 h 15"/>
                  <a:gd name="T30" fmla="*/ 6 w 17"/>
                  <a:gd name="T31" fmla="*/ 0 h 15"/>
                  <a:gd name="T32" fmla="*/ 9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9" y="0"/>
                    </a:moveTo>
                    <a:lnTo>
                      <a:pt x="13" y="0"/>
                    </a:lnTo>
                    <a:lnTo>
                      <a:pt x="15" y="2"/>
                    </a:lnTo>
                    <a:lnTo>
                      <a:pt x="17" y="4"/>
                    </a:lnTo>
                    <a:lnTo>
                      <a:pt x="17" y="7"/>
                    </a:lnTo>
                    <a:lnTo>
                      <a:pt x="17" y="11"/>
                    </a:lnTo>
                    <a:lnTo>
                      <a:pt x="15" y="12"/>
                    </a:lnTo>
                    <a:lnTo>
                      <a:pt x="13" y="15"/>
                    </a:lnTo>
                    <a:lnTo>
                      <a:pt x="9" y="15"/>
                    </a:lnTo>
                    <a:lnTo>
                      <a:pt x="6" y="15"/>
                    </a:lnTo>
                    <a:lnTo>
                      <a:pt x="2" y="12"/>
                    </a:lnTo>
                    <a:lnTo>
                      <a:pt x="1" y="11"/>
                    </a:lnTo>
                    <a:lnTo>
                      <a:pt x="0" y="7"/>
                    </a:lnTo>
                    <a:lnTo>
                      <a:pt x="1" y="4"/>
                    </a:lnTo>
                    <a:lnTo>
                      <a:pt x="2" y="2"/>
                    </a:lnTo>
                    <a:lnTo>
                      <a:pt x="6" y="0"/>
                    </a:lnTo>
                    <a:lnTo>
                      <a:pt x="9" y="0"/>
                    </a:lnTo>
                    <a:close/>
                  </a:path>
                </a:pathLst>
              </a:custGeom>
              <a:solidFill>
                <a:srgbClr val="FFFF00"/>
              </a:solidFill>
              <a:ln w="9525">
                <a:noFill/>
                <a:round/>
                <a:headEnd/>
                <a:tailEnd/>
              </a:ln>
            </p:spPr>
            <p:txBody>
              <a:bodyPr/>
              <a:lstStyle/>
              <a:p>
                <a:endParaRPr lang="en-US" dirty="0"/>
              </a:p>
            </p:txBody>
          </p:sp>
          <p:sp>
            <p:nvSpPr>
              <p:cNvPr id="568" name="Freeform 132"/>
              <p:cNvSpPr>
                <a:spLocks/>
              </p:cNvSpPr>
              <p:nvPr/>
            </p:nvSpPr>
            <p:spPr bwMode="auto">
              <a:xfrm>
                <a:off x="3578" y="3483"/>
                <a:ext cx="16" cy="15"/>
              </a:xfrm>
              <a:custGeom>
                <a:avLst/>
                <a:gdLst>
                  <a:gd name="T0" fmla="*/ 24 w 46"/>
                  <a:gd name="T1" fmla="*/ 0 h 45"/>
                  <a:gd name="T2" fmla="*/ 32 w 46"/>
                  <a:gd name="T3" fmla="*/ 2 h 45"/>
                  <a:gd name="T4" fmla="*/ 39 w 46"/>
                  <a:gd name="T5" fmla="*/ 8 h 45"/>
                  <a:gd name="T6" fmla="*/ 45 w 46"/>
                  <a:gd name="T7" fmla="*/ 14 h 45"/>
                  <a:gd name="T8" fmla="*/ 46 w 46"/>
                  <a:gd name="T9" fmla="*/ 23 h 45"/>
                  <a:gd name="T10" fmla="*/ 45 w 46"/>
                  <a:gd name="T11" fmla="*/ 31 h 45"/>
                  <a:gd name="T12" fmla="*/ 39 w 46"/>
                  <a:gd name="T13" fmla="*/ 37 h 45"/>
                  <a:gd name="T14" fmla="*/ 32 w 46"/>
                  <a:gd name="T15" fmla="*/ 43 h 45"/>
                  <a:gd name="T16" fmla="*/ 24 w 46"/>
                  <a:gd name="T17" fmla="*/ 45 h 45"/>
                  <a:gd name="T18" fmla="*/ 15 w 46"/>
                  <a:gd name="T19" fmla="*/ 43 h 45"/>
                  <a:gd name="T20" fmla="*/ 8 w 46"/>
                  <a:gd name="T21" fmla="*/ 37 h 45"/>
                  <a:gd name="T22" fmla="*/ 3 w 46"/>
                  <a:gd name="T23" fmla="*/ 31 h 45"/>
                  <a:gd name="T24" fmla="*/ 0 w 46"/>
                  <a:gd name="T25" fmla="*/ 23 h 45"/>
                  <a:gd name="T26" fmla="*/ 3 w 46"/>
                  <a:gd name="T27" fmla="*/ 14 h 45"/>
                  <a:gd name="T28" fmla="*/ 8 w 46"/>
                  <a:gd name="T29" fmla="*/ 8 h 45"/>
                  <a:gd name="T30" fmla="*/ 15 w 46"/>
                  <a:gd name="T31" fmla="*/ 2 h 45"/>
                  <a:gd name="T32" fmla="*/ 24 w 46"/>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45"/>
                  <a:gd name="T53" fmla="*/ 46 w 46"/>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45">
                    <a:moveTo>
                      <a:pt x="24" y="0"/>
                    </a:moveTo>
                    <a:lnTo>
                      <a:pt x="32" y="2"/>
                    </a:lnTo>
                    <a:lnTo>
                      <a:pt x="39" y="8"/>
                    </a:lnTo>
                    <a:lnTo>
                      <a:pt x="45" y="14"/>
                    </a:lnTo>
                    <a:lnTo>
                      <a:pt x="46" y="23"/>
                    </a:lnTo>
                    <a:lnTo>
                      <a:pt x="45" y="31"/>
                    </a:lnTo>
                    <a:lnTo>
                      <a:pt x="39" y="37"/>
                    </a:lnTo>
                    <a:lnTo>
                      <a:pt x="32" y="43"/>
                    </a:lnTo>
                    <a:lnTo>
                      <a:pt x="24" y="45"/>
                    </a:lnTo>
                    <a:lnTo>
                      <a:pt x="15" y="43"/>
                    </a:lnTo>
                    <a:lnTo>
                      <a:pt x="8" y="37"/>
                    </a:lnTo>
                    <a:lnTo>
                      <a:pt x="3" y="31"/>
                    </a:lnTo>
                    <a:lnTo>
                      <a:pt x="0" y="23"/>
                    </a:lnTo>
                    <a:lnTo>
                      <a:pt x="3" y="14"/>
                    </a:lnTo>
                    <a:lnTo>
                      <a:pt x="8" y="8"/>
                    </a:lnTo>
                    <a:lnTo>
                      <a:pt x="15" y="2"/>
                    </a:lnTo>
                    <a:lnTo>
                      <a:pt x="24" y="0"/>
                    </a:lnTo>
                    <a:close/>
                  </a:path>
                </a:pathLst>
              </a:custGeom>
              <a:solidFill>
                <a:srgbClr val="000000"/>
              </a:solidFill>
              <a:ln w="9525">
                <a:noFill/>
                <a:round/>
                <a:headEnd/>
                <a:tailEnd/>
              </a:ln>
            </p:spPr>
            <p:txBody>
              <a:bodyPr/>
              <a:lstStyle/>
              <a:p>
                <a:endParaRPr lang="en-US" dirty="0"/>
              </a:p>
            </p:txBody>
          </p:sp>
          <p:sp>
            <p:nvSpPr>
              <p:cNvPr id="569" name="Freeform 133"/>
              <p:cNvSpPr>
                <a:spLocks/>
              </p:cNvSpPr>
              <p:nvPr/>
            </p:nvSpPr>
            <p:spPr bwMode="auto">
              <a:xfrm>
                <a:off x="3594" y="3482"/>
                <a:ext cx="14" cy="15"/>
              </a:xfrm>
              <a:custGeom>
                <a:avLst/>
                <a:gdLst>
                  <a:gd name="T0" fmla="*/ 22 w 43"/>
                  <a:gd name="T1" fmla="*/ 0 h 46"/>
                  <a:gd name="T2" fmla="*/ 30 w 43"/>
                  <a:gd name="T3" fmla="*/ 3 h 46"/>
                  <a:gd name="T4" fmla="*/ 36 w 43"/>
                  <a:gd name="T5" fmla="*/ 7 h 46"/>
                  <a:gd name="T6" fmla="*/ 42 w 43"/>
                  <a:gd name="T7" fmla="*/ 15 h 46"/>
                  <a:gd name="T8" fmla="*/ 43 w 43"/>
                  <a:gd name="T9" fmla="*/ 22 h 46"/>
                  <a:gd name="T10" fmla="*/ 42 w 43"/>
                  <a:gd name="T11" fmla="*/ 31 h 46"/>
                  <a:gd name="T12" fmla="*/ 36 w 43"/>
                  <a:gd name="T13" fmla="*/ 39 h 46"/>
                  <a:gd name="T14" fmla="*/ 30 w 43"/>
                  <a:gd name="T15" fmla="*/ 44 h 46"/>
                  <a:gd name="T16" fmla="*/ 22 w 43"/>
                  <a:gd name="T17" fmla="*/ 46 h 46"/>
                  <a:gd name="T18" fmla="*/ 14 w 43"/>
                  <a:gd name="T19" fmla="*/ 44 h 46"/>
                  <a:gd name="T20" fmla="*/ 7 w 43"/>
                  <a:gd name="T21" fmla="*/ 39 h 46"/>
                  <a:gd name="T22" fmla="*/ 1 w 43"/>
                  <a:gd name="T23" fmla="*/ 31 h 46"/>
                  <a:gd name="T24" fmla="*/ 0 w 43"/>
                  <a:gd name="T25" fmla="*/ 22 h 46"/>
                  <a:gd name="T26" fmla="*/ 1 w 43"/>
                  <a:gd name="T27" fmla="*/ 15 h 46"/>
                  <a:gd name="T28" fmla="*/ 7 w 43"/>
                  <a:gd name="T29" fmla="*/ 7 h 46"/>
                  <a:gd name="T30" fmla="*/ 14 w 43"/>
                  <a:gd name="T31" fmla="*/ 3 h 46"/>
                  <a:gd name="T32" fmla="*/ 22 w 43"/>
                  <a:gd name="T33" fmla="*/ 0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46"/>
                  <a:gd name="T53" fmla="*/ 43 w 43"/>
                  <a:gd name="T54" fmla="*/ 46 h 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46">
                    <a:moveTo>
                      <a:pt x="22" y="0"/>
                    </a:moveTo>
                    <a:lnTo>
                      <a:pt x="30" y="3"/>
                    </a:lnTo>
                    <a:lnTo>
                      <a:pt x="36" y="7"/>
                    </a:lnTo>
                    <a:lnTo>
                      <a:pt x="42" y="15"/>
                    </a:lnTo>
                    <a:lnTo>
                      <a:pt x="43" y="22"/>
                    </a:lnTo>
                    <a:lnTo>
                      <a:pt x="42" y="31"/>
                    </a:lnTo>
                    <a:lnTo>
                      <a:pt x="36" y="39"/>
                    </a:lnTo>
                    <a:lnTo>
                      <a:pt x="30" y="44"/>
                    </a:lnTo>
                    <a:lnTo>
                      <a:pt x="22" y="46"/>
                    </a:lnTo>
                    <a:lnTo>
                      <a:pt x="14" y="44"/>
                    </a:lnTo>
                    <a:lnTo>
                      <a:pt x="7" y="39"/>
                    </a:lnTo>
                    <a:lnTo>
                      <a:pt x="1" y="31"/>
                    </a:lnTo>
                    <a:lnTo>
                      <a:pt x="0" y="22"/>
                    </a:lnTo>
                    <a:lnTo>
                      <a:pt x="1" y="15"/>
                    </a:lnTo>
                    <a:lnTo>
                      <a:pt x="7" y="7"/>
                    </a:lnTo>
                    <a:lnTo>
                      <a:pt x="14" y="3"/>
                    </a:lnTo>
                    <a:lnTo>
                      <a:pt x="22" y="0"/>
                    </a:lnTo>
                    <a:close/>
                  </a:path>
                </a:pathLst>
              </a:custGeom>
              <a:solidFill>
                <a:srgbClr val="000000"/>
              </a:solidFill>
              <a:ln w="9525">
                <a:noFill/>
                <a:round/>
                <a:headEnd/>
                <a:tailEnd/>
              </a:ln>
            </p:spPr>
            <p:txBody>
              <a:bodyPr/>
              <a:lstStyle/>
              <a:p>
                <a:endParaRPr lang="en-US" dirty="0"/>
              </a:p>
            </p:txBody>
          </p:sp>
          <p:sp>
            <p:nvSpPr>
              <p:cNvPr id="570" name="Freeform 134"/>
              <p:cNvSpPr>
                <a:spLocks/>
              </p:cNvSpPr>
              <p:nvPr/>
            </p:nvSpPr>
            <p:spPr bwMode="auto">
              <a:xfrm>
                <a:off x="3582" y="3486"/>
                <a:ext cx="9" cy="9"/>
              </a:xfrm>
              <a:custGeom>
                <a:avLst/>
                <a:gdLst>
                  <a:gd name="T0" fmla="*/ 14 w 28"/>
                  <a:gd name="T1" fmla="*/ 0 h 28"/>
                  <a:gd name="T2" fmla="*/ 19 w 28"/>
                  <a:gd name="T3" fmla="*/ 1 h 28"/>
                  <a:gd name="T4" fmla="*/ 23 w 28"/>
                  <a:gd name="T5" fmla="*/ 4 h 28"/>
                  <a:gd name="T6" fmla="*/ 27 w 28"/>
                  <a:gd name="T7" fmla="*/ 8 h 28"/>
                  <a:gd name="T8" fmla="*/ 28 w 28"/>
                  <a:gd name="T9" fmla="*/ 14 h 28"/>
                  <a:gd name="T10" fmla="*/ 27 w 28"/>
                  <a:gd name="T11" fmla="*/ 19 h 28"/>
                  <a:gd name="T12" fmla="*/ 23 w 28"/>
                  <a:gd name="T13" fmla="*/ 25 h 28"/>
                  <a:gd name="T14" fmla="*/ 19 w 28"/>
                  <a:gd name="T15" fmla="*/ 27 h 28"/>
                  <a:gd name="T16" fmla="*/ 14 w 28"/>
                  <a:gd name="T17" fmla="*/ 28 h 28"/>
                  <a:gd name="T18" fmla="*/ 9 w 28"/>
                  <a:gd name="T19" fmla="*/ 27 h 28"/>
                  <a:gd name="T20" fmla="*/ 3 w 28"/>
                  <a:gd name="T21" fmla="*/ 25 h 28"/>
                  <a:gd name="T22" fmla="*/ 1 w 28"/>
                  <a:gd name="T23" fmla="*/ 19 h 28"/>
                  <a:gd name="T24" fmla="*/ 0 w 28"/>
                  <a:gd name="T25" fmla="*/ 14 h 28"/>
                  <a:gd name="T26" fmla="*/ 1 w 28"/>
                  <a:gd name="T27" fmla="*/ 8 h 28"/>
                  <a:gd name="T28" fmla="*/ 3 w 28"/>
                  <a:gd name="T29" fmla="*/ 4 h 28"/>
                  <a:gd name="T30" fmla="*/ 9 w 28"/>
                  <a:gd name="T31" fmla="*/ 1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1"/>
                    </a:lnTo>
                    <a:lnTo>
                      <a:pt x="23" y="4"/>
                    </a:lnTo>
                    <a:lnTo>
                      <a:pt x="27" y="8"/>
                    </a:lnTo>
                    <a:lnTo>
                      <a:pt x="28" y="14"/>
                    </a:lnTo>
                    <a:lnTo>
                      <a:pt x="27" y="19"/>
                    </a:lnTo>
                    <a:lnTo>
                      <a:pt x="23" y="25"/>
                    </a:lnTo>
                    <a:lnTo>
                      <a:pt x="19" y="27"/>
                    </a:lnTo>
                    <a:lnTo>
                      <a:pt x="14" y="28"/>
                    </a:lnTo>
                    <a:lnTo>
                      <a:pt x="9" y="27"/>
                    </a:lnTo>
                    <a:lnTo>
                      <a:pt x="3" y="25"/>
                    </a:lnTo>
                    <a:lnTo>
                      <a:pt x="1" y="19"/>
                    </a:lnTo>
                    <a:lnTo>
                      <a:pt x="0" y="14"/>
                    </a:lnTo>
                    <a:lnTo>
                      <a:pt x="1" y="8"/>
                    </a:lnTo>
                    <a:lnTo>
                      <a:pt x="3" y="4"/>
                    </a:lnTo>
                    <a:lnTo>
                      <a:pt x="9" y="1"/>
                    </a:lnTo>
                    <a:lnTo>
                      <a:pt x="14" y="0"/>
                    </a:lnTo>
                    <a:close/>
                  </a:path>
                </a:pathLst>
              </a:custGeom>
              <a:solidFill>
                <a:srgbClr val="DD001E"/>
              </a:solidFill>
              <a:ln w="9525">
                <a:noFill/>
                <a:round/>
                <a:headEnd/>
                <a:tailEnd/>
              </a:ln>
            </p:spPr>
            <p:txBody>
              <a:bodyPr/>
              <a:lstStyle/>
              <a:p>
                <a:endParaRPr lang="en-US" dirty="0"/>
              </a:p>
            </p:txBody>
          </p:sp>
          <p:sp>
            <p:nvSpPr>
              <p:cNvPr id="571" name="Freeform 135"/>
              <p:cNvSpPr>
                <a:spLocks/>
              </p:cNvSpPr>
              <p:nvPr/>
            </p:nvSpPr>
            <p:spPr bwMode="auto">
              <a:xfrm>
                <a:off x="3597" y="3485"/>
                <a:ext cx="9" cy="9"/>
              </a:xfrm>
              <a:custGeom>
                <a:avLst/>
                <a:gdLst>
                  <a:gd name="T0" fmla="*/ 14 w 28"/>
                  <a:gd name="T1" fmla="*/ 0 h 28"/>
                  <a:gd name="T2" fmla="*/ 19 w 28"/>
                  <a:gd name="T3" fmla="*/ 2 h 28"/>
                  <a:gd name="T4" fmla="*/ 23 w 28"/>
                  <a:gd name="T5" fmla="*/ 4 h 28"/>
                  <a:gd name="T6" fmla="*/ 27 w 28"/>
                  <a:gd name="T7" fmla="*/ 8 h 28"/>
                  <a:gd name="T8" fmla="*/ 28 w 28"/>
                  <a:gd name="T9" fmla="*/ 13 h 28"/>
                  <a:gd name="T10" fmla="*/ 27 w 28"/>
                  <a:gd name="T11" fmla="*/ 20 h 28"/>
                  <a:gd name="T12" fmla="*/ 23 w 28"/>
                  <a:gd name="T13" fmla="*/ 24 h 28"/>
                  <a:gd name="T14" fmla="*/ 19 w 28"/>
                  <a:gd name="T15" fmla="*/ 26 h 28"/>
                  <a:gd name="T16" fmla="*/ 14 w 28"/>
                  <a:gd name="T17" fmla="*/ 28 h 28"/>
                  <a:gd name="T18" fmla="*/ 8 w 28"/>
                  <a:gd name="T19" fmla="*/ 26 h 28"/>
                  <a:gd name="T20" fmla="*/ 4 w 28"/>
                  <a:gd name="T21" fmla="*/ 24 h 28"/>
                  <a:gd name="T22" fmla="*/ 1 w 28"/>
                  <a:gd name="T23" fmla="*/ 20 h 28"/>
                  <a:gd name="T24" fmla="*/ 0 w 28"/>
                  <a:gd name="T25" fmla="*/ 13 h 28"/>
                  <a:gd name="T26" fmla="*/ 1 w 28"/>
                  <a:gd name="T27" fmla="*/ 8 h 28"/>
                  <a:gd name="T28" fmla="*/ 4 w 28"/>
                  <a:gd name="T29" fmla="*/ 4 h 28"/>
                  <a:gd name="T30" fmla="*/ 8 w 28"/>
                  <a:gd name="T31" fmla="*/ 2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2"/>
                    </a:lnTo>
                    <a:lnTo>
                      <a:pt x="23" y="4"/>
                    </a:lnTo>
                    <a:lnTo>
                      <a:pt x="27" y="8"/>
                    </a:lnTo>
                    <a:lnTo>
                      <a:pt x="28" y="13"/>
                    </a:lnTo>
                    <a:lnTo>
                      <a:pt x="27" y="20"/>
                    </a:lnTo>
                    <a:lnTo>
                      <a:pt x="23" y="24"/>
                    </a:lnTo>
                    <a:lnTo>
                      <a:pt x="19" y="26"/>
                    </a:lnTo>
                    <a:lnTo>
                      <a:pt x="14" y="28"/>
                    </a:lnTo>
                    <a:lnTo>
                      <a:pt x="8" y="26"/>
                    </a:lnTo>
                    <a:lnTo>
                      <a:pt x="4" y="24"/>
                    </a:lnTo>
                    <a:lnTo>
                      <a:pt x="1" y="20"/>
                    </a:lnTo>
                    <a:lnTo>
                      <a:pt x="0" y="13"/>
                    </a:lnTo>
                    <a:lnTo>
                      <a:pt x="1" y="8"/>
                    </a:lnTo>
                    <a:lnTo>
                      <a:pt x="4" y="4"/>
                    </a:lnTo>
                    <a:lnTo>
                      <a:pt x="8" y="2"/>
                    </a:lnTo>
                    <a:lnTo>
                      <a:pt x="14" y="0"/>
                    </a:lnTo>
                    <a:close/>
                  </a:path>
                </a:pathLst>
              </a:custGeom>
              <a:solidFill>
                <a:srgbClr val="FFB73D"/>
              </a:solidFill>
              <a:ln w="9525">
                <a:noFill/>
                <a:round/>
                <a:headEnd/>
                <a:tailEnd/>
              </a:ln>
            </p:spPr>
            <p:txBody>
              <a:bodyPr/>
              <a:lstStyle/>
              <a:p>
                <a:endParaRPr lang="en-US" dirty="0"/>
              </a:p>
            </p:txBody>
          </p:sp>
          <p:sp>
            <p:nvSpPr>
              <p:cNvPr id="572" name="Freeform 136"/>
              <p:cNvSpPr>
                <a:spLocks/>
              </p:cNvSpPr>
              <p:nvPr/>
            </p:nvSpPr>
            <p:spPr bwMode="auto">
              <a:xfrm>
                <a:off x="3584" y="3488"/>
                <a:ext cx="3" cy="4"/>
              </a:xfrm>
              <a:custGeom>
                <a:avLst/>
                <a:gdLst>
                  <a:gd name="T0" fmla="*/ 5 w 10"/>
                  <a:gd name="T1" fmla="*/ 0 h 12"/>
                  <a:gd name="T2" fmla="*/ 7 w 10"/>
                  <a:gd name="T3" fmla="*/ 0 h 12"/>
                  <a:gd name="T4" fmla="*/ 9 w 10"/>
                  <a:gd name="T5" fmla="*/ 3 h 12"/>
                  <a:gd name="T6" fmla="*/ 10 w 10"/>
                  <a:gd name="T7" fmla="*/ 4 h 12"/>
                  <a:gd name="T8" fmla="*/ 10 w 10"/>
                  <a:gd name="T9" fmla="*/ 7 h 12"/>
                  <a:gd name="T10" fmla="*/ 10 w 10"/>
                  <a:gd name="T11" fmla="*/ 8 h 12"/>
                  <a:gd name="T12" fmla="*/ 9 w 10"/>
                  <a:gd name="T13" fmla="*/ 11 h 12"/>
                  <a:gd name="T14" fmla="*/ 7 w 10"/>
                  <a:gd name="T15" fmla="*/ 12 h 12"/>
                  <a:gd name="T16" fmla="*/ 5 w 10"/>
                  <a:gd name="T17" fmla="*/ 12 h 12"/>
                  <a:gd name="T18" fmla="*/ 4 w 10"/>
                  <a:gd name="T19" fmla="*/ 12 h 12"/>
                  <a:gd name="T20" fmla="*/ 1 w 10"/>
                  <a:gd name="T21" fmla="*/ 11 h 12"/>
                  <a:gd name="T22" fmla="*/ 0 w 10"/>
                  <a:gd name="T23" fmla="*/ 8 h 12"/>
                  <a:gd name="T24" fmla="*/ 0 w 10"/>
                  <a:gd name="T25" fmla="*/ 7 h 12"/>
                  <a:gd name="T26" fmla="*/ 0 w 10"/>
                  <a:gd name="T27" fmla="*/ 4 h 12"/>
                  <a:gd name="T28" fmla="*/ 1 w 10"/>
                  <a:gd name="T29" fmla="*/ 3 h 12"/>
                  <a:gd name="T30" fmla="*/ 4 w 10"/>
                  <a:gd name="T31" fmla="*/ 0 h 12"/>
                  <a:gd name="T32" fmla="*/ 5 w 10"/>
                  <a:gd name="T33" fmla="*/ 0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
                  <a:gd name="T52" fmla="*/ 0 h 12"/>
                  <a:gd name="T53" fmla="*/ 10 w 10"/>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 h="12">
                    <a:moveTo>
                      <a:pt x="5" y="0"/>
                    </a:moveTo>
                    <a:lnTo>
                      <a:pt x="7" y="0"/>
                    </a:lnTo>
                    <a:lnTo>
                      <a:pt x="9" y="3"/>
                    </a:lnTo>
                    <a:lnTo>
                      <a:pt x="10" y="4"/>
                    </a:lnTo>
                    <a:lnTo>
                      <a:pt x="10" y="7"/>
                    </a:lnTo>
                    <a:lnTo>
                      <a:pt x="10" y="8"/>
                    </a:lnTo>
                    <a:lnTo>
                      <a:pt x="9" y="11"/>
                    </a:lnTo>
                    <a:lnTo>
                      <a:pt x="7" y="12"/>
                    </a:lnTo>
                    <a:lnTo>
                      <a:pt x="5" y="12"/>
                    </a:lnTo>
                    <a:lnTo>
                      <a:pt x="4" y="12"/>
                    </a:lnTo>
                    <a:lnTo>
                      <a:pt x="1" y="11"/>
                    </a:lnTo>
                    <a:lnTo>
                      <a:pt x="0" y="8"/>
                    </a:lnTo>
                    <a:lnTo>
                      <a:pt x="0" y="7"/>
                    </a:lnTo>
                    <a:lnTo>
                      <a:pt x="0" y="4"/>
                    </a:lnTo>
                    <a:lnTo>
                      <a:pt x="1" y="3"/>
                    </a:lnTo>
                    <a:lnTo>
                      <a:pt x="4" y="0"/>
                    </a:lnTo>
                    <a:lnTo>
                      <a:pt x="5" y="0"/>
                    </a:lnTo>
                    <a:close/>
                  </a:path>
                </a:pathLst>
              </a:custGeom>
              <a:solidFill>
                <a:srgbClr val="FF7F7F"/>
              </a:solidFill>
              <a:ln w="9525">
                <a:noFill/>
                <a:round/>
                <a:headEnd/>
                <a:tailEnd/>
              </a:ln>
            </p:spPr>
            <p:txBody>
              <a:bodyPr/>
              <a:lstStyle/>
              <a:p>
                <a:endParaRPr lang="en-US" dirty="0"/>
              </a:p>
            </p:txBody>
          </p:sp>
          <p:sp>
            <p:nvSpPr>
              <p:cNvPr id="573" name="Freeform 137"/>
              <p:cNvSpPr>
                <a:spLocks/>
              </p:cNvSpPr>
              <p:nvPr/>
            </p:nvSpPr>
            <p:spPr bwMode="auto">
              <a:xfrm>
                <a:off x="3598" y="3487"/>
                <a:ext cx="5" cy="4"/>
              </a:xfrm>
              <a:custGeom>
                <a:avLst/>
                <a:gdLst>
                  <a:gd name="T0" fmla="*/ 7 w 14"/>
                  <a:gd name="T1" fmla="*/ 0 h 11"/>
                  <a:gd name="T2" fmla="*/ 10 w 14"/>
                  <a:gd name="T3" fmla="*/ 0 h 11"/>
                  <a:gd name="T4" fmla="*/ 13 w 14"/>
                  <a:gd name="T5" fmla="*/ 1 h 11"/>
                  <a:gd name="T6" fmla="*/ 14 w 14"/>
                  <a:gd name="T7" fmla="*/ 3 h 11"/>
                  <a:gd name="T8" fmla="*/ 14 w 14"/>
                  <a:gd name="T9" fmla="*/ 6 h 11"/>
                  <a:gd name="T10" fmla="*/ 14 w 14"/>
                  <a:gd name="T11" fmla="*/ 7 h 11"/>
                  <a:gd name="T12" fmla="*/ 13 w 14"/>
                  <a:gd name="T13" fmla="*/ 10 h 11"/>
                  <a:gd name="T14" fmla="*/ 10 w 14"/>
                  <a:gd name="T15" fmla="*/ 11 h 11"/>
                  <a:gd name="T16" fmla="*/ 7 w 14"/>
                  <a:gd name="T17" fmla="*/ 11 h 11"/>
                  <a:gd name="T18" fmla="*/ 4 w 14"/>
                  <a:gd name="T19" fmla="*/ 11 h 11"/>
                  <a:gd name="T20" fmla="*/ 3 w 14"/>
                  <a:gd name="T21" fmla="*/ 10 h 11"/>
                  <a:gd name="T22" fmla="*/ 1 w 14"/>
                  <a:gd name="T23" fmla="*/ 7 h 11"/>
                  <a:gd name="T24" fmla="*/ 0 w 14"/>
                  <a:gd name="T25" fmla="*/ 6 h 11"/>
                  <a:gd name="T26" fmla="*/ 1 w 14"/>
                  <a:gd name="T27" fmla="*/ 3 h 11"/>
                  <a:gd name="T28" fmla="*/ 3 w 14"/>
                  <a:gd name="T29" fmla="*/ 1 h 11"/>
                  <a:gd name="T30" fmla="*/ 4 w 14"/>
                  <a:gd name="T31" fmla="*/ 0 h 11"/>
                  <a:gd name="T32" fmla="*/ 7 w 14"/>
                  <a:gd name="T33" fmla="*/ 0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
                  <a:gd name="T52" fmla="*/ 0 h 11"/>
                  <a:gd name="T53" fmla="*/ 14 w 14"/>
                  <a:gd name="T54" fmla="*/ 11 h 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 h="11">
                    <a:moveTo>
                      <a:pt x="7" y="0"/>
                    </a:moveTo>
                    <a:lnTo>
                      <a:pt x="10" y="0"/>
                    </a:lnTo>
                    <a:lnTo>
                      <a:pt x="13" y="1"/>
                    </a:lnTo>
                    <a:lnTo>
                      <a:pt x="14" y="3"/>
                    </a:lnTo>
                    <a:lnTo>
                      <a:pt x="14" y="6"/>
                    </a:lnTo>
                    <a:lnTo>
                      <a:pt x="14" y="7"/>
                    </a:lnTo>
                    <a:lnTo>
                      <a:pt x="13" y="10"/>
                    </a:lnTo>
                    <a:lnTo>
                      <a:pt x="10" y="11"/>
                    </a:lnTo>
                    <a:lnTo>
                      <a:pt x="7" y="11"/>
                    </a:lnTo>
                    <a:lnTo>
                      <a:pt x="4" y="11"/>
                    </a:lnTo>
                    <a:lnTo>
                      <a:pt x="3" y="10"/>
                    </a:lnTo>
                    <a:lnTo>
                      <a:pt x="1" y="7"/>
                    </a:lnTo>
                    <a:lnTo>
                      <a:pt x="0" y="6"/>
                    </a:lnTo>
                    <a:lnTo>
                      <a:pt x="1" y="3"/>
                    </a:lnTo>
                    <a:lnTo>
                      <a:pt x="3" y="1"/>
                    </a:lnTo>
                    <a:lnTo>
                      <a:pt x="4" y="0"/>
                    </a:lnTo>
                    <a:lnTo>
                      <a:pt x="7" y="0"/>
                    </a:lnTo>
                    <a:close/>
                  </a:path>
                </a:pathLst>
              </a:custGeom>
              <a:solidFill>
                <a:srgbClr val="FFFF00"/>
              </a:solidFill>
              <a:ln w="9525">
                <a:noFill/>
                <a:round/>
                <a:headEnd/>
                <a:tailEnd/>
              </a:ln>
            </p:spPr>
            <p:txBody>
              <a:bodyPr/>
              <a:lstStyle/>
              <a:p>
                <a:endParaRPr lang="en-US" dirty="0"/>
              </a:p>
            </p:txBody>
          </p:sp>
          <p:sp>
            <p:nvSpPr>
              <p:cNvPr id="574" name="Freeform 138"/>
              <p:cNvSpPr>
                <a:spLocks/>
              </p:cNvSpPr>
              <p:nvPr/>
            </p:nvSpPr>
            <p:spPr bwMode="auto">
              <a:xfrm>
                <a:off x="3791" y="3274"/>
                <a:ext cx="16" cy="15"/>
              </a:xfrm>
              <a:custGeom>
                <a:avLst/>
                <a:gdLst>
                  <a:gd name="T0" fmla="*/ 48 w 48"/>
                  <a:gd name="T1" fmla="*/ 22 h 45"/>
                  <a:gd name="T2" fmla="*/ 46 w 48"/>
                  <a:gd name="T3" fmla="*/ 31 h 45"/>
                  <a:gd name="T4" fmla="*/ 41 w 48"/>
                  <a:gd name="T5" fmla="*/ 38 h 45"/>
                  <a:gd name="T6" fmla="*/ 33 w 48"/>
                  <a:gd name="T7" fmla="*/ 44 h 45"/>
                  <a:gd name="T8" fmla="*/ 24 w 48"/>
                  <a:gd name="T9" fmla="*/ 45 h 45"/>
                  <a:gd name="T10" fmla="*/ 15 w 48"/>
                  <a:gd name="T11" fmla="*/ 44 h 45"/>
                  <a:gd name="T12" fmla="*/ 7 w 48"/>
                  <a:gd name="T13" fmla="*/ 38 h 45"/>
                  <a:gd name="T14" fmla="*/ 2 w 48"/>
                  <a:gd name="T15" fmla="*/ 31 h 45"/>
                  <a:gd name="T16" fmla="*/ 0 w 48"/>
                  <a:gd name="T17" fmla="*/ 22 h 45"/>
                  <a:gd name="T18" fmla="*/ 2 w 48"/>
                  <a:gd name="T19" fmla="*/ 14 h 45"/>
                  <a:gd name="T20" fmla="*/ 7 w 48"/>
                  <a:gd name="T21" fmla="*/ 6 h 45"/>
                  <a:gd name="T22" fmla="*/ 15 w 48"/>
                  <a:gd name="T23" fmla="*/ 1 h 45"/>
                  <a:gd name="T24" fmla="*/ 24 w 48"/>
                  <a:gd name="T25" fmla="*/ 0 h 45"/>
                  <a:gd name="T26" fmla="*/ 34 w 48"/>
                  <a:gd name="T27" fmla="*/ 1 h 45"/>
                  <a:gd name="T28" fmla="*/ 42 w 48"/>
                  <a:gd name="T29" fmla="*/ 6 h 45"/>
                  <a:gd name="T30" fmla="*/ 47 w 48"/>
                  <a:gd name="T31" fmla="*/ 14 h 45"/>
                  <a:gd name="T32" fmla="*/ 48 w 48"/>
                  <a:gd name="T33" fmla="*/ 22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2"/>
                    </a:moveTo>
                    <a:lnTo>
                      <a:pt x="46" y="31"/>
                    </a:lnTo>
                    <a:lnTo>
                      <a:pt x="41" y="38"/>
                    </a:lnTo>
                    <a:lnTo>
                      <a:pt x="33" y="44"/>
                    </a:lnTo>
                    <a:lnTo>
                      <a:pt x="24" y="45"/>
                    </a:lnTo>
                    <a:lnTo>
                      <a:pt x="15" y="44"/>
                    </a:lnTo>
                    <a:lnTo>
                      <a:pt x="7" y="38"/>
                    </a:lnTo>
                    <a:lnTo>
                      <a:pt x="2" y="31"/>
                    </a:lnTo>
                    <a:lnTo>
                      <a:pt x="0" y="22"/>
                    </a:lnTo>
                    <a:lnTo>
                      <a:pt x="2" y="14"/>
                    </a:lnTo>
                    <a:lnTo>
                      <a:pt x="7" y="6"/>
                    </a:lnTo>
                    <a:lnTo>
                      <a:pt x="15" y="1"/>
                    </a:lnTo>
                    <a:lnTo>
                      <a:pt x="24" y="0"/>
                    </a:lnTo>
                    <a:lnTo>
                      <a:pt x="34" y="1"/>
                    </a:lnTo>
                    <a:lnTo>
                      <a:pt x="42" y="6"/>
                    </a:lnTo>
                    <a:lnTo>
                      <a:pt x="47" y="14"/>
                    </a:lnTo>
                    <a:lnTo>
                      <a:pt x="48" y="22"/>
                    </a:lnTo>
                    <a:close/>
                  </a:path>
                </a:pathLst>
              </a:custGeom>
              <a:solidFill>
                <a:srgbClr val="000000"/>
              </a:solidFill>
              <a:ln w="9525">
                <a:noFill/>
                <a:round/>
                <a:headEnd/>
                <a:tailEnd/>
              </a:ln>
            </p:spPr>
            <p:txBody>
              <a:bodyPr/>
              <a:lstStyle/>
              <a:p>
                <a:endParaRPr lang="en-US" dirty="0"/>
              </a:p>
            </p:txBody>
          </p:sp>
          <p:sp>
            <p:nvSpPr>
              <p:cNvPr id="575" name="Freeform 139"/>
              <p:cNvSpPr>
                <a:spLocks/>
              </p:cNvSpPr>
              <p:nvPr/>
            </p:nvSpPr>
            <p:spPr bwMode="auto">
              <a:xfrm>
                <a:off x="3792" y="3290"/>
                <a:ext cx="16" cy="15"/>
              </a:xfrm>
              <a:custGeom>
                <a:avLst/>
                <a:gdLst>
                  <a:gd name="T0" fmla="*/ 48 w 48"/>
                  <a:gd name="T1" fmla="*/ 23 h 45"/>
                  <a:gd name="T2" fmla="*/ 47 w 48"/>
                  <a:gd name="T3" fmla="*/ 33 h 45"/>
                  <a:gd name="T4" fmla="*/ 41 w 48"/>
                  <a:gd name="T5" fmla="*/ 39 h 45"/>
                  <a:gd name="T6" fmla="*/ 34 w 48"/>
                  <a:gd name="T7" fmla="*/ 44 h 45"/>
                  <a:gd name="T8" fmla="*/ 23 w 48"/>
                  <a:gd name="T9" fmla="*/ 45 h 45"/>
                  <a:gd name="T10" fmla="*/ 14 w 48"/>
                  <a:gd name="T11" fmla="*/ 44 h 45"/>
                  <a:gd name="T12" fmla="*/ 8 w 48"/>
                  <a:gd name="T13" fmla="*/ 39 h 45"/>
                  <a:gd name="T14" fmla="*/ 3 w 48"/>
                  <a:gd name="T15" fmla="*/ 33 h 45"/>
                  <a:gd name="T16" fmla="*/ 0 w 48"/>
                  <a:gd name="T17" fmla="*/ 23 h 45"/>
                  <a:gd name="T18" fmla="*/ 3 w 48"/>
                  <a:gd name="T19" fmla="*/ 14 h 45"/>
                  <a:gd name="T20" fmla="*/ 8 w 48"/>
                  <a:gd name="T21" fmla="*/ 7 h 45"/>
                  <a:gd name="T22" fmla="*/ 14 w 48"/>
                  <a:gd name="T23" fmla="*/ 1 h 45"/>
                  <a:gd name="T24" fmla="*/ 23 w 48"/>
                  <a:gd name="T25" fmla="*/ 0 h 45"/>
                  <a:gd name="T26" fmla="*/ 34 w 48"/>
                  <a:gd name="T27" fmla="*/ 1 h 45"/>
                  <a:gd name="T28" fmla="*/ 41 w 48"/>
                  <a:gd name="T29" fmla="*/ 7 h 45"/>
                  <a:gd name="T30" fmla="*/ 47 w 48"/>
                  <a:gd name="T31" fmla="*/ 14 h 45"/>
                  <a:gd name="T32" fmla="*/ 48 w 48"/>
                  <a:gd name="T33" fmla="*/ 23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3"/>
                    </a:moveTo>
                    <a:lnTo>
                      <a:pt x="47" y="33"/>
                    </a:lnTo>
                    <a:lnTo>
                      <a:pt x="41" y="39"/>
                    </a:lnTo>
                    <a:lnTo>
                      <a:pt x="34" y="44"/>
                    </a:lnTo>
                    <a:lnTo>
                      <a:pt x="23" y="45"/>
                    </a:lnTo>
                    <a:lnTo>
                      <a:pt x="14" y="44"/>
                    </a:lnTo>
                    <a:lnTo>
                      <a:pt x="8" y="39"/>
                    </a:lnTo>
                    <a:lnTo>
                      <a:pt x="3" y="33"/>
                    </a:lnTo>
                    <a:lnTo>
                      <a:pt x="0" y="23"/>
                    </a:lnTo>
                    <a:lnTo>
                      <a:pt x="3" y="14"/>
                    </a:lnTo>
                    <a:lnTo>
                      <a:pt x="8" y="7"/>
                    </a:lnTo>
                    <a:lnTo>
                      <a:pt x="14" y="1"/>
                    </a:lnTo>
                    <a:lnTo>
                      <a:pt x="23" y="0"/>
                    </a:lnTo>
                    <a:lnTo>
                      <a:pt x="34" y="1"/>
                    </a:lnTo>
                    <a:lnTo>
                      <a:pt x="41" y="7"/>
                    </a:lnTo>
                    <a:lnTo>
                      <a:pt x="47" y="14"/>
                    </a:lnTo>
                    <a:lnTo>
                      <a:pt x="48" y="23"/>
                    </a:lnTo>
                    <a:close/>
                  </a:path>
                </a:pathLst>
              </a:custGeom>
              <a:solidFill>
                <a:srgbClr val="000000"/>
              </a:solidFill>
              <a:ln w="9525">
                <a:noFill/>
                <a:round/>
                <a:headEnd/>
                <a:tailEnd/>
              </a:ln>
            </p:spPr>
            <p:txBody>
              <a:bodyPr/>
              <a:lstStyle/>
              <a:p>
                <a:endParaRPr lang="en-US" dirty="0"/>
              </a:p>
            </p:txBody>
          </p:sp>
          <p:sp>
            <p:nvSpPr>
              <p:cNvPr id="576" name="Freeform 140"/>
              <p:cNvSpPr>
                <a:spLocks/>
              </p:cNvSpPr>
              <p:nvPr/>
            </p:nvSpPr>
            <p:spPr bwMode="auto">
              <a:xfrm>
                <a:off x="3794" y="3276"/>
                <a:ext cx="10" cy="10"/>
              </a:xfrm>
              <a:custGeom>
                <a:avLst/>
                <a:gdLst>
                  <a:gd name="T0" fmla="*/ 31 w 31"/>
                  <a:gd name="T1" fmla="*/ 15 h 31"/>
                  <a:gd name="T2" fmla="*/ 30 w 31"/>
                  <a:gd name="T3" fmla="*/ 21 h 31"/>
                  <a:gd name="T4" fmla="*/ 27 w 31"/>
                  <a:gd name="T5" fmla="*/ 26 h 31"/>
                  <a:gd name="T6" fmla="*/ 22 w 31"/>
                  <a:gd name="T7" fmla="*/ 30 h 31"/>
                  <a:gd name="T8" fmla="*/ 17 w 31"/>
                  <a:gd name="T9" fmla="*/ 31 h 31"/>
                  <a:gd name="T10" fmla="*/ 10 w 31"/>
                  <a:gd name="T11" fmla="*/ 30 h 31"/>
                  <a:gd name="T12" fmla="*/ 5 w 31"/>
                  <a:gd name="T13" fmla="*/ 26 h 31"/>
                  <a:gd name="T14" fmla="*/ 1 w 31"/>
                  <a:gd name="T15" fmla="*/ 21 h 31"/>
                  <a:gd name="T16" fmla="*/ 0 w 31"/>
                  <a:gd name="T17" fmla="*/ 15 h 31"/>
                  <a:gd name="T18" fmla="*/ 1 w 31"/>
                  <a:gd name="T19" fmla="*/ 9 h 31"/>
                  <a:gd name="T20" fmla="*/ 5 w 31"/>
                  <a:gd name="T21" fmla="*/ 4 h 31"/>
                  <a:gd name="T22" fmla="*/ 10 w 31"/>
                  <a:gd name="T23" fmla="*/ 2 h 31"/>
                  <a:gd name="T24" fmla="*/ 17 w 31"/>
                  <a:gd name="T25" fmla="*/ 0 h 31"/>
                  <a:gd name="T26" fmla="*/ 22 w 31"/>
                  <a:gd name="T27" fmla="*/ 2 h 31"/>
                  <a:gd name="T28" fmla="*/ 27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7" y="26"/>
                    </a:lnTo>
                    <a:lnTo>
                      <a:pt x="22" y="30"/>
                    </a:lnTo>
                    <a:lnTo>
                      <a:pt x="17" y="31"/>
                    </a:lnTo>
                    <a:lnTo>
                      <a:pt x="10" y="30"/>
                    </a:lnTo>
                    <a:lnTo>
                      <a:pt x="5" y="26"/>
                    </a:lnTo>
                    <a:lnTo>
                      <a:pt x="1" y="21"/>
                    </a:lnTo>
                    <a:lnTo>
                      <a:pt x="0" y="15"/>
                    </a:lnTo>
                    <a:lnTo>
                      <a:pt x="1" y="9"/>
                    </a:lnTo>
                    <a:lnTo>
                      <a:pt x="5" y="4"/>
                    </a:lnTo>
                    <a:lnTo>
                      <a:pt x="10" y="2"/>
                    </a:lnTo>
                    <a:lnTo>
                      <a:pt x="17" y="0"/>
                    </a:lnTo>
                    <a:lnTo>
                      <a:pt x="22" y="2"/>
                    </a:lnTo>
                    <a:lnTo>
                      <a:pt x="27" y="4"/>
                    </a:lnTo>
                    <a:lnTo>
                      <a:pt x="30" y="9"/>
                    </a:lnTo>
                    <a:lnTo>
                      <a:pt x="31" y="15"/>
                    </a:lnTo>
                    <a:close/>
                  </a:path>
                </a:pathLst>
              </a:custGeom>
              <a:solidFill>
                <a:srgbClr val="DD001E"/>
              </a:solidFill>
              <a:ln w="9525">
                <a:noFill/>
                <a:round/>
                <a:headEnd/>
                <a:tailEnd/>
              </a:ln>
            </p:spPr>
            <p:txBody>
              <a:bodyPr/>
              <a:lstStyle/>
              <a:p>
                <a:endParaRPr lang="en-US" dirty="0"/>
              </a:p>
            </p:txBody>
          </p:sp>
          <p:sp>
            <p:nvSpPr>
              <p:cNvPr id="577" name="Freeform 141"/>
              <p:cNvSpPr>
                <a:spLocks/>
              </p:cNvSpPr>
              <p:nvPr/>
            </p:nvSpPr>
            <p:spPr bwMode="auto">
              <a:xfrm>
                <a:off x="3795" y="3293"/>
                <a:ext cx="11" cy="10"/>
              </a:xfrm>
              <a:custGeom>
                <a:avLst/>
                <a:gdLst>
                  <a:gd name="T0" fmla="*/ 31 w 31"/>
                  <a:gd name="T1" fmla="*/ 15 h 31"/>
                  <a:gd name="T2" fmla="*/ 30 w 31"/>
                  <a:gd name="T3" fmla="*/ 21 h 31"/>
                  <a:gd name="T4" fmla="*/ 26 w 31"/>
                  <a:gd name="T5" fmla="*/ 26 h 31"/>
                  <a:gd name="T6" fmla="*/ 21 w 31"/>
                  <a:gd name="T7" fmla="*/ 30 h 31"/>
                  <a:gd name="T8" fmla="*/ 14 w 31"/>
                  <a:gd name="T9" fmla="*/ 31 h 31"/>
                  <a:gd name="T10" fmla="*/ 8 w 31"/>
                  <a:gd name="T11" fmla="*/ 30 h 31"/>
                  <a:gd name="T12" fmla="*/ 4 w 31"/>
                  <a:gd name="T13" fmla="*/ 26 h 31"/>
                  <a:gd name="T14" fmla="*/ 1 w 31"/>
                  <a:gd name="T15" fmla="*/ 21 h 31"/>
                  <a:gd name="T16" fmla="*/ 0 w 31"/>
                  <a:gd name="T17" fmla="*/ 15 h 31"/>
                  <a:gd name="T18" fmla="*/ 1 w 31"/>
                  <a:gd name="T19" fmla="*/ 9 h 31"/>
                  <a:gd name="T20" fmla="*/ 4 w 31"/>
                  <a:gd name="T21" fmla="*/ 4 h 31"/>
                  <a:gd name="T22" fmla="*/ 8 w 31"/>
                  <a:gd name="T23" fmla="*/ 1 h 31"/>
                  <a:gd name="T24" fmla="*/ 14 w 31"/>
                  <a:gd name="T25" fmla="*/ 0 h 31"/>
                  <a:gd name="T26" fmla="*/ 21 w 31"/>
                  <a:gd name="T27" fmla="*/ 1 h 31"/>
                  <a:gd name="T28" fmla="*/ 26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6" y="26"/>
                    </a:lnTo>
                    <a:lnTo>
                      <a:pt x="21" y="30"/>
                    </a:lnTo>
                    <a:lnTo>
                      <a:pt x="14" y="31"/>
                    </a:lnTo>
                    <a:lnTo>
                      <a:pt x="8" y="30"/>
                    </a:lnTo>
                    <a:lnTo>
                      <a:pt x="4" y="26"/>
                    </a:lnTo>
                    <a:lnTo>
                      <a:pt x="1" y="21"/>
                    </a:lnTo>
                    <a:lnTo>
                      <a:pt x="0" y="15"/>
                    </a:lnTo>
                    <a:lnTo>
                      <a:pt x="1" y="9"/>
                    </a:lnTo>
                    <a:lnTo>
                      <a:pt x="4" y="4"/>
                    </a:lnTo>
                    <a:lnTo>
                      <a:pt x="8" y="1"/>
                    </a:lnTo>
                    <a:lnTo>
                      <a:pt x="14" y="0"/>
                    </a:lnTo>
                    <a:lnTo>
                      <a:pt x="21" y="1"/>
                    </a:lnTo>
                    <a:lnTo>
                      <a:pt x="26" y="4"/>
                    </a:lnTo>
                    <a:lnTo>
                      <a:pt x="30" y="9"/>
                    </a:lnTo>
                    <a:lnTo>
                      <a:pt x="31" y="15"/>
                    </a:lnTo>
                    <a:close/>
                  </a:path>
                </a:pathLst>
              </a:custGeom>
              <a:solidFill>
                <a:srgbClr val="FFB73D"/>
              </a:solidFill>
              <a:ln w="9525">
                <a:noFill/>
                <a:round/>
                <a:headEnd/>
                <a:tailEnd/>
              </a:ln>
            </p:spPr>
            <p:txBody>
              <a:bodyPr/>
              <a:lstStyle/>
              <a:p>
                <a:endParaRPr lang="en-US" dirty="0"/>
              </a:p>
            </p:txBody>
          </p:sp>
          <p:sp>
            <p:nvSpPr>
              <p:cNvPr id="578" name="Freeform 142"/>
              <p:cNvSpPr>
                <a:spLocks/>
              </p:cNvSpPr>
              <p:nvPr/>
            </p:nvSpPr>
            <p:spPr bwMode="auto">
              <a:xfrm>
                <a:off x="3798" y="3278"/>
                <a:ext cx="4" cy="5"/>
              </a:xfrm>
              <a:custGeom>
                <a:avLst/>
                <a:gdLst>
                  <a:gd name="T0" fmla="*/ 12 w 12"/>
                  <a:gd name="T1" fmla="*/ 8 h 13"/>
                  <a:gd name="T2" fmla="*/ 12 w 12"/>
                  <a:gd name="T3" fmla="*/ 9 h 13"/>
                  <a:gd name="T4" fmla="*/ 10 w 12"/>
                  <a:gd name="T5" fmla="*/ 12 h 13"/>
                  <a:gd name="T6" fmla="*/ 8 w 12"/>
                  <a:gd name="T7" fmla="*/ 13 h 13"/>
                  <a:gd name="T8" fmla="*/ 6 w 12"/>
                  <a:gd name="T9" fmla="*/ 13 h 13"/>
                  <a:gd name="T10" fmla="*/ 4 w 12"/>
                  <a:gd name="T11" fmla="*/ 13 h 13"/>
                  <a:gd name="T12" fmla="*/ 1 w 12"/>
                  <a:gd name="T13" fmla="*/ 12 h 13"/>
                  <a:gd name="T14" fmla="*/ 0 w 12"/>
                  <a:gd name="T15" fmla="*/ 9 h 13"/>
                  <a:gd name="T16" fmla="*/ 0 w 12"/>
                  <a:gd name="T17" fmla="*/ 8 h 13"/>
                  <a:gd name="T18" fmla="*/ 0 w 12"/>
                  <a:gd name="T19" fmla="*/ 4 h 13"/>
                  <a:gd name="T20" fmla="*/ 1 w 12"/>
                  <a:gd name="T21" fmla="*/ 1 h 13"/>
                  <a:gd name="T22" fmla="*/ 4 w 12"/>
                  <a:gd name="T23" fmla="*/ 0 h 13"/>
                  <a:gd name="T24" fmla="*/ 6 w 12"/>
                  <a:gd name="T25" fmla="*/ 0 h 13"/>
                  <a:gd name="T26" fmla="*/ 8 w 12"/>
                  <a:gd name="T27" fmla="*/ 0 h 13"/>
                  <a:gd name="T28" fmla="*/ 10 w 12"/>
                  <a:gd name="T29" fmla="*/ 1 h 13"/>
                  <a:gd name="T30" fmla="*/ 12 w 12"/>
                  <a:gd name="T31" fmla="*/ 4 h 13"/>
                  <a:gd name="T32" fmla="*/ 12 w 12"/>
                  <a:gd name="T33" fmla="*/ 8 h 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3"/>
                  <a:gd name="T53" fmla="*/ 12 w 12"/>
                  <a:gd name="T54" fmla="*/ 13 h 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3">
                    <a:moveTo>
                      <a:pt x="12" y="8"/>
                    </a:moveTo>
                    <a:lnTo>
                      <a:pt x="12" y="9"/>
                    </a:lnTo>
                    <a:lnTo>
                      <a:pt x="10" y="12"/>
                    </a:lnTo>
                    <a:lnTo>
                      <a:pt x="8" y="13"/>
                    </a:lnTo>
                    <a:lnTo>
                      <a:pt x="6" y="13"/>
                    </a:lnTo>
                    <a:lnTo>
                      <a:pt x="4" y="13"/>
                    </a:lnTo>
                    <a:lnTo>
                      <a:pt x="1" y="12"/>
                    </a:lnTo>
                    <a:lnTo>
                      <a:pt x="0" y="9"/>
                    </a:lnTo>
                    <a:lnTo>
                      <a:pt x="0" y="8"/>
                    </a:lnTo>
                    <a:lnTo>
                      <a:pt x="0" y="4"/>
                    </a:lnTo>
                    <a:lnTo>
                      <a:pt x="1" y="1"/>
                    </a:lnTo>
                    <a:lnTo>
                      <a:pt x="4" y="0"/>
                    </a:lnTo>
                    <a:lnTo>
                      <a:pt x="6" y="0"/>
                    </a:lnTo>
                    <a:lnTo>
                      <a:pt x="8" y="0"/>
                    </a:lnTo>
                    <a:lnTo>
                      <a:pt x="10" y="1"/>
                    </a:lnTo>
                    <a:lnTo>
                      <a:pt x="12" y="4"/>
                    </a:lnTo>
                    <a:lnTo>
                      <a:pt x="12" y="8"/>
                    </a:lnTo>
                    <a:close/>
                  </a:path>
                </a:pathLst>
              </a:custGeom>
              <a:solidFill>
                <a:srgbClr val="FF7F7F"/>
              </a:solidFill>
              <a:ln w="9525">
                <a:noFill/>
                <a:round/>
                <a:headEnd/>
                <a:tailEnd/>
              </a:ln>
            </p:spPr>
            <p:txBody>
              <a:bodyPr/>
              <a:lstStyle/>
              <a:p>
                <a:endParaRPr lang="en-US" dirty="0"/>
              </a:p>
            </p:txBody>
          </p:sp>
          <p:sp>
            <p:nvSpPr>
              <p:cNvPr id="579" name="Freeform 143"/>
              <p:cNvSpPr>
                <a:spLocks/>
              </p:cNvSpPr>
              <p:nvPr/>
            </p:nvSpPr>
            <p:spPr bwMode="auto">
              <a:xfrm>
                <a:off x="3798" y="3295"/>
                <a:ext cx="5" cy="5"/>
              </a:xfrm>
              <a:custGeom>
                <a:avLst/>
                <a:gdLst>
                  <a:gd name="T0" fmla="*/ 13 w 13"/>
                  <a:gd name="T1" fmla="*/ 6 h 15"/>
                  <a:gd name="T2" fmla="*/ 13 w 13"/>
                  <a:gd name="T3" fmla="*/ 9 h 15"/>
                  <a:gd name="T4" fmla="*/ 12 w 13"/>
                  <a:gd name="T5" fmla="*/ 12 h 15"/>
                  <a:gd name="T6" fmla="*/ 9 w 13"/>
                  <a:gd name="T7" fmla="*/ 13 h 15"/>
                  <a:gd name="T8" fmla="*/ 8 w 13"/>
                  <a:gd name="T9" fmla="*/ 15 h 15"/>
                  <a:gd name="T10" fmla="*/ 4 w 13"/>
                  <a:gd name="T11" fmla="*/ 13 h 15"/>
                  <a:gd name="T12" fmla="*/ 3 w 13"/>
                  <a:gd name="T13" fmla="*/ 12 h 15"/>
                  <a:gd name="T14" fmla="*/ 0 w 13"/>
                  <a:gd name="T15" fmla="*/ 9 h 15"/>
                  <a:gd name="T16" fmla="*/ 0 w 13"/>
                  <a:gd name="T17" fmla="*/ 6 h 15"/>
                  <a:gd name="T18" fmla="*/ 0 w 13"/>
                  <a:gd name="T19" fmla="*/ 4 h 15"/>
                  <a:gd name="T20" fmla="*/ 3 w 13"/>
                  <a:gd name="T21" fmla="*/ 2 h 15"/>
                  <a:gd name="T22" fmla="*/ 4 w 13"/>
                  <a:gd name="T23" fmla="*/ 0 h 15"/>
                  <a:gd name="T24" fmla="*/ 8 w 13"/>
                  <a:gd name="T25" fmla="*/ 0 h 15"/>
                  <a:gd name="T26" fmla="*/ 9 w 13"/>
                  <a:gd name="T27" fmla="*/ 0 h 15"/>
                  <a:gd name="T28" fmla="*/ 12 w 13"/>
                  <a:gd name="T29" fmla="*/ 2 h 15"/>
                  <a:gd name="T30" fmla="*/ 13 w 13"/>
                  <a:gd name="T31" fmla="*/ 4 h 15"/>
                  <a:gd name="T32" fmla="*/ 13 w 13"/>
                  <a:gd name="T33" fmla="*/ 6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5"/>
                  <a:gd name="T53" fmla="*/ 13 w 13"/>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5">
                    <a:moveTo>
                      <a:pt x="13" y="6"/>
                    </a:moveTo>
                    <a:lnTo>
                      <a:pt x="13" y="9"/>
                    </a:lnTo>
                    <a:lnTo>
                      <a:pt x="12" y="12"/>
                    </a:lnTo>
                    <a:lnTo>
                      <a:pt x="9" y="13"/>
                    </a:lnTo>
                    <a:lnTo>
                      <a:pt x="8" y="15"/>
                    </a:lnTo>
                    <a:lnTo>
                      <a:pt x="4" y="13"/>
                    </a:lnTo>
                    <a:lnTo>
                      <a:pt x="3" y="12"/>
                    </a:lnTo>
                    <a:lnTo>
                      <a:pt x="0" y="9"/>
                    </a:lnTo>
                    <a:lnTo>
                      <a:pt x="0" y="6"/>
                    </a:lnTo>
                    <a:lnTo>
                      <a:pt x="0" y="4"/>
                    </a:lnTo>
                    <a:lnTo>
                      <a:pt x="3" y="2"/>
                    </a:lnTo>
                    <a:lnTo>
                      <a:pt x="4" y="0"/>
                    </a:lnTo>
                    <a:lnTo>
                      <a:pt x="8" y="0"/>
                    </a:lnTo>
                    <a:lnTo>
                      <a:pt x="9" y="0"/>
                    </a:lnTo>
                    <a:lnTo>
                      <a:pt x="12" y="2"/>
                    </a:lnTo>
                    <a:lnTo>
                      <a:pt x="13" y="4"/>
                    </a:lnTo>
                    <a:lnTo>
                      <a:pt x="13" y="6"/>
                    </a:lnTo>
                    <a:close/>
                  </a:path>
                </a:pathLst>
              </a:custGeom>
              <a:solidFill>
                <a:srgbClr val="FFFF00"/>
              </a:solidFill>
              <a:ln w="9525">
                <a:noFill/>
                <a:round/>
                <a:headEnd/>
                <a:tailEnd/>
              </a:ln>
            </p:spPr>
            <p:txBody>
              <a:bodyPr/>
              <a:lstStyle/>
              <a:p>
                <a:endParaRPr lang="en-US" dirty="0"/>
              </a:p>
            </p:txBody>
          </p:sp>
          <p:sp>
            <p:nvSpPr>
              <p:cNvPr id="580" name="Freeform 144"/>
              <p:cNvSpPr>
                <a:spLocks/>
              </p:cNvSpPr>
              <p:nvPr/>
            </p:nvSpPr>
            <p:spPr bwMode="auto">
              <a:xfrm>
                <a:off x="3721" y="3451"/>
                <a:ext cx="19" cy="19"/>
              </a:xfrm>
              <a:custGeom>
                <a:avLst/>
                <a:gdLst>
                  <a:gd name="T0" fmla="*/ 27 w 57"/>
                  <a:gd name="T1" fmla="*/ 0 h 57"/>
                  <a:gd name="T2" fmla="*/ 39 w 57"/>
                  <a:gd name="T3" fmla="*/ 3 h 57"/>
                  <a:gd name="T4" fmla="*/ 48 w 57"/>
                  <a:gd name="T5" fmla="*/ 9 h 57"/>
                  <a:gd name="T6" fmla="*/ 54 w 57"/>
                  <a:gd name="T7" fmla="*/ 18 h 57"/>
                  <a:gd name="T8" fmla="*/ 57 w 57"/>
                  <a:gd name="T9" fmla="*/ 29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9 h 57"/>
                  <a:gd name="T26" fmla="*/ 2 w 57"/>
                  <a:gd name="T27" fmla="*/ 18 h 57"/>
                  <a:gd name="T28" fmla="*/ 8 w 57"/>
                  <a:gd name="T29" fmla="*/ 9 h 57"/>
                  <a:gd name="T30" fmla="*/ 17 w 57"/>
                  <a:gd name="T31" fmla="*/ 3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3"/>
                    </a:lnTo>
                    <a:lnTo>
                      <a:pt x="48" y="9"/>
                    </a:lnTo>
                    <a:lnTo>
                      <a:pt x="54" y="18"/>
                    </a:lnTo>
                    <a:lnTo>
                      <a:pt x="57" y="29"/>
                    </a:lnTo>
                    <a:lnTo>
                      <a:pt x="54" y="40"/>
                    </a:lnTo>
                    <a:lnTo>
                      <a:pt x="48" y="49"/>
                    </a:lnTo>
                    <a:lnTo>
                      <a:pt x="39" y="54"/>
                    </a:lnTo>
                    <a:lnTo>
                      <a:pt x="27" y="57"/>
                    </a:lnTo>
                    <a:lnTo>
                      <a:pt x="17" y="54"/>
                    </a:lnTo>
                    <a:lnTo>
                      <a:pt x="8" y="49"/>
                    </a:lnTo>
                    <a:lnTo>
                      <a:pt x="2" y="40"/>
                    </a:lnTo>
                    <a:lnTo>
                      <a:pt x="0" y="29"/>
                    </a:lnTo>
                    <a:lnTo>
                      <a:pt x="2" y="18"/>
                    </a:lnTo>
                    <a:lnTo>
                      <a:pt x="8" y="9"/>
                    </a:lnTo>
                    <a:lnTo>
                      <a:pt x="17" y="3"/>
                    </a:lnTo>
                    <a:lnTo>
                      <a:pt x="27" y="0"/>
                    </a:lnTo>
                    <a:close/>
                  </a:path>
                </a:pathLst>
              </a:custGeom>
              <a:solidFill>
                <a:srgbClr val="000000"/>
              </a:solidFill>
              <a:ln w="9525">
                <a:noFill/>
                <a:round/>
                <a:headEnd/>
                <a:tailEnd/>
              </a:ln>
            </p:spPr>
            <p:txBody>
              <a:bodyPr/>
              <a:lstStyle/>
              <a:p>
                <a:endParaRPr lang="en-US" dirty="0"/>
              </a:p>
            </p:txBody>
          </p:sp>
          <p:sp>
            <p:nvSpPr>
              <p:cNvPr id="581" name="Freeform 145"/>
              <p:cNvSpPr>
                <a:spLocks/>
              </p:cNvSpPr>
              <p:nvPr/>
            </p:nvSpPr>
            <p:spPr bwMode="auto">
              <a:xfrm>
                <a:off x="3724" y="3454"/>
                <a:ext cx="12" cy="13"/>
              </a:xfrm>
              <a:custGeom>
                <a:avLst/>
                <a:gdLst>
                  <a:gd name="T0" fmla="*/ 17 w 35"/>
                  <a:gd name="T1" fmla="*/ 0 h 38"/>
                  <a:gd name="T2" fmla="*/ 25 w 35"/>
                  <a:gd name="T3" fmla="*/ 2 h 38"/>
                  <a:gd name="T4" fmla="*/ 30 w 35"/>
                  <a:gd name="T5" fmla="*/ 6 h 38"/>
                  <a:gd name="T6" fmla="*/ 34 w 35"/>
                  <a:gd name="T7" fmla="*/ 12 h 38"/>
                  <a:gd name="T8" fmla="*/ 35 w 35"/>
                  <a:gd name="T9" fmla="*/ 19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9 h 38"/>
                  <a:gd name="T26" fmla="*/ 2 w 35"/>
                  <a:gd name="T27" fmla="*/ 12 h 38"/>
                  <a:gd name="T28" fmla="*/ 5 w 35"/>
                  <a:gd name="T29" fmla="*/ 6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6"/>
                    </a:lnTo>
                    <a:lnTo>
                      <a:pt x="34" y="12"/>
                    </a:lnTo>
                    <a:lnTo>
                      <a:pt x="35" y="19"/>
                    </a:lnTo>
                    <a:lnTo>
                      <a:pt x="34" y="26"/>
                    </a:lnTo>
                    <a:lnTo>
                      <a:pt x="30" y="33"/>
                    </a:lnTo>
                    <a:lnTo>
                      <a:pt x="25" y="37"/>
                    </a:lnTo>
                    <a:lnTo>
                      <a:pt x="17" y="38"/>
                    </a:lnTo>
                    <a:lnTo>
                      <a:pt x="11" y="37"/>
                    </a:lnTo>
                    <a:lnTo>
                      <a:pt x="5" y="33"/>
                    </a:lnTo>
                    <a:lnTo>
                      <a:pt x="2" y="26"/>
                    </a:lnTo>
                    <a:lnTo>
                      <a:pt x="0" y="19"/>
                    </a:lnTo>
                    <a:lnTo>
                      <a:pt x="2" y="12"/>
                    </a:lnTo>
                    <a:lnTo>
                      <a:pt x="5" y="6"/>
                    </a:lnTo>
                    <a:lnTo>
                      <a:pt x="11" y="2"/>
                    </a:lnTo>
                    <a:lnTo>
                      <a:pt x="17" y="0"/>
                    </a:lnTo>
                    <a:close/>
                  </a:path>
                </a:pathLst>
              </a:custGeom>
              <a:solidFill>
                <a:srgbClr val="FFB73D"/>
              </a:solidFill>
              <a:ln w="9525">
                <a:noFill/>
                <a:round/>
                <a:headEnd/>
                <a:tailEnd/>
              </a:ln>
            </p:spPr>
            <p:txBody>
              <a:bodyPr/>
              <a:lstStyle/>
              <a:p>
                <a:endParaRPr lang="en-US" dirty="0"/>
              </a:p>
            </p:txBody>
          </p:sp>
          <p:sp>
            <p:nvSpPr>
              <p:cNvPr id="582" name="Freeform 146"/>
              <p:cNvSpPr>
                <a:spLocks/>
              </p:cNvSpPr>
              <p:nvPr/>
            </p:nvSpPr>
            <p:spPr bwMode="auto">
              <a:xfrm>
                <a:off x="3726" y="3457"/>
                <a:ext cx="6" cy="5"/>
              </a:xfrm>
              <a:custGeom>
                <a:avLst/>
                <a:gdLst>
                  <a:gd name="T0" fmla="*/ 7 w 17"/>
                  <a:gd name="T1" fmla="*/ 0 h 15"/>
                  <a:gd name="T2" fmla="*/ 11 w 17"/>
                  <a:gd name="T3" fmla="*/ 0 h 15"/>
                  <a:gd name="T4" fmla="*/ 14 w 17"/>
                  <a:gd name="T5" fmla="*/ 2 h 15"/>
                  <a:gd name="T6" fmla="*/ 17 w 17"/>
                  <a:gd name="T7" fmla="*/ 4 h 15"/>
                  <a:gd name="T8" fmla="*/ 17 w 17"/>
                  <a:gd name="T9" fmla="*/ 8 h 15"/>
                  <a:gd name="T10" fmla="*/ 17 w 17"/>
                  <a:gd name="T11" fmla="*/ 11 h 15"/>
                  <a:gd name="T12" fmla="*/ 14 w 17"/>
                  <a:gd name="T13" fmla="*/ 13 h 15"/>
                  <a:gd name="T14" fmla="*/ 11 w 17"/>
                  <a:gd name="T15" fmla="*/ 15 h 15"/>
                  <a:gd name="T16" fmla="*/ 7 w 17"/>
                  <a:gd name="T17" fmla="*/ 15 h 15"/>
                  <a:gd name="T18" fmla="*/ 5 w 17"/>
                  <a:gd name="T19" fmla="*/ 15 h 15"/>
                  <a:gd name="T20" fmla="*/ 2 w 17"/>
                  <a:gd name="T21" fmla="*/ 13 h 15"/>
                  <a:gd name="T22" fmla="*/ 1 w 17"/>
                  <a:gd name="T23" fmla="*/ 11 h 15"/>
                  <a:gd name="T24" fmla="*/ 0 w 17"/>
                  <a:gd name="T25" fmla="*/ 8 h 15"/>
                  <a:gd name="T26" fmla="*/ 1 w 17"/>
                  <a:gd name="T27" fmla="*/ 4 h 15"/>
                  <a:gd name="T28" fmla="*/ 2 w 17"/>
                  <a:gd name="T29" fmla="*/ 2 h 15"/>
                  <a:gd name="T30" fmla="*/ 5 w 17"/>
                  <a:gd name="T31" fmla="*/ 0 h 15"/>
                  <a:gd name="T32" fmla="*/ 7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7" y="0"/>
                    </a:moveTo>
                    <a:lnTo>
                      <a:pt x="11" y="0"/>
                    </a:lnTo>
                    <a:lnTo>
                      <a:pt x="14" y="2"/>
                    </a:lnTo>
                    <a:lnTo>
                      <a:pt x="17" y="4"/>
                    </a:lnTo>
                    <a:lnTo>
                      <a:pt x="17" y="8"/>
                    </a:lnTo>
                    <a:lnTo>
                      <a:pt x="17" y="11"/>
                    </a:lnTo>
                    <a:lnTo>
                      <a:pt x="14" y="13"/>
                    </a:lnTo>
                    <a:lnTo>
                      <a:pt x="11" y="15"/>
                    </a:lnTo>
                    <a:lnTo>
                      <a:pt x="7" y="15"/>
                    </a:lnTo>
                    <a:lnTo>
                      <a:pt x="5" y="15"/>
                    </a:lnTo>
                    <a:lnTo>
                      <a:pt x="2" y="13"/>
                    </a:lnTo>
                    <a:lnTo>
                      <a:pt x="1" y="11"/>
                    </a:lnTo>
                    <a:lnTo>
                      <a:pt x="0" y="8"/>
                    </a:lnTo>
                    <a:lnTo>
                      <a:pt x="1" y="4"/>
                    </a:lnTo>
                    <a:lnTo>
                      <a:pt x="2" y="2"/>
                    </a:lnTo>
                    <a:lnTo>
                      <a:pt x="5" y="0"/>
                    </a:lnTo>
                    <a:lnTo>
                      <a:pt x="7" y="0"/>
                    </a:lnTo>
                    <a:close/>
                  </a:path>
                </a:pathLst>
              </a:custGeom>
              <a:solidFill>
                <a:srgbClr val="FFFF00"/>
              </a:solidFill>
              <a:ln w="9525">
                <a:noFill/>
                <a:round/>
                <a:headEnd/>
                <a:tailEnd/>
              </a:ln>
            </p:spPr>
            <p:txBody>
              <a:bodyPr/>
              <a:lstStyle/>
              <a:p>
                <a:endParaRPr lang="en-US" dirty="0"/>
              </a:p>
            </p:txBody>
          </p:sp>
          <p:sp>
            <p:nvSpPr>
              <p:cNvPr id="583" name="Freeform 147"/>
              <p:cNvSpPr>
                <a:spLocks/>
              </p:cNvSpPr>
              <p:nvPr/>
            </p:nvSpPr>
            <p:spPr bwMode="auto">
              <a:xfrm>
                <a:off x="3742" y="3312"/>
                <a:ext cx="25" cy="25"/>
              </a:xfrm>
              <a:custGeom>
                <a:avLst/>
                <a:gdLst>
                  <a:gd name="T0" fmla="*/ 36 w 74"/>
                  <a:gd name="T1" fmla="*/ 0 h 74"/>
                  <a:gd name="T2" fmla="*/ 50 w 74"/>
                  <a:gd name="T3" fmla="*/ 2 h 74"/>
                  <a:gd name="T4" fmla="*/ 63 w 74"/>
                  <a:gd name="T5" fmla="*/ 10 h 74"/>
                  <a:gd name="T6" fmla="*/ 71 w 74"/>
                  <a:gd name="T7" fmla="*/ 23 h 74"/>
                  <a:gd name="T8" fmla="*/ 74 w 74"/>
                  <a:gd name="T9" fmla="*/ 37 h 74"/>
                  <a:gd name="T10" fmla="*/ 71 w 74"/>
                  <a:gd name="T11" fmla="*/ 52 h 74"/>
                  <a:gd name="T12" fmla="*/ 63 w 74"/>
                  <a:gd name="T13" fmla="*/ 63 h 74"/>
                  <a:gd name="T14" fmla="*/ 50 w 74"/>
                  <a:gd name="T15" fmla="*/ 71 h 74"/>
                  <a:gd name="T16" fmla="*/ 36 w 74"/>
                  <a:gd name="T17" fmla="*/ 74 h 74"/>
                  <a:gd name="T18" fmla="*/ 22 w 74"/>
                  <a:gd name="T19" fmla="*/ 71 h 74"/>
                  <a:gd name="T20" fmla="*/ 10 w 74"/>
                  <a:gd name="T21" fmla="*/ 63 h 74"/>
                  <a:gd name="T22" fmla="*/ 2 w 74"/>
                  <a:gd name="T23" fmla="*/ 52 h 74"/>
                  <a:gd name="T24" fmla="*/ 0 w 74"/>
                  <a:gd name="T25" fmla="*/ 37 h 74"/>
                  <a:gd name="T26" fmla="*/ 2 w 74"/>
                  <a:gd name="T27" fmla="*/ 23 h 74"/>
                  <a:gd name="T28" fmla="*/ 10 w 74"/>
                  <a:gd name="T29" fmla="*/ 10 h 74"/>
                  <a:gd name="T30" fmla="*/ 22 w 74"/>
                  <a:gd name="T31" fmla="*/ 2 h 74"/>
                  <a:gd name="T32" fmla="*/ 36 w 74"/>
                  <a:gd name="T33" fmla="*/ 0 h 7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4"/>
                  <a:gd name="T52" fmla="*/ 0 h 74"/>
                  <a:gd name="T53" fmla="*/ 74 w 74"/>
                  <a:gd name="T54" fmla="*/ 74 h 7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4" h="74">
                    <a:moveTo>
                      <a:pt x="36" y="0"/>
                    </a:moveTo>
                    <a:lnTo>
                      <a:pt x="50" y="2"/>
                    </a:lnTo>
                    <a:lnTo>
                      <a:pt x="63" y="10"/>
                    </a:lnTo>
                    <a:lnTo>
                      <a:pt x="71" y="23"/>
                    </a:lnTo>
                    <a:lnTo>
                      <a:pt x="74" y="37"/>
                    </a:lnTo>
                    <a:lnTo>
                      <a:pt x="71" y="52"/>
                    </a:lnTo>
                    <a:lnTo>
                      <a:pt x="63" y="63"/>
                    </a:lnTo>
                    <a:lnTo>
                      <a:pt x="50" y="71"/>
                    </a:lnTo>
                    <a:lnTo>
                      <a:pt x="36" y="74"/>
                    </a:lnTo>
                    <a:lnTo>
                      <a:pt x="22" y="71"/>
                    </a:lnTo>
                    <a:lnTo>
                      <a:pt x="10" y="63"/>
                    </a:lnTo>
                    <a:lnTo>
                      <a:pt x="2" y="52"/>
                    </a:lnTo>
                    <a:lnTo>
                      <a:pt x="0" y="37"/>
                    </a:lnTo>
                    <a:lnTo>
                      <a:pt x="2" y="23"/>
                    </a:lnTo>
                    <a:lnTo>
                      <a:pt x="10" y="10"/>
                    </a:lnTo>
                    <a:lnTo>
                      <a:pt x="22" y="2"/>
                    </a:lnTo>
                    <a:lnTo>
                      <a:pt x="36" y="0"/>
                    </a:lnTo>
                    <a:close/>
                  </a:path>
                </a:pathLst>
              </a:custGeom>
              <a:solidFill>
                <a:srgbClr val="000000"/>
              </a:solidFill>
              <a:ln w="9525">
                <a:noFill/>
                <a:round/>
                <a:headEnd/>
                <a:tailEnd/>
              </a:ln>
            </p:spPr>
            <p:txBody>
              <a:bodyPr/>
              <a:lstStyle/>
              <a:p>
                <a:endParaRPr lang="en-US" dirty="0"/>
              </a:p>
            </p:txBody>
          </p:sp>
          <p:sp>
            <p:nvSpPr>
              <p:cNvPr id="584" name="Freeform 148"/>
              <p:cNvSpPr>
                <a:spLocks/>
              </p:cNvSpPr>
              <p:nvPr/>
            </p:nvSpPr>
            <p:spPr bwMode="auto">
              <a:xfrm>
                <a:off x="3746" y="3316"/>
                <a:ext cx="17" cy="16"/>
              </a:xfrm>
              <a:custGeom>
                <a:avLst/>
                <a:gdLst>
                  <a:gd name="T0" fmla="*/ 25 w 51"/>
                  <a:gd name="T1" fmla="*/ 0 h 49"/>
                  <a:gd name="T2" fmla="*/ 35 w 51"/>
                  <a:gd name="T3" fmla="*/ 2 h 49"/>
                  <a:gd name="T4" fmla="*/ 43 w 51"/>
                  <a:gd name="T5" fmla="*/ 7 h 49"/>
                  <a:gd name="T6" fmla="*/ 48 w 51"/>
                  <a:gd name="T7" fmla="*/ 15 h 49"/>
                  <a:gd name="T8" fmla="*/ 51 w 51"/>
                  <a:gd name="T9" fmla="*/ 25 h 49"/>
                  <a:gd name="T10" fmla="*/ 48 w 51"/>
                  <a:gd name="T11" fmla="*/ 35 h 49"/>
                  <a:gd name="T12" fmla="*/ 43 w 51"/>
                  <a:gd name="T13" fmla="*/ 41 h 49"/>
                  <a:gd name="T14" fmla="*/ 35 w 51"/>
                  <a:gd name="T15" fmla="*/ 46 h 49"/>
                  <a:gd name="T16" fmla="*/ 25 w 51"/>
                  <a:gd name="T17" fmla="*/ 49 h 49"/>
                  <a:gd name="T18" fmla="*/ 16 w 51"/>
                  <a:gd name="T19" fmla="*/ 46 h 49"/>
                  <a:gd name="T20" fmla="*/ 8 w 51"/>
                  <a:gd name="T21" fmla="*/ 41 h 49"/>
                  <a:gd name="T22" fmla="*/ 3 w 51"/>
                  <a:gd name="T23" fmla="*/ 35 h 49"/>
                  <a:gd name="T24" fmla="*/ 0 w 51"/>
                  <a:gd name="T25" fmla="*/ 25 h 49"/>
                  <a:gd name="T26" fmla="*/ 3 w 51"/>
                  <a:gd name="T27" fmla="*/ 15 h 49"/>
                  <a:gd name="T28" fmla="*/ 8 w 51"/>
                  <a:gd name="T29" fmla="*/ 7 h 49"/>
                  <a:gd name="T30" fmla="*/ 16 w 51"/>
                  <a:gd name="T31" fmla="*/ 2 h 49"/>
                  <a:gd name="T32" fmla="*/ 25 w 51"/>
                  <a:gd name="T33" fmla="*/ 0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49"/>
                  <a:gd name="T53" fmla="*/ 51 w 51"/>
                  <a:gd name="T54" fmla="*/ 49 h 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49">
                    <a:moveTo>
                      <a:pt x="25" y="0"/>
                    </a:moveTo>
                    <a:lnTo>
                      <a:pt x="35" y="2"/>
                    </a:lnTo>
                    <a:lnTo>
                      <a:pt x="43" y="7"/>
                    </a:lnTo>
                    <a:lnTo>
                      <a:pt x="48" y="15"/>
                    </a:lnTo>
                    <a:lnTo>
                      <a:pt x="51" y="25"/>
                    </a:lnTo>
                    <a:lnTo>
                      <a:pt x="48" y="35"/>
                    </a:lnTo>
                    <a:lnTo>
                      <a:pt x="43" y="41"/>
                    </a:lnTo>
                    <a:lnTo>
                      <a:pt x="35" y="46"/>
                    </a:lnTo>
                    <a:lnTo>
                      <a:pt x="25" y="49"/>
                    </a:lnTo>
                    <a:lnTo>
                      <a:pt x="16" y="46"/>
                    </a:lnTo>
                    <a:lnTo>
                      <a:pt x="8" y="41"/>
                    </a:lnTo>
                    <a:lnTo>
                      <a:pt x="3" y="35"/>
                    </a:lnTo>
                    <a:lnTo>
                      <a:pt x="0" y="25"/>
                    </a:lnTo>
                    <a:lnTo>
                      <a:pt x="3" y="15"/>
                    </a:lnTo>
                    <a:lnTo>
                      <a:pt x="8" y="7"/>
                    </a:lnTo>
                    <a:lnTo>
                      <a:pt x="16" y="2"/>
                    </a:lnTo>
                    <a:lnTo>
                      <a:pt x="25" y="0"/>
                    </a:lnTo>
                    <a:close/>
                  </a:path>
                </a:pathLst>
              </a:custGeom>
              <a:solidFill>
                <a:srgbClr val="FFB73D"/>
              </a:solidFill>
              <a:ln w="9525">
                <a:noFill/>
                <a:round/>
                <a:headEnd/>
                <a:tailEnd/>
              </a:ln>
            </p:spPr>
            <p:txBody>
              <a:bodyPr/>
              <a:lstStyle/>
              <a:p>
                <a:endParaRPr lang="en-US" dirty="0"/>
              </a:p>
            </p:txBody>
          </p:sp>
          <p:sp>
            <p:nvSpPr>
              <p:cNvPr id="585" name="Freeform 149"/>
              <p:cNvSpPr>
                <a:spLocks/>
              </p:cNvSpPr>
              <p:nvPr/>
            </p:nvSpPr>
            <p:spPr bwMode="auto">
              <a:xfrm>
                <a:off x="3750" y="3320"/>
                <a:ext cx="7" cy="7"/>
              </a:xfrm>
              <a:custGeom>
                <a:avLst/>
                <a:gdLst>
                  <a:gd name="T0" fmla="*/ 10 w 22"/>
                  <a:gd name="T1" fmla="*/ 0 h 22"/>
                  <a:gd name="T2" fmla="*/ 16 w 22"/>
                  <a:gd name="T3" fmla="*/ 2 h 22"/>
                  <a:gd name="T4" fmla="*/ 18 w 22"/>
                  <a:gd name="T5" fmla="*/ 3 h 22"/>
                  <a:gd name="T6" fmla="*/ 21 w 22"/>
                  <a:gd name="T7" fmla="*/ 7 h 22"/>
                  <a:gd name="T8" fmla="*/ 22 w 22"/>
                  <a:gd name="T9" fmla="*/ 9 h 22"/>
                  <a:gd name="T10" fmla="*/ 21 w 22"/>
                  <a:gd name="T11" fmla="*/ 14 h 22"/>
                  <a:gd name="T12" fmla="*/ 18 w 22"/>
                  <a:gd name="T13" fmla="*/ 18 h 22"/>
                  <a:gd name="T14" fmla="*/ 16 w 22"/>
                  <a:gd name="T15" fmla="*/ 21 h 22"/>
                  <a:gd name="T16" fmla="*/ 10 w 22"/>
                  <a:gd name="T17" fmla="*/ 22 h 22"/>
                  <a:gd name="T18" fmla="*/ 6 w 22"/>
                  <a:gd name="T19" fmla="*/ 21 h 22"/>
                  <a:gd name="T20" fmla="*/ 4 w 22"/>
                  <a:gd name="T21" fmla="*/ 18 h 22"/>
                  <a:gd name="T22" fmla="*/ 1 w 22"/>
                  <a:gd name="T23" fmla="*/ 14 h 22"/>
                  <a:gd name="T24" fmla="*/ 0 w 22"/>
                  <a:gd name="T25" fmla="*/ 9 h 22"/>
                  <a:gd name="T26" fmla="*/ 1 w 22"/>
                  <a:gd name="T27" fmla="*/ 7 h 22"/>
                  <a:gd name="T28" fmla="*/ 4 w 22"/>
                  <a:gd name="T29" fmla="*/ 3 h 22"/>
                  <a:gd name="T30" fmla="*/ 6 w 22"/>
                  <a:gd name="T31" fmla="*/ 2 h 22"/>
                  <a:gd name="T32" fmla="*/ 10 w 22"/>
                  <a:gd name="T33" fmla="*/ 0 h 2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22"/>
                  <a:gd name="T53" fmla="*/ 22 w 22"/>
                  <a:gd name="T54" fmla="*/ 22 h 2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22">
                    <a:moveTo>
                      <a:pt x="10" y="0"/>
                    </a:moveTo>
                    <a:lnTo>
                      <a:pt x="16" y="2"/>
                    </a:lnTo>
                    <a:lnTo>
                      <a:pt x="18" y="3"/>
                    </a:lnTo>
                    <a:lnTo>
                      <a:pt x="21" y="7"/>
                    </a:lnTo>
                    <a:lnTo>
                      <a:pt x="22" y="9"/>
                    </a:lnTo>
                    <a:lnTo>
                      <a:pt x="21" y="14"/>
                    </a:lnTo>
                    <a:lnTo>
                      <a:pt x="18" y="18"/>
                    </a:lnTo>
                    <a:lnTo>
                      <a:pt x="16" y="21"/>
                    </a:lnTo>
                    <a:lnTo>
                      <a:pt x="10" y="22"/>
                    </a:lnTo>
                    <a:lnTo>
                      <a:pt x="6" y="21"/>
                    </a:lnTo>
                    <a:lnTo>
                      <a:pt x="4" y="18"/>
                    </a:lnTo>
                    <a:lnTo>
                      <a:pt x="1" y="14"/>
                    </a:lnTo>
                    <a:lnTo>
                      <a:pt x="0" y="9"/>
                    </a:lnTo>
                    <a:lnTo>
                      <a:pt x="1" y="7"/>
                    </a:lnTo>
                    <a:lnTo>
                      <a:pt x="4" y="3"/>
                    </a:lnTo>
                    <a:lnTo>
                      <a:pt x="6" y="2"/>
                    </a:lnTo>
                    <a:lnTo>
                      <a:pt x="10" y="0"/>
                    </a:lnTo>
                    <a:close/>
                  </a:path>
                </a:pathLst>
              </a:custGeom>
              <a:solidFill>
                <a:srgbClr val="FFFF00"/>
              </a:solidFill>
              <a:ln w="9525">
                <a:noFill/>
                <a:round/>
                <a:headEnd/>
                <a:tailEnd/>
              </a:ln>
            </p:spPr>
            <p:txBody>
              <a:bodyPr/>
              <a:lstStyle/>
              <a:p>
                <a:endParaRPr lang="en-US" dirty="0"/>
              </a:p>
            </p:txBody>
          </p:sp>
          <p:sp>
            <p:nvSpPr>
              <p:cNvPr id="586" name="Freeform 150"/>
              <p:cNvSpPr>
                <a:spLocks/>
              </p:cNvSpPr>
              <p:nvPr/>
            </p:nvSpPr>
            <p:spPr bwMode="auto">
              <a:xfrm>
                <a:off x="3750" y="3540"/>
                <a:ext cx="19" cy="18"/>
              </a:xfrm>
              <a:custGeom>
                <a:avLst/>
                <a:gdLst>
                  <a:gd name="T0" fmla="*/ 28 w 57"/>
                  <a:gd name="T1" fmla="*/ 0 h 54"/>
                  <a:gd name="T2" fmla="*/ 40 w 57"/>
                  <a:gd name="T3" fmla="*/ 3 h 54"/>
                  <a:gd name="T4" fmla="*/ 49 w 57"/>
                  <a:gd name="T5" fmla="*/ 8 h 54"/>
                  <a:gd name="T6" fmla="*/ 54 w 57"/>
                  <a:gd name="T7" fmla="*/ 17 h 54"/>
                  <a:gd name="T8" fmla="*/ 57 w 57"/>
                  <a:gd name="T9" fmla="*/ 28 h 54"/>
                  <a:gd name="T10" fmla="*/ 54 w 57"/>
                  <a:gd name="T11" fmla="*/ 39 h 54"/>
                  <a:gd name="T12" fmla="*/ 49 w 57"/>
                  <a:gd name="T13" fmla="*/ 47 h 54"/>
                  <a:gd name="T14" fmla="*/ 40 w 57"/>
                  <a:gd name="T15" fmla="*/ 52 h 54"/>
                  <a:gd name="T16" fmla="*/ 28 w 57"/>
                  <a:gd name="T17" fmla="*/ 54 h 54"/>
                  <a:gd name="T18" fmla="*/ 17 w 57"/>
                  <a:gd name="T19" fmla="*/ 52 h 54"/>
                  <a:gd name="T20" fmla="*/ 7 w 57"/>
                  <a:gd name="T21" fmla="*/ 47 h 54"/>
                  <a:gd name="T22" fmla="*/ 2 w 57"/>
                  <a:gd name="T23" fmla="*/ 39 h 54"/>
                  <a:gd name="T24" fmla="*/ 0 w 57"/>
                  <a:gd name="T25" fmla="*/ 28 h 54"/>
                  <a:gd name="T26" fmla="*/ 2 w 57"/>
                  <a:gd name="T27" fmla="*/ 17 h 54"/>
                  <a:gd name="T28" fmla="*/ 7 w 57"/>
                  <a:gd name="T29" fmla="*/ 8 h 54"/>
                  <a:gd name="T30" fmla="*/ 17 w 57"/>
                  <a:gd name="T31" fmla="*/ 3 h 54"/>
                  <a:gd name="T32" fmla="*/ 28 w 57"/>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4"/>
                  <a:gd name="T53" fmla="*/ 57 w 57"/>
                  <a:gd name="T54" fmla="*/ 54 h 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4">
                    <a:moveTo>
                      <a:pt x="28" y="0"/>
                    </a:moveTo>
                    <a:lnTo>
                      <a:pt x="40" y="3"/>
                    </a:lnTo>
                    <a:lnTo>
                      <a:pt x="49" y="8"/>
                    </a:lnTo>
                    <a:lnTo>
                      <a:pt x="54" y="17"/>
                    </a:lnTo>
                    <a:lnTo>
                      <a:pt x="57" y="28"/>
                    </a:lnTo>
                    <a:lnTo>
                      <a:pt x="54" y="39"/>
                    </a:lnTo>
                    <a:lnTo>
                      <a:pt x="49" y="47"/>
                    </a:lnTo>
                    <a:lnTo>
                      <a:pt x="40" y="52"/>
                    </a:lnTo>
                    <a:lnTo>
                      <a:pt x="28" y="54"/>
                    </a:lnTo>
                    <a:lnTo>
                      <a:pt x="17" y="52"/>
                    </a:lnTo>
                    <a:lnTo>
                      <a:pt x="7" y="47"/>
                    </a:lnTo>
                    <a:lnTo>
                      <a:pt x="2" y="39"/>
                    </a:lnTo>
                    <a:lnTo>
                      <a:pt x="0" y="28"/>
                    </a:lnTo>
                    <a:lnTo>
                      <a:pt x="2" y="17"/>
                    </a:lnTo>
                    <a:lnTo>
                      <a:pt x="7" y="8"/>
                    </a:lnTo>
                    <a:lnTo>
                      <a:pt x="17" y="3"/>
                    </a:lnTo>
                    <a:lnTo>
                      <a:pt x="28" y="0"/>
                    </a:lnTo>
                    <a:close/>
                  </a:path>
                </a:pathLst>
              </a:custGeom>
              <a:solidFill>
                <a:srgbClr val="000000"/>
              </a:solidFill>
              <a:ln w="9525">
                <a:noFill/>
                <a:round/>
                <a:headEnd/>
                <a:tailEnd/>
              </a:ln>
            </p:spPr>
            <p:txBody>
              <a:bodyPr/>
              <a:lstStyle/>
              <a:p>
                <a:endParaRPr lang="en-US" dirty="0"/>
              </a:p>
            </p:txBody>
          </p:sp>
          <p:sp>
            <p:nvSpPr>
              <p:cNvPr id="587" name="Freeform 151"/>
              <p:cNvSpPr>
                <a:spLocks/>
              </p:cNvSpPr>
              <p:nvPr/>
            </p:nvSpPr>
            <p:spPr bwMode="auto">
              <a:xfrm>
                <a:off x="3753" y="3543"/>
                <a:ext cx="12" cy="12"/>
              </a:xfrm>
              <a:custGeom>
                <a:avLst/>
                <a:gdLst>
                  <a:gd name="T0" fmla="*/ 19 w 36"/>
                  <a:gd name="T1" fmla="*/ 0 h 36"/>
                  <a:gd name="T2" fmla="*/ 26 w 36"/>
                  <a:gd name="T3" fmla="*/ 1 h 36"/>
                  <a:gd name="T4" fmla="*/ 31 w 36"/>
                  <a:gd name="T5" fmla="*/ 5 h 36"/>
                  <a:gd name="T6" fmla="*/ 35 w 36"/>
                  <a:gd name="T7" fmla="*/ 12 h 36"/>
                  <a:gd name="T8" fmla="*/ 36 w 36"/>
                  <a:gd name="T9" fmla="*/ 19 h 36"/>
                  <a:gd name="T10" fmla="*/ 35 w 36"/>
                  <a:gd name="T11" fmla="*/ 26 h 36"/>
                  <a:gd name="T12" fmla="*/ 31 w 36"/>
                  <a:gd name="T13" fmla="*/ 31 h 36"/>
                  <a:gd name="T14" fmla="*/ 26 w 36"/>
                  <a:gd name="T15" fmla="*/ 35 h 36"/>
                  <a:gd name="T16" fmla="*/ 19 w 36"/>
                  <a:gd name="T17" fmla="*/ 36 h 36"/>
                  <a:gd name="T18" fmla="*/ 11 w 36"/>
                  <a:gd name="T19" fmla="*/ 35 h 36"/>
                  <a:gd name="T20" fmla="*/ 6 w 36"/>
                  <a:gd name="T21" fmla="*/ 31 h 36"/>
                  <a:gd name="T22" fmla="*/ 1 w 36"/>
                  <a:gd name="T23" fmla="*/ 26 h 36"/>
                  <a:gd name="T24" fmla="*/ 0 w 36"/>
                  <a:gd name="T25" fmla="*/ 19 h 36"/>
                  <a:gd name="T26" fmla="*/ 1 w 36"/>
                  <a:gd name="T27" fmla="*/ 12 h 36"/>
                  <a:gd name="T28" fmla="*/ 6 w 36"/>
                  <a:gd name="T29" fmla="*/ 5 h 36"/>
                  <a:gd name="T30" fmla="*/ 11 w 36"/>
                  <a:gd name="T31" fmla="*/ 1 h 36"/>
                  <a:gd name="T32" fmla="*/ 19 w 36"/>
                  <a:gd name="T33" fmla="*/ 0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6"/>
                  <a:gd name="T53" fmla="*/ 36 w 36"/>
                  <a:gd name="T54" fmla="*/ 36 h 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6">
                    <a:moveTo>
                      <a:pt x="19" y="0"/>
                    </a:moveTo>
                    <a:lnTo>
                      <a:pt x="26" y="1"/>
                    </a:lnTo>
                    <a:lnTo>
                      <a:pt x="31" y="5"/>
                    </a:lnTo>
                    <a:lnTo>
                      <a:pt x="35" y="12"/>
                    </a:lnTo>
                    <a:lnTo>
                      <a:pt x="36" y="19"/>
                    </a:lnTo>
                    <a:lnTo>
                      <a:pt x="35" y="26"/>
                    </a:lnTo>
                    <a:lnTo>
                      <a:pt x="31" y="31"/>
                    </a:lnTo>
                    <a:lnTo>
                      <a:pt x="26" y="35"/>
                    </a:lnTo>
                    <a:lnTo>
                      <a:pt x="19" y="36"/>
                    </a:lnTo>
                    <a:lnTo>
                      <a:pt x="11" y="35"/>
                    </a:lnTo>
                    <a:lnTo>
                      <a:pt x="6" y="31"/>
                    </a:lnTo>
                    <a:lnTo>
                      <a:pt x="1" y="26"/>
                    </a:lnTo>
                    <a:lnTo>
                      <a:pt x="0" y="19"/>
                    </a:lnTo>
                    <a:lnTo>
                      <a:pt x="1" y="12"/>
                    </a:lnTo>
                    <a:lnTo>
                      <a:pt x="6" y="5"/>
                    </a:lnTo>
                    <a:lnTo>
                      <a:pt x="11" y="1"/>
                    </a:lnTo>
                    <a:lnTo>
                      <a:pt x="19" y="0"/>
                    </a:lnTo>
                    <a:close/>
                  </a:path>
                </a:pathLst>
              </a:custGeom>
              <a:solidFill>
                <a:srgbClr val="FFB73D"/>
              </a:solidFill>
              <a:ln w="9525">
                <a:noFill/>
                <a:round/>
                <a:headEnd/>
                <a:tailEnd/>
              </a:ln>
            </p:spPr>
            <p:txBody>
              <a:bodyPr/>
              <a:lstStyle/>
              <a:p>
                <a:endParaRPr lang="en-US" dirty="0"/>
              </a:p>
            </p:txBody>
          </p:sp>
          <p:sp>
            <p:nvSpPr>
              <p:cNvPr id="588" name="Freeform 152"/>
              <p:cNvSpPr>
                <a:spLocks/>
              </p:cNvSpPr>
              <p:nvPr/>
            </p:nvSpPr>
            <p:spPr bwMode="auto">
              <a:xfrm>
                <a:off x="3756" y="3546"/>
                <a:ext cx="5" cy="5"/>
              </a:xfrm>
              <a:custGeom>
                <a:avLst/>
                <a:gdLst>
                  <a:gd name="T0" fmla="*/ 8 w 17"/>
                  <a:gd name="T1" fmla="*/ 0 h 17"/>
                  <a:gd name="T2" fmla="*/ 12 w 17"/>
                  <a:gd name="T3" fmla="*/ 0 h 17"/>
                  <a:gd name="T4" fmla="*/ 14 w 17"/>
                  <a:gd name="T5" fmla="*/ 1 h 17"/>
                  <a:gd name="T6" fmla="*/ 15 w 17"/>
                  <a:gd name="T7" fmla="*/ 4 h 17"/>
                  <a:gd name="T8" fmla="*/ 17 w 17"/>
                  <a:gd name="T9" fmla="*/ 8 h 17"/>
                  <a:gd name="T10" fmla="*/ 15 w 17"/>
                  <a:gd name="T11" fmla="*/ 10 h 17"/>
                  <a:gd name="T12" fmla="*/ 14 w 17"/>
                  <a:gd name="T13" fmla="*/ 14 h 17"/>
                  <a:gd name="T14" fmla="*/ 12 w 17"/>
                  <a:gd name="T15" fmla="*/ 15 h 17"/>
                  <a:gd name="T16" fmla="*/ 8 w 17"/>
                  <a:gd name="T17" fmla="*/ 17 h 17"/>
                  <a:gd name="T18" fmla="*/ 4 w 17"/>
                  <a:gd name="T19" fmla="*/ 15 h 17"/>
                  <a:gd name="T20" fmla="*/ 2 w 17"/>
                  <a:gd name="T21" fmla="*/ 14 h 17"/>
                  <a:gd name="T22" fmla="*/ 0 w 17"/>
                  <a:gd name="T23" fmla="*/ 10 h 17"/>
                  <a:gd name="T24" fmla="*/ 0 w 17"/>
                  <a:gd name="T25" fmla="*/ 8 h 17"/>
                  <a:gd name="T26" fmla="*/ 0 w 17"/>
                  <a:gd name="T27" fmla="*/ 4 h 17"/>
                  <a:gd name="T28" fmla="*/ 2 w 17"/>
                  <a:gd name="T29" fmla="*/ 1 h 17"/>
                  <a:gd name="T30" fmla="*/ 4 w 17"/>
                  <a:gd name="T31" fmla="*/ 0 h 17"/>
                  <a:gd name="T32" fmla="*/ 8 w 17"/>
                  <a:gd name="T33" fmla="*/ 0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7"/>
                  <a:gd name="T53" fmla="*/ 17 w 17"/>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7">
                    <a:moveTo>
                      <a:pt x="8" y="0"/>
                    </a:moveTo>
                    <a:lnTo>
                      <a:pt x="12" y="0"/>
                    </a:lnTo>
                    <a:lnTo>
                      <a:pt x="14" y="1"/>
                    </a:lnTo>
                    <a:lnTo>
                      <a:pt x="15" y="4"/>
                    </a:lnTo>
                    <a:lnTo>
                      <a:pt x="17" y="8"/>
                    </a:lnTo>
                    <a:lnTo>
                      <a:pt x="15" y="10"/>
                    </a:lnTo>
                    <a:lnTo>
                      <a:pt x="14" y="14"/>
                    </a:lnTo>
                    <a:lnTo>
                      <a:pt x="12" y="15"/>
                    </a:lnTo>
                    <a:lnTo>
                      <a:pt x="8" y="17"/>
                    </a:lnTo>
                    <a:lnTo>
                      <a:pt x="4" y="15"/>
                    </a:lnTo>
                    <a:lnTo>
                      <a:pt x="2" y="14"/>
                    </a:lnTo>
                    <a:lnTo>
                      <a:pt x="0" y="10"/>
                    </a:lnTo>
                    <a:lnTo>
                      <a:pt x="0" y="8"/>
                    </a:lnTo>
                    <a:lnTo>
                      <a:pt x="0" y="4"/>
                    </a:lnTo>
                    <a:lnTo>
                      <a:pt x="2" y="1"/>
                    </a:lnTo>
                    <a:lnTo>
                      <a:pt x="4" y="0"/>
                    </a:lnTo>
                    <a:lnTo>
                      <a:pt x="8" y="0"/>
                    </a:lnTo>
                    <a:close/>
                  </a:path>
                </a:pathLst>
              </a:custGeom>
              <a:solidFill>
                <a:srgbClr val="FFFF00"/>
              </a:solidFill>
              <a:ln w="9525">
                <a:noFill/>
                <a:round/>
                <a:headEnd/>
                <a:tailEnd/>
              </a:ln>
            </p:spPr>
            <p:txBody>
              <a:bodyPr/>
              <a:lstStyle/>
              <a:p>
                <a:endParaRPr lang="en-US" dirty="0"/>
              </a:p>
            </p:txBody>
          </p:sp>
          <p:sp>
            <p:nvSpPr>
              <p:cNvPr id="589" name="Freeform 153"/>
              <p:cNvSpPr>
                <a:spLocks/>
              </p:cNvSpPr>
              <p:nvPr/>
            </p:nvSpPr>
            <p:spPr bwMode="auto">
              <a:xfrm>
                <a:off x="3663" y="3568"/>
                <a:ext cx="19" cy="19"/>
              </a:xfrm>
              <a:custGeom>
                <a:avLst/>
                <a:gdLst>
                  <a:gd name="T0" fmla="*/ 28 w 57"/>
                  <a:gd name="T1" fmla="*/ 0 h 56"/>
                  <a:gd name="T2" fmla="*/ 40 w 57"/>
                  <a:gd name="T3" fmla="*/ 3 h 56"/>
                  <a:gd name="T4" fmla="*/ 49 w 57"/>
                  <a:gd name="T5" fmla="*/ 8 h 56"/>
                  <a:gd name="T6" fmla="*/ 54 w 57"/>
                  <a:gd name="T7" fmla="*/ 17 h 56"/>
                  <a:gd name="T8" fmla="*/ 57 w 57"/>
                  <a:gd name="T9" fmla="*/ 29 h 56"/>
                  <a:gd name="T10" fmla="*/ 54 w 57"/>
                  <a:gd name="T11" fmla="*/ 39 h 56"/>
                  <a:gd name="T12" fmla="*/ 49 w 57"/>
                  <a:gd name="T13" fmla="*/ 48 h 56"/>
                  <a:gd name="T14" fmla="*/ 40 w 57"/>
                  <a:gd name="T15" fmla="*/ 54 h 56"/>
                  <a:gd name="T16" fmla="*/ 28 w 57"/>
                  <a:gd name="T17" fmla="*/ 56 h 56"/>
                  <a:gd name="T18" fmla="*/ 18 w 57"/>
                  <a:gd name="T19" fmla="*/ 54 h 56"/>
                  <a:gd name="T20" fmla="*/ 9 w 57"/>
                  <a:gd name="T21" fmla="*/ 48 h 56"/>
                  <a:gd name="T22" fmla="*/ 2 w 57"/>
                  <a:gd name="T23" fmla="*/ 39 h 56"/>
                  <a:gd name="T24" fmla="*/ 0 w 57"/>
                  <a:gd name="T25" fmla="*/ 29 h 56"/>
                  <a:gd name="T26" fmla="*/ 2 w 57"/>
                  <a:gd name="T27" fmla="*/ 17 h 56"/>
                  <a:gd name="T28" fmla="*/ 9 w 57"/>
                  <a:gd name="T29" fmla="*/ 8 h 56"/>
                  <a:gd name="T30" fmla="*/ 18 w 57"/>
                  <a:gd name="T31" fmla="*/ 3 h 56"/>
                  <a:gd name="T32" fmla="*/ 28 w 57"/>
                  <a:gd name="T33" fmla="*/ 0 h 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6"/>
                  <a:gd name="T53" fmla="*/ 57 w 57"/>
                  <a:gd name="T54" fmla="*/ 56 h 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6">
                    <a:moveTo>
                      <a:pt x="28" y="0"/>
                    </a:moveTo>
                    <a:lnTo>
                      <a:pt x="40" y="3"/>
                    </a:lnTo>
                    <a:lnTo>
                      <a:pt x="49" y="8"/>
                    </a:lnTo>
                    <a:lnTo>
                      <a:pt x="54" y="17"/>
                    </a:lnTo>
                    <a:lnTo>
                      <a:pt x="57" y="29"/>
                    </a:lnTo>
                    <a:lnTo>
                      <a:pt x="54" y="39"/>
                    </a:lnTo>
                    <a:lnTo>
                      <a:pt x="49" y="48"/>
                    </a:lnTo>
                    <a:lnTo>
                      <a:pt x="40" y="54"/>
                    </a:lnTo>
                    <a:lnTo>
                      <a:pt x="28" y="56"/>
                    </a:lnTo>
                    <a:lnTo>
                      <a:pt x="18" y="54"/>
                    </a:lnTo>
                    <a:lnTo>
                      <a:pt x="9" y="48"/>
                    </a:lnTo>
                    <a:lnTo>
                      <a:pt x="2" y="39"/>
                    </a:lnTo>
                    <a:lnTo>
                      <a:pt x="0" y="29"/>
                    </a:lnTo>
                    <a:lnTo>
                      <a:pt x="2" y="17"/>
                    </a:lnTo>
                    <a:lnTo>
                      <a:pt x="9" y="8"/>
                    </a:lnTo>
                    <a:lnTo>
                      <a:pt x="18" y="3"/>
                    </a:lnTo>
                    <a:lnTo>
                      <a:pt x="28" y="0"/>
                    </a:lnTo>
                    <a:close/>
                  </a:path>
                </a:pathLst>
              </a:custGeom>
              <a:solidFill>
                <a:srgbClr val="000000"/>
              </a:solidFill>
              <a:ln w="9525">
                <a:noFill/>
                <a:round/>
                <a:headEnd/>
                <a:tailEnd/>
              </a:ln>
            </p:spPr>
            <p:txBody>
              <a:bodyPr/>
              <a:lstStyle/>
              <a:p>
                <a:endParaRPr lang="en-US" dirty="0"/>
              </a:p>
            </p:txBody>
          </p:sp>
          <p:sp>
            <p:nvSpPr>
              <p:cNvPr id="590" name="Freeform 154"/>
              <p:cNvSpPr>
                <a:spLocks/>
              </p:cNvSpPr>
              <p:nvPr/>
            </p:nvSpPr>
            <p:spPr bwMode="auto">
              <a:xfrm>
                <a:off x="3667" y="3572"/>
                <a:ext cx="12" cy="12"/>
              </a:xfrm>
              <a:custGeom>
                <a:avLst/>
                <a:gdLst>
                  <a:gd name="T0" fmla="*/ 17 w 36"/>
                  <a:gd name="T1" fmla="*/ 0 h 37"/>
                  <a:gd name="T2" fmla="*/ 25 w 36"/>
                  <a:gd name="T3" fmla="*/ 1 h 37"/>
                  <a:gd name="T4" fmla="*/ 31 w 36"/>
                  <a:gd name="T5" fmla="*/ 5 h 37"/>
                  <a:gd name="T6" fmla="*/ 35 w 36"/>
                  <a:gd name="T7" fmla="*/ 11 h 37"/>
                  <a:gd name="T8" fmla="*/ 36 w 36"/>
                  <a:gd name="T9" fmla="*/ 18 h 37"/>
                  <a:gd name="T10" fmla="*/ 35 w 36"/>
                  <a:gd name="T11" fmla="*/ 26 h 37"/>
                  <a:gd name="T12" fmla="*/ 31 w 36"/>
                  <a:gd name="T13" fmla="*/ 31 h 37"/>
                  <a:gd name="T14" fmla="*/ 25 w 36"/>
                  <a:gd name="T15" fmla="*/ 36 h 37"/>
                  <a:gd name="T16" fmla="*/ 17 w 36"/>
                  <a:gd name="T17" fmla="*/ 37 h 37"/>
                  <a:gd name="T18" fmla="*/ 11 w 36"/>
                  <a:gd name="T19" fmla="*/ 36 h 37"/>
                  <a:gd name="T20" fmla="*/ 5 w 36"/>
                  <a:gd name="T21" fmla="*/ 31 h 37"/>
                  <a:gd name="T22" fmla="*/ 1 w 36"/>
                  <a:gd name="T23" fmla="*/ 26 h 37"/>
                  <a:gd name="T24" fmla="*/ 0 w 36"/>
                  <a:gd name="T25" fmla="*/ 18 h 37"/>
                  <a:gd name="T26" fmla="*/ 1 w 36"/>
                  <a:gd name="T27" fmla="*/ 11 h 37"/>
                  <a:gd name="T28" fmla="*/ 5 w 36"/>
                  <a:gd name="T29" fmla="*/ 5 h 37"/>
                  <a:gd name="T30" fmla="*/ 11 w 36"/>
                  <a:gd name="T31" fmla="*/ 1 h 37"/>
                  <a:gd name="T32" fmla="*/ 17 w 36"/>
                  <a:gd name="T33" fmla="*/ 0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7"/>
                  <a:gd name="T53" fmla="*/ 36 w 36"/>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7">
                    <a:moveTo>
                      <a:pt x="17" y="0"/>
                    </a:moveTo>
                    <a:lnTo>
                      <a:pt x="25" y="1"/>
                    </a:lnTo>
                    <a:lnTo>
                      <a:pt x="31" y="5"/>
                    </a:lnTo>
                    <a:lnTo>
                      <a:pt x="35" y="11"/>
                    </a:lnTo>
                    <a:lnTo>
                      <a:pt x="36" y="18"/>
                    </a:lnTo>
                    <a:lnTo>
                      <a:pt x="35" y="26"/>
                    </a:lnTo>
                    <a:lnTo>
                      <a:pt x="31" y="31"/>
                    </a:lnTo>
                    <a:lnTo>
                      <a:pt x="25" y="36"/>
                    </a:lnTo>
                    <a:lnTo>
                      <a:pt x="17" y="37"/>
                    </a:lnTo>
                    <a:lnTo>
                      <a:pt x="11" y="36"/>
                    </a:lnTo>
                    <a:lnTo>
                      <a:pt x="5" y="31"/>
                    </a:lnTo>
                    <a:lnTo>
                      <a:pt x="1" y="26"/>
                    </a:lnTo>
                    <a:lnTo>
                      <a:pt x="0" y="18"/>
                    </a:lnTo>
                    <a:lnTo>
                      <a:pt x="1" y="11"/>
                    </a:lnTo>
                    <a:lnTo>
                      <a:pt x="5" y="5"/>
                    </a:lnTo>
                    <a:lnTo>
                      <a:pt x="11" y="1"/>
                    </a:lnTo>
                    <a:lnTo>
                      <a:pt x="17" y="0"/>
                    </a:lnTo>
                    <a:close/>
                  </a:path>
                </a:pathLst>
              </a:custGeom>
              <a:solidFill>
                <a:srgbClr val="FFB73D"/>
              </a:solidFill>
              <a:ln w="9525">
                <a:noFill/>
                <a:round/>
                <a:headEnd/>
                <a:tailEnd/>
              </a:ln>
            </p:spPr>
            <p:txBody>
              <a:bodyPr/>
              <a:lstStyle/>
              <a:p>
                <a:endParaRPr lang="en-US" dirty="0"/>
              </a:p>
            </p:txBody>
          </p:sp>
          <p:sp>
            <p:nvSpPr>
              <p:cNvPr id="591" name="Freeform 155"/>
              <p:cNvSpPr>
                <a:spLocks/>
              </p:cNvSpPr>
              <p:nvPr/>
            </p:nvSpPr>
            <p:spPr bwMode="auto">
              <a:xfrm>
                <a:off x="3670" y="3575"/>
                <a:ext cx="5" cy="5"/>
              </a:xfrm>
              <a:custGeom>
                <a:avLst/>
                <a:gdLst>
                  <a:gd name="T0" fmla="*/ 6 w 17"/>
                  <a:gd name="T1" fmla="*/ 0 h 14"/>
                  <a:gd name="T2" fmla="*/ 10 w 17"/>
                  <a:gd name="T3" fmla="*/ 0 h 14"/>
                  <a:gd name="T4" fmla="*/ 14 w 17"/>
                  <a:gd name="T5" fmla="*/ 1 h 14"/>
                  <a:gd name="T6" fmla="*/ 15 w 17"/>
                  <a:gd name="T7" fmla="*/ 4 h 14"/>
                  <a:gd name="T8" fmla="*/ 17 w 17"/>
                  <a:gd name="T9" fmla="*/ 8 h 14"/>
                  <a:gd name="T10" fmla="*/ 15 w 17"/>
                  <a:gd name="T11" fmla="*/ 10 h 14"/>
                  <a:gd name="T12" fmla="*/ 14 w 17"/>
                  <a:gd name="T13" fmla="*/ 13 h 14"/>
                  <a:gd name="T14" fmla="*/ 10 w 17"/>
                  <a:gd name="T15" fmla="*/ 14 h 14"/>
                  <a:gd name="T16" fmla="*/ 6 w 17"/>
                  <a:gd name="T17" fmla="*/ 14 h 14"/>
                  <a:gd name="T18" fmla="*/ 4 w 17"/>
                  <a:gd name="T19" fmla="*/ 14 h 14"/>
                  <a:gd name="T20" fmla="*/ 3 w 17"/>
                  <a:gd name="T21" fmla="*/ 13 h 14"/>
                  <a:gd name="T22" fmla="*/ 1 w 17"/>
                  <a:gd name="T23" fmla="*/ 10 h 14"/>
                  <a:gd name="T24" fmla="*/ 0 w 17"/>
                  <a:gd name="T25" fmla="*/ 8 h 14"/>
                  <a:gd name="T26" fmla="*/ 1 w 17"/>
                  <a:gd name="T27" fmla="*/ 4 h 14"/>
                  <a:gd name="T28" fmla="*/ 3 w 17"/>
                  <a:gd name="T29" fmla="*/ 1 h 14"/>
                  <a:gd name="T30" fmla="*/ 4 w 17"/>
                  <a:gd name="T31" fmla="*/ 0 h 14"/>
                  <a:gd name="T32" fmla="*/ 6 w 17"/>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4"/>
                  <a:gd name="T53" fmla="*/ 17 w 17"/>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4">
                    <a:moveTo>
                      <a:pt x="6" y="0"/>
                    </a:moveTo>
                    <a:lnTo>
                      <a:pt x="10" y="0"/>
                    </a:lnTo>
                    <a:lnTo>
                      <a:pt x="14" y="1"/>
                    </a:lnTo>
                    <a:lnTo>
                      <a:pt x="15" y="4"/>
                    </a:lnTo>
                    <a:lnTo>
                      <a:pt x="17" y="8"/>
                    </a:lnTo>
                    <a:lnTo>
                      <a:pt x="15" y="10"/>
                    </a:lnTo>
                    <a:lnTo>
                      <a:pt x="14" y="13"/>
                    </a:lnTo>
                    <a:lnTo>
                      <a:pt x="10" y="14"/>
                    </a:lnTo>
                    <a:lnTo>
                      <a:pt x="6" y="14"/>
                    </a:lnTo>
                    <a:lnTo>
                      <a:pt x="4" y="14"/>
                    </a:lnTo>
                    <a:lnTo>
                      <a:pt x="3" y="13"/>
                    </a:lnTo>
                    <a:lnTo>
                      <a:pt x="1" y="10"/>
                    </a:lnTo>
                    <a:lnTo>
                      <a:pt x="0" y="8"/>
                    </a:lnTo>
                    <a:lnTo>
                      <a:pt x="1" y="4"/>
                    </a:lnTo>
                    <a:lnTo>
                      <a:pt x="3" y="1"/>
                    </a:lnTo>
                    <a:lnTo>
                      <a:pt x="4" y="0"/>
                    </a:lnTo>
                    <a:lnTo>
                      <a:pt x="6" y="0"/>
                    </a:lnTo>
                    <a:close/>
                  </a:path>
                </a:pathLst>
              </a:custGeom>
              <a:solidFill>
                <a:srgbClr val="FFFF00"/>
              </a:solidFill>
              <a:ln w="9525">
                <a:noFill/>
                <a:round/>
                <a:headEnd/>
                <a:tailEnd/>
              </a:ln>
            </p:spPr>
            <p:txBody>
              <a:bodyPr/>
              <a:lstStyle/>
              <a:p>
                <a:endParaRPr lang="en-US" dirty="0"/>
              </a:p>
            </p:txBody>
          </p:sp>
          <p:sp>
            <p:nvSpPr>
              <p:cNvPr id="592" name="Freeform 156"/>
              <p:cNvSpPr>
                <a:spLocks/>
              </p:cNvSpPr>
              <p:nvPr/>
            </p:nvSpPr>
            <p:spPr bwMode="auto">
              <a:xfrm>
                <a:off x="3683" y="3497"/>
                <a:ext cx="42" cy="43"/>
              </a:xfrm>
              <a:custGeom>
                <a:avLst/>
                <a:gdLst>
                  <a:gd name="T0" fmla="*/ 64 w 127"/>
                  <a:gd name="T1" fmla="*/ 0 h 128"/>
                  <a:gd name="T2" fmla="*/ 77 w 127"/>
                  <a:gd name="T3" fmla="*/ 1 h 128"/>
                  <a:gd name="T4" fmla="*/ 88 w 127"/>
                  <a:gd name="T5" fmla="*/ 5 h 128"/>
                  <a:gd name="T6" fmla="*/ 99 w 127"/>
                  <a:gd name="T7" fmla="*/ 10 h 128"/>
                  <a:gd name="T8" fmla="*/ 109 w 127"/>
                  <a:gd name="T9" fmla="*/ 18 h 128"/>
                  <a:gd name="T10" fmla="*/ 117 w 127"/>
                  <a:gd name="T11" fmla="*/ 28 h 128"/>
                  <a:gd name="T12" fmla="*/ 122 w 127"/>
                  <a:gd name="T13" fmla="*/ 39 h 128"/>
                  <a:gd name="T14" fmla="*/ 126 w 127"/>
                  <a:gd name="T15" fmla="*/ 50 h 128"/>
                  <a:gd name="T16" fmla="*/ 127 w 127"/>
                  <a:gd name="T17" fmla="*/ 63 h 128"/>
                  <a:gd name="T18" fmla="*/ 126 w 127"/>
                  <a:gd name="T19" fmla="*/ 76 h 128"/>
                  <a:gd name="T20" fmla="*/ 122 w 127"/>
                  <a:gd name="T21" fmla="*/ 89 h 128"/>
                  <a:gd name="T22" fmla="*/ 117 w 127"/>
                  <a:gd name="T23" fmla="*/ 99 h 128"/>
                  <a:gd name="T24" fmla="*/ 109 w 127"/>
                  <a:gd name="T25" fmla="*/ 108 h 128"/>
                  <a:gd name="T26" fmla="*/ 99 w 127"/>
                  <a:gd name="T27" fmla="*/ 118 h 128"/>
                  <a:gd name="T28" fmla="*/ 88 w 127"/>
                  <a:gd name="T29" fmla="*/ 123 h 128"/>
                  <a:gd name="T30" fmla="*/ 77 w 127"/>
                  <a:gd name="T31" fmla="*/ 127 h 128"/>
                  <a:gd name="T32" fmla="*/ 64 w 127"/>
                  <a:gd name="T33" fmla="*/ 128 h 128"/>
                  <a:gd name="T34" fmla="*/ 52 w 127"/>
                  <a:gd name="T35" fmla="*/ 127 h 128"/>
                  <a:gd name="T36" fmla="*/ 40 w 127"/>
                  <a:gd name="T37" fmla="*/ 123 h 128"/>
                  <a:gd name="T38" fmla="*/ 30 w 127"/>
                  <a:gd name="T39" fmla="*/ 118 h 128"/>
                  <a:gd name="T40" fmla="*/ 20 w 127"/>
                  <a:gd name="T41" fmla="*/ 108 h 128"/>
                  <a:gd name="T42" fmla="*/ 12 w 127"/>
                  <a:gd name="T43" fmla="*/ 99 h 128"/>
                  <a:gd name="T44" fmla="*/ 5 w 127"/>
                  <a:gd name="T45" fmla="*/ 89 h 128"/>
                  <a:gd name="T46" fmla="*/ 1 w 127"/>
                  <a:gd name="T47" fmla="*/ 76 h 128"/>
                  <a:gd name="T48" fmla="*/ 0 w 127"/>
                  <a:gd name="T49" fmla="*/ 63 h 128"/>
                  <a:gd name="T50" fmla="*/ 1 w 127"/>
                  <a:gd name="T51" fmla="*/ 50 h 128"/>
                  <a:gd name="T52" fmla="*/ 5 w 127"/>
                  <a:gd name="T53" fmla="*/ 39 h 128"/>
                  <a:gd name="T54" fmla="*/ 12 w 127"/>
                  <a:gd name="T55" fmla="*/ 28 h 128"/>
                  <a:gd name="T56" fmla="*/ 20 w 127"/>
                  <a:gd name="T57" fmla="*/ 18 h 128"/>
                  <a:gd name="T58" fmla="*/ 30 w 127"/>
                  <a:gd name="T59" fmla="*/ 10 h 128"/>
                  <a:gd name="T60" fmla="*/ 40 w 127"/>
                  <a:gd name="T61" fmla="*/ 5 h 128"/>
                  <a:gd name="T62" fmla="*/ 52 w 127"/>
                  <a:gd name="T63" fmla="*/ 1 h 128"/>
                  <a:gd name="T64" fmla="*/ 64 w 127"/>
                  <a:gd name="T65" fmla="*/ 0 h 1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128"/>
                  <a:gd name="T101" fmla="*/ 127 w 127"/>
                  <a:gd name="T102" fmla="*/ 128 h 1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128">
                    <a:moveTo>
                      <a:pt x="64" y="0"/>
                    </a:moveTo>
                    <a:lnTo>
                      <a:pt x="77" y="1"/>
                    </a:lnTo>
                    <a:lnTo>
                      <a:pt x="88" y="5"/>
                    </a:lnTo>
                    <a:lnTo>
                      <a:pt x="99" y="10"/>
                    </a:lnTo>
                    <a:lnTo>
                      <a:pt x="109" y="18"/>
                    </a:lnTo>
                    <a:lnTo>
                      <a:pt x="117" y="28"/>
                    </a:lnTo>
                    <a:lnTo>
                      <a:pt x="122" y="39"/>
                    </a:lnTo>
                    <a:lnTo>
                      <a:pt x="126" y="50"/>
                    </a:lnTo>
                    <a:lnTo>
                      <a:pt x="127" y="63"/>
                    </a:lnTo>
                    <a:lnTo>
                      <a:pt x="126" y="76"/>
                    </a:lnTo>
                    <a:lnTo>
                      <a:pt x="122" y="89"/>
                    </a:lnTo>
                    <a:lnTo>
                      <a:pt x="117" y="99"/>
                    </a:lnTo>
                    <a:lnTo>
                      <a:pt x="109" y="108"/>
                    </a:lnTo>
                    <a:lnTo>
                      <a:pt x="99" y="118"/>
                    </a:lnTo>
                    <a:lnTo>
                      <a:pt x="88" y="123"/>
                    </a:lnTo>
                    <a:lnTo>
                      <a:pt x="77" y="127"/>
                    </a:lnTo>
                    <a:lnTo>
                      <a:pt x="64" y="128"/>
                    </a:lnTo>
                    <a:lnTo>
                      <a:pt x="52" y="127"/>
                    </a:lnTo>
                    <a:lnTo>
                      <a:pt x="40" y="123"/>
                    </a:lnTo>
                    <a:lnTo>
                      <a:pt x="30" y="118"/>
                    </a:lnTo>
                    <a:lnTo>
                      <a:pt x="20" y="108"/>
                    </a:lnTo>
                    <a:lnTo>
                      <a:pt x="12" y="99"/>
                    </a:lnTo>
                    <a:lnTo>
                      <a:pt x="5" y="89"/>
                    </a:lnTo>
                    <a:lnTo>
                      <a:pt x="1" y="76"/>
                    </a:lnTo>
                    <a:lnTo>
                      <a:pt x="0" y="63"/>
                    </a:lnTo>
                    <a:lnTo>
                      <a:pt x="1" y="50"/>
                    </a:lnTo>
                    <a:lnTo>
                      <a:pt x="5" y="39"/>
                    </a:lnTo>
                    <a:lnTo>
                      <a:pt x="12" y="28"/>
                    </a:lnTo>
                    <a:lnTo>
                      <a:pt x="20" y="18"/>
                    </a:lnTo>
                    <a:lnTo>
                      <a:pt x="30" y="10"/>
                    </a:lnTo>
                    <a:lnTo>
                      <a:pt x="40" y="5"/>
                    </a:lnTo>
                    <a:lnTo>
                      <a:pt x="52" y="1"/>
                    </a:lnTo>
                    <a:lnTo>
                      <a:pt x="64" y="0"/>
                    </a:lnTo>
                    <a:close/>
                  </a:path>
                </a:pathLst>
              </a:custGeom>
              <a:solidFill>
                <a:srgbClr val="000000"/>
              </a:solidFill>
              <a:ln w="9525">
                <a:noFill/>
                <a:round/>
                <a:headEnd/>
                <a:tailEnd/>
              </a:ln>
            </p:spPr>
            <p:txBody>
              <a:bodyPr/>
              <a:lstStyle/>
              <a:p>
                <a:endParaRPr lang="en-US" dirty="0"/>
              </a:p>
            </p:txBody>
          </p:sp>
          <p:sp>
            <p:nvSpPr>
              <p:cNvPr id="593" name="Freeform 157"/>
              <p:cNvSpPr>
                <a:spLocks/>
              </p:cNvSpPr>
              <p:nvPr/>
            </p:nvSpPr>
            <p:spPr bwMode="auto">
              <a:xfrm>
                <a:off x="3686" y="3500"/>
                <a:ext cx="36" cy="36"/>
              </a:xfrm>
              <a:custGeom>
                <a:avLst/>
                <a:gdLst>
                  <a:gd name="T0" fmla="*/ 54 w 108"/>
                  <a:gd name="T1" fmla="*/ 0 h 107"/>
                  <a:gd name="T2" fmla="*/ 64 w 108"/>
                  <a:gd name="T3" fmla="*/ 1 h 107"/>
                  <a:gd name="T4" fmla="*/ 74 w 108"/>
                  <a:gd name="T5" fmla="*/ 4 h 107"/>
                  <a:gd name="T6" fmla="*/ 83 w 108"/>
                  <a:gd name="T7" fmla="*/ 9 h 107"/>
                  <a:gd name="T8" fmla="*/ 91 w 108"/>
                  <a:gd name="T9" fmla="*/ 15 h 107"/>
                  <a:gd name="T10" fmla="*/ 99 w 108"/>
                  <a:gd name="T11" fmla="*/ 24 h 107"/>
                  <a:gd name="T12" fmla="*/ 104 w 108"/>
                  <a:gd name="T13" fmla="*/ 33 h 107"/>
                  <a:gd name="T14" fmla="*/ 107 w 108"/>
                  <a:gd name="T15" fmla="*/ 44 h 107"/>
                  <a:gd name="T16" fmla="*/ 108 w 108"/>
                  <a:gd name="T17" fmla="*/ 54 h 107"/>
                  <a:gd name="T18" fmla="*/ 107 w 108"/>
                  <a:gd name="T19" fmla="*/ 66 h 107"/>
                  <a:gd name="T20" fmla="*/ 104 w 108"/>
                  <a:gd name="T21" fmla="*/ 76 h 107"/>
                  <a:gd name="T22" fmla="*/ 99 w 108"/>
                  <a:gd name="T23" fmla="*/ 85 h 107"/>
                  <a:gd name="T24" fmla="*/ 91 w 108"/>
                  <a:gd name="T25" fmla="*/ 92 h 107"/>
                  <a:gd name="T26" fmla="*/ 83 w 108"/>
                  <a:gd name="T27" fmla="*/ 98 h 107"/>
                  <a:gd name="T28" fmla="*/ 74 w 108"/>
                  <a:gd name="T29" fmla="*/ 103 h 107"/>
                  <a:gd name="T30" fmla="*/ 64 w 108"/>
                  <a:gd name="T31" fmla="*/ 106 h 107"/>
                  <a:gd name="T32" fmla="*/ 54 w 108"/>
                  <a:gd name="T33" fmla="*/ 107 h 107"/>
                  <a:gd name="T34" fmla="*/ 43 w 108"/>
                  <a:gd name="T35" fmla="*/ 106 h 107"/>
                  <a:gd name="T36" fmla="*/ 34 w 108"/>
                  <a:gd name="T37" fmla="*/ 103 h 107"/>
                  <a:gd name="T38" fmla="*/ 25 w 108"/>
                  <a:gd name="T39" fmla="*/ 98 h 107"/>
                  <a:gd name="T40" fmla="*/ 17 w 108"/>
                  <a:gd name="T41" fmla="*/ 92 h 107"/>
                  <a:gd name="T42" fmla="*/ 10 w 108"/>
                  <a:gd name="T43" fmla="*/ 85 h 107"/>
                  <a:gd name="T44" fmla="*/ 4 w 108"/>
                  <a:gd name="T45" fmla="*/ 76 h 107"/>
                  <a:gd name="T46" fmla="*/ 2 w 108"/>
                  <a:gd name="T47" fmla="*/ 66 h 107"/>
                  <a:gd name="T48" fmla="*/ 0 w 108"/>
                  <a:gd name="T49" fmla="*/ 54 h 107"/>
                  <a:gd name="T50" fmla="*/ 2 w 108"/>
                  <a:gd name="T51" fmla="*/ 44 h 107"/>
                  <a:gd name="T52" fmla="*/ 4 w 108"/>
                  <a:gd name="T53" fmla="*/ 33 h 107"/>
                  <a:gd name="T54" fmla="*/ 10 w 108"/>
                  <a:gd name="T55" fmla="*/ 24 h 107"/>
                  <a:gd name="T56" fmla="*/ 17 w 108"/>
                  <a:gd name="T57" fmla="*/ 15 h 107"/>
                  <a:gd name="T58" fmla="*/ 25 w 108"/>
                  <a:gd name="T59" fmla="*/ 9 h 107"/>
                  <a:gd name="T60" fmla="*/ 34 w 108"/>
                  <a:gd name="T61" fmla="*/ 4 h 107"/>
                  <a:gd name="T62" fmla="*/ 43 w 108"/>
                  <a:gd name="T63" fmla="*/ 1 h 107"/>
                  <a:gd name="T64" fmla="*/ 54 w 108"/>
                  <a:gd name="T65" fmla="*/ 0 h 1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8"/>
                  <a:gd name="T100" fmla="*/ 0 h 107"/>
                  <a:gd name="T101" fmla="*/ 108 w 108"/>
                  <a:gd name="T102" fmla="*/ 107 h 1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8" h="107">
                    <a:moveTo>
                      <a:pt x="54" y="0"/>
                    </a:moveTo>
                    <a:lnTo>
                      <a:pt x="64" y="1"/>
                    </a:lnTo>
                    <a:lnTo>
                      <a:pt x="74" y="4"/>
                    </a:lnTo>
                    <a:lnTo>
                      <a:pt x="83" y="9"/>
                    </a:lnTo>
                    <a:lnTo>
                      <a:pt x="91" y="15"/>
                    </a:lnTo>
                    <a:lnTo>
                      <a:pt x="99" y="24"/>
                    </a:lnTo>
                    <a:lnTo>
                      <a:pt x="104" y="33"/>
                    </a:lnTo>
                    <a:lnTo>
                      <a:pt x="107" y="44"/>
                    </a:lnTo>
                    <a:lnTo>
                      <a:pt x="108" y="54"/>
                    </a:lnTo>
                    <a:lnTo>
                      <a:pt x="107" y="66"/>
                    </a:lnTo>
                    <a:lnTo>
                      <a:pt x="104" y="76"/>
                    </a:lnTo>
                    <a:lnTo>
                      <a:pt x="99" y="85"/>
                    </a:lnTo>
                    <a:lnTo>
                      <a:pt x="91" y="92"/>
                    </a:lnTo>
                    <a:lnTo>
                      <a:pt x="83" y="98"/>
                    </a:lnTo>
                    <a:lnTo>
                      <a:pt x="74" y="103"/>
                    </a:lnTo>
                    <a:lnTo>
                      <a:pt x="64" y="106"/>
                    </a:lnTo>
                    <a:lnTo>
                      <a:pt x="54" y="107"/>
                    </a:lnTo>
                    <a:lnTo>
                      <a:pt x="43" y="106"/>
                    </a:lnTo>
                    <a:lnTo>
                      <a:pt x="34" y="103"/>
                    </a:lnTo>
                    <a:lnTo>
                      <a:pt x="25" y="98"/>
                    </a:lnTo>
                    <a:lnTo>
                      <a:pt x="17" y="92"/>
                    </a:lnTo>
                    <a:lnTo>
                      <a:pt x="10" y="85"/>
                    </a:lnTo>
                    <a:lnTo>
                      <a:pt x="4" y="76"/>
                    </a:lnTo>
                    <a:lnTo>
                      <a:pt x="2" y="66"/>
                    </a:lnTo>
                    <a:lnTo>
                      <a:pt x="0" y="54"/>
                    </a:lnTo>
                    <a:lnTo>
                      <a:pt x="2" y="44"/>
                    </a:lnTo>
                    <a:lnTo>
                      <a:pt x="4" y="33"/>
                    </a:lnTo>
                    <a:lnTo>
                      <a:pt x="10" y="24"/>
                    </a:lnTo>
                    <a:lnTo>
                      <a:pt x="17" y="15"/>
                    </a:lnTo>
                    <a:lnTo>
                      <a:pt x="25" y="9"/>
                    </a:lnTo>
                    <a:lnTo>
                      <a:pt x="34" y="4"/>
                    </a:lnTo>
                    <a:lnTo>
                      <a:pt x="43" y="1"/>
                    </a:lnTo>
                    <a:lnTo>
                      <a:pt x="54" y="0"/>
                    </a:lnTo>
                    <a:close/>
                  </a:path>
                </a:pathLst>
              </a:custGeom>
              <a:solidFill>
                <a:srgbClr val="FFB73D"/>
              </a:solidFill>
              <a:ln w="9525">
                <a:noFill/>
                <a:round/>
                <a:headEnd/>
                <a:tailEnd/>
              </a:ln>
            </p:spPr>
            <p:txBody>
              <a:bodyPr/>
              <a:lstStyle/>
              <a:p>
                <a:endParaRPr lang="en-US" dirty="0"/>
              </a:p>
            </p:txBody>
          </p:sp>
          <p:sp>
            <p:nvSpPr>
              <p:cNvPr id="594" name="Freeform 158"/>
              <p:cNvSpPr>
                <a:spLocks/>
              </p:cNvSpPr>
              <p:nvPr/>
            </p:nvSpPr>
            <p:spPr bwMode="auto">
              <a:xfrm>
                <a:off x="3694" y="3508"/>
                <a:ext cx="21" cy="21"/>
              </a:xfrm>
              <a:custGeom>
                <a:avLst/>
                <a:gdLst>
                  <a:gd name="T0" fmla="*/ 30 w 61"/>
                  <a:gd name="T1" fmla="*/ 0 h 61"/>
                  <a:gd name="T2" fmla="*/ 41 w 61"/>
                  <a:gd name="T3" fmla="*/ 3 h 61"/>
                  <a:gd name="T4" fmla="*/ 52 w 61"/>
                  <a:gd name="T5" fmla="*/ 8 h 61"/>
                  <a:gd name="T6" fmla="*/ 58 w 61"/>
                  <a:gd name="T7" fmla="*/ 17 h 61"/>
                  <a:gd name="T8" fmla="*/ 61 w 61"/>
                  <a:gd name="T9" fmla="*/ 30 h 61"/>
                  <a:gd name="T10" fmla="*/ 58 w 61"/>
                  <a:gd name="T11" fmla="*/ 42 h 61"/>
                  <a:gd name="T12" fmla="*/ 52 w 61"/>
                  <a:gd name="T13" fmla="*/ 52 h 61"/>
                  <a:gd name="T14" fmla="*/ 41 w 61"/>
                  <a:gd name="T15" fmla="*/ 59 h 61"/>
                  <a:gd name="T16" fmla="*/ 30 w 61"/>
                  <a:gd name="T17" fmla="*/ 61 h 61"/>
                  <a:gd name="T18" fmla="*/ 18 w 61"/>
                  <a:gd name="T19" fmla="*/ 59 h 61"/>
                  <a:gd name="T20" fmla="*/ 9 w 61"/>
                  <a:gd name="T21" fmla="*/ 52 h 61"/>
                  <a:gd name="T22" fmla="*/ 2 w 61"/>
                  <a:gd name="T23" fmla="*/ 42 h 61"/>
                  <a:gd name="T24" fmla="*/ 0 w 61"/>
                  <a:gd name="T25" fmla="*/ 30 h 61"/>
                  <a:gd name="T26" fmla="*/ 2 w 61"/>
                  <a:gd name="T27" fmla="*/ 17 h 61"/>
                  <a:gd name="T28" fmla="*/ 9 w 61"/>
                  <a:gd name="T29" fmla="*/ 8 h 61"/>
                  <a:gd name="T30" fmla="*/ 18 w 61"/>
                  <a:gd name="T31" fmla="*/ 3 h 61"/>
                  <a:gd name="T32" fmla="*/ 30 w 61"/>
                  <a:gd name="T33" fmla="*/ 0 h 6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1"/>
                  <a:gd name="T53" fmla="*/ 61 w 61"/>
                  <a:gd name="T54" fmla="*/ 61 h 6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1">
                    <a:moveTo>
                      <a:pt x="30" y="0"/>
                    </a:moveTo>
                    <a:lnTo>
                      <a:pt x="41" y="3"/>
                    </a:lnTo>
                    <a:lnTo>
                      <a:pt x="52" y="8"/>
                    </a:lnTo>
                    <a:lnTo>
                      <a:pt x="58" y="17"/>
                    </a:lnTo>
                    <a:lnTo>
                      <a:pt x="61" y="30"/>
                    </a:lnTo>
                    <a:lnTo>
                      <a:pt x="58" y="42"/>
                    </a:lnTo>
                    <a:lnTo>
                      <a:pt x="52" y="52"/>
                    </a:lnTo>
                    <a:lnTo>
                      <a:pt x="41" y="59"/>
                    </a:lnTo>
                    <a:lnTo>
                      <a:pt x="30" y="61"/>
                    </a:lnTo>
                    <a:lnTo>
                      <a:pt x="18" y="59"/>
                    </a:lnTo>
                    <a:lnTo>
                      <a:pt x="9" y="52"/>
                    </a:lnTo>
                    <a:lnTo>
                      <a:pt x="2" y="42"/>
                    </a:lnTo>
                    <a:lnTo>
                      <a:pt x="0" y="30"/>
                    </a:lnTo>
                    <a:lnTo>
                      <a:pt x="2" y="17"/>
                    </a:lnTo>
                    <a:lnTo>
                      <a:pt x="9" y="8"/>
                    </a:lnTo>
                    <a:lnTo>
                      <a:pt x="18" y="3"/>
                    </a:lnTo>
                    <a:lnTo>
                      <a:pt x="30" y="0"/>
                    </a:lnTo>
                    <a:close/>
                  </a:path>
                </a:pathLst>
              </a:custGeom>
              <a:solidFill>
                <a:srgbClr val="000000"/>
              </a:solidFill>
              <a:ln w="9525">
                <a:noFill/>
                <a:round/>
                <a:headEnd/>
                <a:tailEnd/>
              </a:ln>
            </p:spPr>
            <p:txBody>
              <a:bodyPr/>
              <a:lstStyle/>
              <a:p>
                <a:endParaRPr lang="en-US" dirty="0"/>
              </a:p>
            </p:txBody>
          </p:sp>
          <p:sp>
            <p:nvSpPr>
              <p:cNvPr id="595" name="Freeform 159"/>
              <p:cNvSpPr>
                <a:spLocks/>
              </p:cNvSpPr>
              <p:nvPr/>
            </p:nvSpPr>
            <p:spPr bwMode="auto">
              <a:xfrm>
                <a:off x="3697" y="3511"/>
                <a:ext cx="14" cy="15"/>
              </a:xfrm>
              <a:custGeom>
                <a:avLst/>
                <a:gdLst>
                  <a:gd name="T0" fmla="*/ 22 w 42"/>
                  <a:gd name="T1" fmla="*/ 0 h 45"/>
                  <a:gd name="T2" fmla="*/ 29 w 42"/>
                  <a:gd name="T3" fmla="*/ 1 h 45"/>
                  <a:gd name="T4" fmla="*/ 36 w 42"/>
                  <a:gd name="T5" fmla="*/ 6 h 45"/>
                  <a:gd name="T6" fmla="*/ 41 w 42"/>
                  <a:gd name="T7" fmla="*/ 14 h 45"/>
                  <a:gd name="T8" fmla="*/ 42 w 42"/>
                  <a:gd name="T9" fmla="*/ 23 h 45"/>
                  <a:gd name="T10" fmla="*/ 41 w 42"/>
                  <a:gd name="T11" fmla="*/ 32 h 45"/>
                  <a:gd name="T12" fmla="*/ 36 w 42"/>
                  <a:gd name="T13" fmla="*/ 39 h 45"/>
                  <a:gd name="T14" fmla="*/ 29 w 42"/>
                  <a:gd name="T15" fmla="*/ 44 h 45"/>
                  <a:gd name="T16" fmla="*/ 22 w 42"/>
                  <a:gd name="T17" fmla="*/ 45 h 45"/>
                  <a:gd name="T18" fmla="*/ 13 w 42"/>
                  <a:gd name="T19" fmla="*/ 44 h 45"/>
                  <a:gd name="T20" fmla="*/ 5 w 42"/>
                  <a:gd name="T21" fmla="*/ 39 h 45"/>
                  <a:gd name="T22" fmla="*/ 1 w 42"/>
                  <a:gd name="T23" fmla="*/ 32 h 45"/>
                  <a:gd name="T24" fmla="*/ 0 w 42"/>
                  <a:gd name="T25" fmla="*/ 23 h 45"/>
                  <a:gd name="T26" fmla="*/ 1 w 42"/>
                  <a:gd name="T27" fmla="*/ 14 h 45"/>
                  <a:gd name="T28" fmla="*/ 5 w 42"/>
                  <a:gd name="T29" fmla="*/ 6 h 45"/>
                  <a:gd name="T30" fmla="*/ 13 w 42"/>
                  <a:gd name="T31" fmla="*/ 1 h 45"/>
                  <a:gd name="T32" fmla="*/ 22 w 42"/>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45"/>
                  <a:gd name="T53" fmla="*/ 42 w 42"/>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45">
                    <a:moveTo>
                      <a:pt x="22" y="0"/>
                    </a:moveTo>
                    <a:lnTo>
                      <a:pt x="29" y="1"/>
                    </a:lnTo>
                    <a:lnTo>
                      <a:pt x="36" y="6"/>
                    </a:lnTo>
                    <a:lnTo>
                      <a:pt x="41" y="14"/>
                    </a:lnTo>
                    <a:lnTo>
                      <a:pt x="42" y="23"/>
                    </a:lnTo>
                    <a:lnTo>
                      <a:pt x="41" y="32"/>
                    </a:lnTo>
                    <a:lnTo>
                      <a:pt x="36" y="39"/>
                    </a:lnTo>
                    <a:lnTo>
                      <a:pt x="29" y="44"/>
                    </a:lnTo>
                    <a:lnTo>
                      <a:pt x="22" y="45"/>
                    </a:lnTo>
                    <a:lnTo>
                      <a:pt x="13" y="44"/>
                    </a:lnTo>
                    <a:lnTo>
                      <a:pt x="5" y="39"/>
                    </a:lnTo>
                    <a:lnTo>
                      <a:pt x="1" y="32"/>
                    </a:lnTo>
                    <a:lnTo>
                      <a:pt x="0" y="23"/>
                    </a:lnTo>
                    <a:lnTo>
                      <a:pt x="1" y="14"/>
                    </a:lnTo>
                    <a:lnTo>
                      <a:pt x="5" y="6"/>
                    </a:lnTo>
                    <a:lnTo>
                      <a:pt x="13" y="1"/>
                    </a:lnTo>
                    <a:lnTo>
                      <a:pt x="22" y="0"/>
                    </a:lnTo>
                    <a:close/>
                  </a:path>
                </a:pathLst>
              </a:custGeom>
              <a:solidFill>
                <a:srgbClr val="9E9E9E"/>
              </a:solidFill>
              <a:ln w="9525">
                <a:noFill/>
                <a:round/>
                <a:headEnd/>
                <a:tailEnd/>
              </a:ln>
            </p:spPr>
            <p:txBody>
              <a:bodyPr/>
              <a:lstStyle/>
              <a:p>
                <a:endParaRPr lang="en-US" dirty="0"/>
              </a:p>
            </p:txBody>
          </p:sp>
          <p:sp>
            <p:nvSpPr>
              <p:cNvPr id="596" name="Freeform 160"/>
              <p:cNvSpPr>
                <a:spLocks/>
              </p:cNvSpPr>
              <p:nvPr/>
            </p:nvSpPr>
            <p:spPr bwMode="auto">
              <a:xfrm>
                <a:off x="3690" y="3506"/>
                <a:ext cx="7" cy="15"/>
              </a:xfrm>
              <a:custGeom>
                <a:avLst/>
                <a:gdLst>
                  <a:gd name="T0" fmla="*/ 19 w 23"/>
                  <a:gd name="T1" fmla="*/ 0 h 46"/>
                  <a:gd name="T2" fmla="*/ 15 w 23"/>
                  <a:gd name="T3" fmla="*/ 2 h 46"/>
                  <a:gd name="T4" fmla="*/ 9 w 23"/>
                  <a:gd name="T5" fmla="*/ 7 h 46"/>
                  <a:gd name="T6" fmla="*/ 2 w 23"/>
                  <a:gd name="T7" fmla="*/ 19 h 46"/>
                  <a:gd name="T8" fmla="*/ 0 w 23"/>
                  <a:gd name="T9" fmla="*/ 36 h 46"/>
                  <a:gd name="T10" fmla="*/ 3 w 23"/>
                  <a:gd name="T11" fmla="*/ 46 h 46"/>
                  <a:gd name="T12" fmla="*/ 5 w 23"/>
                  <a:gd name="T13" fmla="*/ 44 h 46"/>
                  <a:gd name="T14" fmla="*/ 9 w 23"/>
                  <a:gd name="T15" fmla="*/ 31 h 46"/>
                  <a:gd name="T16" fmla="*/ 16 w 23"/>
                  <a:gd name="T17" fmla="*/ 16 h 46"/>
                  <a:gd name="T18" fmla="*/ 23 w 23"/>
                  <a:gd name="T19" fmla="*/ 6 h 46"/>
                  <a:gd name="T20" fmla="*/ 23 w 23"/>
                  <a:gd name="T21" fmla="*/ 2 h 46"/>
                  <a:gd name="T22" fmla="*/ 20 w 23"/>
                  <a:gd name="T23" fmla="*/ 0 h 46"/>
                  <a:gd name="T24" fmla="*/ 19 w 23"/>
                  <a:gd name="T25" fmla="*/ 0 h 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
                  <a:gd name="T40" fmla="*/ 0 h 46"/>
                  <a:gd name="T41" fmla="*/ 23 w 23"/>
                  <a:gd name="T42" fmla="*/ 46 h 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 h="46">
                    <a:moveTo>
                      <a:pt x="19" y="0"/>
                    </a:moveTo>
                    <a:lnTo>
                      <a:pt x="15" y="2"/>
                    </a:lnTo>
                    <a:lnTo>
                      <a:pt x="9" y="7"/>
                    </a:lnTo>
                    <a:lnTo>
                      <a:pt x="2" y="19"/>
                    </a:lnTo>
                    <a:lnTo>
                      <a:pt x="0" y="36"/>
                    </a:lnTo>
                    <a:lnTo>
                      <a:pt x="3" y="46"/>
                    </a:lnTo>
                    <a:lnTo>
                      <a:pt x="5" y="44"/>
                    </a:lnTo>
                    <a:lnTo>
                      <a:pt x="9" y="31"/>
                    </a:lnTo>
                    <a:lnTo>
                      <a:pt x="16" y="16"/>
                    </a:lnTo>
                    <a:lnTo>
                      <a:pt x="23" y="6"/>
                    </a:lnTo>
                    <a:lnTo>
                      <a:pt x="23" y="2"/>
                    </a:lnTo>
                    <a:lnTo>
                      <a:pt x="20" y="0"/>
                    </a:lnTo>
                    <a:lnTo>
                      <a:pt x="19" y="0"/>
                    </a:lnTo>
                    <a:close/>
                  </a:path>
                </a:pathLst>
              </a:custGeom>
              <a:solidFill>
                <a:srgbClr val="FFFF00"/>
              </a:solidFill>
              <a:ln w="9525">
                <a:noFill/>
                <a:round/>
                <a:headEnd/>
                <a:tailEnd/>
              </a:ln>
            </p:spPr>
            <p:txBody>
              <a:bodyPr/>
              <a:lstStyle/>
              <a:p>
                <a:endParaRPr lang="en-US" dirty="0"/>
              </a:p>
            </p:txBody>
          </p:sp>
          <p:sp>
            <p:nvSpPr>
              <p:cNvPr id="597" name="Freeform 161"/>
              <p:cNvSpPr>
                <a:spLocks/>
              </p:cNvSpPr>
              <p:nvPr/>
            </p:nvSpPr>
            <p:spPr bwMode="auto">
              <a:xfrm>
                <a:off x="3699" y="3514"/>
                <a:ext cx="7" cy="5"/>
              </a:xfrm>
              <a:custGeom>
                <a:avLst/>
                <a:gdLst>
                  <a:gd name="T0" fmla="*/ 9 w 19"/>
                  <a:gd name="T1" fmla="*/ 15 h 15"/>
                  <a:gd name="T2" fmla="*/ 7 w 19"/>
                  <a:gd name="T3" fmla="*/ 15 h 15"/>
                  <a:gd name="T4" fmla="*/ 3 w 19"/>
                  <a:gd name="T5" fmla="*/ 13 h 15"/>
                  <a:gd name="T6" fmla="*/ 2 w 19"/>
                  <a:gd name="T7" fmla="*/ 12 h 15"/>
                  <a:gd name="T8" fmla="*/ 0 w 19"/>
                  <a:gd name="T9" fmla="*/ 8 h 15"/>
                  <a:gd name="T10" fmla="*/ 2 w 19"/>
                  <a:gd name="T11" fmla="*/ 4 h 15"/>
                  <a:gd name="T12" fmla="*/ 3 w 19"/>
                  <a:gd name="T13" fmla="*/ 1 h 15"/>
                  <a:gd name="T14" fmla="*/ 7 w 19"/>
                  <a:gd name="T15" fmla="*/ 0 h 15"/>
                  <a:gd name="T16" fmla="*/ 9 w 19"/>
                  <a:gd name="T17" fmla="*/ 0 h 15"/>
                  <a:gd name="T18" fmla="*/ 13 w 19"/>
                  <a:gd name="T19" fmla="*/ 0 h 15"/>
                  <a:gd name="T20" fmla="*/ 16 w 19"/>
                  <a:gd name="T21" fmla="*/ 1 h 15"/>
                  <a:gd name="T22" fmla="*/ 17 w 19"/>
                  <a:gd name="T23" fmla="*/ 4 h 15"/>
                  <a:gd name="T24" fmla="*/ 19 w 19"/>
                  <a:gd name="T25" fmla="*/ 8 h 15"/>
                  <a:gd name="T26" fmla="*/ 17 w 19"/>
                  <a:gd name="T27" fmla="*/ 12 h 15"/>
                  <a:gd name="T28" fmla="*/ 16 w 19"/>
                  <a:gd name="T29" fmla="*/ 13 h 15"/>
                  <a:gd name="T30" fmla="*/ 13 w 19"/>
                  <a:gd name="T31" fmla="*/ 15 h 15"/>
                  <a:gd name="T32" fmla="*/ 9 w 19"/>
                  <a:gd name="T33" fmla="*/ 15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
                  <a:gd name="T52" fmla="*/ 0 h 15"/>
                  <a:gd name="T53" fmla="*/ 19 w 19"/>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 h="15">
                    <a:moveTo>
                      <a:pt x="9" y="15"/>
                    </a:moveTo>
                    <a:lnTo>
                      <a:pt x="7" y="15"/>
                    </a:lnTo>
                    <a:lnTo>
                      <a:pt x="3" y="13"/>
                    </a:lnTo>
                    <a:lnTo>
                      <a:pt x="2" y="12"/>
                    </a:lnTo>
                    <a:lnTo>
                      <a:pt x="0" y="8"/>
                    </a:lnTo>
                    <a:lnTo>
                      <a:pt x="2" y="4"/>
                    </a:lnTo>
                    <a:lnTo>
                      <a:pt x="3" y="1"/>
                    </a:lnTo>
                    <a:lnTo>
                      <a:pt x="7" y="0"/>
                    </a:lnTo>
                    <a:lnTo>
                      <a:pt x="9" y="0"/>
                    </a:lnTo>
                    <a:lnTo>
                      <a:pt x="13" y="0"/>
                    </a:lnTo>
                    <a:lnTo>
                      <a:pt x="16" y="1"/>
                    </a:lnTo>
                    <a:lnTo>
                      <a:pt x="17" y="4"/>
                    </a:lnTo>
                    <a:lnTo>
                      <a:pt x="19" y="8"/>
                    </a:lnTo>
                    <a:lnTo>
                      <a:pt x="17" y="12"/>
                    </a:lnTo>
                    <a:lnTo>
                      <a:pt x="16" y="13"/>
                    </a:lnTo>
                    <a:lnTo>
                      <a:pt x="13" y="15"/>
                    </a:lnTo>
                    <a:lnTo>
                      <a:pt x="9" y="15"/>
                    </a:lnTo>
                    <a:close/>
                  </a:path>
                </a:pathLst>
              </a:custGeom>
              <a:solidFill>
                <a:srgbClr val="F4E2DB"/>
              </a:solidFill>
              <a:ln w="9525">
                <a:noFill/>
                <a:round/>
                <a:headEnd/>
                <a:tailEnd/>
              </a:ln>
            </p:spPr>
            <p:txBody>
              <a:bodyPr/>
              <a:lstStyle/>
              <a:p>
                <a:endParaRPr lang="en-US" dirty="0"/>
              </a:p>
            </p:txBody>
          </p:sp>
          <p:sp>
            <p:nvSpPr>
              <p:cNvPr id="598" name="Freeform 162"/>
              <p:cNvSpPr>
                <a:spLocks/>
              </p:cNvSpPr>
              <p:nvPr/>
            </p:nvSpPr>
            <p:spPr bwMode="auto">
              <a:xfrm>
                <a:off x="3774" y="3305"/>
                <a:ext cx="30" cy="113"/>
              </a:xfrm>
              <a:custGeom>
                <a:avLst/>
                <a:gdLst>
                  <a:gd name="T0" fmla="*/ 45 w 88"/>
                  <a:gd name="T1" fmla="*/ 0 h 337"/>
                  <a:gd name="T2" fmla="*/ 46 w 88"/>
                  <a:gd name="T3" fmla="*/ 22 h 337"/>
                  <a:gd name="T4" fmla="*/ 46 w 88"/>
                  <a:gd name="T5" fmla="*/ 73 h 337"/>
                  <a:gd name="T6" fmla="*/ 41 w 88"/>
                  <a:gd name="T7" fmla="*/ 130 h 337"/>
                  <a:gd name="T8" fmla="*/ 25 w 88"/>
                  <a:gd name="T9" fmla="*/ 171 h 337"/>
                  <a:gd name="T10" fmla="*/ 9 w 88"/>
                  <a:gd name="T11" fmla="*/ 203 h 337"/>
                  <a:gd name="T12" fmla="*/ 0 w 88"/>
                  <a:gd name="T13" fmla="*/ 240 h 337"/>
                  <a:gd name="T14" fmla="*/ 1 w 88"/>
                  <a:gd name="T15" fmla="*/ 276 h 337"/>
                  <a:gd name="T16" fmla="*/ 14 w 88"/>
                  <a:gd name="T17" fmla="*/ 306 h 337"/>
                  <a:gd name="T18" fmla="*/ 23 w 88"/>
                  <a:gd name="T19" fmla="*/ 315 h 337"/>
                  <a:gd name="T20" fmla="*/ 35 w 88"/>
                  <a:gd name="T21" fmla="*/ 323 h 337"/>
                  <a:gd name="T22" fmla="*/ 46 w 88"/>
                  <a:gd name="T23" fmla="*/ 328 h 337"/>
                  <a:gd name="T24" fmla="*/ 59 w 88"/>
                  <a:gd name="T25" fmla="*/ 332 h 337"/>
                  <a:gd name="T26" fmla="*/ 70 w 88"/>
                  <a:gd name="T27" fmla="*/ 335 h 337"/>
                  <a:gd name="T28" fmla="*/ 79 w 88"/>
                  <a:gd name="T29" fmla="*/ 336 h 337"/>
                  <a:gd name="T30" fmla="*/ 85 w 88"/>
                  <a:gd name="T31" fmla="*/ 337 h 337"/>
                  <a:gd name="T32" fmla="*/ 88 w 88"/>
                  <a:gd name="T33" fmla="*/ 337 h 337"/>
                  <a:gd name="T34" fmla="*/ 88 w 88"/>
                  <a:gd name="T35" fmla="*/ 318 h 337"/>
                  <a:gd name="T36" fmla="*/ 85 w 88"/>
                  <a:gd name="T37" fmla="*/ 318 h 337"/>
                  <a:gd name="T38" fmla="*/ 79 w 88"/>
                  <a:gd name="T39" fmla="*/ 318 h 337"/>
                  <a:gd name="T40" fmla="*/ 70 w 88"/>
                  <a:gd name="T41" fmla="*/ 317 h 337"/>
                  <a:gd name="T42" fmla="*/ 59 w 88"/>
                  <a:gd name="T43" fmla="*/ 315 h 337"/>
                  <a:gd name="T44" fmla="*/ 48 w 88"/>
                  <a:gd name="T45" fmla="*/ 313 h 337"/>
                  <a:gd name="T46" fmla="*/ 37 w 88"/>
                  <a:gd name="T47" fmla="*/ 309 h 337"/>
                  <a:gd name="T48" fmla="*/ 28 w 88"/>
                  <a:gd name="T49" fmla="*/ 304 h 337"/>
                  <a:gd name="T50" fmla="*/ 23 w 88"/>
                  <a:gd name="T51" fmla="*/ 297 h 337"/>
                  <a:gd name="T52" fmla="*/ 15 w 88"/>
                  <a:gd name="T53" fmla="*/ 278 h 337"/>
                  <a:gd name="T54" fmla="*/ 10 w 88"/>
                  <a:gd name="T55" fmla="*/ 249 h 337"/>
                  <a:gd name="T56" fmla="*/ 14 w 88"/>
                  <a:gd name="T57" fmla="*/ 216 h 337"/>
                  <a:gd name="T58" fmla="*/ 32 w 88"/>
                  <a:gd name="T59" fmla="*/ 179 h 337"/>
                  <a:gd name="T60" fmla="*/ 50 w 88"/>
                  <a:gd name="T61" fmla="*/ 147 h 337"/>
                  <a:gd name="T62" fmla="*/ 57 w 88"/>
                  <a:gd name="T63" fmla="*/ 120 h 337"/>
                  <a:gd name="T64" fmla="*/ 57 w 88"/>
                  <a:gd name="T65" fmla="*/ 96 h 337"/>
                  <a:gd name="T66" fmla="*/ 57 w 88"/>
                  <a:gd name="T67" fmla="*/ 74 h 337"/>
                  <a:gd name="T68" fmla="*/ 55 w 88"/>
                  <a:gd name="T69" fmla="*/ 51 h 337"/>
                  <a:gd name="T70" fmla="*/ 51 w 88"/>
                  <a:gd name="T71" fmla="*/ 26 h 337"/>
                  <a:gd name="T72" fmla="*/ 48 w 88"/>
                  <a:gd name="T73" fmla="*/ 8 h 337"/>
                  <a:gd name="T74" fmla="*/ 45 w 88"/>
                  <a:gd name="T75" fmla="*/ 0 h 3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37"/>
                  <a:gd name="T116" fmla="*/ 88 w 88"/>
                  <a:gd name="T117" fmla="*/ 337 h 33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37">
                    <a:moveTo>
                      <a:pt x="45" y="0"/>
                    </a:moveTo>
                    <a:lnTo>
                      <a:pt x="46" y="22"/>
                    </a:lnTo>
                    <a:lnTo>
                      <a:pt x="46" y="73"/>
                    </a:lnTo>
                    <a:lnTo>
                      <a:pt x="41" y="130"/>
                    </a:lnTo>
                    <a:lnTo>
                      <a:pt x="25" y="171"/>
                    </a:lnTo>
                    <a:lnTo>
                      <a:pt x="9" y="203"/>
                    </a:lnTo>
                    <a:lnTo>
                      <a:pt x="0" y="240"/>
                    </a:lnTo>
                    <a:lnTo>
                      <a:pt x="1" y="276"/>
                    </a:lnTo>
                    <a:lnTo>
                      <a:pt x="14" y="306"/>
                    </a:lnTo>
                    <a:lnTo>
                      <a:pt x="23" y="315"/>
                    </a:lnTo>
                    <a:lnTo>
                      <a:pt x="35" y="323"/>
                    </a:lnTo>
                    <a:lnTo>
                      <a:pt x="46" y="328"/>
                    </a:lnTo>
                    <a:lnTo>
                      <a:pt x="59" y="332"/>
                    </a:lnTo>
                    <a:lnTo>
                      <a:pt x="70" y="335"/>
                    </a:lnTo>
                    <a:lnTo>
                      <a:pt x="79" y="336"/>
                    </a:lnTo>
                    <a:lnTo>
                      <a:pt x="85" y="337"/>
                    </a:lnTo>
                    <a:lnTo>
                      <a:pt x="88" y="337"/>
                    </a:lnTo>
                    <a:lnTo>
                      <a:pt x="88" y="318"/>
                    </a:lnTo>
                    <a:lnTo>
                      <a:pt x="85" y="318"/>
                    </a:lnTo>
                    <a:lnTo>
                      <a:pt x="79" y="318"/>
                    </a:lnTo>
                    <a:lnTo>
                      <a:pt x="70" y="317"/>
                    </a:lnTo>
                    <a:lnTo>
                      <a:pt x="59" y="315"/>
                    </a:lnTo>
                    <a:lnTo>
                      <a:pt x="48" y="313"/>
                    </a:lnTo>
                    <a:lnTo>
                      <a:pt x="37" y="309"/>
                    </a:lnTo>
                    <a:lnTo>
                      <a:pt x="28" y="304"/>
                    </a:lnTo>
                    <a:lnTo>
                      <a:pt x="23" y="297"/>
                    </a:lnTo>
                    <a:lnTo>
                      <a:pt x="15" y="278"/>
                    </a:lnTo>
                    <a:lnTo>
                      <a:pt x="10" y="249"/>
                    </a:lnTo>
                    <a:lnTo>
                      <a:pt x="14" y="216"/>
                    </a:lnTo>
                    <a:lnTo>
                      <a:pt x="32" y="179"/>
                    </a:lnTo>
                    <a:lnTo>
                      <a:pt x="50" y="147"/>
                    </a:lnTo>
                    <a:lnTo>
                      <a:pt x="57" y="120"/>
                    </a:lnTo>
                    <a:lnTo>
                      <a:pt x="57" y="96"/>
                    </a:lnTo>
                    <a:lnTo>
                      <a:pt x="57" y="74"/>
                    </a:lnTo>
                    <a:lnTo>
                      <a:pt x="55" y="51"/>
                    </a:lnTo>
                    <a:lnTo>
                      <a:pt x="51" y="26"/>
                    </a:lnTo>
                    <a:lnTo>
                      <a:pt x="48" y="8"/>
                    </a:lnTo>
                    <a:lnTo>
                      <a:pt x="45" y="0"/>
                    </a:lnTo>
                    <a:close/>
                  </a:path>
                </a:pathLst>
              </a:custGeom>
              <a:solidFill>
                <a:srgbClr val="000000"/>
              </a:solidFill>
              <a:ln w="9525">
                <a:noFill/>
                <a:round/>
                <a:headEnd/>
                <a:tailEnd/>
              </a:ln>
            </p:spPr>
            <p:txBody>
              <a:bodyPr/>
              <a:lstStyle/>
              <a:p>
                <a:endParaRPr lang="en-US" dirty="0"/>
              </a:p>
            </p:txBody>
          </p:sp>
          <p:sp>
            <p:nvSpPr>
              <p:cNvPr id="599" name="Freeform 163"/>
              <p:cNvSpPr>
                <a:spLocks/>
              </p:cNvSpPr>
              <p:nvPr/>
            </p:nvSpPr>
            <p:spPr bwMode="auto">
              <a:xfrm>
                <a:off x="3774" y="3305"/>
                <a:ext cx="30" cy="124"/>
              </a:xfrm>
              <a:custGeom>
                <a:avLst/>
                <a:gdLst>
                  <a:gd name="T0" fmla="*/ 45 w 88"/>
                  <a:gd name="T1" fmla="*/ 0 h 371"/>
                  <a:gd name="T2" fmla="*/ 46 w 88"/>
                  <a:gd name="T3" fmla="*/ 25 h 371"/>
                  <a:gd name="T4" fmla="*/ 46 w 88"/>
                  <a:gd name="T5" fmla="*/ 81 h 371"/>
                  <a:gd name="T6" fmla="*/ 41 w 88"/>
                  <a:gd name="T7" fmla="*/ 143 h 371"/>
                  <a:gd name="T8" fmla="*/ 25 w 88"/>
                  <a:gd name="T9" fmla="*/ 188 h 371"/>
                  <a:gd name="T10" fmla="*/ 9 w 88"/>
                  <a:gd name="T11" fmla="*/ 222 h 371"/>
                  <a:gd name="T12" fmla="*/ 0 w 88"/>
                  <a:gd name="T13" fmla="*/ 265 h 371"/>
                  <a:gd name="T14" fmla="*/ 1 w 88"/>
                  <a:gd name="T15" fmla="*/ 306 h 371"/>
                  <a:gd name="T16" fmla="*/ 14 w 88"/>
                  <a:gd name="T17" fmla="*/ 337 h 371"/>
                  <a:gd name="T18" fmla="*/ 23 w 88"/>
                  <a:gd name="T19" fmla="*/ 348 h 371"/>
                  <a:gd name="T20" fmla="*/ 35 w 88"/>
                  <a:gd name="T21" fmla="*/ 355 h 371"/>
                  <a:gd name="T22" fmla="*/ 46 w 88"/>
                  <a:gd name="T23" fmla="*/ 362 h 371"/>
                  <a:gd name="T24" fmla="*/ 59 w 88"/>
                  <a:gd name="T25" fmla="*/ 366 h 371"/>
                  <a:gd name="T26" fmla="*/ 70 w 88"/>
                  <a:gd name="T27" fmla="*/ 368 h 371"/>
                  <a:gd name="T28" fmla="*/ 79 w 88"/>
                  <a:gd name="T29" fmla="*/ 370 h 371"/>
                  <a:gd name="T30" fmla="*/ 85 w 88"/>
                  <a:gd name="T31" fmla="*/ 371 h 371"/>
                  <a:gd name="T32" fmla="*/ 88 w 88"/>
                  <a:gd name="T33" fmla="*/ 371 h 371"/>
                  <a:gd name="T34" fmla="*/ 88 w 88"/>
                  <a:gd name="T35" fmla="*/ 352 h 371"/>
                  <a:gd name="T36" fmla="*/ 85 w 88"/>
                  <a:gd name="T37" fmla="*/ 352 h 371"/>
                  <a:gd name="T38" fmla="*/ 79 w 88"/>
                  <a:gd name="T39" fmla="*/ 352 h 371"/>
                  <a:gd name="T40" fmla="*/ 70 w 88"/>
                  <a:gd name="T41" fmla="*/ 350 h 371"/>
                  <a:gd name="T42" fmla="*/ 59 w 88"/>
                  <a:gd name="T43" fmla="*/ 349 h 371"/>
                  <a:gd name="T44" fmla="*/ 48 w 88"/>
                  <a:gd name="T45" fmla="*/ 346 h 371"/>
                  <a:gd name="T46" fmla="*/ 37 w 88"/>
                  <a:gd name="T47" fmla="*/ 342 h 371"/>
                  <a:gd name="T48" fmla="*/ 28 w 88"/>
                  <a:gd name="T49" fmla="*/ 337 h 371"/>
                  <a:gd name="T50" fmla="*/ 23 w 88"/>
                  <a:gd name="T51" fmla="*/ 331 h 371"/>
                  <a:gd name="T52" fmla="*/ 15 w 88"/>
                  <a:gd name="T53" fmla="*/ 309 h 371"/>
                  <a:gd name="T54" fmla="*/ 10 w 88"/>
                  <a:gd name="T55" fmla="*/ 276 h 371"/>
                  <a:gd name="T56" fmla="*/ 14 w 88"/>
                  <a:gd name="T57" fmla="*/ 239 h 371"/>
                  <a:gd name="T58" fmla="*/ 32 w 88"/>
                  <a:gd name="T59" fmla="*/ 199 h 371"/>
                  <a:gd name="T60" fmla="*/ 50 w 88"/>
                  <a:gd name="T61" fmla="*/ 156 h 371"/>
                  <a:gd name="T62" fmla="*/ 58 w 88"/>
                  <a:gd name="T63" fmla="*/ 114 h 371"/>
                  <a:gd name="T64" fmla="*/ 59 w 88"/>
                  <a:gd name="T65" fmla="*/ 76 h 371"/>
                  <a:gd name="T66" fmla="*/ 59 w 88"/>
                  <a:gd name="T67" fmla="*/ 46 h 371"/>
                  <a:gd name="T68" fmla="*/ 59 w 88"/>
                  <a:gd name="T69" fmla="*/ 25 h 371"/>
                  <a:gd name="T70" fmla="*/ 54 w 88"/>
                  <a:gd name="T71" fmla="*/ 11 h 371"/>
                  <a:gd name="T72" fmla="*/ 48 w 88"/>
                  <a:gd name="T73" fmla="*/ 3 h 371"/>
                  <a:gd name="T74" fmla="*/ 45 w 88"/>
                  <a:gd name="T75" fmla="*/ 0 h 3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71"/>
                  <a:gd name="T116" fmla="*/ 88 w 88"/>
                  <a:gd name="T117" fmla="*/ 371 h 3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71">
                    <a:moveTo>
                      <a:pt x="45" y="0"/>
                    </a:moveTo>
                    <a:lnTo>
                      <a:pt x="46" y="25"/>
                    </a:lnTo>
                    <a:lnTo>
                      <a:pt x="46" y="81"/>
                    </a:lnTo>
                    <a:lnTo>
                      <a:pt x="41" y="143"/>
                    </a:lnTo>
                    <a:lnTo>
                      <a:pt x="25" y="188"/>
                    </a:lnTo>
                    <a:lnTo>
                      <a:pt x="9" y="222"/>
                    </a:lnTo>
                    <a:lnTo>
                      <a:pt x="0" y="265"/>
                    </a:lnTo>
                    <a:lnTo>
                      <a:pt x="1" y="306"/>
                    </a:lnTo>
                    <a:lnTo>
                      <a:pt x="14" y="337"/>
                    </a:lnTo>
                    <a:lnTo>
                      <a:pt x="23" y="348"/>
                    </a:lnTo>
                    <a:lnTo>
                      <a:pt x="35" y="355"/>
                    </a:lnTo>
                    <a:lnTo>
                      <a:pt x="46" y="362"/>
                    </a:lnTo>
                    <a:lnTo>
                      <a:pt x="59" y="366"/>
                    </a:lnTo>
                    <a:lnTo>
                      <a:pt x="70" y="368"/>
                    </a:lnTo>
                    <a:lnTo>
                      <a:pt x="79" y="370"/>
                    </a:lnTo>
                    <a:lnTo>
                      <a:pt x="85" y="371"/>
                    </a:lnTo>
                    <a:lnTo>
                      <a:pt x="88" y="371"/>
                    </a:lnTo>
                    <a:lnTo>
                      <a:pt x="88" y="352"/>
                    </a:lnTo>
                    <a:lnTo>
                      <a:pt x="85" y="352"/>
                    </a:lnTo>
                    <a:lnTo>
                      <a:pt x="79" y="352"/>
                    </a:lnTo>
                    <a:lnTo>
                      <a:pt x="70" y="350"/>
                    </a:lnTo>
                    <a:lnTo>
                      <a:pt x="59" y="349"/>
                    </a:lnTo>
                    <a:lnTo>
                      <a:pt x="48" y="346"/>
                    </a:lnTo>
                    <a:lnTo>
                      <a:pt x="37" y="342"/>
                    </a:lnTo>
                    <a:lnTo>
                      <a:pt x="28" y="337"/>
                    </a:lnTo>
                    <a:lnTo>
                      <a:pt x="23" y="331"/>
                    </a:lnTo>
                    <a:lnTo>
                      <a:pt x="15" y="309"/>
                    </a:lnTo>
                    <a:lnTo>
                      <a:pt x="10" y="276"/>
                    </a:lnTo>
                    <a:lnTo>
                      <a:pt x="14" y="239"/>
                    </a:lnTo>
                    <a:lnTo>
                      <a:pt x="32" y="199"/>
                    </a:lnTo>
                    <a:lnTo>
                      <a:pt x="50" y="156"/>
                    </a:lnTo>
                    <a:lnTo>
                      <a:pt x="58" y="114"/>
                    </a:lnTo>
                    <a:lnTo>
                      <a:pt x="59" y="76"/>
                    </a:lnTo>
                    <a:lnTo>
                      <a:pt x="59" y="46"/>
                    </a:lnTo>
                    <a:lnTo>
                      <a:pt x="59" y="25"/>
                    </a:lnTo>
                    <a:lnTo>
                      <a:pt x="54" y="11"/>
                    </a:lnTo>
                    <a:lnTo>
                      <a:pt x="48" y="3"/>
                    </a:lnTo>
                    <a:lnTo>
                      <a:pt x="45" y="0"/>
                    </a:lnTo>
                    <a:close/>
                  </a:path>
                </a:pathLst>
              </a:custGeom>
              <a:solidFill>
                <a:srgbClr val="000000"/>
              </a:solidFill>
              <a:ln w="9525">
                <a:noFill/>
                <a:round/>
                <a:headEnd/>
                <a:tailEnd/>
              </a:ln>
            </p:spPr>
            <p:txBody>
              <a:bodyPr/>
              <a:lstStyle/>
              <a:p>
                <a:endParaRPr lang="en-US" dirty="0"/>
              </a:p>
            </p:txBody>
          </p:sp>
          <p:sp>
            <p:nvSpPr>
              <p:cNvPr id="600" name="Freeform 164"/>
              <p:cNvSpPr>
                <a:spLocks/>
              </p:cNvSpPr>
              <p:nvPr/>
            </p:nvSpPr>
            <p:spPr bwMode="auto">
              <a:xfrm>
                <a:off x="3791" y="3309"/>
                <a:ext cx="13" cy="120"/>
              </a:xfrm>
              <a:custGeom>
                <a:avLst/>
                <a:gdLst>
                  <a:gd name="T0" fmla="*/ 21 w 38"/>
                  <a:gd name="T1" fmla="*/ 5 h 359"/>
                  <a:gd name="T2" fmla="*/ 20 w 38"/>
                  <a:gd name="T3" fmla="*/ 27 h 359"/>
                  <a:gd name="T4" fmla="*/ 17 w 38"/>
                  <a:gd name="T5" fmla="*/ 77 h 359"/>
                  <a:gd name="T6" fmla="*/ 13 w 38"/>
                  <a:gd name="T7" fmla="*/ 134 h 359"/>
                  <a:gd name="T8" fmla="*/ 7 w 38"/>
                  <a:gd name="T9" fmla="*/ 176 h 359"/>
                  <a:gd name="T10" fmla="*/ 0 w 38"/>
                  <a:gd name="T11" fmla="*/ 210 h 359"/>
                  <a:gd name="T12" fmla="*/ 0 w 38"/>
                  <a:gd name="T13" fmla="*/ 253 h 359"/>
                  <a:gd name="T14" fmla="*/ 3 w 38"/>
                  <a:gd name="T15" fmla="*/ 294 h 359"/>
                  <a:gd name="T16" fmla="*/ 8 w 38"/>
                  <a:gd name="T17" fmla="*/ 325 h 359"/>
                  <a:gd name="T18" fmla="*/ 17 w 38"/>
                  <a:gd name="T19" fmla="*/ 343 h 359"/>
                  <a:gd name="T20" fmla="*/ 27 w 38"/>
                  <a:gd name="T21" fmla="*/ 354 h 359"/>
                  <a:gd name="T22" fmla="*/ 35 w 38"/>
                  <a:gd name="T23" fmla="*/ 358 h 359"/>
                  <a:gd name="T24" fmla="*/ 38 w 38"/>
                  <a:gd name="T25" fmla="*/ 359 h 359"/>
                  <a:gd name="T26" fmla="*/ 38 w 38"/>
                  <a:gd name="T27" fmla="*/ 340 h 359"/>
                  <a:gd name="T28" fmla="*/ 35 w 38"/>
                  <a:gd name="T29" fmla="*/ 340 h 359"/>
                  <a:gd name="T30" fmla="*/ 30 w 38"/>
                  <a:gd name="T31" fmla="*/ 337 h 359"/>
                  <a:gd name="T32" fmla="*/ 23 w 38"/>
                  <a:gd name="T33" fmla="*/ 330 h 359"/>
                  <a:gd name="T34" fmla="*/ 21 w 38"/>
                  <a:gd name="T35" fmla="*/ 319 h 359"/>
                  <a:gd name="T36" fmla="*/ 17 w 38"/>
                  <a:gd name="T37" fmla="*/ 297 h 359"/>
                  <a:gd name="T38" fmla="*/ 13 w 38"/>
                  <a:gd name="T39" fmla="*/ 264 h 359"/>
                  <a:gd name="T40" fmla="*/ 13 w 38"/>
                  <a:gd name="T41" fmla="*/ 227 h 359"/>
                  <a:gd name="T42" fmla="*/ 18 w 38"/>
                  <a:gd name="T43" fmla="*/ 187 h 359"/>
                  <a:gd name="T44" fmla="*/ 25 w 38"/>
                  <a:gd name="T45" fmla="*/ 149 h 359"/>
                  <a:gd name="T46" fmla="*/ 27 w 38"/>
                  <a:gd name="T47" fmla="*/ 119 h 359"/>
                  <a:gd name="T48" fmla="*/ 26 w 38"/>
                  <a:gd name="T49" fmla="*/ 93 h 359"/>
                  <a:gd name="T50" fmla="*/ 25 w 38"/>
                  <a:gd name="T51" fmla="*/ 69 h 359"/>
                  <a:gd name="T52" fmla="*/ 26 w 38"/>
                  <a:gd name="T53" fmla="*/ 58 h 359"/>
                  <a:gd name="T54" fmla="*/ 29 w 38"/>
                  <a:gd name="T55" fmla="*/ 40 h 359"/>
                  <a:gd name="T56" fmla="*/ 31 w 38"/>
                  <a:gd name="T57" fmla="*/ 23 h 359"/>
                  <a:gd name="T58" fmla="*/ 33 w 38"/>
                  <a:gd name="T59" fmla="*/ 13 h 359"/>
                  <a:gd name="T60" fmla="*/ 30 w 38"/>
                  <a:gd name="T61" fmla="*/ 1 h 359"/>
                  <a:gd name="T62" fmla="*/ 26 w 38"/>
                  <a:gd name="T63" fmla="*/ 0 h 359"/>
                  <a:gd name="T64" fmla="*/ 22 w 38"/>
                  <a:gd name="T65" fmla="*/ 3 h 359"/>
                  <a:gd name="T66" fmla="*/ 21 w 38"/>
                  <a:gd name="T67" fmla="*/ 5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
                  <a:gd name="T103" fmla="*/ 0 h 359"/>
                  <a:gd name="T104" fmla="*/ 38 w 38"/>
                  <a:gd name="T105" fmla="*/ 359 h 3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 h="359">
                    <a:moveTo>
                      <a:pt x="21" y="5"/>
                    </a:moveTo>
                    <a:lnTo>
                      <a:pt x="20" y="27"/>
                    </a:lnTo>
                    <a:lnTo>
                      <a:pt x="17" y="77"/>
                    </a:lnTo>
                    <a:lnTo>
                      <a:pt x="13" y="134"/>
                    </a:lnTo>
                    <a:lnTo>
                      <a:pt x="7" y="176"/>
                    </a:lnTo>
                    <a:lnTo>
                      <a:pt x="0" y="210"/>
                    </a:lnTo>
                    <a:lnTo>
                      <a:pt x="0" y="253"/>
                    </a:lnTo>
                    <a:lnTo>
                      <a:pt x="3" y="294"/>
                    </a:lnTo>
                    <a:lnTo>
                      <a:pt x="8" y="325"/>
                    </a:lnTo>
                    <a:lnTo>
                      <a:pt x="17" y="343"/>
                    </a:lnTo>
                    <a:lnTo>
                      <a:pt x="27" y="354"/>
                    </a:lnTo>
                    <a:lnTo>
                      <a:pt x="35" y="358"/>
                    </a:lnTo>
                    <a:lnTo>
                      <a:pt x="38" y="359"/>
                    </a:lnTo>
                    <a:lnTo>
                      <a:pt x="38" y="340"/>
                    </a:lnTo>
                    <a:lnTo>
                      <a:pt x="35" y="340"/>
                    </a:lnTo>
                    <a:lnTo>
                      <a:pt x="30" y="337"/>
                    </a:lnTo>
                    <a:lnTo>
                      <a:pt x="23" y="330"/>
                    </a:lnTo>
                    <a:lnTo>
                      <a:pt x="21" y="319"/>
                    </a:lnTo>
                    <a:lnTo>
                      <a:pt x="17" y="297"/>
                    </a:lnTo>
                    <a:lnTo>
                      <a:pt x="13" y="264"/>
                    </a:lnTo>
                    <a:lnTo>
                      <a:pt x="13" y="227"/>
                    </a:lnTo>
                    <a:lnTo>
                      <a:pt x="18" y="187"/>
                    </a:lnTo>
                    <a:lnTo>
                      <a:pt x="25" y="149"/>
                    </a:lnTo>
                    <a:lnTo>
                      <a:pt x="27" y="119"/>
                    </a:lnTo>
                    <a:lnTo>
                      <a:pt x="26" y="93"/>
                    </a:lnTo>
                    <a:lnTo>
                      <a:pt x="25" y="69"/>
                    </a:lnTo>
                    <a:lnTo>
                      <a:pt x="26" y="58"/>
                    </a:lnTo>
                    <a:lnTo>
                      <a:pt x="29" y="40"/>
                    </a:lnTo>
                    <a:lnTo>
                      <a:pt x="31" y="23"/>
                    </a:lnTo>
                    <a:lnTo>
                      <a:pt x="33" y="13"/>
                    </a:lnTo>
                    <a:lnTo>
                      <a:pt x="30" y="1"/>
                    </a:lnTo>
                    <a:lnTo>
                      <a:pt x="26" y="0"/>
                    </a:lnTo>
                    <a:lnTo>
                      <a:pt x="22" y="3"/>
                    </a:lnTo>
                    <a:lnTo>
                      <a:pt x="21" y="5"/>
                    </a:lnTo>
                    <a:close/>
                  </a:path>
                </a:pathLst>
              </a:custGeom>
              <a:solidFill>
                <a:srgbClr val="000000"/>
              </a:solidFill>
              <a:ln w="9525">
                <a:noFill/>
                <a:round/>
                <a:headEnd/>
                <a:tailEnd/>
              </a:ln>
            </p:spPr>
            <p:txBody>
              <a:bodyPr/>
              <a:lstStyle/>
              <a:p>
                <a:endParaRPr lang="en-US" dirty="0"/>
              </a:p>
            </p:txBody>
          </p:sp>
          <p:sp>
            <p:nvSpPr>
              <p:cNvPr id="601" name="Freeform 165"/>
              <p:cNvSpPr>
                <a:spLocks/>
              </p:cNvSpPr>
              <p:nvPr/>
            </p:nvSpPr>
            <p:spPr bwMode="auto">
              <a:xfrm>
                <a:off x="3780" y="3310"/>
                <a:ext cx="24" cy="119"/>
              </a:xfrm>
              <a:custGeom>
                <a:avLst/>
                <a:gdLst>
                  <a:gd name="T0" fmla="*/ 40 w 70"/>
                  <a:gd name="T1" fmla="*/ 7 h 358"/>
                  <a:gd name="T2" fmla="*/ 39 w 70"/>
                  <a:gd name="T3" fmla="*/ 28 h 358"/>
                  <a:gd name="T4" fmla="*/ 36 w 70"/>
                  <a:gd name="T5" fmla="*/ 77 h 358"/>
                  <a:gd name="T6" fmla="*/ 28 w 70"/>
                  <a:gd name="T7" fmla="*/ 133 h 358"/>
                  <a:gd name="T8" fmla="*/ 17 w 70"/>
                  <a:gd name="T9" fmla="*/ 175 h 358"/>
                  <a:gd name="T10" fmla="*/ 5 w 70"/>
                  <a:gd name="T11" fmla="*/ 210 h 358"/>
                  <a:gd name="T12" fmla="*/ 0 w 70"/>
                  <a:gd name="T13" fmla="*/ 253 h 358"/>
                  <a:gd name="T14" fmla="*/ 2 w 70"/>
                  <a:gd name="T15" fmla="*/ 296 h 358"/>
                  <a:gd name="T16" fmla="*/ 10 w 70"/>
                  <a:gd name="T17" fmla="*/ 327 h 358"/>
                  <a:gd name="T18" fmla="*/ 17 w 70"/>
                  <a:gd name="T19" fmla="*/ 337 h 358"/>
                  <a:gd name="T20" fmla="*/ 26 w 70"/>
                  <a:gd name="T21" fmla="*/ 346 h 358"/>
                  <a:gd name="T22" fmla="*/ 36 w 70"/>
                  <a:gd name="T23" fmla="*/ 351 h 358"/>
                  <a:gd name="T24" fmla="*/ 46 w 70"/>
                  <a:gd name="T25" fmla="*/ 355 h 358"/>
                  <a:gd name="T26" fmla="*/ 55 w 70"/>
                  <a:gd name="T27" fmla="*/ 357 h 358"/>
                  <a:gd name="T28" fmla="*/ 63 w 70"/>
                  <a:gd name="T29" fmla="*/ 358 h 358"/>
                  <a:gd name="T30" fmla="*/ 68 w 70"/>
                  <a:gd name="T31" fmla="*/ 358 h 358"/>
                  <a:gd name="T32" fmla="*/ 70 w 70"/>
                  <a:gd name="T33" fmla="*/ 358 h 358"/>
                  <a:gd name="T34" fmla="*/ 70 w 70"/>
                  <a:gd name="T35" fmla="*/ 339 h 358"/>
                  <a:gd name="T36" fmla="*/ 68 w 70"/>
                  <a:gd name="T37" fmla="*/ 339 h 358"/>
                  <a:gd name="T38" fmla="*/ 63 w 70"/>
                  <a:gd name="T39" fmla="*/ 339 h 358"/>
                  <a:gd name="T40" fmla="*/ 57 w 70"/>
                  <a:gd name="T41" fmla="*/ 337 h 358"/>
                  <a:gd name="T42" fmla="*/ 49 w 70"/>
                  <a:gd name="T43" fmla="*/ 336 h 358"/>
                  <a:gd name="T44" fmla="*/ 40 w 70"/>
                  <a:gd name="T45" fmla="*/ 333 h 358"/>
                  <a:gd name="T46" fmla="*/ 33 w 70"/>
                  <a:gd name="T47" fmla="*/ 329 h 358"/>
                  <a:gd name="T48" fmla="*/ 27 w 70"/>
                  <a:gd name="T49" fmla="*/ 324 h 358"/>
                  <a:gd name="T50" fmla="*/ 24 w 70"/>
                  <a:gd name="T51" fmla="*/ 318 h 358"/>
                  <a:gd name="T52" fmla="*/ 19 w 70"/>
                  <a:gd name="T53" fmla="*/ 296 h 358"/>
                  <a:gd name="T54" fmla="*/ 15 w 70"/>
                  <a:gd name="T55" fmla="*/ 263 h 358"/>
                  <a:gd name="T56" fmla="*/ 17 w 70"/>
                  <a:gd name="T57" fmla="*/ 226 h 358"/>
                  <a:gd name="T58" fmla="*/ 28 w 70"/>
                  <a:gd name="T59" fmla="*/ 186 h 358"/>
                  <a:gd name="T60" fmla="*/ 42 w 70"/>
                  <a:gd name="T61" fmla="*/ 140 h 358"/>
                  <a:gd name="T62" fmla="*/ 48 w 70"/>
                  <a:gd name="T63" fmla="*/ 92 h 358"/>
                  <a:gd name="T64" fmla="*/ 49 w 70"/>
                  <a:gd name="T65" fmla="*/ 50 h 358"/>
                  <a:gd name="T66" fmla="*/ 50 w 70"/>
                  <a:gd name="T67" fmla="*/ 19 h 358"/>
                  <a:gd name="T68" fmla="*/ 50 w 70"/>
                  <a:gd name="T69" fmla="*/ 3 h 358"/>
                  <a:gd name="T70" fmla="*/ 46 w 70"/>
                  <a:gd name="T71" fmla="*/ 0 h 358"/>
                  <a:gd name="T72" fmla="*/ 42 w 70"/>
                  <a:gd name="T73" fmla="*/ 4 h 358"/>
                  <a:gd name="T74" fmla="*/ 40 w 70"/>
                  <a:gd name="T75" fmla="*/ 7 h 3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358"/>
                  <a:gd name="T116" fmla="*/ 70 w 70"/>
                  <a:gd name="T117" fmla="*/ 358 h 35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358">
                    <a:moveTo>
                      <a:pt x="40" y="7"/>
                    </a:moveTo>
                    <a:lnTo>
                      <a:pt x="39" y="28"/>
                    </a:lnTo>
                    <a:lnTo>
                      <a:pt x="36" y="77"/>
                    </a:lnTo>
                    <a:lnTo>
                      <a:pt x="28" y="133"/>
                    </a:lnTo>
                    <a:lnTo>
                      <a:pt x="17" y="175"/>
                    </a:lnTo>
                    <a:lnTo>
                      <a:pt x="5" y="210"/>
                    </a:lnTo>
                    <a:lnTo>
                      <a:pt x="0" y="253"/>
                    </a:lnTo>
                    <a:lnTo>
                      <a:pt x="2" y="296"/>
                    </a:lnTo>
                    <a:lnTo>
                      <a:pt x="10" y="327"/>
                    </a:lnTo>
                    <a:lnTo>
                      <a:pt x="17" y="337"/>
                    </a:lnTo>
                    <a:lnTo>
                      <a:pt x="26" y="346"/>
                    </a:lnTo>
                    <a:lnTo>
                      <a:pt x="36" y="351"/>
                    </a:lnTo>
                    <a:lnTo>
                      <a:pt x="46" y="355"/>
                    </a:lnTo>
                    <a:lnTo>
                      <a:pt x="55" y="357"/>
                    </a:lnTo>
                    <a:lnTo>
                      <a:pt x="63" y="358"/>
                    </a:lnTo>
                    <a:lnTo>
                      <a:pt x="68" y="358"/>
                    </a:lnTo>
                    <a:lnTo>
                      <a:pt x="70" y="358"/>
                    </a:lnTo>
                    <a:lnTo>
                      <a:pt x="70" y="339"/>
                    </a:lnTo>
                    <a:lnTo>
                      <a:pt x="68" y="339"/>
                    </a:lnTo>
                    <a:lnTo>
                      <a:pt x="63" y="339"/>
                    </a:lnTo>
                    <a:lnTo>
                      <a:pt x="57" y="337"/>
                    </a:lnTo>
                    <a:lnTo>
                      <a:pt x="49" y="336"/>
                    </a:lnTo>
                    <a:lnTo>
                      <a:pt x="40" y="333"/>
                    </a:lnTo>
                    <a:lnTo>
                      <a:pt x="33" y="329"/>
                    </a:lnTo>
                    <a:lnTo>
                      <a:pt x="27" y="324"/>
                    </a:lnTo>
                    <a:lnTo>
                      <a:pt x="24" y="318"/>
                    </a:lnTo>
                    <a:lnTo>
                      <a:pt x="19" y="296"/>
                    </a:lnTo>
                    <a:lnTo>
                      <a:pt x="15" y="263"/>
                    </a:lnTo>
                    <a:lnTo>
                      <a:pt x="17" y="226"/>
                    </a:lnTo>
                    <a:lnTo>
                      <a:pt x="28" y="186"/>
                    </a:lnTo>
                    <a:lnTo>
                      <a:pt x="42" y="140"/>
                    </a:lnTo>
                    <a:lnTo>
                      <a:pt x="48" y="92"/>
                    </a:lnTo>
                    <a:lnTo>
                      <a:pt x="49" y="50"/>
                    </a:lnTo>
                    <a:lnTo>
                      <a:pt x="50" y="19"/>
                    </a:lnTo>
                    <a:lnTo>
                      <a:pt x="50" y="3"/>
                    </a:lnTo>
                    <a:lnTo>
                      <a:pt x="46" y="0"/>
                    </a:lnTo>
                    <a:lnTo>
                      <a:pt x="42" y="4"/>
                    </a:lnTo>
                    <a:lnTo>
                      <a:pt x="40" y="7"/>
                    </a:lnTo>
                    <a:close/>
                  </a:path>
                </a:pathLst>
              </a:custGeom>
              <a:solidFill>
                <a:srgbClr val="000000"/>
              </a:solidFill>
              <a:ln w="9525">
                <a:noFill/>
                <a:round/>
                <a:headEnd/>
                <a:tailEnd/>
              </a:ln>
            </p:spPr>
            <p:txBody>
              <a:bodyPr/>
              <a:lstStyle/>
              <a:p>
                <a:endParaRPr lang="en-US" dirty="0"/>
              </a:p>
            </p:txBody>
          </p:sp>
          <p:sp>
            <p:nvSpPr>
              <p:cNvPr id="602" name="Freeform 166"/>
              <p:cNvSpPr>
                <a:spLocks noEditPoints="1"/>
              </p:cNvSpPr>
              <p:nvPr/>
            </p:nvSpPr>
            <p:spPr bwMode="auto">
              <a:xfrm>
                <a:off x="3815" y="3171"/>
                <a:ext cx="97" cy="97"/>
              </a:xfrm>
              <a:custGeom>
                <a:avLst/>
                <a:gdLst>
                  <a:gd name="T0" fmla="*/ 162 w 290"/>
                  <a:gd name="T1" fmla="*/ 61 h 293"/>
                  <a:gd name="T2" fmla="*/ 193 w 290"/>
                  <a:gd name="T3" fmla="*/ 75 h 293"/>
                  <a:gd name="T4" fmla="*/ 216 w 290"/>
                  <a:gd name="T5" fmla="*/ 99 h 293"/>
                  <a:gd name="T6" fmla="*/ 229 w 290"/>
                  <a:gd name="T7" fmla="*/ 130 h 293"/>
                  <a:gd name="T8" fmla="*/ 229 w 290"/>
                  <a:gd name="T9" fmla="*/ 165 h 293"/>
                  <a:gd name="T10" fmla="*/ 216 w 290"/>
                  <a:gd name="T11" fmla="*/ 196 h 293"/>
                  <a:gd name="T12" fmla="*/ 193 w 290"/>
                  <a:gd name="T13" fmla="*/ 219 h 293"/>
                  <a:gd name="T14" fmla="*/ 162 w 290"/>
                  <a:gd name="T15" fmla="*/ 233 h 293"/>
                  <a:gd name="T16" fmla="*/ 127 w 290"/>
                  <a:gd name="T17" fmla="*/ 233 h 293"/>
                  <a:gd name="T18" fmla="*/ 96 w 290"/>
                  <a:gd name="T19" fmla="*/ 219 h 293"/>
                  <a:gd name="T20" fmla="*/ 72 w 290"/>
                  <a:gd name="T21" fmla="*/ 196 h 293"/>
                  <a:gd name="T22" fmla="*/ 58 w 290"/>
                  <a:gd name="T23" fmla="*/ 165 h 293"/>
                  <a:gd name="T24" fmla="*/ 58 w 290"/>
                  <a:gd name="T25" fmla="*/ 130 h 293"/>
                  <a:gd name="T26" fmla="*/ 72 w 290"/>
                  <a:gd name="T27" fmla="*/ 99 h 293"/>
                  <a:gd name="T28" fmla="*/ 96 w 290"/>
                  <a:gd name="T29" fmla="*/ 75 h 293"/>
                  <a:gd name="T30" fmla="*/ 127 w 290"/>
                  <a:gd name="T31" fmla="*/ 61 h 293"/>
                  <a:gd name="T32" fmla="*/ 145 w 290"/>
                  <a:gd name="T33" fmla="*/ 60 h 293"/>
                  <a:gd name="T34" fmla="*/ 115 w 290"/>
                  <a:gd name="T35" fmla="*/ 3 h 293"/>
                  <a:gd name="T36" fmla="*/ 63 w 290"/>
                  <a:gd name="T37" fmla="*/ 25 h 293"/>
                  <a:gd name="T38" fmla="*/ 24 w 290"/>
                  <a:gd name="T39" fmla="*/ 65 h 293"/>
                  <a:gd name="T40" fmla="*/ 2 w 290"/>
                  <a:gd name="T41" fmla="*/ 117 h 293"/>
                  <a:gd name="T42" fmla="*/ 2 w 290"/>
                  <a:gd name="T43" fmla="*/ 176 h 293"/>
                  <a:gd name="T44" fmla="*/ 24 w 290"/>
                  <a:gd name="T45" fmla="*/ 228 h 293"/>
                  <a:gd name="T46" fmla="*/ 63 w 290"/>
                  <a:gd name="T47" fmla="*/ 268 h 293"/>
                  <a:gd name="T48" fmla="*/ 115 w 290"/>
                  <a:gd name="T49" fmla="*/ 290 h 293"/>
                  <a:gd name="T50" fmla="*/ 175 w 290"/>
                  <a:gd name="T51" fmla="*/ 290 h 293"/>
                  <a:gd name="T52" fmla="*/ 226 w 290"/>
                  <a:gd name="T53" fmla="*/ 268 h 293"/>
                  <a:gd name="T54" fmla="*/ 265 w 290"/>
                  <a:gd name="T55" fmla="*/ 228 h 293"/>
                  <a:gd name="T56" fmla="*/ 287 w 290"/>
                  <a:gd name="T57" fmla="*/ 176 h 293"/>
                  <a:gd name="T58" fmla="*/ 287 w 290"/>
                  <a:gd name="T59" fmla="*/ 117 h 293"/>
                  <a:gd name="T60" fmla="*/ 265 w 290"/>
                  <a:gd name="T61" fmla="*/ 65 h 293"/>
                  <a:gd name="T62" fmla="*/ 226 w 290"/>
                  <a:gd name="T63" fmla="*/ 25 h 293"/>
                  <a:gd name="T64" fmla="*/ 175 w 290"/>
                  <a:gd name="T65" fmla="*/ 3 h 2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0"/>
                  <a:gd name="T100" fmla="*/ 0 h 293"/>
                  <a:gd name="T101" fmla="*/ 290 w 290"/>
                  <a:gd name="T102" fmla="*/ 293 h 2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0" h="293">
                    <a:moveTo>
                      <a:pt x="145" y="60"/>
                    </a:moveTo>
                    <a:lnTo>
                      <a:pt x="162" y="61"/>
                    </a:lnTo>
                    <a:lnTo>
                      <a:pt x="179" y="66"/>
                    </a:lnTo>
                    <a:lnTo>
                      <a:pt x="193" y="75"/>
                    </a:lnTo>
                    <a:lnTo>
                      <a:pt x="206" y="86"/>
                    </a:lnTo>
                    <a:lnTo>
                      <a:pt x="216" y="99"/>
                    </a:lnTo>
                    <a:lnTo>
                      <a:pt x="224" y="113"/>
                    </a:lnTo>
                    <a:lnTo>
                      <a:pt x="229" y="130"/>
                    </a:lnTo>
                    <a:lnTo>
                      <a:pt x="230" y="147"/>
                    </a:lnTo>
                    <a:lnTo>
                      <a:pt x="229" y="165"/>
                    </a:lnTo>
                    <a:lnTo>
                      <a:pt x="224" y="180"/>
                    </a:lnTo>
                    <a:lnTo>
                      <a:pt x="216" y="196"/>
                    </a:lnTo>
                    <a:lnTo>
                      <a:pt x="206" y="209"/>
                    </a:lnTo>
                    <a:lnTo>
                      <a:pt x="193" y="219"/>
                    </a:lnTo>
                    <a:lnTo>
                      <a:pt x="179" y="228"/>
                    </a:lnTo>
                    <a:lnTo>
                      <a:pt x="162" y="233"/>
                    </a:lnTo>
                    <a:lnTo>
                      <a:pt x="145" y="235"/>
                    </a:lnTo>
                    <a:lnTo>
                      <a:pt x="127" y="233"/>
                    </a:lnTo>
                    <a:lnTo>
                      <a:pt x="111" y="228"/>
                    </a:lnTo>
                    <a:lnTo>
                      <a:pt x="96" y="219"/>
                    </a:lnTo>
                    <a:lnTo>
                      <a:pt x="83" y="209"/>
                    </a:lnTo>
                    <a:lnTo>
                      <a:pt x="72" y="196"/>
                    </a:lnTo>
                    <a:lnTo>
                      <a:pt x="63" y="180"/>
                    </a:lnTo>
                    <a:lnTo>
                      <a:pt x="58" y="165"/>
                    </a:lnTo>
                    <a:lnTo>
                      <a:pt x="57" y="147"/>
                    </a:lnTo>
                    <a:lnTo>
                      <a:pt x="58" y="130"/>
                    </a:lnTo>
                    <a:lnTo>
                      <a:pt x="63" y="113"/>
                    </a:lnTo>
                    <a:lnTo>
                      <a:pt x="72" y="99"/>
                    </a:lnTo>
                    <a:lnTo>
                      <a:pt x="83" y="86"/>
                    </a:lnTo>
                    <a:lnTo>
                      <a:pt x="96" y="75"/>
                    </a:lnTo>
                    <a:lnTo>
                      <a:pt x="111" y="66"/>
                    </a:lnTo>
                    <a:lnTo>
                      <a:pt x="127" y="61"/>
                    </a:lnTo>
                    <a:lnTo>
                      <a:pt x="145" y="60"/>
                    </a:lnTo>
                    <a:close/>
                    <a:moveTo>
                      <a:pt x="145" y="0"/>
                    </a:moveTo>
                    <a:lnTo>
                      <a:pt x="115" y="3"/>
                    </a:lnTo>
                    <a:lnTo>
                      <a:pt x="88" y="12"/>
                    </a:lnTo>
                    <a:lnTo>
                      <a:pt x="63" y="25"/>
                    </a:lnTo>
                    <a:lnTo>
                      <a:pt x="42" y="43"/>
                    </a:lnTo>
                    <a:lnTo>
                      <a:pt x="24" y="65"/>
                    </a:lnTo>
                    <a:lnTo>
                      <a:pt x="11" y="90"/>
                    </a:lnTo>
                    <a:lnTo>
                      <a:pt x="2" y="117"/>
                    </a:lnTo>
                    <a:lnTo>
                      <a:pt x="0" y="147"/>
                    </a:lnTo>
                    <a:lnTo>
                      <a:pt x="2" y="176"/>
                    </a:lnTo>
                    <a:lnTo>
                      <a:pt x="11" y="204"/>
                    </a:lnTo>
                    <a:lnTo>
                      <a:pt x="24" y="228"/>
                    </a:lnTo>
                    <a:lnTo>
                      <a:pt x="42" y="250"/>
                    </a:lnTo>
                    <a:lnTo>
                      <a:pt x="63" y="268"/>
                    </a:lnTo>
                    <a:lnTo>
                      <a:pt x="88" y="281"/>
                    </a:lnTo>
                    <a:lnTo>
                      <a:pt x="115" y="290"/>
                    </a:lnTo>
                    <a:lnTo>
                      <a:pt x="145" y="293"/>
                    </a:lnTo>
                    <a:lnTo>
                      <a:pt x="175" y="290"/>
                    </a:lnTo>
                    <a:lnTo>
                      <a:pt x="202" y="281"/>
                    </a:lnTo>
                    <a:lnTo>
                      <a:pt x="226" y="268"/>
                    </a:lnTo>
                    <a:lnTo>
                      <a:pt x="249" y="250"/>
                    </a:lnTo>
                    <a:lnTo>
                      <a:pt x="265" y="228"/>
                    </a:lnTo>
                    <a:lnTo>
                      <a:pt x="278" y="204"/>
                    </a:lnTo>
                    <a:lnTo>
                      <a:pt x="287" y="176"/>
                    </a:lnTo>
                    <a:lnTo>
                      <a:pt x="290" y="147"/>
                    </a:lnTo>
                    <a:lnTo>
                      <a:pt x="287" y="117"/>
                    </a:lnTo>
                    <a:lnTo>
                      <a:pt x="278" y="90"/>
                    </a:lnTo>
                    <a:lnTo>
                      <a:pt x="265" y="65"/>
                    </a:lnTo>
                    <a:lnTo>
                      <a:pt x="249" y="43"/>
                    </a:lnTo>
                    <a:lnTo>
                      <a:pt x="226" y="25"/>
                    </a:lnTo>
                    <a:lnTo>
                      <a:pt x="202" y="12"/>
                    </a:lnTo>
                    <a:lnTo>
                      <a:pt x="175" y="3"/>
                    </a:lnTo>
                    <a:lnTo>
                      <a:pt x="145" y="0"/>
                    </a:lnTo>
                    <a:close/>
                  </a:path>
                </a:pathLst>
              </a:custGeom>
              <a:solidFill>
                <a:srgbClr val="000000"/>
              </a:solidFill>
              <a:ln w="9525">
                <a:noFill/>
                <a:round/>
                <a:headEnd/>
                <a:tailEnd/>
              </a:ln>
            </p:spPr>
            <p:txBody>
              <a:bodyPr/>
              <a:lstStyle/>
              <a:p>
                <a:endParaRPr lang="en-US" dirty="0"/>
              </a:p>
            </p:txBody>
          </p:sp>
          <p:sp>
            <p:nvSpPr>
              <p:cNvPr id="603" name="Freeform 167"/>
              <p:cNvSpPr>
                <a:spLocks noEditPoints="1"/>
              </p:cNvSpPr>
              <p:nvPr/>
            </p:nvSpPr>
            <p:spPr bwMode="auto">
              <a:xfrm>
                <a:off x="3820" y="3176"/>
                <a:ext cx="87" cy="88"/>
              </a:xfrm>
              <a:custGeom>
                <a:avLst/>
                <a:gdLst>
                  <a:gd name="T0" fmla="*/ 157 w 262"/>
                  <a:gd name="T1" fmla="*/ 2 h 263"/>
                  <a:gd name="T2" fmla="*/ 203 w 262"/>
                  <a:gd name="T3" fmla="*/ 22 h 263"/>
                  <a:gd name="T4" fmla="*/ 240 w 262"/>
                  <a:gd name="T5" fmla="*/ 57 h 263"/>
                  <a:gd name="T6" fmla="*/ 259 w 262"/>
                  <a:gd name="T7" fmla="*/ 105 h 263"/>
                  <a:gd name="T8" fmla="*/ 259 w 262"/>
                  <a:gd name="T9" fmla="*/ 157 h 263"/>
                  <a:gd name="T10" fmla="*/ 240 w 262"/>
                  <a:gd name="T11" fmla="*/ 204 h 263"/>
                  <a:gd name="T12" fmla="*/ 203 w 262"/>
                  <a:gd name="T13" fmla="*/ 239 h 263"/>
                  <a:gd name="T14" fmla="*/ 157 w 262"/>
                  <a:gd name="T15" fmla="*/ 260 h 263"/>
                  <a:gd name="T16" fmla="*/ 105 w 262"/>
                  <a:gd name="T17" fmla="*/ 260 h 263"/>
                  <a:gd name="T18" fmla="*/ 58 w 262"/>
                  <a:gd name="T19" fmla="*/ 239 h 263"/>
                  <a:gd name="T20" fmla="*/ 22 w 262"/>
                  <a:gd name="T21" fmla="*/ 204 h 263"/>
                  <a:gd name="T22" fmla="*/ 3 w 262"/>
                  <a:gd name="T23" fmla="*/ 157 h 263"/>
                  <a:gd name="T24" fmla="*/ 3 w 262"/>
                  <a:gd name="T25" fmla="*/ 105 h 263"/>
                  <a:gd name="T26" fmla="*/ 22 w 262"/>
                  <a:gd name="T27" fmla="*/ 57 h 263"/>
                  <a:gd name="T28" fmla="*/ 58 w 262"/>
                  <a:gd name="T29" fmla="*/ 22 h 263"/>
                  <a:gd name="T30" fmla="*/ 105 w 262"/>
                  <a:gd name="T31" fmla="*/ 2 h 263"/>
                  <a:gd name="T32" fmla="*/ 131 w 262"/>
                  <a:gd name="T33" fmla="*/ 0 h 263"/>
                  <a:gd name="T34" fmla="*/ 110 w 262"/>
                  <a:gd name="T35" fmla="*/ 32 h 263"/>
                  <a:gd name="T36" fmla="*/ 74 w 262"/>
                  <a:gd name="T37" fmla="*/ 46 h 263"/>
                  <a:gd name="T38" fmla="*/ 45 w 262"/>
                  <a:gd name="T39" fmla="*/ 74 h 263"/>
                  <a:gd name="T40" fmla="*/ 31 w 262"/>
                  <a:gd name="T41" fmla="*/ 110 h 263"/>
                  <a:gd name="T42" fmla="*/ 31 w 262"/>
                  <a:gd name="T43" fmla="*/ 151 h 263"/>
                  <a:gd name="T44" fmla="*/ 45 w 262"/>
                  <a:gd name="T45" fmla="*/ 188 h 263"/>
                  <a:gd name="T46" fmla="*/ 74 w 262"/>
                  <a:gd name="T47" fmla="*/ 215 h 263"/>
                  <a:gd name="T48" fmla="*/ 110 w 262"/>
                  <a:gd name="T49" fmla="*/ 229 h 263"/>
                  <a:gd name="T50" fmla="*/ 152 w 262"/>
                  <a:gd name="T51" fmla="*/ 229 h 263"/>
                  <a:gd name="T52" fmla="*/ 188 w 262"/>
                  <a:gd name="T53" fmla="*/ 215 h 263"/>
                  <a:gd name="T54" fmla="*/ 215 w 262"/>
                  <a:gd name="T55" fmla="*/ 188 h 263"/>
                  <a:gd name="T56" fmla="*/ 229 w 262"/>
                  <a:gd name="T57" fmla="*/ 151 h 263"/>
                  <a:gd name="T58" fmla="*/ 229 w 262"/>
                  <a:gd name="T59" fmla="*/ 110 h 263"/>
                  <a:gd name="T60" fmla="*/ 215 w 262"/>
                  <a:gd name="T61" fmla="*/ 74 h 263"/>
                  <a:gd name="T62" fmla="*/ 188 w 262"/>
                  <a:gd name="T63" fmla="*/ 46 h 263"/>
                  <a:gd name="T64" fmla="*/ 152 w 262"/>
                  <a:gd name="T65" fmla="*/ 32 h 2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2"/>
                  <a:gd name="T100" fmla="*/ 0 h 263"/>
                  <a:gd name="T101" fmla="*/ 262 w 262"/>
                  <a:gd name="T102" fmla="*/ 263 h 2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2" h="263">
                    <a:moveTo>
                      <a:pt x="131" y="0"/>
                    </a:moveTo>
                    <a:lnTo>
                      <a:pt x="157" y="2"/>
                    </a:lnTo>
                    <a:lnTo>
                      <a:pt x="181" y="10"/>
                    </a:lnTo>
                    <a:lnTo>
                      <a:pt x="203" y="22"/>
                    </a:lnTo>
                    <a:lnTo>
                      <a:pt x="223" y="37"/>
                    </a:lnTo>
                    <a:lnTo>
                      <a:pt x="240" y="57"/>
                    </a:lnTo>
                    <a:lnTo>
                      <a:pt x="251" y="80"/>
                    </a:lnTo>
                    <a:lnTo>
                      <a:pt x="259" y="105"/>
                    </a:lnTo>
                    <a:lnTo>
                      <a:pt x="262" y="131"/>
                    </a:lnTo>
                    <a:lnTo>
                      <a:pt x="259" y="157"/>
                    </a:lnTo>
                    <a:lnTo>
                      <a:pt x="251" y="182"/>
                    </a:lnTo>
                    <a:lnTo>
                      <a:pt x="240" y="204"/>
                    </a:lnTo>
                    <a:lnTo>
                      <a:pt x="223" y="224"/>
                    </a:lnTo>
                    <a:lnTo>
                      <a:pt x="203" y="239"/>
                    </a:lnTo>
                    <a:lnTo>
                      <a:pt x="181" y="252"/>
                    </a:lnTo>
                    <a:lnTo>
                      <a:pt x="157" y="260"/>
                    </a:lnTo>
                    <a:lnTo>
                      <a:pt x="131" y="263"/>
                    </a:lnTo>
                    <a:lnTo>
                      <a:pt x="105" y="260"/>
                    </a:lnTo>
                    <a:lnTo>
                      <a:pt x="80" y="252"/>
                    </a:lnTo>
                    <a:lnTo>
                      <a:pt x="58" y="239"/>
                    </a:lnTo>
                    <a:lnTo>
                      <a:pt x="39" y="224"/>
                    </a:lnTo>
                    <a:lnTo>
                      <a:pt x="22" y="204"/>
                    </a:lnTo>
                    <a:lnTo>
                      <a:pt x="10" y="182"/>
                    </a:lnTo>
                    <a:lnTo>
                      <a:pt x="3" y="157"/>
                    </a:lnTo>
                    <a:lnTo>
                      <a:pt x="0" y="131"/>
                    </a:lnTo>
                    <a:lnTo>
                      <a:pt x="3" y="105"/>
                    </a:lnTo>
                    <a:lnTo>
                      <a:pt x="10" y="80"/>
                    </a:lnTo>
                    <a:lnTo>
                      <a:pt x="22" y="57"/>
                    </a:lnTo>
                    <a:lnTo>
                      <a:pt x="39" y="37"/>
                    </a:lnTo>
                    <a:lnTo>
                      <a:pt x="58" y="22"/>
                    </a:lnTo>
                    <a:lnTo>
                      <a:pt x="80" y="10"/>
                    </a:lnTo>
                    <a:lnTo>
                      <a:pt x="105" y="2"/>
                    </a:lnTo>
                    <a:lnTo>
                      <a:pt x="131" y="0"/>
                    </a:lnTo>
                    <a:close/>
                    <a:moveTo>
                      <a:pt x="131" y="30"/>
                    </a:moveTo>
                    <a:lnTo>
                      <a:pt x="110" y="32"/>
                    </a:lnTo>
                    <a:lnTo>
                      <a:pt x="91" y="37"/>
                    </a:lnTo>
                    <a:lnTo>
                      <a:pt x="74" y="46"/>
                    </a:lnTo>
                    <a:lnTo>
                      <a:pt x="58" y="58"/>
                    </a:lnTo>
                    <a:lnTo>
                      <a:pt x="45" y="74"/>
                    </a:lnTo>
                    <a:lnTo>
                      <a:pt x="36" y="90"/>
                    </a:lnTo>
                    <a:lnTo>
                      <a:pt x="31" y="110"/>
                    </a:lnTo>
                    <a:lnTo>
                      <a:pt x="28" y="131"/>
                    </a:lnTo>
                    <a:lnTo>
                      <a:pt x="31" y="151"/>
                    </a:lnTo>
                    <a:lnTo>
                      <a:pt x="36" y="170"/>
                    </a:lnTo>
                    <a:lnTo>
                      <a:pt x="45" y="188"/>
                    </a:lnTo>
                    <a:lnTo>
                      <a:pt x="58" y="202"/>
                    </a:lnTo>
                    <a:lnTo>
                      <a:pt x="74" y="215"/>
                    </a:lnTo>
                    <a:lnTo>
                      <a:pt x="91" y="224"/>
                    </a:lnTo>
                    <a:lnTo>
                      <a:pt x="110" y="229"/>
                    </a:lnTo>
                    <a:lnTo>
                      <a:pt x="131" y="232"/>
                    </a:lnTo>
                    <a:lnTo>
                      <a:pt x="152" y="229"/>
                    </a:lnTo>
                    <a:lnTo>
                      <a:pt x="171" y="224"/>
                    </a:lnTo>
                    <a:lnTo>
                      <a:pt x="188" y="215"/>
                    </a:lnTo>
                    <a:lnTo>
                      <a:pt x="203" y="202"/>
                    </a:lnTo>
                    <a:lnTo>
                      <a:pt x="215" y="188"/>
                    </a:lnTo>
                    <a:lnTo>
                      <a:pt x="224" y="170"/>
                    </a:lnTo>
                    <a:lnTo>
                      <a:pt x="229" y="151"/>
                    </a:lnTo>
                    <a:lnTo>
                      <a:pt x="232" y="131"/>
                    </a:lnTo>
                    <a:lnTo>
                      <a:pt x="229" y="110"/>
                    </a:lnTo>
                    <a:lnTo>
                      <a:pt x="224" y="90"/>
                    </a:lnTo>
                    <a:lnTo>
                      <a:pt x="215" y="74"/>
                    </a:lnTo>
                    <a:lnTo>
                      <a:pt x="203" y="58"/>
                    </a:lnTo>
                    <a:lnTo>
                      <a:pt x="188" y="46"/>
                    </a:lnTo>
                    <a:lnTo>
                      <a:pt x="171" y="37"/>
                    </a:lnTo>
                    <a:lnTo>
                      <a:pt x="152" y="32"/>
                    </a:lnTo>
                    <a:lnTo>
                      <a:pt x="131" y="30"/>
                    </a:lnTo>
                    <a:close/>
                  </a:path>
                </a:pathLst>
              </a:custGeom>
              <a:solidFill>
                <a:srgbClr val="FFB73D"/>
              </a:solidFill>
              <a:ln w="9525">
                <a:noFill/>
                <a:round/>
                <a:headEnd/>
                <a:tailEnd/>
              </a:ln>
            </p:spPr>
            <p:txBody>
              <a:bodyPr/>
              <a:lstStyle/>
              <a:p>
                <a:endParaRPr lang="en-US" dirty="0"/>
              </a:p>
            </p:txBody>
          </p:sp>
          <p:sp>
            <p:nvSpPr>
              <p:cNvPr id="604" name="Freeform 168"/>
              <p:cNvSpPr>
                <a:spLocks/>
              </p:cNvSpPr>
              <p:nvPr/>
            </p:nvSpPr>
            <p:spPr bwMode="auto">
              <a:xfrm>
                <a:off x="3861" y="3214"/>
                <a:ext cx="9" cy="10"/>
              </a:xfrm>
              <a:custGeom>
                <a:avLst/>
                <a:gdLst>
                  <a:gd name="T0" fmla="*/ 14 w 28"/>
                  <a:gd name="T1" fmla="*/ 30 h 30"/>
                  <a:gd name="T2" fmla="*/ 8 w 28"/>
                  <a:gd name="T3" fmla="*/ 29 h 30"/>
                  <a:gd name="T4" fmla="*/ 4 w 28"/>
                  <a:gd name="T5" fmla="*/ 26 h 30"/>
                  <a:gd name="T6" fmla="*/ 1 w 28"/>
                  <a:gd name="T7" fmla="*/ 21 h 30"/>
                  <a:gd name="T8" fmla="*/ 0 w 28"/>
                  <a:gd name="T9" fmla="*/ 16 h 30"/>
                  <a:gd name="T10" fmla="*/ 1 w 28"/>
                  <a:gd name="T11" fmla="*/ 9 h 30"/>
                  <a:gd name="T12" fmla="*/ 4 w 28"/>
                  <a:gd name="T13" fmla="*/ 4 h 30"/>
                  <a:gd name="T14" fmla="*/ 8 w 28"/>
                  <a:gd name="T15" fmla="*/ 1 h 30"/>
                  <a:gd name="T16" fmla="*/ 14 w 28"/>
                  <a:gd name="T17" fmla="*/ 0 h 30"/>
                  <a:gd name="T18" fmla="*/ 19 w 28"/>
                  <a:gd name="T19" fmla="*/ 1 h 30"/>
                  <a:gd name="T20" fmla="*/ 24 w 28"/>
                  <a:gd name="T21" fmla="*/ 4 h 30"/>
                  <a:gd name="T22" fmla="*/ 27 w 28"/>
                  <a:gd name="T23" fmla="*/ 9 h 30"/>
                  <a:gd name="T24" fmla="*/ 28 w 28"/>
                  <a:gd name="T25" fmla="*/ 16 h 30"/>
                  <a:gd name="T26" fmla="*/ 27 w 28"/>
                  <a:gd name="T27" fmla="*/ 21 h 30"/>
                  <a:gd name="T28" fmla="*/ 24 w 28"/>
                  <a:gd name="T29" fmla="*/ 26 h 30"/>
                  <a:gd name="T30" fmla="*/ 19 w 28"/>
                  <a:gd name="T31" fmla="*/ 29 h 30"/>
                  <a:gd name="T32" fmla="*/ 14 w 28"/>
                  <a:gd name="T33" fmla="*/ 30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30"/>
                  <a:gd name="T53" fmla="*/ 28 w 28"/>
                  <a:gd name="T54" fmla="*/ 30 h 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30">
                    <a:moveTo>
                      <a:pt x="14" y="30"/>
                    </a:moveTo>
                    <a:lnTo>
                      <a:pt x="8" y="29"/>
                    </a:lnTo>
                    <a:lnTo>
                      <a:pt x="4" y="26"/>
                    </a:lnTo>
                    <a:lnTo>
                      <a:pt x="1" y="21"/>
                    </a:lnTo>
                    <a:lnTo>
                      <a:pt x="0" y="16"/>
                    </a:lnTo>
                    <a:lnTo>
                      <a:pt x="1" y="9"/>
                    </a:lnTo>
                    <a:lnTo>
                      <a:pt x="4" y="4"/>
                    </a:lnTo>
                    <a:lnTo>
                      <a:pt x="8" y="1"/>
                    </a:lnTo>
                    <a:lnTo>
                      <a:pt x="14" y="0"/>
                    </a:lnTo>
                    <a:lnTo>
                      <a:pt x="19" y="1"/>
                    </a:lnTo>
                    <a:lnTo>
                      <a:pt x="24" y="4"/>
                    </a:lnTo>
                    <a:lnTo>
                      <a:pt x="27" y="9"/>
                    </a:lnTo>
                    <a:lnTo>
                      <a:pt x="28" y="16"/>
                    </a:lnTo>
                    <a:lnTo>
                      <a:pt x="27" y="21"/>
                    </a:lnTo>
                    <a:lnTo>
                      <a:pt x="24" y="26"/>
                    </a:lnTo>
                    <a:lnTo>
                      <a:pt x="19" y="29"/>
                    </a:lnTo>
                    <a:lnTo>
                      <a:pt x="14" y="30"/>
                    </a:lnTo>
                    <a:close/>
                  </a:path>
                </a:pathLst>
              </a:custGeom>
              <a:solidFill>
                <a:srgbClr val="FFB73D"/>
              </a:solidFill>
              <a:ln w="9525">
                <a:noFill/>
                <a:round/>
                <a:headEnd/>
                <a:tailEnd/>
              </a:ln>
            </p:spPr>
            <p:txBody>
              <a:bodyPr/>
              <a:lstStyle/>
              <a:p>
                <a:endParaRPr lang="en-US" dirty="0"/>
              </a:p>
            </p:txBody>
          </p:sp>
          <p:sp>
            <p:nvSpPr>
              <p:cNvPr id="605" name="Freeform 169"/>
              <p:cNvSpPr>
                <a:spLocks/>
              </p:cNvSpPr>
              <p:nvPr/>
            </p:nvSpPr>
            <p:spPr bwMode="auto">
              <a:xfrm>
                <a:off x="3824" y="3180"/>
                <a:ext cx="32" cy="37"/>
              </a:xfrm>
              <a:custGeom>
                <a:avLst/>
                <a:gdLst>
                  <a:gd name="T0" fmla="*/ 95 w 96"/>
                  <a:gd name="T1" fmla="*/ 3 h 111"/>
                  <a:gd name="T2" fmla="*/ 96 w 96"/>
                  <a:gd name="T3" fmla="*/ 8 h 111"/>
                  <a:gd name="T4" fmla="*/ 92 w 96"/>
                  <a:gd name="T5" fmla="*/ 12 h 111"/>
                  <a:gd name="T6" fmla="*/ 84 w 96"/>
                  <a:gd name="T7" fmla="*/ 16 h 111"/>
                  <a:gd name="T8" fmla="*/ 75 w 96"/>
                  <a:gd name="T9" fmla="*/ 20 h 111"/>
                  <a:gd name="T10" fmla="*/ 63 w 96"/>
                  <a:gd name="T11" fmla="*/ 24 h 111"/>
                  <a:gd name="T12" fmla="*/ 53 w 96"/>
                  <a:gd name="T13" fmla="*/ 29 h 111"/>
                  <a:gd name="T14" fmla="*/ 43 w 96"/>
                  <a:gd name="T15" fmla="*/ 35 h 111"/>
                  <a:gd name="T16" fmla="*/ 35 w 96"/>
                  <a:gd name="T17" fmla="*/ 45 h 111"/>
                  <a:gd name="T18" fmla="*/ 22 w 96"/>
                  <a:gd name="T19" fmla="*/ 68 h 111"/>
                  <a:gd name="T20" fmla="*/ 14 w 96"/>
                  <a:gd name="T21" fmla="*/ 91 h 111"/>
                  <a:gd name="T22" fmla="*/ 8 w 96"/>
                  <a:gd name="T23" fmla="*/ 109 h 111"/>
                  <a:gd name="T24" fmla="*/ 4 w 96"/>
                  <a:gd name="T25" fmla="*/ 111 h 111"/>
                  <a:gd name="T26" fmla="*/ 0 w 96"/>
                  <a:gd name="T27" fmla="*/ 99 h 111"/>
                  <a:gd name="T28" fmla="*/ 1 w 96"/>
                  <a:gd name="T29" fmla="*/ 85 h 111"/>
                  <a:gd name="T30" fmla="*/ 6 w 96"/>
                  <a:gd name="T31" fmla="*/ 68 h 111"/>
                  <a:gd name="T32" fmla="*/ 12 w 96"/>
                  <a:gd name="T33" fmla="*/ 51 h 111"/>
                  <a:gd name="T34" fmla="*/ 17 w 96"/>
                  <a:gd name="T35" fmla="*/ 43 h 111"/>
                  <a:gd name="T36" fmla="*/ 26 w 96"/>
                  <a:gd name="T37" fmla="*/ 33 h 111"/>
                  <a:gd name="T38" fmla="*/ 37 w 96"/>
                  <a:gd name="T39" fmla="*/ 24 h 111"/>
                  <a:gd name="T40" fmla="*/ 52 w 96"/>
                  <a:gd name="T41" fmla="*/ 15 h 111"/>
                  <a:gd name="T42" fmla="*/ 65 w 96"/>
                  <a:gd name="T43" fmla="*/ 7 h 111"/>
                  <a:gd name="T44" fmla="*/ 78 w 96"/>
                  <a:gd name="T45" fmla="*/ 2 h 111"/>
                  <a:gd name="T46" fmla="*/ 88 w 96"/>
                  <a:gd name="T47" fmla="*/ 0 h 111"/>
                  <a:gd name="T48" fmla="*/ 95 w 96"/>
                  <a:gd name="T49" fmla="*/ 3 h 1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6"/>
                  <a:gd name="T76" fmla="*/ 0 h 111"/>
                  <a:gd name="T77" fmla="*/ 96 w 96"/>
                  <a:gd name="T78" fmla="*/ 111 h 1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6" h="111">
                    <a:moveTo>
                      <a:pt x="95" y="3"/>
                    </a:moveTo>
                    <a:lnTo>
                      <a:pt x="96" y="8"/>
                    </a:lnTo>
                    <a:lnTo>
                      <a:pt x="92" y="12"/>
                    </a:lnTo>
                    <a:lnTo>
                      <a:pt x="84" y="16"/>
                    </a:lnTo>
                    <a:lnTo>
                      <a:pt x="75" y="20"/>
                    </a:lnTo>
                    <a:lnTo>
                      <a:pt x="63" y="24"/>
                    </a:lnTo>
                    <a:lnTo>
                      <a:pt x="53" y="29"/>
                    </a:lnTo>
                    <a:lnTo>
                      <a:pt x="43" y="35"/>
                    </a:lnTo>
                    <a:lnTo>
                      <a:pt x="35" y="45"/>
                    </a:lnTo>
                    <a:lnTo>
                      <a:pt x="22" y="68"/>
                    </a:lnTo>
                    <a:lnTo>
                      <a:pt x="14" y="91"/>
                    </a:lnTo>
                    <a:lnTo>
                      <a:pt x="8" y="109"/>
                    </a:lnTo>
                    <a:lnTo>
                      <a:pt x="4" y="111"/>
                    </a:lnTo>
                    <a:lnTo>
                      <a:pt x="0" y="99"/>
                    </a:lnTo>
                    <a:lnTo>
                      <a:pt x="1" y="85"/>
                    </a:lnTo>
                    <a:lnTo>
                      <a:pt x="6" y="68"/>
                    </a:lnTo>
                    <a:lnTo>
                      <a:pt x="12" y="51"/>
                    </a:lnTo>
                    <a:lnTo>
                      <a:pt x="17" y="43"/>
                    </a:lnTo>
                    <a:lnTo>
                      <a:pt x="26" y="33"/>
                    </a:lnTo>
                    <a:lnTo>
                      <a:pt x="37" y="24"/>
                    </a:lnTo>
                    <a:lnTo>
                      <a:pt x="52" y="15"/>
                    </a:lnTo>
                    <a:lnTo>
                      <a:pt x="65" y="7"/>
                    </a:lnTo>
                    <a:lnTo>
                      <a:pt x="78" y="2"/>
                    </a:lnTo>
                    <a:lnTo>
                      <a:pt x="88" y="0"/>
                    </a:lnTo>
                    <a:lnTo>
                      <a:pt x="95" y="3"/>
                    </a:lnTo>
                    <a:close/>
                  </a:path>
                </a:pathLst>
              </a:custGeom>
              <a:solidFill>
                <a:srgbClr val="FFFF00"/>
              </a:solidFill>
              <a:ln w="9525">
                <a:noFill/>
                <a:round/>
                <a:headEnd/>
                <a:tailEnd/>
              </a:ln>
            </p:spPr>
            <p:txBody>
              <a:bodyPr/>
              <a:lstStyle/>
              <a:p>
                <a:endParaRPr lang="en-US" dirty="0"/>
              </a:p>
            </p:txBody>
          </p:sp>
          <p:sp>
            <p:nvSpPr>
              <p:cNvPr id="606" name="Freeform 170"/>
              <p:cNvSpPr>
                <a:spLocks/>
              </p:cNvSpPr>
              <p:nvPr/>
            </p:nvSpPr>
            <p:spPr bwMode="auto">
              <a:xfrm>
                <a:off x="3876" y="3236"/>
                <a:ext cx="24" cy="22"/>
              </a:xfrm>
              <a:custGeom>
                <a:avLst/>
                <a:gdLst>
                  <a:gd name="T0" fmla="*/ 2 w 73"/>
                  <a:gd name="T1" fmla="*/ 62 h 66"/>
                  <a:gd name="T2" fmla="*/ 7 w 73"/>
                  <a:gd name="T3" fmla="*/ 66 h 66"/>
                  <a:gd name="T4" fmla="*/ 15 w 73"/>
                  <a:gd name="T5" fmla="*/ 65 h 66"/>
                  <a:gd name="T6" fmla="*/ 22 w 73"/>
                  <a:gd name="T7" fmla="*/ 62 h 66"/>
                  <a:gd name="T8" fmla="*/ 33 w 73"/>
                  <a:gd name="T9" fmla="*/ 57 h 66"/>
                  <a:gd name="T10" fmla="*/ 42 w 73"/>
                  <a:gd name="T11" fmla="*/ 49 h 66"/>
                  <a:gd name="T12" fmla="*/ 50 w 73"/>
                  <a:gd name="T13" fmla="*/ 42 h 66"/>
                  <a:gd name="T14" fmla="*/ 57 w 73"/>
                  <a:gd name="T15" fmla="*/ 34 h 66"/>
                  <a:gd name="T16" fmla="*/ 63 w 73"/>
                  <a:gd name="T17" fmla="*/ 26 h 66"/>
                  <a:gd name="T18" fmla="*/ 69 w 73"/>
                  <a:gd name="T19" fmla="*/ 13 h 66"/>
                  <a:gd name="T20" fmla="*/ 73 w 73"/>
                  <a:gd name="T21" fmla="*/ 4 h 66"/>
                  <a:gd name="T22" fmla="*/ 72 w 73"/>
                  <a:gd name="T23" fmla="*/ 0 h 66"/>
                  <a:gd name="T24" fmla="*/ 64 w 73"/>
                  <a:gd name="T25" fmla="*/ 3 h 66"/>
                  <a:gd name="T26" fmla="*/ 59 w 73"/>
                  <a:gd name="T27" fmla="*/ 7 h 66"/>
                  <a:gd name="T28" fmla="*/ 55 w 73"/>
                  <a:gd name="T29" fmla="*/ 12 h 66"/>
                  <a:gd name="T30" fmla="*/ 50 w 73"/>
                  <a:gd name="T31" fmla="*/ 17 h 66"/>
                  <a:gd name="T32" fmla="*/ 44 w 73"/>
                  <a:gd name="T33" fmla="*/ 23 h 66"/>
                  <a:gd name="T34" fmla="*/ 41 w 73"/>
                  <a:gd name="T35" fmla="*/ 29 h 66"/>
                  <a:gd name="T36" fmla="*/ 35 w 73"/>
                  <a:gd name="T37" fmla="*/ 35 h 66"/>
                  <a:gd name="T38" fmla="*/ 30 w 73"/>
                  <a:gd name="T39" fmla="*/ 40 h 66"/>
                  <a:gd name="T40" fmla="*/ 25 w 73"/>
                  <a:gd name="T41" fmla="*/ 46 h 66"/>
                  <a:gd name="T42" fmla="*/ 15 w 73"/>
                  <a:gd name="T43" fmla="*/ 51 h 66"/>
                  <a:gd name="T44" fmla="*/ 6 w 73"/>
                  <a:gd name="T45" fmla="*/ 53 h 66"/>
                  <a:gd name="T46" fmla="*/ 0 w 73"/>
                  <a:gd name="T47" fmla="*/ 56 h 66"/>
                  <a:gd name="T48" fmla="*/ 2 w 73"/>
                  <a:gd name="T49" fmla="*/ 62 h 6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
                  <a:gd name="T76" fmla="*/ 0 h 66"/>
                  <a:gd name="T77" fmla="*/ 73 w 73"/>
                  <a:gd name="T78" fmla="*/ 66 h 6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 h="66">
                    <a:moveTo>
                      <a:pt x="2" y="62"/>
                    </a:moveTo>
                    <a:lnTo>
                      <a:pt x="7" y="66"/>
                    </a:lnTo>
                    <a:lnTo>
                      <a:pt x="15" y="65"/>
                    </a:lnTo>
                    <a:lnTo>
                      <a:pt x="22" y="62"/>
                    </a:lnTo>
                    <a:lnTo>
                      <a:pt x="33" y="57"/>
                    </a:lnTo>
                    <a:lnTo>
                      <a:pt x="42" y="49"/>
                    </a:lnTo>
                    <a:lnTo>
                      <a:pt x="50" y="42"/>
                    </a:lnTo>
                    <a:lnTo>
                      <a:pt x="57" y="34"/>
                    </a:lnTo>
                    <a:lnTo>
                      <a:pt x="63" y="26"/>
                    </a:lnTo>
                    <a:lnTo>
                      <a:pt x="69" y="13"/>
                    </a:lnTo>
                    <a:lnTo>
                      <a:pt x="73" y="4"/>
                    </a:lnTo>
                    <a:lnTo>
                      <a:pt x="72" y="0"/>
                    </a:lnTo>
                    <a:lnTo>
                      <a:pt x="64" y="3"/>
                    </a:lnTo>
                    <a:lnTo>
                      <a:pt x="59" y="7"/>
                    </a:lnTo>
                    <a:lnTo>
                      <a:pt x="55" y="12"/>
                    </a:lnTo>
                    <a:lnTo>
                      <a:pt x="50" y="17"/>
                    </a:lnTo>
                    <a:lnTo>
                      <a:pt x="44" y="23"/>
                    </a:lnTo>
                    <a:lnTo>
                      <a:pt x="41" y="29"/>
                    </a:lnTo>
                    <a:lnTo>
                      <a:pt x="35" y="35"/>
                    </a:lnTo>
                    <a:lnTo>
                      <a:pt x="30" y="40"/>
                    </a:lnTo>
                    <a:lnTo>
                      <a:pt x="25" y="46"/>
                    </a:lnTo>
                    <a:lnTo>
                      <a:pt x="15" y="51"/>
                    </a:lnTo>
                    <a:lnTo>
                      <a:pt x="6" y="53"/>
                    </a:lnTo>
                    <a:lnTo>
                      <a:pt x="0" y="56"/>
                    </a:lnTo>
                    <a:lnTo>
                      <a:pt x="2" y="62"/>
                    </a:lnTo>
                    <a:close/>
                  </a:path>
                </a:pathLst>
              </a:custGeom>
              <a:solidFill>
                <a:srgbClr val="FF7F00"/>
              </a:solidFill>
              <a:ln w="9525">
                <a:noFill/>
                <a:round/>
                <a:headEnd/>
                <a:tailEnd/>
              </a:ln>
            </p:spPr>
            <p:txBody>
              <a:bodyPr/>
              <a:lstStyle/>
              <a:p>
                <a:endParaRPr lang="en-US" dirty="0"/>
              </a:p>
            </p:txBody>
          </p:sp>
          <p:sp>
            <p:nvSpPr>
              <p:cNvPr id="607" name="Freeform 171"/>
              <p:cNvSpPr>
                <a:spLocks noEditPoints="1"/>
              </p:cNvSpPr>
              <p:nvPr/>
            </p:nvSpPr>
            <p:spPr bwMode="auto">
              <a:xfrm>
                <a:off x="3662" y="3475"/>
                <a:ext cx="85" cy="87"/>
              </a:xfrm>
              <a:custGeom>
                <a:avLst/>
                <a:gdLst>
                  <a:gd name="T0" fmla="*/ 152 w 254"/>
                  <a:gd name="T1" fmla="*/ 2 h 259"/>
                  <a:gd name="T2" fmla="*/ 197 w 254"/>
                  <a:gd name="T3" fmla="*/ 22 h 259"/>
                  <a:gd name="T4" fmla="*/ 232 w 254"/>
                  <a:gd name="T5" fmla="*/ 57 h 259"/>
                  <a:gd name="T6" fmla="*/ 251 w 254"/>
                  <a:gd name="T7" fmla="*/ 103 h 259"/>
                  <a:gd name="T8" fmla="*/ 251 w 254"/>
                  <a:gd name="T9" fmla="*/ 155 h 259"/>
                  <a:gd name="T10" fmla="*/ 232 w 254"/>
                  <a:gd name="T11" fmla="*/ 200 h 259"/>
                  <a:gd name="T12" fmla="*/ 197 w 254"/>
                  <a:gd name="T13" fmla="*/ 237 h 259"/>
                  <a:gd name="T14" fmla="*/ 152 w 254"/>
                  <a:gd name="T15" fmla="*/ 256 h 259"/>
                  <a:gd name="T16" fmla="*/ 101 w 254"/>
                  <a:gd name="T17" fmla="*/ 256 h 259"/>
                  <a:gd name="T18" fmla="*/ 56 w 254"/>
                  <a:gd name="T19" fmla="*/ 237 h 259"/>
                  <a:gd name="T20" fmla="*/ 22 w 254"/>
                  <a:gd name="T21" fmla="*/ 200 h 259"/>
                  <a:gd name="T22" fmla="*/ 3 w 254"/>
                  <a:gd name="T23" fmla="*/ 155 h 259"/>
                  <a:gd name="T24" fmla="*/ 3 w 254"/>
                  <a:gd name="T25" fmla="*/ 103 h 259"/>
                  <a:gd name="T26" fmla="*/ 22 w 254"/>
                  <a:gd name="T27" fmla="*/ 57 h 259"/>
                  <a:gd name="T28" fmla="*/ 56 w 254"/>
                  <a:gd name="T29" fmla="*/ 22 h 259"/>
                  <a:gd name="T30" fmla="*/ 101 w 254"/>
                  <a:gd name="T31" fmla="*/ 2 h 259"/>
                  <a:gd name="T32" fmla="*/ 126 w 254"/>
                  <a:gd name="T33" fmla="*/ 0 h 259"/>
                  <a:gd name="T34" fmla="*/ 102 w 254"/>
                  <a:gd name="T35" fmla="*/ 14 h 259"/>
                  <a:gd name="T36" fmla="*/ 61 w 254"/>
                  <a:gd name="T37" fmla="*/ 32 h 259"/>
                  <a:gd name="T38" fmla="*/ 30 w 254"/>
                  <a:gd name="T39" fmla="*/ 64 h 259"/>
                  <a:gd name="T40" fmla="*/ 13 w 254"/>
                  <a:gd name="T41" fmla="*/ 106 h 259"/>
                  <a:gd name="T42" fmla="*/ 13 w 254"/>
                  <a:gd name="T43" fmla="*/ 152 h 259"/>
                  <a:gd name="T44" fmla="*/ 30 w 254"/>
                  <a:gd name="T45" fmla="*/ 194 h 259"/>
                  <a:gd name="T46" fmla="*/ 61 w 254"/>
                  <a:gd name="T47" fmla="*/ 225 h 259"/>
                  <a:gd name="T48" fmla="*/ 102 w 254"/>
                  <a:gd name="T49" fmla="*/ 242 h 259"/>
                  <a:gd name="T50" fmla="*/ 149 w 254"/>
                  <a:gd name="T51" fmla="*/ 242 h 259"/>
                  <a:gd name="T52" fmla="*/ 190 w 254"/>
                  <a:gd name="T53" fmla="*/ 225 h 259"/>
                  <a:gd name="T54" fmla="*/ 222 w 254"/>
                  <a:gd name="T55" fmla="*/ 194 h 259"/>
                  <a:gd name="T56" fmla="*/ 240 w 254"/>
                  <a:gd name="T57" fmla="*/ 152 h 259"/>
                  <a:gd name="T58" fmla="*/ 240 w 254"/>
                  <a:gd name="T59" fmla="*/ 106 h 259"/>
                  <a:gd name="T60" fmla="*/ 222 w 254"/>
                  <a:gd name="T61" fmla="*/ 64 h 259"/>
                  <a:gd name="T62" fmla="*/ 190 w 254"/>
                  <a:gd name="T63" fmla="*/ 32 h 259"/>
                  <a:gd name="T64" fmla="*/ 149 w 254"/>
                  <a:gd name="T65" fmla="*/ 14 h 2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4"/>
                  <a:gd name="T100" fmla="*/ 0 h 259"/>
                  <a:gd name="T101" fmla="*/ 254 w 254"/>
                  <a:gd name="T102" fmla="*/ 259 h 2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4" h="259">
                    <a:moveTo>
                      <a:pt x="126" y="0"/>
                    </a:moveTo>
                    <a:lnTo>
                      <a:pt x="152" y="2"/>
                    </a:lnTo>
                    <a:lnTo>
                      <a:pt x="176" y="10"/>
                    </a:lnTo>
                    <a:lnTo>
                      <a:pt x="197" y="22"/>
                    </a:lnTo>
                    <a:lnTo>
                      <a:pt x="216" y="37"/>
                    </a:lnTo>
                    <a:lnTo>
                      <a:pt x="232" y="57"/>
                    </a:lnTo>
                    <a:lnTo>
                      <a:pt x="244" y="79"/>
                    </a:lnTo>
                    <a:lnTo>
                      <a:pt x="251" y="103"/>
                    </a:lnTo>
                    <a:lnTo>
                      <a:pt x="254" y="129"/>
                    </a:lnTo>
                    <a:lnTo>
                      <a:pt x="251" y="155"/>
                    </a:lnTo>
                    <a:lnTo>
                      <a:pt x="244" y="178"/>
                    </a:lnTo>
                    <a:lnTo>
                      <a:pt x="232" y="200"/>
                    </a:lnTo>
                    <a:lnTo>
                      <a:pt x="216" y="220"/>
                    </a:lnTo>
                    <a:lnTo>
                      <a:pt x="197" y="237"/>
                    </a:lnTo>
                    <a:lnTo>
                      <a:pt x="176" y="248"/>
                    </a:lnTo>
                    <a:lnTo>
                      <a:pt x="152" y="256"/>
                    </a:lnTo>
                    <a:lnTo>
                      <a:pt x="126" y="259"/>
                    </a:lnTo>
                    <a:lnTo>
                      <a:pt x="101" y="256"/>
                    </a:lnTo>
                    <a:lnTo>
                      <a:pt x="76" y="248"/>
                    </a:lnTo>
                    <a:lnTo>
                      <a:pt x="56" y="237"/>
                    </a:lnTo>
                    <a:lnTo>
                      <a:pt x="37" y="220"/>
                    </a:lnTo>
                    <a:lnTo>
                      <a:pt x="22" y="200"/>
                    </a:lnTo>
                    <a:lnTo>
                      <a:pt x="10" y="178"/>
                    </a:lnTo>
                    <a:lnTo>
                      <a:pt x="3" y="155"/>
                    </a:lnTo>
                    <a:lnTo>
                      <a:pt x="0" y="129"/>
                    </a:lnTo>
                    <a:lnTo>
                      <a:pt x="3" y="103"/>
                    </a:lnTo>
                    <a:lnTo>
                      <a:pt x="10" y="79"/>
                    </a:lnTo>
                    <a:lnTo>
                      <a:pt x="22" y="57"/>
                    </a:lnTo>
                    <a:lnTo>
                      <a:pt x="37" y="37"/>
                    </a:lnTo>
                    <a:lnTo>
                      <a:pt x="56" y="22"/>
                    </a:lnTo>
                    <a:lnTo>
                      <a:pt x="76" y="10"/>
                    </a:lnTo>
                    <a:lnTo>
                      <a:pt x="101" y="2"/>
                    </a:lnTo>
                    <a:lnTo>
                      <a:pt x="126" y="0"/>
                    </a:lnTo>
                    <a:close/>
                    <a:moveTo>
                      <a:pt x="126" y="11"/>
                    </a:moveTo>
                    <a:lnTo>
                      <a:pt x="102" y="14"/>
                    </a:lnTo>
                    <a:lnTo>
                      <a:pt x="80" y="20"/>
                    </a:lnTo>
                    <a:lnTo>
                      <a:pt x="61" y="32"/>
                    </a:lnTo>
                    <a:lnTo>
                      <a:pt x="44" y="46"/>
                    </a:lnTo>
                    <a:lnTo>
                      <a:pt x="30" y="64"/>
                    </a:lnTo>
                    <a:lnTo>
                      <a:pt x="19" y="84"/>
                    </a:lnTo>
                    <a:lnTo>
                      <a:pt x="13" y="106"/>
                    </a:lnTo>
                    <a:lnTo>
                      <a:pt x="10" y="129"/>
                    </a:lnTo>
                    <a:lnTo>
                      <a:pt x="13" y="152"/>
                    </a:lnTo>
                    <a:lnTo>
                      <a:pt x="19" y="174"/>
                    </a:lnTo>
                    <a:lnTo>
                      <a:pt x="30" y="194"/>
                    </a:lnTo>
                    <a:lnTo>
                      <a:pt x="44" y="211"/>
                    </a:lnTo>
                    <a:lnTo>
                      <a:pt x="61" y="225"/>
                    </a:lnTo>
                    <a:lnTo>
                      <a:pt x="80" y="235"/>
                    </a:lnTo>
                    <a:lnTo>
                      <a:pt x="102" y="242"/>
                    </a:lnTo>
                    <a:lnTo>
                      <a:pt x="126" y="244"/>
                    </a:lnTo>
                    <a:lnTo>
                      <a:pt x="149" y="242"/>
                    </a:lnTo>
                    <a:lnTo>
                      <a:pt x="171" y="235"/>
                    </a:lnTo>
                    <a:lnTo>
                      <a:pt x="190" y="225"/>
                    </a:lnTo>
                    <a:lnTo>
                      <a:pt x="207" y="211"/>
                    </a:lnTo>
                    <a:lnTo>
                      <a:pt x="222" y="194"/>
                    </a:lnTo>
                    <a:lnTo>
                      <a:pt x="233" y="174"/>
                    </a:lnTo>
                    <a:lnTo>
                      <a:pt x="240" y="152"/>
                    </a:lnTo>
                    <a:lnTo>
                      <a:pt x="242" y="129"/>
                    </a:lnTo>
                    <a:lnTo>
                      <a:pt x="240" y="106"/>
                    </a:lnTo>
                    <a:lnTo>
                      <a:pt x="233" y="84"/>
                    </a:lnTo>
                    <a:lnTo>
                      <a:pt x="222" y="64"/>
                    </a:lnTo>
                    <a:lnTo>
                      <a:pt x="207" y="46"/>
                    </a:lnTo>
                    <a:lnTo>
                      <a:pt x="190" y="32"/>
                    </a:lnTo>
                    <a:lnTo>
                      <a:pt x="171" y="20"/>
                    </a:lnTo>
                    <a:lnTo>
                      <a:pt x="149" y="14"/>
                    </a:lnTo>
                    <a:lnTo>
                      <a:pt x="126" y="11"/>
                    </a:lnTo>
                    <a:close/>
                  </a:path>
                </a:pathLst>
              </a:custGeom>
              <a:solidFill>
                <a:srgbClr val="000000"/>
              </a:solidFill>
              <a:ln w="9525">
                <a:noFill/>
                <a:round/>
                <a:headEnd/>
                <a:tailEnd/>
              </a:ln>
            </p:spPr>
            <p:txBody>
              <a:bodyPr/>
              <a:lstStyle/>
              <a:p>
                <a:endParaRPr lang="en-US" dirty="0"/>
              </a:p>
            </p:txBody>
          </p:sp>
        </p:grpSp>
        <p:pic>
          <p:nvPicPr>
            <p:cNvPr id="6" name="Picture 173" descr="j0127260"/>
            <p:cNvPicPr>
              <a:picLocks noChangeAspect="1" noChangeArrowheads="1"/>
            </p:cNvPicPr>
            <p:nvPr/>
          </p:nvPicPr>
          <p:blipFill>
            <a:blip r:embed="rId2"/>
            <a:srcRect/>
            <a:stretch>
              <a:fillRect/>
            </a:stretch>
          </p:blipFill>
          <p:spPr bwMode="auto">
            <a:xfrm>
              <a:off x="3121025" y="1484313"/>
              <a:ext cx="982663" cy="1065212"/>
            </a:xfrm>
            <a:prstGeom prst="rect">
              <a:avLst/>
            </a:prstGeom>
            <a:noFill/>
            <a:ln w="9525">
              <a:noFill/>
              <a:miter lim="800000"/>
              <a:headEnd/>
              <a:tailEnd/>
            </a:ln>
          </p:spPr>
        </p:pic>
        <p:pic>
          <p:nvPicPr>
            <p:cNvPr id="7" name="Picture 174" descr="PE03727_"/>
            <p:cNvPicPr>
              <a:picLocks noChangeAspect="1" noChangeArrowheads="1"/>
            </p:cNvPicPr>
            <p:nvPr/>
          </p:nvPicPr>
          <p:blipFill>
            <a:blip r:embed="rId3"/>
            <a:srcRect/>
            <a:stretch>
              <a:fillRect/>
            </a:stretch>
          </p:blipFill>
          <p:spPr bwMode="auto">
            <a:xfrm flipH="1">
              <a:off x="4810125" y="3898900"/>
              <a:ext cx="614363" cy="917575"/>
            </a:xfrm>
            <a:prstGeom prst="rect">
              <a:avLst/>
            </a:prstGeom>
            <a:noFill/>
            <a:ln w="9525">
              <a:noFill/>
              <a:miter lim="800000"/>
              <a:headEnd/>
              <a:tailEnd/>
            </a:ln>
          </p:spPr>
        </p:pic>
        <p:pic>
          <p:nvPicPr>
            <p:cNvPr id="8" name="Picture 175" descr="j0127285"/>
            <p:cNvPicPr>
              <a:picLocks noChangeAspect="1" noChangeArrowheads="1"/>
            </p:cNvPicPr>
            <p:nvPr/>
          </p:nvPicPr>
          <p:blipFill>
            <a:blip r:embed="rId4"/>
            <a:srcRect/>
            <a:stretch>
              <a:fillRect/>
            </a:stretch>
          </p:blipFill>
          <p:spPr bwMode="auto">
            <a:xfrm>
              <a:off x="3446463" y="5186363"/>
              <a:ext cx="600075" cy="661987"/>
            </a:xfrm>
            <a:prstGeom prst="rect">
              <a:avLst/>
            </a:prstGeom>
            <a:noFill/>
            <a:ln w="9525">
              <a:noFill/>
              <a:miter lim="800000"/>
              <a:headEnd/>
              <a:tailEnd/>
            </a:ln>
          </p:spPr>
        </p:pic>
        <p:grpSp>
          <p:nvGrpSpPr>
            <p:cNvPr id="5" name="Group 176"/>
            <p:cNvGrpSpPr>
              <a:grpSpLocks/>
            </p:cNvGrpSpPr>
            <p:nvPr/>
          </p:nvGrpSpPr>
          <p:grpSpPr bwMode="auto">
            <a:xfrm>
              <a:off x="5232404" y="3906858"/>
              <a:ext cx="930276" cy="869955"/>
              <a:chOff x="3320" y="2983"/>
              <a:chExt cx="752" cy="778"/>
            </a:xfrm>
          </p:grpSpPr>
          <p:sp>
            <p:nvSpPr>
              <p:cNvPr id="274" name="Freeform 177"/>
              <p:cNvSpPr>
                <a:spLocks/>
              </p:cNvSpPr>
              <p:nvPr/>
            </p:nvSpPr>
            <p:spPr bwMode="auto">
              <a:xfrm>
                <a:off x="3448" y="3035"/>
                <a:ext cx="496" cy="88"/>
              </a:xfrm>
              <a:custGeom>
                <a:avLst/>
                <a:gdLst>
                  <a:gd name="T0" fmla="*/ 1488 w 1488"/>
                  <a:gd name="T1" fmla="*/ 264 h 264"/>
                  <a:gd name="T2" fmla="*/ 0 w 1488"/>
                  <a:gd name="T3" fmla="*/ 264 h 264"/>
                  <a:gd name="T4" fmla="*/ 38 w 1488"/>
                  <a:gd name="T5" fmla="*/ 235 h 264"/>
                  <a:gd name="T6" fmla="*/ 78 w 1488"/>
                  <a:gd name="T7" fmla="*/ 206 h 264"/>
                  <a:gd name="T8" fmla="*/ 118 w 1488"/>
                  <a:gd name="T9" fmla="*/ 179 h 264"/>
                  <a:gd name="T10" fmla="*/ 161 w 1488"/>
                  <a:gd name="T11" fmla="*/ 154 h 264"/>
                  <a:gd name="T12" fmla="*/ 204 w 1488"/>
                  <a:gd name="T13" fmla="*/ 130 h 264"/>
                  <a:gd name="T14" fmla="*/ 249 w 1488"/>
                  <a:gd name="T15" fmla="*/ 109 h 264"/>
                  <a:gd name="T16" fmla="*/ 294 w 1488"/>
                  <a:gd name="T17" fmla="*/ 88 h 264"/>
                  <a:gd name="T18" fmla="*/ 341 w 1488"/>
                  <a:gd name="T19" fmla="*/ 70 h 264"/>
                  <a:gd name="T20" fmla="*/ 388 w 1488"/>
                  <a:gd name="T21" fmla="*/ 55 h 264"/>
                  <a:gd name="T22" fmla="*/ 437 w 1488"/>
                  <a:gd name="T23" fmla="*/ 40 h 264"/>
                  <a:gd name="T24" fmla="*/ 486 w 1488"/>
                  <a:gd name="T25" fmla="*/ 29 h 264"/>
                  <a:gd name="T26" fmla="*/ 537 w 1488"/>
                  <a:gd name="T27" fmla="*/ 18 h 264"/>
                  <a:gd name="T28" fmla="*/ 587 w 1488"/>
                  <a:gd name="T29" fmla="*/ 11 h 264"/>
                  <a:gd name="T30" fmla="*/ 639 w 1488"/>
                  <a:gd name="T31" fmla="*/ 5 h 264"/>
                  <a:gd name="T32" fmla="*/ 691 w 1488"/>
                  <a:gd name="T33" fmla="*/ 1 h 264"/>
                  <a:gd name="T34" fmla="*/ 744 w 1488"/>
                  <a:gd name="T35" fmla="*/ 0 h 264"/>
                  <a:gd name="T36" fmla="*/ 797 w 1488"/>
                  <a:gd name="T37" fmla="*/ 1 h 264"/>
                  <a:gd name="T38" fmla="*/ 849 w 1488"/>
                  <a:gd name="T39" fmla="*/ 5 h 264"/>
                  <a:gd name="T40" fmla="*/ 901 w 1488"/>
                  <a:gd name="T41" fmla="*/ 11 h 264"/>
                  <a:gd name="T42" fmla="*/ 951 w 1488"/>
                  <a:gd name="T43" fmla="*/ 18 h 264"/>
                  <a:gd name="T44" fmla="*/ 1002 w 1488"/>
                  <a:gd name="T45" fmla="*/ 29 h 264"/>
                  <a:gd name="T46" fmla="*/ 1051 w 1488"/>
                  <a:gd name="T47" fmla="*/ 40 h 264"/>
                  <a:gd name="T48" fmla="*/ 1100 w 1488"/>
                  <a:gd name="T49" fmla="*/ 55 h 264"/>
                  <a:gd name="T50" fmla="*/ 1147 w 1488"/>
                  <a:gd name="T51" fmla="*/ 70 h 264"/>
                  <a:gd name="T52" fmla="*/ 1194 w 1488"/>
                  <a:gd name="T53" fmla="*/ 88 h 264"/>
                  <a:gd name="T54" fmla="*/ 1239 w 1488"/>
                  <a:gd name="T55" fmla="*/ 109 h 264"/>
                  <a:gd name="T56" fmla="*/ 1284 w 1488"/>
                  <a:gd name="T57" fmla="*/ 130 h 264"/>
                  <a:gd name="T58" fmla="*/ 1327 w 1488"/>
                  <a:gd name="T59" fmla="*/ 154 h 264"/>
                  <a:gd name="T60" fmla="*/ 1370 w 1488"/>
                  <a:gd name="T61" fmla="*/ 179 h 264"/>
                  <a:gd name="T62" fmla="*/ 1410 w 1488"/>
                  <a:gd name="T63" fmla="*/ 206 h 264"/>
                  <a:gd name="T64" fmla="*/ 1450 w 1488"/>
                  <a:gd name="T65" fmla="*/ 235 h 264"/>
                  <a:gd name="T66" fmla="*/ 1488 w 1488"/>
                  <a:gd name="T67" fmla="*/ 264 h 2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8"/>
                  <a:gd name="T103" fmla="*/ 0 h 264"/>
                  <a:gd name="T104" fmla="*/ 1488 w 1488"/>
                  <a:gd name="T105" fmla="*/ 264 h 26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8" h="264">
                    <a:moveTo>
                      <a:pt x="1488" y="264"/>
                    </a:moveTo>
                    <a:lnTo>
                      <a:pt x="0" y="264"/>
                    </a:lnTo>
                    <a:lnTo>
                      <a:pt x="38" y="235"/>
                    </a:lnTo>
                    <a:lnTo>
                      <a:pt x="78" y="206"/>
                    </a:lnTo>
                    <a:lnTo>
                      <a:pt x="118" y="179"/>
                    </a:lnTo>
                    <a:lnTo>
                      <a:pt x="161" y="154"/>
                    </a:lnTo>
                    <a:lnTo>
                      <a:pt x="204" y="130"/>
                    </a:lnTo>
                    <a:lnTo>
                      <a:pt x="249" y="109"/>
                    </a:lnTo>
                    <a:lnTo>
                      <a:pt x="294" y="88"/>
                    </a:lnTo>
                    <a:lnTo>
                      <a:pt x="341" y="70"/>
                    </a:lnTo>
                    <a:lnTo>
                      <a:pt x="388" y="55"/>
                    </a:lnTo>
                    <a:lnTo>
                      <a:pt x="437" y="40"/>
                    </a:lnTo>
                    <a:lnTo>
                      <a:pt x="486" y="29"/>
                    </a:lnTo>
                    <a:lnTo>
                      <a:pt x="537" y="18"/>
                    </a:lnTo>
                    <a:lnTo>
                      <a:pt x="587" y="11"/>
                    </a:lnTo>
                    <a:lnTo>
                      <a:pt x="639" y="5"/>
                    </a:lnTo>
                    <a:lnTo>
                      <a:pt x="691" y="1"/>
                    </a:lnTo>
                    <a:lnTo>
                      <a:pt x="744" y="0"/>
                    </a:lnTo>
                    <a:lnTo>
                      <a:pt x="797" y="1"/>
                    </a:lnTo>
                    <a:lnTo>
                      <a:pt x="849" y="5"/>
                    </a:lnTo>
                    <a:lnTo>
                      <a:pt x="901" y="11"/>
                    </a:lnTo>
                    <a:lnTo>
                      <a:pt x="951" y="18"/>
                    </a:lnTo>
                    <a:lnTo>
                      <a:pt x="1002" y="29"/>
                    </a:lnTo>
                    <a:lnTo>
                      <a:pt x="1051" y="40"/>
                    </a:lnTo>
                    <a:lnTo>
                      <a:pt x="1100" y="55"/>
                    </a:lnTo>
                    <a:lnTo>
                      <a:pt x="1147" y="70"/>
                    </a:lnTo>
                    <a:lnTo>
                      <a:pt x="1194" y="88"/>
                    </a:lnTo>
                    <a:lnTo>
                      <a:pt x="1239" y="109"/>
                    </a:lnTo>
                    <a:lnTo>
                      <a:pt x="1284" y="130"/>
                    </a:lnTo>
                    <a:lnTo>
                      <a:pt x="1327" y="154"/>
                    </a:lnTo>
                    <a:lnTo>
                      <a:pt x="1370" y="179"/>
                    </a:lnTo>
                    <a:lnTo>
                      <a:pt x="1410" y="206"/>
                    </a:lnTo>
                    <a:lnTo>
                      <a:pt x="1450" y="235"/>
                    </a:lnTo>
                    <a:lnTo>
                      <a:pt x="1488" y="264"/>
                    </a:lnTo>
                    <a:close/>
                  </a:path>
                </a:pathLst>
              </a:custGeom>
              <a:solidFill>
                <a:srgbClr val="FFFFDD"/>
              </a:solidFill>
              <a:ln w="9525">
                <a:noFill/>
                <a:round/>
                <a:headEnd/>
                <a:tailEnd/>
              </a:ln>
            </p:spPr>
            <p:txBody>
              <a:bodyPr/>
              <a:lstStyle/>
              <a:p>
                <a:endParaRPr lang="en-US" dirty="0"/>
              </a:p>
            </p:txBody>
          </p:sp>
          <p:sp>
            <p:nvSpPr>
              <p:cNvPr id="275" name="Freeform 178"/>
              <p:cNvSpPr>
                <a:spLocks/>
              </p:cNvSpPr>
              <p:nvPr/>
            </p:nvSpPr>
            <p:spPr bwMode="auto">
              <a:xfrm>
                <a:off x="3320" y="3457"/>
                <a:ext cx="752" cy="55"/>
              </a:xfrm>
              <a:custGeom>
                <a:avLst/>
                <a:gdLst>
                  <a:gd name="T0" fmla="*/ 0 w 2256"/>
                  <a:gd name="T1" fmla="*/ 0 h 167"/>
                  <a:gd name="T2" fmla="*/ 2256 w 2256"/>
                  <a:gd name="T3" fmla="*/ 0 h 167"/>
                  <a:gd name="T4" fmla="*/ 2252 w 2256"/>
                  <a:gd name="T5" fmla="*/ 21 h 167"/>
                  <a:gd name="T6" fmla="*/ 2246 w 2256"/>
                  <a:gd name="T7" fmla="*/ 43 h 167"/>
                  <a:gd name="T8" fmla="*/ 2241 w 2256"/>
                  <a:gd name="T9" fmla="*/ 63 h 167"/>
                  <a:gd name="T10" fmla="*/ 2236 w 2256"/>
                  <a:gd name="T11" fmla="*/ 84 h 167"/>
                  <a:gd name="T12" fmla="*/ 2231 w 2256"/>
                  <a:gd name="T13" fmla="*/ 105 h 167"/>
                  <a:gd name="T14" fmla="*/ 2224 w 2256"/>
                  <a:gd name="T15" fmla="*/ 126 h 167"/>
                  <a:gd name="T16" fmla="*/ 2218 w 2256"/>
                  <a:gd name="T17" fmla="*/ 146 h 167"/>
                  <a:gd name="T18" fmla="*/ 2210 w 2256"/>
                  <a:gd name="T19" fmla="*/ 167 h 167"/>
                  <a:gd name="T20" fmla="*/ 46 w 2256"/>
                  <a:gd name="T21" fmla="*/ 167 h 167"/>
                  <a:gd name="T22" fmla="*/ 38 w 2256"/>
                  <a:gd name="T23" fmla="*/ 146 h 167"/>
                  <a:gd name="T24" fmla="*/ 32 w 2256"/>
                  <a:gd name="T25" fmla="*/ 126 h 167"/>
                  <a:gd name="T26" fmla="*/ 25 w 2256"/>
                  <a:gd name="T27" fmla="*/ 105 h 167"/>
                  <a:gd name="T28" fmla="*/ 20 w 2256"/>
                  <a:gd name="T29" fmla="*/ 84 h 167"/>
                  <a:gd name="T30" fmla="*/ 15 w 2256"/>
                  <a:gd name="T31" fmla="*/ 63 h 167"/>
                  <a:gd name="T32" fmla="*/ 10 w 2256"/>
                  <a:gd name="T33" fmla="*/ 43 h 167"/>
                  <a:gd name="T34" fmla="*/ 4 w 2256"/>
                  <a:gd name="T35" fmla="*/ 21 h 167"/>
                  <a:gd name="T36" fmla="*/ 0 w 2256"/>
                  <a:gd name="T37" fmla="*/ 0 h 16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56"/>
                  <a:gd name="T58" fmla="*/ 0 h 167"/>
                  <a:gd name="T59" fmla="*/ 2256 w 2256"/>
                  <a:gd name="T60" fmla="*/ 167 h 16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56" h="167">
                    <a:moveTo>
                      <a:pt x="0" y="0"/>
                    </a:moveTo>
                    <a:lnTo>
                      <a:pt x="2256" y="0"/>
                    </a:lnTo>
                    <a:lnTo>
                      <a:pt x="2252" y="21"/>
                    </a:lnTo>
                    <a:lnTo>
                      <a:pt x="2246" y="43"/>
                    </a:lnTo>
                    <a:lnTo>
                      <a:pt x="2241" y="63"/>
                    </a:lnTo>
                    <a:lnTo>
                      <a:pt x="2236" y="84"/>
                    </a:lnTo>
                    <a:lnTo>
                      <a:pt x="2231" y="105"/>
                    </a:lnTo>
                    <a:lnTo>
                      <a:pt x="2224" y="126"/>
                    </a:lnTo>
                    <a:lnTo>
                      <a:pt x="2218" y="146"/>
                    </a:lnTo>
                    <a:lnTo>
                      <a:pt x="2210" y="167"/>
                    </a:lnTo>
                    <a:lnTo>
                      <a:pt x="46" y="167"/>
                    </a:lnTo>
                    <a:lnTo>
                      <a:pt x="38" y="146"/>
                    </a:lnTo>
                    <a:lnTo>
                      <a:pt x="32" y="126"/>
                    </a:lnTo>
                    <a:lnTo>
                      <a:pt x="25" y="105"/>
                    </a:lnTo>
                    <a:lnTo>
                      <a:pt x="20" y="84"/>
                    </a:lnTo>
                    <a:lnTo>
                      <a:pt x="15" y="63"/>
                    </a:lnTo>
                    <a:lnTo>
                      <a:pt x="10" y="43"/>
                    </a:lnTo>
                    <a:lnTo>
                      <a:pt x="4" y="21"/>
                    </a:lnTo>
                    <a:lnTo>
                      <a:pt x="0" y="0"/>
                    </a:lnTo>
                    <a:close/>
                  </a:path>
                </a:pathLst>
              </a:custGeom>
              <a:solidFill>
                <a:srgbClr val="F4FFF4"/>
              </a:solidFill>
              <a:ln w="9525">
                <a:noFill/>
                <a:round/>
                <a:headEnd/>
                <a:tailEnd/>
              </a:ln>
            </p:spPr>
            <p:txBody>
              <a:bodyPr/>
              <a:lstStyle/>
              <a:p>
                <a:endParaRPr lang="en-US" dirty="0"/>
              </a:p>
            </p:txBody>
          </p:sp>
          <p:sp>
            <p:nvSpPr>
              <p:cNvPr id="276" name="Freeform 179"/>
              <p:cNvSpPr>
                <a:spLocks/>
              </p:cNvSpPr>
              <p:nvPr/>
            </p:nvSpPr>
            <p:spPr bwMode="auto">
              <a:xfrm>
                <a:off x="3361" y="3568"/>
                <a:ext cx="670" cy="56"/>
              </a:xfrm>
              <a:custGeom>
                <a:avLst/>
                <a:gdLst>
                  <a:gd name="T0" fmla="*/ 0 w 2012"/>
                  <a:gd name="T1" fmla="*/ 0 h 169"/>
                  <a:gd name="T2" fmla="*/ 2012 w 2012"/>
                  <a:gd name="T3" fmla="*/ 0 h 169"/>
                  <a:gd name="T4" fmla="*/ 2000 w 2012"/>
                  <a:gd name="T5" fmla="*/ 22 h 169"/>
                  <a:gd name="T6" fmla="*/ 1987 w 2012"/>
                  <a:gd name="T7" fmla="*/ 44 h 169"/>
                  <a:gd name="T8" fmla="*/ 1973 w 2012"/>
                  <a:gd name="T9" fmla="*/ 65 h 169"/>
                  <a:gd name="T10" fmla="*/ 1959 w 2012"/>
                  <a:gd name="T11" fmla="*/ 86 h 169"/>
                  <a:gd name="T12" fmla="*/ 1944 w 2012"/>
                  <a:gd name="T13" fmla="*/ 108 h 169"/>
                  <a:gd name="T14" fmla="*/ 1929 w 2012"/>
                  <a:gd name="T15" fmla="*/ 128 h 169"/>
                  <a:gd name="T16" fmla="*/ 1913 w 2012"/>
                  <a:gd name="T17" fmla="*/ 148 h 169"/>
                  <a:gd name="T18" fmla="*/ 1898 w 2012"/>
                  <a:gd name="T19" fmla="*/ 169 h 169"/>
                  <a:gd name="T20" fmla="*/ 114 w 2012"/>
                  <a:gd name="T21" fmla="*/ 169 h 169"/>
                  <a:gd name="T22" fmla="*/ 99 w 2012"/>
                  <a:gd name="T23" fmla="*/ 148 h 169"/>
                  <a:gd name="T24" fmla="*/ 83 w 2012"/>
                  <a:gd name="T25" fmla="*/ 128 h 169"/>
                  <a:gd name="T26" fmla="*/ 68 w 2012"/>
                  <a:gd name="T27" fmla="*/ 108 h 169"/>
                  <a:gd name="T28" fmla="*/ 53 w 2012"/>
                  <a:gd name="T29" fmla="*/ 86 h 169"/>
                  <a:gd name="T30" fmla="*/ 39 w 2012"/>
                  <a:gd name="T31" fmla="*/ 65 h 169"/>
                  <a:gd name="T32" fmla="*/ 26 w 2012"/>
                  <a:gd name="T33" fmla="*/ 44 h 169"/>
                  <a:gd name="T34" fmla="*/ 13 w 2012"/>
                  <a:gd name="T35" fmla="*/ 22 h 169"/>
                  <a:gd name="T36" fmla="*/ 0 w 2012"/>
                  <a:gd name="T37" fmla="*/ 0 h 1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2"/>
                  <a:gd name="T58" fmla="*/ 0 h 169"/>
                  <a:gd name="T59" fmla="*/ 2012 w 2012"/>
                  <a:gd name="T60" fmla="*/ 169 h 1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2" h="169">
                    <a:moveTo>
                      <a:pt x="0" y="0"/>
                    </a:moveTo>
                    <a:lnTo>
                      <a:pt x="2012" y="0"/>
                    </a:lnTo>
                    <a:lnTo>
                      <a:pt x="2000" y="22"/>
                    </a:lnTo>
                    <a:lnTo>
                      <a:pt x="1987" y="44"/>
                    </a:lnTo>
                    <a:lnTo>
                      <a:pt x="1973" y="65"/>
                    </a:lnTo>
                    <a:lnTo>
                      <a:pt x="1959" y="86"/>
                    </a:lnTo>
                    <a:lnTo>
                      <a:pt x="1944" y="108"/>
                    </a:lnTo>
                    <a:lnTo>
                      <a:pt x="1929" y="128"/>
                    </a:lnTo>
                    <a:lnTo>
                      <a:pt x="1913" y="148"/>
                    </a:lnTo>
                    <a:lnTo>
                      <a:pt x="1898" y="169"/>
                    </a:lnTo>
                    <a:lnTo>
                      <a:pt x="114" y="169"/>
                    </a:lnTo>
                    <a:lnTo>
                      <a:pt x="99" y="148"/>
                    </a:lnTo>
                    <a:lnTo>
                      <a:pt x="83" y="128"/>
                    </a:lnTo>
                    <a:lnTo>
                      <a:pt x="68" y="108"/>
                    </a:lnTo>
                    <a:lnTo>
                      <a:pt x="53" y="86"/>
                    </a:lnTo>
                    <a:lnTo>
                      <a:pt x="39" y="65"/>
                    </a:lnTo>
                    <a:lnTo>
                      <a:pt x="26" y="44"/>
                    </a:lnTo>
                    <a:lnTo>
                      <a:pt x="13" y="22"/>
                    </a:lnTo>
                    <a:lnTo>
                      <a:pt x="0" y="0"/>
                    </a:lnTo>
                    <a:close/>
                  </a:path>
                </a:pathLst>
              </a:custGeom>
              <a:solidFill>
                <a:srgbClr val="F2FFF9"/>
              </a:solidFill>
              <a:ln w="9525">
                <a:noFill/>
                <a:round/>
                <a:headEnd/>
                <a:tailEnd/>
              </a:ln>
            </p:spPr>
            <p:txBody>
              <a:bodyPr/>
              <a:lstStyle/>
              <a:p>
                <a:endParaRPr lang="en-US" dirty="0"/>
              </a:p>
            </p:txBody>
          </p:sp>
          <p:sp>
            <p:nvSpPr>
              <p:cNvPr id="277" name="Freeform 180"/>
              <p:cNvSpPr>
                <a:spLocks/>
              </p:cNvSpPr>
              <p:nvPr/>
            </p:nvSpPr>
            <p:spPr bwMode="auto">
              <a:xfrm>
                <a:off x="3458" y="3680"/>
                <a:ext cx="476" cy="81"/>
              </a:xfrm>
              <a:custGeom>
                <a:avLst/>
                <a:gdLst>
                  <a:gd name="T0" fmla="*/ 0 w 1430"/>
                  <a:gd name="T1" fmla="*/ 0 h 242"/>
                  <a:gd name="T2" fmla="*/ 1430 w 1430"/>
                  <a:gd name="T3" fmla="*/ 0 h 242"/>
                  <a:gd name="T4" fmla="*/ 1393 w 1430"/>
                  <a:gd name="T5" fmla="*/ 27 h 242"/>
                  <a:gd name="T6" fmla="*/ 1354 w 1430"/>
                  <a:gd name="T7" fmla="*/ 53 h 242"/>
                  <a:gd name="T8" fmla="*/ 1315 w 1430"/>
                  <a:gd name="T9" fmla="*/ 77 h 242"/>
                  <a:gd name="T10" fmla="*/ 1274 w 1430"/>
                  <a:gd name="T11" fmla="*/ 101 h 242"/>
                  <a:gd name="T12" fmla="*/ 1232 w 1430"/>
                  <a:gd name="T13" fmla="*/ 123 h 242"/>
                  <a:gd name="T14" fmla="*/ 1189 w 1430"/>
                  <a:gd name="T15" fmla="*/ 142 h 242"/>
                  <a:gd name="T16" fmla="*/ 1145 w 1430"/>
                  <a:gd name="T17" fmla="*/ 160 h 242"/>
                  <a:gd name="T18" fmla="*/ 1100 w 1430"/>
                  <a:gd name="T19" fmla="*/ 177 h 242"/>
                  <a:gd name="T20" fmla="*/ 1055 w 1430"/>
                  <a:gd name="T21" fmla="*/ 191 h 242"/>
                  <a:gd name="T22" fmla="*/ 1008 w 1430"/>
                  <a:gd name="T23" fmla="*/ 204 h 242"/>
                  <a:gd name="T24" fmla="*/ 961 w 1430"/>
                  <a:gd name="T25" fmla="*/ 216 h 242"/>
                  <a:gd name="T26" fmla="*/ 913 w 1430"/>
                  <a:gd name="T27" fmla="*/ 225 h 242"/>
                  <a:gd name="T28" fmla="*/ 864 w 1430"/>
                  <a:gd name="T29" fmla="*/ 233 h 242"/>
                  <a:gd name="T30" fmla="*/ 815 w 1430"/>
                  <a:gd name="T31" fmla="*/ 238 h 242"/>
                  <a:gd name="T32" fmla="*/ 766 w 1430"/>
                  <a:gd name="T33" fmla="*/ 241 h 242"/>
                  <a:gd name="T34" fmla="*/ 715 w 1430"/>
                  <a:gd name="T35" fmla="*/ 242 h 242"/>
                  <a:gd name="T36" fmla="*/ 664 w 1430"/>
                  <a:gd name="T37" fmla="*/ 241 h 242"/>
                  <a:gd name="T38" fmla="*/ 615 w 1430"/>
                  <a:gd name="T39" fmla="*/ 238 h 242"/>
                  <a:gd name="T40" fmla="*/ 566 w 1430"/>
                  <a:gd name="T41" fmla="*/ 233 h 242"/>
                  <a:gd name="T42" fmla="*/ 517 w 1430"/>
                  <a:gd name="T43" fmla="*/ 225 h 242"/>
                  <a:gd name="T44" fmla="*/ 469 w 1430"/>
                  <a:gd name="T45" fmla="*/ 216 h 242"/>
                  <a:gd name="T46" fmla="*/ 422 w 1430"/>
                  <a:gd name="T47" fmla="*/ 204 h 242"/>
                  <a:gd name="T48" fmla="*/ 375 w 1430"/>
                  <a:gd name="T49" fmla="*/ 191 h 242"/>
                  <a:gd name="T50" fmla="*/ 330 w 1430"/>
                  <a:gd name="T51" fmla="*/ 177 h 242"/>
                  <a:gd name="T52" fmla="*/ 285 w 1430"/>
                  <a:gd name="T53" fmla="*/ 160 h 242"/>
                  <a:gd name="T54" fmla="*/ 241 w 1430"/>
                  <a:gd name="T55" fmla="*/ 142 h 242"/>
                  <a:gd name="T56" fmla="*/ 198 w 1430"/>
                  <a:gd name="T57" fmla="*/ 123 h 242"/>
                  <a:gd name="T58" fmla="*/ 156 w 1430"/>
                  <a:gd name="T59" fmla="*/ 101 h 242"/>
                  <a:gd name="T60" fmla="*/ 115 w 1430"/>
                  <a:gd name="T61" fmla="*/ 77 h 242"/>
                  <a:gd name="T62" fmla="*/ 76 w 1430"/>
                  <a:gd name="T63" fmla="*/ 53 h 242"/>
                  <a:gd name="T64" fmla="*/ 37 w 1430"/>
                  <a:gd name="T65" fmla="*/ 27 h 242"/>
                  <a:gd name="T66" fmla="*/ 0 w 1430"/>
                  <a:gd name="T67" fmla="*/ 0 h 2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30"/>
                  <a:gd name="T103" fmla="*/ 0 h 242"/>
                  <a:gd name="T104" fmla="*/ 1430 w 1430"/>
                  <a:gd name="T105" fmla="*/ 242 h 2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30" h="242">
                    <a:moveTo>
                      <a:pt x="0" y="0"/>
                    </a:moveTo>
                    <a:lnTo>
                      <a:pt x="1430" y="0"/>
                    </a:lnTo>
                    <a:lnTo>
                      <a:pt x="1393" y="27"/>
                    </a:lnTo>
                    <a:lnTo>
                      <a:pt x="1354" y="53"/>
                    </a:lnTo>
                    <a:lnTo>
                      <a:pt x="1315" y="77"/>
                    </a:lnTo>
                    <a:lnTo>
                      <a:pt x="1274" y="101"/>
                    </a:lnTo>
                    <a:lnTo>
                      <a:pt x="1232" y="123"/>
                    </a:lnTo>
                    <a:lnTo>
                      <a:pt x="1189" y="142"/>
                    </a:lnTo>
                    <a:lnTo>
                      <a:pt x="1145" y="160"/>
                    </a:lnTo>
                    <a:lnTo>
                      <a:pt x="1100" y="177"/>
                    </a:lnTo>
                    <a:lnTo>
                      <a:pt x="1055" y="191"/>
                    </a:lnTo>
                    <a:lnTo>
                      <a:pt x="1008" y="204"/>
                    </a:lnTo>
                    <a:lnTo>
                      <a:pt x="961" y="216"/>
                    </a:lnTo>
                    <a:lnTo>
                      <a:pt x="913" y="225"/>
                    </a:lnTo>
                    <a:lnTo>
                      <a:pt x="864" y="233"/>
                    </a:lnTo>
                    <a:lnTo>
                      <a:pt x="815" y="238"/>
                    </a:lnTo>
                    <a:lnTo>
                      <a:pt x="766" y="241"/>
                    </a:lnTo>
                    <a:lnTo>
                      <a:pt x="715" y="242"/>
                    </a:lnTo>
                    <a:lnTo>
                      <a:pt x="664" y="241"/>
                    </a:lnTo>
                    <a:lnTo>
                      <a:pt x="615" y="238"/>
                    </a:lnTo>
                    <a:lnTo>
                      <a:pt x="566" y="233"/>
                    </a:lnTo>
                    <a:lnTo>
                      <a:pt x="517" y="225"/>
                    </a:lnTo>
                    <a:lnTo>
                      <a:pt x="469" y="216"/>
                    </a:lnTo>
                    <a:lnTo>
                      <a:pt x="422" y="204"/>
                    </a:lnTo>
                    <a:lnTo>
                      <a:pt x="375" y="191"/>
                    </a:lnTo>
                    <a:lnTo>
                      <a:pt x="330" y="177"/>
                    </a:lnTo>
                    <a:lnTo>
                      <a:pt x="285" y="160"/>
                    </a:lnTo>
                    <a:lnTo>
                      <a:pt x="241" y="142"/>
                    </a:lnTo>
                    <a:lnTo>
                      <a:pt x="198" y="123"/>
                    </a:lnTo>
                    <a:lnTo>
                      <a:pt x="156" y="101"/>
                    </a:lnTo>
                    <a:lnTo>
                      <a:pt x="115" y="77"/>
                    </a:lnTo>
                    <a:lnTo>
                      <a:pt x="76" y="53"/>
                    </a:lnTo>
                    <a:lnTo>
                      <a:pt x="37" y="27"/>
                    </a:lnTo>
                    <a:lnTo>
                      <a:pt x="0" y="0"/>
                    </a:lnTo>
                    <a:close/>
                  </a:path>
                </a:pathLst>
              </a:custGeom>
              <a:solidFill>
                <a:srgbClr val="EFFFFF"/>
              </a:solidFill>
              <a:ln w="9525">
                <a:noFill/>
                <a:round/>
                <a:headEnd/>
                <a:tailEnd/>
              </a:ln>
            </p:spPr>
            <p:txBody>
              <a:bodyPr/>
              <a:lstStyle/>
              <a:p>
                <a:endParaRPr lang="en-US" dirty="0"/>
              </a:p>
            </p:txBody>
          </p:sp>
          <p:sp>
            <p:nvSpPr>
              <p:cNvPr id="278" name="Freeform 181"/>
              <p:cNvSpPr>
                <a:spLocks/>
              </p:cNvSpPr>
              <p:nvPr/>
            </p:nvSpPr>
            <p:spPr bwMode="auto">
              <a:xfrm>
                <a:off x="3500" y="3720"/>
                <a:ext cx="417" cy="12"/>
              </a:xfrm>
              <a:custGeom>
                <a:avLst/>
                <a:gdLst>
                  <a:gd name="T0" fmla="*/ 1178 w 1251"/>
                  <a:gd name="T1" fmla="*/ 37 h 37"/>
                  <a:gd name="T2" fmla="*/ 96 w 1251"/>
                  <a:gd name="T3" fmla="*/ 37 h 37"/>
                  <a:gd name="T4" fmla="*/ 83 w 1251"/>
                  <a:gd name="T5" fmla="*/ 34 h 37"/>
                  <a:gd name="T6" fmla="*/ 71 w 1251"/>
                  <a:gd name="T7" fmla="*/ 28 h 37"/>
                  <a:gd name="T8" fmla="*/ 58 w 1251"/>
                  <a:gd name="T9" fmla="*/ 23 h 37"/>
                  <a:gd name="T10" fmla="*/ 47 w 1251"/>
                  <a:gd name="T11" fmla="*/ 18 h 37"/>
                  <a:gd name="T12" fmla="*/ 34 w 1251"/>
                  <a:gd name="T13" fmla="*/ 14 h 37"/>
                  <a:gd name="T14" fmla="*/ 22 w 1251"/>
                  <a:gd name="T15" fmla="*/ 9 h 37"/>
                  <a:gd name="T16" fmla="*/ 10 w 1251"/>
                  <a:gd name="T17" fmla="*/ 4 h 37"/>
                  <a:gd name="T18" fmla="*/ 0 w 1251"/>
                  <a:gd name="T19" fmla="*/ 0 h 37"/>
                  <a:gd name="T20" fmla="*/ 1251 w 1251"/>
                  <a:gd name="T21" fmla="*/ 0 h 37"/>
                  <a:gd name="T22" fmla="*/ 1241 w 1251"/>
                  <a:gd name="T23" fmla="*/ 4 h 37"/>
                  <a:gd name="T24" fmla="*/ 1232 w 1251"/>
                  <a:gd name="T25" fmla="*/ 9 h 37"/>
                  <a:gd name="T26" fmla="*/ 1223 w 1251"/>
                  <a:gd name="T27" fmla="*/ 14 h 37"/>
                  <a:gd name="T28" fmla="*/ 1214 w 1251"/>
                  <a:gd name="T29" fmla="*/ 18 h 37"/>
                  <a:gd name="T30" fmla="*/ 1205 w 1251"/>
                  <a:gd name="T31" fmla="*/ 23 h 37"/>
                  <a:gd name="T32" fmla="*/ 1197 w 1251"/>
                  <a:gd name="T33" fmla="*/ 28 h 37"/>
                  <a:gd name="T34" fmla="*/ 1187 w 1251"/>
                  <a:gd name="T35" fmla="*/ 34 h 37"/>
                  <a:gd name="T36" fmla="*/ 1178 w 1251"/>
                  <a:gd name="T37" fmla="*/ 37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51"/>
                  <a:gd name="T58" fmla="*/ 0 h 37"/>
                  <a:gd name="T59" fmla="*/ 1251 w 1251"/>
                  <a:gd name="T60" fmla="*/ 37 h 3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51" h="37">
                    <a:moveTo>
                      <a:pt x="1178" y="37"/>
                    </a:moveTo>
                    <a:lnTo>
                      <a:pt x="96" y="37"/>
                    </a:lnTo>
                    <a:lnTo>
                      <a:pt x="83" y="34"/>
                    </a:lnTo>
                    <a:lnTo>
                      <a:pt x="71" y="28"/>
                    </a:lnTo>
                    <a:lnTo>
                      <a:pt x="58" y="23"/>
                    </a:lnTo>
                    <a:lnTo>
                      <a:pt x="47" y="18"/>
                    </a:lnTo>
                    <a:lnTo>
                      <a:pt x="34" y="14"/>
                    </a:lnTo>
                    <a:lnTo>
                      <a:pt x="22" y="9"/>
                    </a:lnTo>
                    <a:lnTo>
                      <a:pt x="10" y="4"/>
                    </a:lnTo>
                    <a:lnTo>
                      <a:pt x="0" y="0"/>
                    </a:lnTo>
                    <a:lnTo>
                      <a:pt x="1251" y="0"/>
                    </a:lnTo>
                    <a:lnTo>
                      <a:pt x="1241" y="4"/>
                    </a:lnTo>
                    <a:lnTo>
                      <a:pt x="1232" y="9"/>
                    </a:lnTo>
                    <a:lnTo>
                      <a:pt x="1223" y="14"/>
                    </a:lnTo>
                    <a:lnTo>
                      <a:pt x="1214" y="18"/>
                    </a:lnTo>
                    <a:lnTo>
                      <a:pt x="1205" y="23"/>
                    </a:lnTo>
                    <a:lnTo>
                      <a:pt x="1197" y="28"/>
                    </a:lnTo>
                    <a:lnTo>
                      <a:pt x="1187" y="34"/>
                    </a:lnTo>
                    <a:lnTo>
                      <a:pt x="1178" y="37"/>
                    </a:lnTo>
                    <a:close/>
                  </a:path>
                </a:pathLst>
              </a:custGeom>
              <a:solidFill>
                <a:srgbClr val="B58E5E"/>
              </a:solidFill>
              <a:ln w="9525">
                <a:noFill/>
                <a:round/>
                <a:headEnd/>
                <a:tailEnd/>
              </a:ln>
            </p:spPr>
            <p:txBody>
              <a:bodyPr/>
              <a:lstStyle/>
              <a:p>
                <a:endParaRPr lang="en-US" dirty="0"/>
              </a:p>
            </p:txBody>
          </p:sp>
          <p:sp>
            <p:nvSpPr>
              <p:cNvPr id="279" name="Freeform 182"/>
              <p:cNvSpPr>
                <a:spLocks/>
              </p:cNvSpPr>
              <p:nvPr/>
            </p:nvSpPr>
            <p:spPr bwMode="auto">
              <a:xfrm>
                <a:off x="3472" y="3707"/>
                <a:ext cx="465" cy="13"/>
              </a:xfrm>
              <a:custGeom>
                <a:avLst/>
                <a:gdLst>
                  <a:gd name="T0" fmla="*/ 1337 w 1397"/>
                  <a:gd name="T1" fmla="*/ 39 h 39"/>
                  <a:gd name="T2" fmla="*/ 86 w 1397"/>
                  <a:gd name="T3" fmla="*/ 39 h 39"/>
                  <a:gd name="T4" fmla="*/ 74 w 1397"/>
                  <a:gd name="T5" fmla="*/ 34 h 39"/>
                  <a:gd name="T6" fmla="*/ 64 w 1397"/>
                  <a:gd name="T7" fmla="*/ 28 h 39"/>
                  <a:gd name="T8" fmla="*/ 52 w 1397"/>
                  <a:gd name="T9" fmla="*/ 23 h 39"/>
                  <a:gd name="T10" fmla="*/ 42 w 1397"/>
                  <a:gd name="T11" fmla="*/ 19 h 39"/>
                  <a:gd name="T12" fmla="*/ 31 w 1397"/>
                  <a:gd name="T13" fmla="*/ 14 h 39"/>
                  <a:gd name="T14" fmla="*/ 21 w 1397"/>
                  <a:gd name="T15" fmla="*/ 9 h 39"/>
                  <a:gd name="T16" fmla="*/ 11 w 1397"/>
                  <a:gd name="T17" fmla="*/ 4 h 39"/>
                  <a:gd name="T18" fmla="*/ 0 w 1397"/>
                  <a:gd name="T19" fmla="*/ 0 h 39"/>
                  <a:gd name="T20" fmla="*/ 1397 w 1397"/>
                  <a:gd name="T21" fmla="*/ 0 h 39"/>
                  <a:gd name="T22" fmla="*/ 1391 w 1397"/>
                  <a:gd name="T23" fmla="*/ 4 h 39"/>
                  <a:gd name="T24" fmla="*/ 1383 w 1397"/>
                  <a:gd name="T25" fmla="*/ 9 h 39"/>
                  <a:gd name="T26" fmla="*/ 1375 w 1397"/>
                  <a:gd name="T27" fmla="*/ 14 h 39"/>
                  <a:gd name="T28" fmla="*/ 1368 w 1397"/>
                  <a:gd name="T29" fmla="*/ 19 h 39"/>
                  <a:gd name="T30" fmla="*/ 1360 w 1397"/>
                  <a:gd name="T31" fmla="*/ 23 h 39"/>
                  <a:gd name="T32" fmla="*/ 1352 w 1397"/>
                  <a:gd name="T33" fmla="*/ 28 h 39"/>
                  <a:gd name="T34" fmla="*/ 1344 w 1397"/>
                  <a:gd name="T35" fmla="*/ 34 h 39"/>
                  <a:gd name="T36" fmla="*/ 1337 w 1397"/>
                  <a:gd name="T37" fmla="*/ 39 h 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97"/>
                  <a:gd name="T58" fmla="*/ 0 h 39"/>
                  <a:gd name="T59" fmla="*/ 1397 w 1397"/>
                  <a:gd name="T60" fmla="*/ 39 h 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97" h="39">
                    <a:moveTo>
                      <a:pt x="1337" y="39"/>
                    </a:moveTo>
                    <a:lnTo>
                      <a:pt x="86" y="39"/>
                    </a:lnTo>
                    <a:lnTo>
                      <a:pt x="74" y="34"/>
                    </a:lnTo>
                    <a:lnTo>
                      <a:pt x="64" y="28"/>
                    </a:lnTo>
                    <a:lnTo>
                      <a:pt x="52" y="23"/>
                    </a:lnTo>
                    <a:lnTo>
                      <a:pt x="42" y="19"/>
                    </a:lnTo>
                    <a:lnTo>
                      <a:pt x="31" y="14"/>
                    </a:lnTo>
                    <a:lnTo>
                      <a:pt x="21" y="9"/>
                    </a:lnTo>
                    <a:lnTo>
                      <a:pt x="11" y="4"/>
                    </a:lnTo>
                    <a:lnTo>
                      <a:pt x="0" y="0"/>
                    </a:lnTo>
                    <a:lnTo>
                      <a:pt x="1397" y="0"/>
                    </a:lnTo>
                    <a:lnTo>
                      <a:pt x="1391" y="4"/>
                    </a:lnTo>
                    <a:lnTo>
                      <a:pt x="1383" y="9"/>
                    </a:lnTo>
                    <a:lnTo>
                      <a:pt x="1375" y="14"/>
                    </a:lnTo>
                    <a:lnTo>
                      <a:pt x="1368" y="19"/>
                    </a:lnTo>
                    <a:lnTo>
                      <a:pt x="1360" y="23"/>
                    </a:lnTo>
                    <a:lnTo>
                      <a:pt x="1352" y="28"/>
                    </a:lnTo>
                    <a:lnTo>
                      <a:pt x="1344" y="34"/>
                    </a:lnTo>
                    <a:lnTo>
                      <a:pt x="1337" y="39"/>
                    </a:lnTo>
                    <a:close/>
                  </a:path>
                </a:pathLst>
              </a:custGeom>
              <a:solidFill>
                <a:srgbClr val="BF935E"/>
              </a:solidFill>
              <a:ln w="9525">
                <a:noFill/>
                <a:round/>
                <a:headEnd/>
                <a:tailEnd/>
              </a:ln>
            </p:spPr>
            <p:txBody>
              <a:bodyPr/>
              <a:lstStyle/>
              <a:p>
                <a:endParaRPr lang="en-US" dirty="0"/>
              </a:p>
            </p:txBody>
          </p:sp>
          <p:sp>
            <p:nvSpPr>
              <p:cNvPr id="280" name="Freeform 183"/>
              <p:cNvSpPr>
                <a:spLocks/>
              </p:cNvSpPr>
              <p:nvPr/>
            </p:nvSpPr>
            <p:spPr bwMode="auto">
              <a:xfrm>
                <a:off x="3340" y="3721"/>
                <a:ext cx="714" cy="9"/>
              </a:xfrm>
              <a:custGeom>
                <a:avLst/>
                <a:gdLst>
                  <a:gd name="T0" fmla="*/ 494 w 2141"/>
                  <a:gd name="T1" fmla="*/ 1 h 27"/>
                  <a:gd name="T2" fmla="*/ 439 w 2141"/>
                  <a:gd name="T3" fmla="*/ 2 h 27"/>
                  <a:gd name="T4" fmla="*/ 371 w 2141"/>
                  <a:gd name="T5" fmla="*/ 4 h 27"/>
                  <a:gd name="T6" fmla="*/ 299 w 2141"/>
                  <a:gd name="T7" fmla="*/ 5 h 27"/>
                  <a:gd name="T8" fmla="*/ 239 w 2141"/>
                  <a:gd name="T9" fmla="*/ 7 h 27"/>
                  <a:gd name="T10" fmla="*/ 198 w 2141"/>
                  <a:gd name="T11" fmla="*/ 11 h 27"/>
                  <a:gd name="T12" fmla="*/ 153 w 2141"/>
                  <a:gd name="T13" fmla="*/ 14 h 27"/>
                  <a:gd name="T14" fmla="*/ 101 w 2141"/>
                  <a:gd name="T15" fmla="*/ 13 h 27"/>
                  <a:gd name="T16" fmla="*/ 52 w 2141"/>
                  <a:gd name="T17" fmla="*/ 10 h 27"/>
                  <a:gd name="T18" fmla="*/ 14 w 2141"/>
                  <a:gd name="T19" fmla="*/ 9 h 27"/>
                  <a:gd name="T20" fmla="*/ 0 w 2141"/>
                  <a:gd name="T21" fmla="*/ 7 h 27"/>
                  <a:gd name="T22" fmla="*/ 13 w 2141"/>
                  <a:gd name="T23" fmla="*/ 14 h 27"/>
                  <a:gd name="T24" fmla="*/ 61 w 2141"/>
                  <a:gd name="T25" fmla="*/ 24 h 27"/>
                  <a:gd name="T26" fmla="*/ 137 w 2141"/>
                  <a:gd name="T27" fmla="*/ 27 h 27"/>
                  <a:gd name="T28" fmla="*/ 205 w 2141"/>
                  <a:gd name="T29" fmla="*/ 26 h 27"/>
                  <a:gd name="T30" fmla="*/ 285 w 2141"/>
                  <a:gd name="T31" fmla="*/ 24 h 27"/>
                  <a:gd name="T32" fmla="*/ 375 w 2141"/>
                  <a:gd name="T33" fmla="*/ 23 h 27"/>
                  <a:gd name="T34" fmla="*/ 464 w 2141"/>
                  <a:gd name="T35" fmla="*/ 20 h 27"/>
                  <a:gd name="T36" fmla="*/ 548 w 2141"/>
                  <a:gd name="T37" fmla="*/ 19 h 27"/>
                  <a:gd name="T38" fmla="*/ 600 w 2141"/>
                  <a:gd name="T39" fmla="*/ 19 h 27"/>
                  <a:gd name="T40" fmla="*/ 671 w 2141"/>
                  <a:gd name="T41" fmla="*/ 19 h 27"/>
                  <a:gd name="T42" fmla="*/ 761 w 2141"/>
                  <a:gd name="T43" fmla="*/ 19 h 27"/>
                  <a:gd name="T44" fmla="*/ 861 w 2141"/>
                  <a:gd name="T45" fmla="*/ 18 h 27"/>
                  <a:gd name="T46" fmla="*/ 967 w 2141"/>
                  <a:gd name="T47" fmla="*/ 18 h 27"/>
                  <a:gd name="T48" fmla="*/ 1077 w 2141"/>
                  <a:gd name="T49" fmla="*/ 17 h 27"/>
                  <a:gd name="T50" fmla="*/ 1183 w 2141"/>
                  <a:gd name="T51" fmla="*/ 17 h 27"/>
                  <a:gd name="T52" fmla="*/ 1284 w 2141"/>
                  <a:gd name="T53" fmla="*/ 15 h 27"/>
                  <a:gd name="T54" fmla="*/ 1373 w 2141"/>
                  <a:gd name="T55" fmla="*/ 15 h 27"/>
                  <a:gd name="T56" fmla="*/ 1445 w 2141"/>
                  <a:gd name="T57" fmla="*/ 14 h 27"/>
                  <a:gd name="T58" fmla="*/ 1515 w 2141"/>
                  <a:gd name="T59" fmla="*/ 14 h 27"/>
                  <a:gd name="T60" fmla="*/ 1612 w 2141"/>
                  <a:gd name="T61" fmla="*/ 17 h 27"/>
                  <a:gd name="T62" fmla="*/ 1707 w 2141"/>
                  <a:gd name="T63" fmla="*/ 19 h 27"/>
                  <a:gd name="T64" fmla="*/ 1799 w 2141"/>
                  <a:gd name="T65" fmla="*/ 23 h 27"/>
                  <a:gd name="T66" fmla="*/ 1887 w 2141"/>
                  <a:gd name="T67" fmla="*/ 26 h 27"/>
                  <a:gd name="T68" fmla="*/ 1969 w 2141"/>
                  <a:gd name="T69" fmla="*/ 27 h 27"/>
                  <a:gd name="T70" fmla="*/ 2085 w 2141"/>
                  <a:gd name="T71" fmla="*/ 24 h 27"/>
                  <a:gd name="T72" fmla="*/ 2135 w 2141"/>
                  <a:gd name="T73" fmla="*/ 22 h 27"/>
                  <a:gd name="T74" fmla="*/ 2140 w 2141"/>
                  <a:gd name="T75" fmla="*/ 20 h 27"/>
                  <a:gd name="T76" fmla="*/ 2116 w 2141"/>
                  <a:gd name="T77" fmla="*/ 13 h 27"/>
                  <a:gd name="T78" fmla="*/ 2074 w 2141"/>
                  <a:gd name="T79" fmla="*/ 6 h 27"/>
                  <a:gd name="T80" fmla="*/ 2034 w 2141"/>
                  <a:gd name="T81" fmla="*/ 6 h 27"/>
                  <a:gd name="T82" fmla="*/ 1979 w 2141"/>
                  <a:gd name="T83" fmla="*/ 6 h 27"/>
                  <a:gd name="T84" fmla="*/ 1912 w 2141"/>
                  <a:gd name="T85" fmla="*/ 6 h 27"/>
                  <a:gd name="T86" fmla="*/ 1842 w 2141"/>
                  <a:gd name="T87" fmla="*/ 5 h 27"/>
                  <a:gd name="T88" fmla="*/ 1778 w 2141"/>
                  <a:gd name="T89" fmla="*/ 5 h 27"/>
                  <a:gd name="T90" fmla="*/ 1728 w 2141"/>
                  <a:gd name="T91" fmla="*/ 5 h 27"/>
                  <a:gd name="T92" fmla="*/ 1637 w 2141"/>
                  <a:gd name="T93" fmla="*/ 4 h 27"/>
                  <a:gd name="T94" fmla="*/ 1510 w 2141"/>
                  <a:gd name="T95" fmla="*/ 2 h 27"/>
                  <a:gd name="T96" fmla="*/ 1374 w 2141"/>
                  <a:gd name="T97" fmla="*/ 1 h 27"/>
                  <a:gd name="T98" fmla="*/ 1259 w 2141"/>
                  <a:gd name="T99" fmla="*/ 1 h 27"/>
                  <a:gd name="T100" fmla="*/ 1190 w 2141"/>
                  <a:gd name="T101" fmla="*/ 2 h 27"/>
                  <a:gd name="T102" fmla="*/ 1107 w 2141"/>
                  <a:gd name="T103" fmla="*/ 4 h 27"/>
                  <a:gd name="T104" fmla="*/ 957 w 2141"/>
                  <a:gd name="T105" fmla="*/ 4 h 27"/>
                  <a:gd name="T106" fmla="*/ 783 w 2141"/>
                  <a:gd name="T107" fmla="*/ 1 h 27"/>
                  <a:gd name="T108" fmla="*/ 625 w 2141"/>
                  <a:gd name="T109" fmla="*/ 0 h 27"/>
                  <a:gd name="T110" fmla="*/ 528 w 2141"/>
                  <a:gd name="T111" fmla="*/ 0 h 2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141"/>
                  <a:gd name="T169" fmla="*/ 0 h 27"/>
                  <a:gd name="T170" fmla="*/ 2141 w 2141"/>
                  <a:gd name="T171" fmla="*/ 27 h 2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141" h="27">
                    <a:moveTo>
                      <a:pt x="515" y="0"/>
                    </a:moveTo>
                    <a:lnTo>
                      <a:pt x="506" y="1"/>
                    </a:lnTo>
                    <a:lnTo>
                      <a:pt x="494" y="1"/>
                    </a:lnTo>
                    <a:lnTo>
                      <a:pt x="478" y="2"/>
                    </a:lnTo>
                    <a:lnTo>
                      <a:pt x="460" y="2"/>
                    </a:lnTo>
                    <a:lnTo>
                      <a:pt x="439" y="2"/>
                    </a:lnTo>
                    <a:lnTo>
                      <a:pt x="417" y="4"/>
                    </a:lnTo>
                    <a:lnTo>
                      <a:pt x="394" y="4"/>
                    </a:lnTo>
                    <a:lnTo>
                      <a:pt x="371" y="4"/>
                    </a:lnTo>
                    <a:lnTo>
                      <a:pt x="346" y="5"/>
                    </a:lnTo>
                    <a:lnTo>
                      <a:pt x="323" y="5"/>
                    </a:lnTo>
                    <a:lnTo>
                      <a:pt x="299" y="5"/>
                    </a:lnTo>
                    <a:lnTo>
                      <a:pt x="276" y="6"/>
                    </a:lnTo>
                    <a:lnTo>
                      <a:pt x="257" y="6"/>
                    </a:lnTo>
                    <a:lnTo>
                      <a:pt x="239" y="7"/>
                    </a:lnTo>
                    <a:lnTo>
                      <a:pt x="223" y="9"/>
                    </a:lnTo>
                    <a:lnTo>
                      <a:pt x="210" y="10"/>
                    </a:lnTo>
                    <a:lnTo>
                      <a:pt x="198" y="11"/>
                    </a:lnTo>
                    <a:lnTo>
                      <a:pt x="184" y="13"/>
                    </a:lnTo>
                    <a:lnTo>
                      <a:pt x="170" y="13"/>
                    </a:lnTo>
                    <a:lnTo>
                      <a:pt x="153" y="14"/>
                    </a:lnTo>
                    <a:lnTo>
                      <a:pt x="136" y="14"/>
                    </a:lnTo>
                    <a:lnTo>
                      <a:pt x="118" y="13"/>
                    </a:lnTo>
                    <a:lnTo>
                      <a:pt x="101" y="13"/>
                    </a:lnTo>
                    <a:lnTo>
                      <a:pt x="84" y="13"/>
                    </a:lnTo>
                    <a:lnTo>
                      <a:pt x="67" y="11"/>
                    </a:lnTo>
                    <a:lnTo>
                      <a:pt x="52" y="10"/>
                    </a:lnTo>
                    <a:lnTo>
                      <a:pt x="38" y="10"/>
                    </a:lnTo>
                    <a:lnTo>
                      <a:pt x="25" y="9"/>
                    </a:lnTo>
                    <a:lnTo>
                      <a:pt x="14" y="9"/>
                    </a:lnTo>
                    <a:lnTo>
                      <a:pt x="7" y="7"/>
                    </a:lnTo>
                    <a:lnTo>
                      <a:pt x="1" y="7"/>
                    </a:lnTo>
                    <a:lnTo>
                      <a:pt x="0" y="7"/>
                    </a:lnTo>
                    <a:lnTo>
                      <a:pt x="1" y="9"/>
                    </a:lnTo>
                    <a:lnTo>
                      <a:pt x="5" y="10"/>
                    </a:lnTo>
                    <a:lnTo>
                      <a:pt x="13" y="14"/>
                    </a:lnTo>
                    <a:lnTo>
                      <a:pt x="25" y="18"/>
                    </a:lnTo>
                    <a:lnTo>
                      <a:pt x="40" y="22"/>
                    </a:lnTo>
                    <a:lnTo>
                      <a:pt x="61" y="24"/>
                    </a:lnTo>
                    <a:lnTo>
                      <a:pt x="87" y="27"/>
                    </a:lnTo>
                    <a:lnTo>
                      <a:pt x="119" y="27"/>
                    </a:lnTo>
                    <a:lnTo>
                      <a:pt x="137" y="27"/>
                    </a:lnTo>
                    <a:lnTo>
                      <a:pt x="158" y="27"/>
                    </a:lnTo>
                    <a:lnTo>
                      <a:pt x="180" y="27"/>
                    </a:lnTo>
                    <a:lnTo>
                      <a:pt x="205" y="26"/>
                    </a:lnTo>
                    <a:lnTo>
                      <a:pt x="231" y="26"/>
                    </a:lnTo>
                    <a:lnTo>
                      <a:pt x="258" y="26"/>
                    </a:lnTo>
                    <a:lnTo>
                      <a:pt x="285" y="24"/>
                    </a:lnTo>
                    <a:lnTo>
                      <a:pt x="315" y="24"/>
                    </a:lnTo>
                    <a:lnTo>
                      <a:pt x="345" y="23"/>
                    </a:lnTo>
                    <a:lnTo>
                      <a:pt x="375" y="23"/>
                    </a:lnTo>
                    <a:lnTo>
                      <a:pt x="404" y="22"/>
                    </a:lnTo>
                    <a:lnTo>
                      <a:pt x="434" y="22"/>
                    </a:lnTo>
                    <a:lnTo>
                      <a:pt x="464" y="20"/>
                    </a:lnTo>
                    <a:lnTo>
                      <a:pt x="493" y="20"/>
                    </a:lnTo>
                    <a:lnTo>
                      <a:pt x="521" y="19"/>
                    </a:lnTo>
                    <a:lnTo>
                      <a:pt x="548" y="19"/>
                    </a:lnTo>
                    <a:lnTo>
                      <a:pt x="563" y="19"/>
                    </a:lnTo>
                    <a:lnTo>
                      <a:pt x="579" y="19"/>
                    </a:lnTo>
                    <a:lnTo>
                      <a:pt x="600" y="19"/>
                    </a:lnTo>
                    <a:lnTo>
                      <a:pt x="622" y="19"/>
                    </a:lnTo>
                    <a:lnTo>
                      <a:pt x="646" y="19"/>
                    </a:lnTo>
                    <a:lnTo>
                      <a:pt x="671" y="19"/>
                    </a:lnTo>
                    <a:lnTo>
                      <a:pt x="700" y="19"/>
                    </a:lnTo>
                    <a:lnTo>
                      <a:pt x="730" y="19"/>
                    </a:lnTo>
                    <a:lnTo>
                      <a:pt x="761" y="19"/>
                    </a:lnTo>
                    <a:lnTo>
                      <a:pt x="792" y="18"/>
                    </a:lnTo>
                    <a:lnTo>
                      <a:pt x="826" y="18"/>
                    </a:lnTo>
                    <a:lnTo>
                      <a:pt x="861" y="18"/>
                    </a:lnTo>
                    <a:lnTo>
                      <a:pt x="896" y="18"/>
                    </a:lnTo>
                    <a:lnTo>
                      <a:pt x="931" y="18"/>
                    </a:lnTo>
                    <a:lnTo>
                      <a:pt x="967" y="18"/>
                    </a:lnTo>
                    <a:lnTo>
                      <a:pt x="1004" y="18"/>
                    </a:lnTo>
                    <a:lnTo>
                      <a:pt x="1041" y="18"/>
                    </a:lnTo>
                    <a:lnTo>
                      <a:pt x="1077" y="17"/>
                    </a:lnTo>
                    <a:lnTo>
                      <a:pt x="1113" y="17"/>
                    </a:lnTo>
                    <a:lnTo>
                      <a:pt x="1148" y="17"/>
                    </a:lnTo>
                    <a:lnTo>
                      <a:pt x="1183" y="17"/>
                    </a:lnTo>
                    <a:lnTo>
                      <a:pt x="1218" y="17"/>
                    </a:lnTo>
                    <a:lnTo>
                      <a:pt x="1252" y="17"/>
                    </a:lnTo>
                    <a:lnTo>
                      <a:pt x="1284" y="15"/>
                    </a:lnTo>
                    <a:lnTo>
                      <a:pt x="1316" y="15"/>
                    </a:lnTo>
                    <a:lnTo>
                      <a:pt x="1345" y="15"/>
                    </a:lnTo>
                    <a:lnTo>
                      <a:pt x="1373" y="15"/>
                    </a:lnTo>
                    <a:lnTo>
                      <a:pt x="1400" y="15"/>
                    </a:lnTo>
                    <a:lnTo>
                      <a:pt x="1423" y="15"/>
                    </a:lnTo>
                    <a:lnTo>
                      <a:pt x="1445" y="14"/>
                    </a:lnTo>
                    <a:lnTo>
                      <a:pt x="1466" y="14"/>
                    </a:lnTo>
                    <a:lnTo>
                      <a:pt x="1483" y="14"/>
                    </a:lnTo>
                    <a:lnTo>
                      <a:pt x="1515" y="14"/>
                    </a:lnTo>
                    <a:lnTo>
                      <a:pt x="1548" y="14"/>
                    </a:lnTo>
                    <a:lnTo>
                      <a:pt x="1580" y="15"/>
                    </a:lnTo>
                    <a:lnTo>
                      <a:pt x="1612" y="17"/>
                    </a:lnTo>
                    <a:lnTo>
                      <a:pt x="1643" y="17"/>
                    </a:lnTo>
                    <a:lnTo>
                      <a:pt x="1676" y="18"/>
                    </a:lnTo>
                    <a:lnTo>
                      <a:pt x="1707" y="19"/>
                    </a:lnTo>
                    <a:lnTo>
                      <a:pt x="1738" y="20"/>
                    </a:lnTo>
                    <a:lnTo>
                      <a:pt x="1769" y="22"/>
                    </a:lnTo>
                    <a:lnTo>
                      <a:pt x="1799" y="23"/>
                    </a:lnTo>
                    <a:lnTo>
                      <a:pt x="1829" y="24"/>
                    </a:lnTo>
                    <a:lnTo>
                      <a:pt x="1859" y="24"/>
                    </a:lnTo>
                    <a:lnTo>
                      <a:pt x="1887" y="26"/>
                    </a:lnTo>
                    <a:lnTo>
                      <a:pt x="1914" y="27"/>
                    </a:lnTo>
                    <a:lnTo>
                      <a:pt x="1942" y="27"/>
                    </a:lnTo>
                    <a:lnTo>
                      <a:pt x="1969" y="27"/>
                    </a:lnTo>
                    <a:lnTo>
                      <a:pt x="2017" y="27"/>
                    </a:lnTo>
                    <a:lnTo>
                      <a:pt x="2056" y="26"/>
                    </a:lnTo>
                    <a:lnTo>
                      <a:pt x="2085" y="24"/>
                    </a:lnTo>
                    <a:lnTo>
                      <a:pt x="2107" y="24"/>
                    </a:lnTo>
                    <a:lnTo>
                      <a:pt x="2124" y="23"/>
                    </a:lnTo>
                    <a:lnTo>
                      <a:pt x="2135" y="22"/>
                    </a:lnTo>
                    <a:lnTo>
                      <a:pt x="2140" y="22"/>
                    </a:lnTo>
                    <a:lnTo>
                      <a:pt x="2141" y="22"/>
                    </a:lnTo>
                    <a:lnTo>
                      <a:pt x="2140" y="20"/>
                    </a:lnTo>
                    <a:lnTo>
                      <a:pt x="2135" y="19"/>
                    </a:lnTo>
                    <a:lnTo>
                      <a:pt x="2127" y="17"/>
                    </a:lnTo>
                    <a:lnTo>
                      <a:pt x="2116" y="13"/>
                    </a:lnTo>
                    <a:lnTo>
                      <a:pt x="2104" y="10"/>
                    </a:lnTo>
                    <a:lnTo>
                      <a:pt x="2089" y="7"/>
                    </a:lnTo>
                    <a:lnTo>
                      <a:pt x="2074" y="6"/>
                    </a:lnTo>
                    <a:lnTo>
                      <a:pt x="2057" y="5"/>
                    </a:lnTo>
                    <a:lnTo>
                      <a:pt x="2046" y="5"/>
                    </a:lnTo>
                    <a:lnTo>
                      <a:pt x="2034" y="6"/>
                    </a:lnTo>
                    <a:lnTo>
                      <a:pt x="2017" y="6"/>
                    </a:lnTo>
                    <a:lnTo>
                      <a:pt x="1999" y="6"/>
                    </a:lnTo>
                    <a:lnTo>
                      <a:pt x="1979" y="6"/>
                    </a:lnTo>
                    <a:lnTo>
                      <a:pt x="1958" y="6"/>
                    </a:lnTo>
                    <a:lnTo>
                      <a:pt x="1935" y="6"/>
                    </a:lnTo>
                    <a:lnTo>
                      <a:pt x="1912" y="6"/>
                    </a:lnTo>
                    <a:lnTo>
                      <a:pt x="1888" y="6"/>
                    </a:lnTo>
                    <a:lnTo>
                      <a:pt x="1865" y="6"/>
                    </a:lnTo>
                    <a:lnTo>
                      <a:pt x="1842" y="5"/>
                    </a:lnTo>
                    <a:lnTo>
                      <a:pt x="1820" y="5"/>
                    </a:lnTo>
                    <a:lnTo>
                      <a:pt x="1799" y="5"/>
                    </a:lnTo>
                    <a:lnTo>
                      <a:pt x="1778" y="5"/>
                    </a:lnTo>
                    <a:lnTo>
                      <a:pt x="1761" y="5"/>
                    </a:lnTo>
                    <a:lnTo>
                      <a:pt x="1746" y="5"/>
                    </a:lnTo>
                    <a:lnTo>
                      <a:pt x="1728" y="5"/>
                    </a:lnTo>
                    <a:lnTo>
                      <a:pt x="1703" y="5"/>
                    </a:lnTo>
                    <a:lnTo>
                      <a:pt x="1672" y="4"/>
                    </a:lnTo>
                    <a:lnTo>
                      <a:pt x="1637" y="4"/>
                    </a:lnTo>
                    <a:lnTo>
                      <a:pt x="1597" y="4"/>
                    </a:lnTo>
                    <a:lnTo>
                      <a:pt x="1554" y="2"/>
                    </a:lnTo>
                    <a:lnTo>
                      <a:pt x="1510" y="2"/>
                    </a:lnTo>
                    <a:lnTo>
                      <a:pt x="1465" y="1"/>
                    </a:lnTo>
                    <a:lnTo>
                      <a:pt x="1419" y="1"/>
                    </a:lnTo>
                    <a:lnTo>
                      <a:pt x="1374" y="1"/>
                    </a:lnTo>
                    <a:lnTo>
                      <a:pt x="1332" y="1"/>
                    </a:lnTo>
                    <a:lnTo>
                      <a:pt x="1294" y="1"/>
                    </a:lnTo>
                    <a:lnTo>
                      <a:pt x="1259" y="1"/>
                    </a:lnTo>
                    <a:lnTo>
                      <a:pt x="1229" y="1"/>
                    </a:lnTo>
                    <a:lnTo>
                      <a:pt x="1205" y="1"/>
                    </a:lnTo>
                    <a:lnTo>
                      <a:pt x="1190" y="2"/>
                    </a:lnTo>
                    <a:lnTo>
                      <a:pt x="1172" y="4"/>
                    </a:lnTo>
                    <a:lnTo>
                      <a:pt x="1144" y="4"/>
                    </a:lnTo>
                    <a:lnTo>
                      <a:pt x="1107" y="4"/>
                    </a:lnTo>
                    <a:lnTo>
                      <a:pt x="1063" y="4"/>
                    </a:lnTo>
                    <a:lnTo>
                      <a:pt x="1012" y="4"/>
                    </a:lnTo>
                    <a:lnTo>
                      <a:pt x="957" y="4"/>
                    </a:lnTo>
                    <a:lnTo>
                      <a:pt x="900" y="2"/>
                    </a:lnTo>
                    <a:lnTo>
                      <a:pt x="841" y="2"/>
                    </a:lnTo>
                    <a:lnTo>
                      <a:pt x="783" y="1"/>
                    </a:lnTo>
                    <a:lnTo>
                      <a:pt x="726" y="1"/>
                    </a:lnTo>
                    <a:lnTo>
                      <a:pt x="673" y="0"/>
                    </a:lnTo>
                    <a:lnTo>
                      <a:pt x="625" y="0"/>
                    </a:lnTo>
                    <a:lnTo>
                      <a:pt x="585" y="0"/>
                    </a:lnTo>
                    <a:lnTo>
                      <a:pt x="551" y="0"/>
                    </a:lnTo>
                    <a:lnTo>
                      <a:pt x="528" y="0"/>
                    </a:lnTo>
                    <a:lnTo>
                      <a:pt x="515" y="0"/>
                    </a:lnTo>
                    <a:close/>
                  </a:path>
                </a:pathLst>
              </a:custGeom>
              <a:solidFill>
                <a:srgbClr val="000000"/>
              </a:solidFill>
              <a:ln w="9525">
                <a:noFill/>
                <a:round/>
                <a:headEnd/>
                <a:tailEnd/>
              </a:ln>
            </p:spPr>
            <p:txBody>
              <a:bodyPr/>
              <a:lstStyle/>
              <a:p>
                <a:endParaRPr lang="en-US" dirty="0"/>
              </a:p>
            </p:txBody>
          </p:sp>
          <p:sp>
            <p:nvSpPr>
              <p:cNvPr id="281" name="Freeform 184"/>
              <p:cNvSpPr>
                <a:spLocks noEditPoints="1"/>
              </p:cNvSpPr>
              <p:nvPr/>
            </p:nvSpPr>
            <p:spPr bwMode="auto">
              <a:xfrm>
                <a:off x="3441" y="2983"/>
                <a:ext cx="508" cy="749"/>
              </a:xfrm>
              <a:custGeom>
                <a:avLst/>
                <a:gdLst>
                  <a:gd name="T0" fmla="*/ 1295 w 1523"/>
                  <a:gd name="T1" fmla="*/ 728 h 2245"/>
                  <a:gd name="T2" fmla="*/ 1272 w 1523"/>
                  <a:gd name="T3" fmla="*/ 792 h 2245"/>
                  <a:gd name="T4" fmla="*/ 1320 w 1523"/>
                  <a:gd name="T5" fmla="*/ 1101 h 2245"/>
                  <a:gd name="T6" fmla="*/ 1397 w 1523"/>
                  <a:gd name="T7" fmla="*/ 1314 h 2245"/>
                  <a:gd name="T8" fmla="*/ 1447 w 1523"/>
                  <a:gd name="T9" fmla="*/ 1539 h 2245"/>
                  <a:gd name="T10" fmla="*/ 1514 w 1523"/>
                  <a:gd name="T11" fmla="*/ 1798 h 2245"/>
                  <a:gd name="T12" fmla="*/ 1316 w 1523"/>
                  <a:gd name="T13" fmla="*/ 1869 h 2245"/>
                  <a:gd name="T14" fmla="*/ 1304 w 1523"/>
                  <a:gd name="T15" fmla="*/ 2119 h 2245"/>
                  <a:gd name="T16" fmla="*/ 1452 w 1523"/>
                  <a:gd name="T17" fmla="*/ 2149 h 2245"/>
                  <a:gd name="T18" fmla="*/ 1127 w 1523"/>
                  <a:gd name="T19" fmla="*/ 2244 h 2245"/>
                  <a:gd name="T20" fmla="*/ 756 w 1523"/>
                  <a:gd name="T21" fmla="*/ 2243 h 2245"/>
                  <a:gd name="T22" fmla="*/ 385 w 1523"/>
                  <a:gd name="T23" fmla="*/ 2235 h 2245"/>
                  <a:gd name="T24" fmla="*/ 306 w 1523"/>
                  <a:gd name="T25" fmla="*/ 2149 h 2245"/>
                  <a:gd name="T26" fmla="*/ 354 w 1523"/>
                  <a:gd name="T27" fmla="*/ 2104 h 2245"/>
                  <a:gd name="T28" fmla="*/ 410 w 1523"/>
                  <a:gd name="T29" fmla="*/ 1951 h 2245"/>
                  <a:gd name="T30" fmla="*/ 411 w 1523"/>
                  <a:gd name="T31" fmla="*/ 1653 h 2245"/>
                  <a:gd name="T32" fmla="*/ 328 w 1523"/>
                  <a:gd name="T33" fmla="*/ 1592 h 2245"/>
                  <a:gd name="T34" fmla="*/ 206 w 1523"/>
                  <a:gd name="T35" fmla="*/ 1597 h 2245"/>
                  <a:gd name="T36" fmla="*/ 158 w 1523"/>
                  <a:gd name="T37" fmla="*/ 1618 h 2245"/>
                  <a:gd name="T38" fmla="*/ 218 w 1523"/>
                  <a:gd name="T39" fmla="*/ 1536 h 2245"/>
                  <a:gd name="T40" fmla="*/ 161 w 1523"/>
                  <a:gd name="T41" fmla="*/ 1511 h 2245"/>
                  <a:gd name="T42" fmla="*/ 105 w 1523"/>
                  <a:gd name="T43" fmla="*/ 1482 h 2245"/>
                  <a:gd name="T44" fmla="*/ 76 w 1523"/>
                  <a:gd name="T45" fmla="*/ 1439 h 2245"/>
                  <a:gd name="T46" fmla="*/ 146 w 1523"/>
                  <a:gd name="T47" fmla="*/ 1435 h 2245"/>
                  <a:gd name="T48" fmla="*/ 188 w 1523"/>
                  <a:gd name="T49" fmla="*/ 1452 h 2245"/>
                  <a:gd name="T50" fmla="*/ 232 w 1523"/>
                  <a:gd name="T51" fmla="*/ 1415 h 2245"/>
                  <a:gd name="T52" fmla="*/ 310 w 1523"/>
                  <a:gd name="T53" fmla="*/ 1356 h 2245"/>
                  <a:gd name="T54" fmla="*/ 275 w 1523"/>
                  <a:gd name="T55" fmla="*/ 1342 h 2245"/>
                  <a:gd name="T56" fmla="*/ 182 w 1523"/>
                  <a:gd name="T57" fmla="*/ 1384 h 2245"/>
                  <a:gd name="T58" fmla="*/ 227 w 1523"/>
                  <a:gd name="T59" fmla="*/ 1323 h 2245"/>
                  <a:gd name="T60" fmla="*/ 327 w 1523"/>
                  <a:gd name="T61" fmla="*/ 1319 h 2245"/>
                  <a:gd name="T62" fmla="*/ 463 w 1523"/>
                  <a:gd name="T63" fmla="*/ 1305 h 2245"/>
                  <a:gd name="T64" fmla="*/ 607 w 1523"/>
                  <a:gd name="T65" fmla="*/ 1311 h 2245"/>
                  <a:gd name="T66" fmla="*/ 647 w 1523"/>
                  <a:gd name="T67" fmla="*/ 1171 h 2245"/>
                  <a:gd name="T68" fmla="*/ 585 w 1523"/>
                  <a:gd name="T69" fmla="*/ 851 h 2245"/>
                  <a:gd name="T70" fmla="*/ 536 w 1523"/>
                  <a:gd name="T71" fmla="*/ 829 h 2245"/>
                  <a:gd name="T72" fmla="*/ 497 w 1523"/>
                  <a:gd name="T73" fmla="*/ 830 h 2245"/>
                  <a:gd name="T74" fmla="*/ 530 w 1523"/>
                  <a:gd name="T75" fmla="*/ 727 h 2245"/>
                  <a:gd name="T76" fmla="*/ 584 w 1523"/>
                  <a:gd name="T77" fmla="*/ 679 h 2245"/>
                  <a:gd name="T78" fmla="*/ 559 w 1523"/>
                  <a:gd name="T79" fmla="*/ 426 h 2245"/>
                  <a:gd name="T80" fmla="*/ 492 w 1523"/>
                  <a:gd name="T81" fmla="*/ 532 h 2245"/>
                  <a:gd name="T82" fmla="*/ 450 w 1523"/>
                  <a:gd name="T83" fmla="*/ 617 h 2245"/>
                  <a:gd name="T84" fmla="*/ 447 w 1523"/>
                  <a:gd name="T85" fmla="*/ 654 h 2245"/>
                  <a:gd name="T86" fmla="*/ 407 w 1523"/>
                  <a:gd name="T87" fmla="*/ 898 h 2245"/>
                  <a:gd name="T88" fmla="*/ 340 w 1523"/>
                  <a:gd name="T89" fmla="*/ 705 h 2245"/>
                  <a:gd name="T90" fmla="*/ 352 w 1523"/>
                  <a:gd name="T91" fmla="*/ 623 h 2245"/>
                  <a:gd name="T92" fmla="*/ 293 w 1523"/>
                  <a:gd name="T93" fmla="*/ 491 h 2245"/>
                  <a:gd name="T94" fmla="*/ 177 w 1523"/>
                  <a:gd name="T95" fmla="*/ 336 h 2245"/>
                  <a:gd name="T96" fmla="*/ 19 w 1523"/>
                  <a:gd name="T97" fmla="*/ 240 h 2245"/>
                  <a:gd name="T98" fmla="*/ 57 w 1523"/>
                  <a:gd name="T99" fmla="*/ 198 h 2245"/>
                  <a:gd name="T100" fmla="*/ 188 w 1523"/>
                  <a:gd name="T101" fmla="*/ 93 h 2245"/>
                  <a:gd name="T102" fmla="*/ 300 w 1523"/>
                  <a:gd name="T103" fmla="*/ 12 h 2245"/>
                  <a:gd name="T104" fmla="*/ 595 w 1523"/>
                  <a:gd name="T105" fmla="*/ 4 h 2245"/>
                  <a:gd name="T106" fmla="*/ 963 w 1523"/>
                  <a:gd name="T107" fmla="*/ 19 h 2245"/>
                  <a:gd name="T108" fmla="*/ 1130 w 1523"/>
                  <a:gd name="T109" fmla="*/ 119 h 2245"/>
                  <a:gd name="T110" fmla="*/ 1295 w 1523"/>
                  <a:gd name="T111" fmla="*/ 689 h 2245"/>
                  <a:gd name="T112" fmla="*/ 562 w 1523"/>
                  <a:gd name="T113" fmla="*/ 2108 h 2245"/>
                  <a:gd name="T114" fmla="*/ 590 w 1523"/>
                  <a:gd name="T115" fmla="*/ 1762 h 2245"/>
                  <a:gd name="T116" fmla="*/ 517 w 1523"/>
                  <a:gd name="T117" fmla="*/ 1675 h 2245"/>
                  <a:gd name="T118" fmla="*/ 527 w 1523"/>
                  <a:gd name="T119" fmla="*/ 1967 h 2245"/>
                  <a:gd name="T120" fmla="*/ 140 w 1523"/>
                  <a:gd name="T121" fmla="*/ 1456 h 22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3"/>
                  <a:gd name="T184" fmla="*/ 0 h 2245"/>
                  <a:gd name="T185" fmla="*/ 1523 w 1523"/>
                  <a:gd name="T186" fmla="*/ 2245 h 224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3" h="2245">
                    <a:moveTo>
                      <a:pt x="1364" y="702"/>
                    </a:moveTo>
                    <a:lnTo>
                      <a:pt x="1364" y="719"/>
                    </a:lnTo>
                    <a:lnTo>
                      <a:pt x="1359" y="727"/>
                    </a:lnTo>
                    <a:lnTo>
                      <a:pt x="1351" y="729"/>
                    </a:lnTo>
                    <a:lnTo>
                      <a:pt x="1340" y="728"/>
                    </a:lnTo>
                    <a:lnTo>
                      <a:pt x="1329" y="724"/>
                    </a:lnTo>
                    <a:lnTo>
                      <a:pt x="1317" y="722"/>
                    </a:lnTo>
                    <a:lnTo>
                      <a:pt x="1305" y="723"/>
                    </a:lnTo>
                    <a:lnTo>
                      <a:pt x="1295" y="728"/>
                    </a:lnTo>
                    <a:lnTo>
                      <a:pt x="1287" y="733"/>
                    </a:lnTo>
                    <a:lnTo>
                      <a:pt x="1281" y="738"/>
                    </a:lnTo>
                    <a:lnTo>
                      <a:pt x="1274" y="744"/>
                    </a:lnTo>
                    <a:lnTo>
                      <a:pt x="1269" y="750"/>
                    </a:lnTo>
                    <a:lnTo>
                      <a:pt x="1265" y="758"/>
                    </a:lnTo>
                    <a:lnTo>
                      <a:pt x="1263" y="766"/>
                    </a:lnTo>
                    <a:lnTo>
                      <a:pt x="1263" y="773"/>
                    </a:lnTo>
                    <a:lnTo>
                      <a:pt x="1264" y="784"/>
                    </a:lnTo>
                    <a:lnTo>
                      <a:pt x="1272" y="792"/>
                    </a:lnTo>
                    <a:lnTo>
                      <a:pt x="1282" y="798"/>
                    </a:lnTo>
                    <a:lnTo>
                      <a:pt x="1292" y="802"/>
                    </a:lnTo>
                    <a:lnTo>
                      <a:pt x="1302" y="802"/>
                    </a:lnTo>
                    <a:lnTo>
                      <a:pt x="1316" y="840"/>
                    </a:lnTo>
                    <a:lnTo>
                      <a:pt x="1322" y="886"/>
                    </a:lnTo>
                    <a:lnTo>
                      <a:pt x="1324" y="938"/>
                    </a:lnTo>
                    <a:lnTo>
                      <a:pt x="1322" y="992"/>
                    </a:lnTo>
                    <a:lnTo>
                      <a:pt x="1320" y="1048"/>
                    </a:lnTo>
                    <a:lnTo>
                      <a:pt x="1320" y="1101"/>
                    </a:lnTo>
                    <a:lnTo>
                      <a:pt x="1324" y="1152"/>
                    </a:lnTo>
                    <a:lnTo>
                      <a:pt x="1333" y="1194"/>
                    </a:lnTo>
                    <a:lnTo>
                      <a:pt x="1353" y="1205"/>
                    </a:lnTo>
                    <a:lnTo>
                      <a:pt x="1364" y="1226"/>
                    </a:lnTo>
                    <a:lnTo>
                      <a:pt x="1368" y="1251"/>
                    </a:lnTo>
                    <a:lnTo>
                      <a:pt x="1368" y="1277"/>
                    </a:lnTo>
                    <a:lnTo>
                      <a:pt x="1384" y="1283"/>
                    </a:lnTo>
                    <a:lnTo>
                      <a:pt x="1394" y="1296"/>
                    </a:lnTo>
                    <a:lnTo>
                      <a:pt x="1397" y="1314"/>
                    </a:lnTo>
                    <a:lnTo>
                      <a:pt x="1397" y="1336"/>
                    </a:lnTo>
                    <a:lnTo>
                      <a:pt x="1396" y="1360"/>
                    </a:lnTo>
                    <a:lnTo>
                      <a:pt x="1395" y="1385"/>
                    </a:lnTo>
                    <a:lnTo>
                      <a:pt x="1396" y="1408"/>
                    </a:lnTo>
                    <a:lnTo>
                      <a:pt x="1401" y="1429"/>
                    </a:lnTo>
                    <a:lnTo>
                      <a:pt x="1409" y="1455"/>
                    </a:lnTo>
                    <a:lnTo>
                      <a:pt x="1419" y="1482"/>
                    </a:lnTo>
                    <a:lnTo>
                      <a:pt x="1432" y="1509"/>
                    </a:lnTo>
                    <a:lnTo>
                      <a:pt x="1447" y="1539"/>
                    </a:lnTo>
                    <a:lnTo>
                      <a:pt x="1462" y="1568"/>
                    </a:lnTo>
                    <a:lnTo>
                      <a:pt x="1477" y="1599"/>
                    </a:lnTo>
                    <a:lnTo>
                      <a:pt x="1491" y="1628"/>
                    </a:lnTo>
                    <a:lnTo>
                      <a:pt x="1504" y="1658"/>
                    </a:lnTo>
                    <a:lnTo>
                      <a:pt x="1514" y="1688"/>
                    </a:lnTo>
                    <a:lnTo>
                      <a:pt x="1521" y="1717"/>
                    </a:lnTo>
                    <a:lnTo>
                      <a:pt x="1523" y="1745"/>
                    </a:lnTo>
                    <a:lnTo>
                      <a:pt x="1522" y="1772"/>
                    </a:lnTo>
                    <a:lnTo>
                      <a:pt x="1514" y="1798"/>
                    </a:lnTo>
                    <a:lnTo>
                      <a:pt x="1501" y="1821"/>
                    </a:lnTo>
                    <a:lnTo>
                      <a:pt x="1480" y="1845"/>
                    </a:lnTo>
                    <a:lnTo>
                      <a:pt x="1452" y="1866"/>
                    </a:lnTo>
                    <a:lnTo>
                      <a:pt x="1427" y="1866"/>
                    </a:lnTo>
                    <a:lnTo>
                      <a:pt x="1404" y="1866"/>
                    </a:lnTo>
                    <a:lnTo>
                      <a:pt x="1382" y="1866"/>
                    </a:lnTo>
                    <a:lnTo>
                      <a:pt x="1360" y="1867"/>
                    </a:lnTo>
                    <a:lnTo>
                      <a:pt x="1338" y="1868"/>
                    </a:lnTo>
                    <a:lnTo>
                      <a:pt x="1316" y="1869"/>
                    </a:lnTo>
                    <a:lnTo>
                      <a:pt x="1291" y="1871"/>
                    </a:lnTo>
                    <a:lnTo>
                      <a:pt x="1264" y="1872"/>
                    </a:lnTo>
                    <a:lnTo>
                      <a:pt x="1261" y="1907"/>
                    </a:lnTo>
                    <a:lnTo>
                      <a:pt x="1259" y="1945"/>
                    </a:lnTo>
                    <a:lnTo>
                      <a:pt x="1257" y="1983"/>
                    </a:lnTo>
                    <a:lnTo>
                      <a:pt x="1260" y="2022"/>
                    </a:lnTo>
                    <a:lnTo>
                      <a:pt x="1268" y="2059"/>
                    </a:lnTo>
                    <a:lnTo>
                      <a:pt x="1282" y="2091"/>
                    </a:lnTo>
                    <a:lnTo>
                      <a:pt x="1304" y="2119"/>
                    </a:lnTo>
                    <a:lnTo>
                      <a:pt x="1338" y="2141"/>
                    </a:lnTo>
                    <a:lnTo>
                      <a:pt x="1352" y="2144"/>
                    </a:lnTo>
                    <a:lnTo>
                      <a:pt x="1366" y="2148"/>
                    </a:lnTo>
                    <a:lnTo>
                      <a:pt x="1381" y="2151"/>
                    </a:lnTo>
                    <a:lnTo>
                      <a:pt x="1395" y="2153"/>
                    </a:lnTo>
                    <a:lnTo>
                      <a:pt x="1409" y="2154"/>
                    </a:lnTo>
                    <a:lnTo>
                      <a:pt x="1425" y="2154"/>
                    </a:lnTo>
                    <a:lnTo>
                      <a:pt x="1438" y="2153"/>
                    </a:lnTo>
                    <a:lnTo>
                      <a:pt x="1452" y="2149"/>
                    </a:lnTo>
                    <a:lnTo>
                      <a:pt x="1457" y="2223"/>
                    </a:lnTo>
                    <a:lnTo>
                      <a:pt x="1416" y="2227"/>
                    </a:lnTo>
                    <a:lnTo>
                      <a:pt x="1374" y="2231"/>
                    </a:lnTo>
                    <a:lnTo>
                      <a:pt x="1334" y="2233"/>
                    </a:lnTo>
                    <a:lnTo>
                      <a:pt x="1292" y="2236"/>
                    </a:lnTo>
                    <a:lnTo>
                      <a:pt x="1251" y="2239"/>
                    </a:lnTo>
                    <a:lnTo>
                      <a:pt x="1210" y="2241"/>
                    </a:lnTo>
                    <a:lnTo>
                      <a:pt x="1168" y="2243"/>
                    </a:lnTo>
                    <a:lnTo>
                      <a:pt x="1127" y="2244"/>
                    </a:lnTo>
                    <a:lnTo>
                      <a:pt x="1086" y="2244"/>
                    </a:lnTo>
                    <a:lnTo>
                      <a:pt x="1045" y="2245"/>
                    </a:lnTo>
                    <a:lnTo>
                      <a:pt x="1003" y="2245"/>
                    </a:lnTo>
                    <a:lnTo>
                      <a:pt x="962" y="2245"/>
                    </a:lnTo>
                    <a:lnTo>
                      <a:pt x="921" y="2245"/>
                    </a:lnTo>
                    <a:lnTo>
                      <a:pt x="880" y="2244"/>
                    </a:lnTo>
                    <a:lnTo>
                      <a:pt x="839" y="2244"/>
                    </a:lnTo>
                    <a:lnTo>
                      <a:pt x="797" y="2243"/>
                    </a:lnTo>
                    <a:lnTo>
                      <a:pt x="756" y="2243"/>
                    </a:lnTo>
                    <a:lnTo>
                      <a:pt x="714" y="2241"/>
                    </a:lnTo>
                    <a:lnTo>
                      <a:pt x="674" y="2240"/>
                    </a:lnTo>
                    <a:lnTo>
                      <a:pt x="633" y="2240"/>
                    </a:lnTo>
                    <a:lnTo>
                      <a:pt x="591" y="2239"/>
                    </a:lnTo>
                    <a:lnTo>
                      <a:pt x="550" y="2237"/>
                    </a:lnTo>
                    <a:lnTo>
                      <a:pt x="510" y="2236"/>
                    </a:lnTo>
                    <a:lnTo>
                      <a:pt x="468" y="2236"/>
                    </a:lnTo>
                    <a:lnTo>
                      <a:pt x="427" y="2235"/>
                    </a:lnTo>
                    <a:lnTo>
                      <a:pt x="385" y="2235"/>
                    </a:lnTo>
                    <a:lnTo>
                      <a:pt x="345" y="2233"/>
                    </a:lnTo>
                    <a:lnTo>
                      <a:pt x="304" y="2233"/>
                    </a:lnTo>
                    <a:lnTo>
                      <a:pt x="263" y="2233"/>
                    </a:lnTo>
                    <a:lnTo>
                      <a:pt x="222" y="2233"/>
                    </a:lnTo>
                    <a:lnTo>
                      <a:pt x="182" y="2233"/>
                    </a:lnTo>
                    <a:lnTo>
                      <a:pt x="140" y="2235"/>
                    </a:lnTo>
                    <a:lnTo>
                      <a:pt x="147" y="2153"/>
                    </a:lnTo>
                    <a:lnTo>
                      <a:pt x="302" y="2156"/>
                    </a:lnTo>
                    <a:lnTo>
                      <a:pt x="306" y="2149"/>
                    </a:lnTo>
                    <a:lnTo>
                      <a:pt x="308" y="2141"/>
                    </a:lnTo>
                    <a:lnTo>
                      <a:pt x="308" y="2132"/>
                    </a:lnTo>
                    <a:lnTo>
                      <a:pt x="309" y="2123"/>
                    </a:lnTo>
                    <a:lnTo>
                      <a:pt x="317" y="2123"/>
                    </a:lnTo>
                    <a:lnTo>
                      <a:pt x="324" y="2119"/>
                    </a:lnTo>
                    <a:lnTo>
                      <a:pt x="332" y="2114"/>
                    </a:lnTo>
                    <a:lnTo>
                      <a:pt x="340" y="2108"/>
                    </a:lnTo>
                    <a:lnTo>
                      <a:pt x="348" y="2104"/>
                    </a:lnTo>
                    <a:lnTo>
                      <a:pt x="354" y="2104"/>
                    </a:lnTo>
                    <a:lnTo>
                      <a:pt x="361" y="2109"/>
                    </a:lnTo>
                    <a:lnTo>
                      <a:pt x="366" y="2121"/>
                    </a:lnTo>
                    <a:lnTo>
                      <a:pt x="384" y="2099"/>
                    </a:lnTo>
                    <a:lnTo>
                      <a:pt x="396" y="2077"/>
                    </a:lnTo>
                    <a:lnTo>
                      <a:pt x="403" y="2052"/>
                    </a:lnTo>
                    <a:lnTo>
                      <a:pt x="407" y="2027"/>
                    </a:lnTo>
                    <a:lnTo>
                      <a:pt x="409" y="2003"/>
                    </a:lnTo>
                    <a:lnTo>
                      <a:pt x="409" y="1977"/>
                    </a:lnTo>
                    <a:lnTo>
                      <a:pt x="410" y="1951"/>
                    </a:lnTo>
                    <a:lnTo>
                      <a:pt x="411" y="1925"/>
                    </a:lnTo>
                    <a:lnTo>
                      <a:pt x="416" y="1925"/>
                    </a:lnTo>
                    <a:lnTo>
                      <a:pt x="422" y="1923"/>
                    </a:lnTo>
                    <a:lnTo>
                      <a:pt x="425" y="1919"/>
                    </a:lnTo>
                    <a:lnTo>
                      <a:pt x="431" y="1913"/>
                    </a:lnTo>
                    <a:lnTo>
                      <a:pt x="431" y="1658"/>
                    </a:lnTo>
                    <a:lnTo>
                      <a:pt x="425" y="1654"/>
                    </a:lnTo>
                    <a:lnTo>
                      <a:pt x="418" y="1653"/>
                    </a:lnTo>
                    <a:lnTo>
                      <a:pt x="411" y="1653"/>
                    </a:lnTo>
                    <a:lnTo>
                      <a:pt x="405" y="1653"/>
                    </a:lnTo>
                    <a:lnTo>
                      <a:pt x="410" y="1643"/>
                    </a:lnTo>
                    <a:lnTo>
                      <a:pt x="411" y="1631"/>
                    </a:lnTo>
                    <a:lnTo>
                      <a:pt x="411" y="1618"/>
                    </a:lnTo>
                    <a:lnTo>
                      <a:pt x="411" y="1606"/>
                    </a:lnTo>
                    <a:lnTo>
                      <a:pt x="392" y="1603"/>
                    </a:lnTo>
                    <a:lnTo>
                      <a:pt x="371" y="1599"/>
                    </a:lnTo>
                    <a:lnTo>
                      <a:pt x="349" y="1595"/>
                    </a:lnTo>
                    <a:lnTo>
                      <a:pt x="328" y="1592"/>
                    </a:lnTo>
                    <a:lnTo>
                      <a:pt x="308" y="1591"/>
                    </a:lnTo>
                    <a:lnTo>
                      <a:pt x="287" y="1591"/>
                    </a:lnTo>
                    <a:lnTo>
                      <a:pt x="267" y="1593"/>
                    </a:lnTo>
                    <a:lnTo>
                      <a:pt x="249" y="1599"/>
                    </a:lnTo>
                    <a:lnTo>
                      <a:pt x="241" y="1595"/>
                    </a:lnTo>
                    <a:lnTo>
                      <a:pt x="232" y="1591"/>
                    </a:lnTo>
                    <a:lnTo>
                      <a:pt x="225" y="1587"/>
                    </a:lnTo>
                    <a:lnTo>
                      <a:pt x="214" y="1587"/>
                    </a:lnTo>
                    <a:lnTo>
                      <a:pt x="206" y="1597"/>
                    </a:lnTo>
                    <a:lnTo>
                      <a:pt x="199" y="1606"/>
                    </a:lnTo>
                    <a:lnTo>
                      <a:pt x="191" y="1615"/>
                    </a:lnTo>
                    <a:lnTo>
                      <a:pt x="182" y="1622"/>
                    </a:lnTo>
                    <a:lnTo>
                      <a:pt x="173" y="1628"/>
                    </a:lnTo>
                    <a:lnTo>
                      <a:pt x="164" y="1634"/>
                    </a:lnTo>
                    <a:lnTo>
                      <a:pt x="152" y="1636"/>
                    </a:lnTo>
                    <a:lnTo>
                      <a:pt x="140" y="1638"/>
                    </a:lnTo>
                    <a:lnTo>
                      <a:pt x="140" y="1613"/>
                    </a:lnTo>
                    <a:lnTo>
                      <a:pt x="158" y="1618"/>
                    </a:lnTo>
                    <a:lnTo>
                      <a:pt x="171" y="1615"/>
                    </a:lnTo>
                    <a:lnTo>
                      <a:pt x="183" y="1606"/>
                    </a:lnTo>
                    <a:lnTo>
                      <a:pt x="192" y="1595"/>
                    </a:lnTo>
                    <a:lnTo>
                      <a:pt x="200" y="1579"/>
                    </a:lnTo>
                    <a:lnTo>
                      <a:pt x="209" y="1565"/>
                    </a:lnTo>
                    <a:lnTo>
                      <a:pt x="219" y="1552"/>
                    </a:lnTo>
                    <a:lnTo>
                      <a:pt x="231" y="1542"/>
                    </a:lnTo>
                    <a:lnTo>
                      <a:pt x="226" y="1538"/>
                    </a:lnTo>
                    <a:lnTo>
                      <a:pt x="218" y="1536"/>
                    </a:lnTo>
                    <a:lnTo>
                      <a:pt x="210" y="1536"/>
                    </a:lnTo>
                    <a:lnTo>
                      <a:pt x="203" y="1536"/>
                    </a:lnTo>
                    <a:lnTo>
                      <a:pt x="195" y="1536"/>
                    </a:lnTo>
                    <a:lnTo>
                      <a:pt x="190" y="1534"/>
                    </a:lnTo>
                    <a:lnTo>
                      <a:pt x="184" y="1529"/>
                    </a:lnTo>
                    <a:lnTo>
                      <a:pt x="183" y="1520"/>
                    </a:lnTo>
                    <a:lnTo>
                      <a:pt x="183" y="1505"/>
                    </a:lnTo>
                    <a:lnTo>
                      <a:pt x="171" y="1504"/>
                    </a:lnTo>
                    <a:lnTo>
                      <a:pt x="161" y="1511"/>
                    </a:lnTo>
                    <a:lnTo>
                      <a:pt x="152" y="1521"/>
                    </a:lnTo>
                    <a:lnTo>
                      <a:pt x="144" y="1534"/>
                    </a:lnTo>
                    <a:lnTo>
                      <a:pt x="136" y="1546"/>
                    </a:lnTo>
                    <a:lnTo>
                      <a:pt x="127" y="1552"/>
                    </a:lnTo>
                    <a:lnTo>
                      <a:pt x="118" y="1552"/>
                    </a:lnTo>
                    <a:lnTo>
                      <a:pt x="107" y="1539"/>
                    </a:lnTo>
                    <a:lnTo>
                      <a:pt x="105" y="1521"/>
                    </a:lnTo>
                    <a:lnTo>
                      <a:pt x="107" y="1501"/>
                    </a:lnTo>
                    <a:lnTo>
                      <a:pt x="105" y="1482"/>
                    </a:lnTo>
                    <a:lnTo>
                      <a:pt x="98" y="1465"/>
                    </a:lnTo>
                    <a:lnTo>
                      <a:pt x="87" y="1465"/>
                    </a:lnTo>
                    <a:lnTo>
                      <a:pt x="77" y="1467"/>
                    </a:lnTo>
                    <a:lnTo>
                      <a:pt x="68" y="1465"/>
                    </a:lnTo>
                    <a:lnTo>
                      <a:pt x="61" y="1460"/>
                    </a:lnTo>
                    <a:lnTo>
                      <a:pt x="60" y="1452"/>
                    </a:lnTo>
                    <a:lnTo>
                      <a:pt x="65" y="1447"/>
                    </a:lnTo>
                    <a:lnTo>
                      <a:pt x="70" y="1443"/>
                    </a:lnTo>
                    <a:lnTo>
                      <a:pt x="76" y="1439"/>
                    </a:lnTo>
                    <a:lnTo>
                      <a:pt x="87" y="1441"/>
                    </a:lnTo>
                    <a:lnTo>
                      <a:pt x="98" y="1435"/>
                    </a:lnTo>
                    <a:lnTo>
                      <a:pt x="107" y="1425"/>
                    </a:lnTo>
                    <a:lnTo>
                      <a:pt x="114" y="1413"/>
                    </a:lnTo>
                    <a:lnTo>
                      <a:pt x="121" y="1406"/>
                    </a:lnTo>
                    <a:lnTo>
                      <a:pt x="127" y="1403"/>
                    </a:lnTo>
                    <a:lnTo>
                      <a:pt x="133" y="1411"/>
                    </a:lnTo>
                    <a:lnTo>
                      <a:pt x="138" y="1430"/>
                    </a:lnTo>
                    <a:lnTo>
                      <a:pt x="146" y="1435"/>
                    </a:lnTo>
                    <a:lnTo>
                      <a:pt x="152" y="1442"/>
                    </a:lnTo>
                    <a:lnTo>
                      <a:pt x="156" y="1450"/>
                    </a:lnTo>
                    <a:lnTo>
                      <a:pt x="161" y="1456"/>
                    </a:lnTo>
                    <a:lnTo>
                      <a:pt x="165" y="1463"/>
                    </a:lnTo>
                    <a:lnTo>
                      <a:pt x="170" y="1469"/>
                    </a:lnTo>
                    <a:lnTo>
                      <a:pt x="177" y="1473"/>
                    </a:lnTo>
                    <a:lnTo>
                      <a:pt x="186" y="1474"/>
                    </a:lnTo>
                    <a:lnTo>
                      <a:pt x="191" y="1464"/>
                    </a:lnTo>
                    <a:lnTo>
                      <a:pt x="188" y="1452"/>
                    </a:lnTo>
                    <a:lnTo>
                      <a:pt x="186" y="1442"/>
                    </a:lnTo>
                    <a:lnTo>
                      <a:pt x="191" y="1432"/>
                    </a:lnTo>
                    <a:lnTo>
                      <a:pt x="196" y="1428"/>
                    </a:lnTo>
                    <a:lnTo>
                      <a:pt x="204" y="1426"/>
                    </a:lnTo>
                    <a:lnTo>
                      <a:pt x="210" y="1426"/>
                    </a:lnTo>
                    <a:lnTo>
                      <a:pt x="218" y="1425"/>
                    </a:lnTo>
                    <a:lnTo>
                      <a:pt x="225" y="1424"/>
                    </a:lnTo>
                    <a:lnTo>
                      <a:pt x="230" y="1420"/>
                    </a:lnTo>
                    <a:lnTo>
                      <a:pt x="232" y="1415"/>
                    </a:lnTo>
                    <a:lnTo>
                      <a:pt x="234" y="1406"/>
                    </a:lnTo>
                    <a:lnTo>
                      <a:pt x="245" y="1403"/>
                    </a:lnTo>
                    <a:lnTo>
                      <a:pt x="260" y="1402"/>
                    </a:lnTo>
                    <a:lnTo>
                      <a:pt x="275" y="1402"/>
                    </a:lnTo>
                    <a:lnTo>
                      <a:pt x="289" y="1399"/>
                    </a:lnTo>
                    <a:lnTo>
                      <a:pt x="301" y="1395"/>
                    </a:lnTo>
                    <a:lnTo>
                      <a:pt x="310" y="1387"/>
                    </a:lnTo>
                    <a:lnTo>
                      <a:pt x="313" y="1375"/>
                    </a:lnTo>
                    <a:lnTo>
                      <a:pt x="310" y="1356"/>
                    </a:lnTo>
                    <a:lnTo>
                      <a:pt x="315" y="1356"/>
                    </a:lnTo>
                    <a:lnTo>
                      <a:pt x="320" y="1356"/>
                    </a:lnTo>
                    <a:lnTo>
                      <a:pt x="324" y="1355"/>
                    </a:lnTo>
                    <a:lnTo>
                      <a:pt x="328" y="1351"/>
                    </a:lnTo>
                    <a:lnTo>
                      <a:pt x="328" y="1346"/>
                    </a:lnTo>
                    <a:lnTo>
                      <a:pt x="314" y="1341"/>
                    </a:lnTo>
                    <a:lnTo>
                      <a:pt x="301" y="1340"/>
                    </a:lnTo>
                    <a:lnTo>
                      <a:pt x="288" y="1340"/>
                    </a:lnTo>
                    <a:lnTo>
                      <a:pt x="275" y="1342"/>
                    </a:lnTo>
                    <a:lnTo>
                      <a:pt x="262" y="1345"/>
                    </a:lnTo>
                    <a:lnTo>
                      <a:pt x="249" y="1347"/>
                    </a:lnTo>
                    <a:lnTo>
                      <a:pt x="236" y="1349"/>
                    </a:lnTo>
                    <a:lnTo>
                      <a:pt x="223" y="1349"/>
                    </a:lnTo>
                    <a:lnTo>
                      <a:pt x="215" y="1356"/>
                    </a:lnTo>
                    <a:lnTo>
                      <a:pt x="208" y="1364"/>
                    </a:lnTo>
                    <a:lnTo>
                      <a:pt x="200" y="1372"/>
                    </a:lnTo>
                    <a:lnTo>
                      <a:pt x="191" y="1378"/>
                    </a:lnTo>
                    <a:lnTo>
                      <a:pt x="182" y="1384"/>
                    </a:lnTo>
                    <a:lnTo>
                      <a:pt x="173" y="1386"/>
                    </a:lnTo>
                    <a:lnTo>
                      <a:pt x="161" y="1386"/>
                    </a:lnTo>
                    <a:lnTo>
                      <a:pt x="149" y="1384"/>
                    </a:lnTo>
                    <a:lnTo>
                      <a:pt x="146" y="1369"/>
                    </a:lnTo>
                    <a:lnTo>
                      <a:pt x="168" y="1372"/>
                    </a:lnTo>
                    <a:lnTo>
                      <a:pt x="184" y="1365"/>
                    </a:lnTo>
                    <a:lnTo>
                      <a:pt x="200" y="1353"/>
                    </a:lnTo>
                    <a:lnTo>
                      <a:pt x="214" y="1337"/>
                    </a:lnTo>
                    <a:lnTo>
                      <a:pt x="227" y="1323"/>
                    </a:lnTo>
                    <a:lnTo>
                      <a:pt x="243" y="1314"/>
                    </a:lnTo>
                    <a:lnTo>
                      <a:pt x="260" y="1312"/>
                    </a:lnTo>
                    <a:lnTo>
                      <a:pt x="280" y="1325"/>
                    </a:lnTo>
                    <a:lnTo>
                      <a:pt x="287" y="1325"/>
                    </a:lnTo>
                    <a:lnTo>
                      <a:pt x="295" y="1325"/>
                    </a:lnTo>
                    <a:lnTo>
                      <a:pt x="304" y="1325"/>
                    </a:lnTo>
                    <a:lnTo>
                      <a:pt x="311" y="1324"/>
                    </a:lnTo>
                    <a:lnTo>
                      <a:pt x="320" y="1323"/>
                    </a:lnTo>
                    <a:lnTo>
                      <a:pt x="327" y="1319"/>
                    </a:lnTo>
                    <a:lnTo>
                      <a:pt x="333" y="1314"/>
                    </a:lnTo>
                    <a:lnTo>
                      <a:pt x="339" y="1306"/>
                    </a:lnTo>
                    <a:lnTo>
                      <a:pt x="358" y="1311"/>
                    </a:lnTo>
                    <a:lnTo>
                      <a:pt x="377" y="1314"/>
                    </a:lnTo>
                    <a:lnTo>
                      <a:pt x="396" y="1314"/>
                    </a:lnTo>
                    <a:lnTo>
                      <a:pt x="412" y="1314"/>
                    </a:lnTo>
                    <a:lnTo>
                      <a:pt x="429" y="1311"/>
                    </a:lnTo>
                    <a:lnTo>
                      <a:pt x="446" y="1307"/>
                    </a:lnTo>
                    <a:lnTo>
                      <a:pt x="463" y="1305"/>
                    </a:lnTo>
                    <a:lnTo>
                      <a:pt x="479" y="1301"/>
                    </a:lnTo>
                    <a:lnTo>
                      <a:pt x="494" y="1297"/>
                    </a:lnTo>
                    <a:lnTo>
                      <a:pt x="510" y="1294"/>
                    </a:lnTo>
                    <a:lnTo>
                      <a:pt x="525" y="1292"/>
                    </a:lnTo>
                    <a:lnTo>
                      <a:pt x="542" y="1292"/>
                    </a:lnTo>
                    <a:lnTo>
                      <a:pt x="558" y="1293"/>
                    </a:lnTo>
                    <a:lnTo>
                      <a:pt x="573" y="1297"/>
                    </a:lnTo>
                    <a:lnTo>
                      <a:pt x="590" y="1302"/>
                    </a:lnTo>
                    <a:lnTo>
                      <a:pt x="607" y="1311"/>
                    </a:lnTo>
                    <a:lnTo>
                      <a:pt x="616" y="1308"/>
                    </a:lnTo>
                    <a:lnTo>
                      <a:pt x="624" y="1305"/>
                    </a:lnTo>
                    <a:lnTo>
                      <a:pt x="629" y="1299"/>
                    </a:lnTo>
                    <a:lnTo>
                      <a:pt x="634" y="1293"/>
                    </a:lnTo>
                    <a:lnTo>
                      <a:pt x="638" y="1285"/>
                    </a:lnTo>
                    <a:lnTo>
                      <a:pt x="642" y="1277"/>
                    </a:lnTo>
                    <a:lnTo>
                      <a:pt x="646" y="1271"/>
                    </a:lnTo>
                    <a:lnTo>
                      <a:pt x="650" y="1263"/>
                    </a:lnTo>
                    <a:lnTo>
                      <a:pt x="647" y="1171"/>
                    </a:lnTo>
                    <a:lnTo>
                      <a:pt x="646" y="1078"/>
                    </a:lnTo>
                    <a:lnTo>
                      <a:pt x="643" y="985"/>
                    </a:lnTo>
                    <a:lnTo>
                      <a:pt x="635" y="893"/>
                    </a:lnTo>
                    <a:lnTo>
                      <a:pt x="625" y="887"/>
                    </a:lnTo>
                    <a:lnTo>
                      <a:pt x="616" y="881"/>
                    </a:lnTo>
                    <a:lnTo>
                      <a:pt x="608" y="874"/>
                    </a:lnTo>
                    <a:lnTo>
                      <a:pt x="600" y="867"/>
                    </a:lnTo>
                    <a:lnTo>
                      <a:pt x="593" y="859"/>
                    </a:lnTo>
                    <a:lnTo>
                      <a:pt x="585" y="851"/>
                    </a:lnTo>
                    <a:lnTo>
                      <a:pt x="577" y="843"/>
                    </a:lnTo>
                    <a:lnTo>
                      <a:pt x="569" y="836"/>
                    </a:lnTo>
                    <a:lnTo>
                      <a:pt x="569" y="821"/>
                    </a:lnTo>
                    <a:lnTo>
                      <a:pt x="569" y="808"/>
                    </a:lnTo>
                    <a:lnTo>
                      <a:pt x="565" y="797"/>
                    </a:lnTo>
                    <a:lnTo>
                      <a:pt x="555" y="788"/>
                    </a:lnTo>
                    <a:lnTo>
                      <a:pt x="549" y="799"/>
                    </a:lnTo>
                    <a:lnTo>
                      <a:pt x="542" y="814"/>
                    </a:lnTo>
                    <a:lnTo>
                      <a:pt x="536" y="829"/>
                    </a:lnTo>
                    <a:lnTo>
                      <a:pt x="528" y="842"/>
                    </a:lnTo>
                    <a:lnTo>
                      <a:pt x="519" y="852"/>
                    </a:lnTo>
                    <a:lnTo>
                      <a:pt x="507" y="858"/>
                    </a:lnTo>
                    <a:lnTo>
                      <a:pt x="492" y="856"/>
                    </a:lnTo>
                    <a:lnTo>
                      <a:pt x="473" y="847"/>
                    </a:lnTo>
                    <a:lnTo>
                      <a:pt x="472" y="833"/>
                    </a:lnTo>
                    <a:lnTo>
                      <a:pt x="481" y="833"/>
                    </a:lnTo>
                    <a:lnTo>
                      <a:pt x="489" y="833"/>
                    </a:lnTo>
                    <a:lnTo>
                      <a:pt x="497" y="830"/>
                    </a:lnTo>
                    <a:lnTo>
                      <a:pt x="502" y="824"/>
                    </a:lnTo>
                    <a:lnTo>
                      <a:pt x="501" y="714"/>
                    </a:lnTo>
                    <a:lnTo>
                      <a:pt x="502" y="706"/>
                    </a:lnTo>
                    <a:lnTo>
                      <a:pt x="506" y="701"/>
                    </a:lnTo>
                    <a:lnTo>
                      <a:pt x="511" y="700"/>
                    </a:lnTo>
                    <a:lnTo>
                      <a:pt x="515" y="705"/>
                    </a:lnTo>
                    <a:lnTo>
                      <a:pt x="520" y="711"/>
                    </a:lnTo>
                    <a:lnTo>
                      <a:pt x="525" y="719"/>
                    </a:lnTo>
                    <a:lnTo>
                      <a:pt x="530" y="727"/>
                    </a:lnTo>
                    <a:lnTo>
                      <a:pt x="537" y="735"/>
                    </a:lnTo>
                    <a:lnTo>
                      <a:pt x="542" y="742"/>
                    </a:lnTo>
                    <a:lnTo>
                      <a:pt x="549" y="749"/>
                    </a:lnTo>
                    <a:lnTo>
                      <a:pt x="554" y="757"/>
                    </a:lnTo>
                    <a:lnTo>
                      <a:pt x="560" y="762"/>
                    </a:lnTo>
                    <a:lnTo>
                      <a:pt x="564" y="740"/>
                    </a:lnTo>
                    <a:lnTo>
                      <a:pt x="571" y="720"/>
                    </a:lnTo>
                    <a:lnTo>
                      <a:pt x="578" y="700"/>
                    </a:lnTo>
                    <a:lnTo>
                      <a:pt x="584" y="679"/>
                    </a:lnTo>
                    <a:lnTo>
                      <a:pt x="632" y="659"/>
                    </a:lnTo>
                    <a:lnTo>
                      <a:pt x="617" y="430"/>
                    </a:lnTo>
                    <a:lnTo>
                      <a:pt x="611" y="422"/>
                    </a:lnTo>
                    <a:lnTo>
                      <a:pt x="603" y="420"/>
                    </a:lnTo>
                    <a:lnTo>
                      <a:pt x="595" y="420"/>
                    </a:lnTo>
                    <a:lnTo>
                      <a:pt x="587" y="421"/>
                    </a:lnTo>
                    <a:lnTo>
                      <a:pt x="578" y="424"/>
                    </a:lnTo>
                    <a:lnTo>
                      <a:pt x="569" y="426"/>
                    </a:lnTo>
                    <a:lnTo>
                      <a:pt x="559" y="426"/>
                    </a:lnTo>
                    <a:lnTo>
                      <a:pt x="550" y="424"/>
                    </a:lnTo>
                    <a:lnTo>
                      <a:pt x="545" y="475"/>
                    </a:lnTo>
                    <a:lnTo>
                      <a:pt x="523" y="472"/>
                    </a:lnTo>
                    <a:lnTo>
                      <a:pt x="507" y="473"/>
                    </a:lnTo>
                    <a:lnTo>
                      <a:pt x="498" y="478"/>
                    </a:lnTo>
                    <a:lnTo>
                      <a:pt x="493" y="487"/>
                    </a:lnTo>
                    <a:lnTo>
                      <a:pt x="492" y="500"/>
                    </a:lnTo>
                    <a:lnTo>
                      <a:pt x="492" y="514"/>
                    </a:lnTo>
                    <a:lnTo>
                      <a:pt x="492" y="532"/>
                    </a:lnTo>
                    <a:lnTo>
                      <a:pt x="490" y="552"/>
                    </a:lnTo>
                    <a:lnTo>
                      <a:pt x="479" y="552"/>
                    </a:lnTo>
                    <a:lnTo>
                      <a:pt x="470" y="554"/>
                    </a:lnTo>
                    <a:lnTo>
                      <a:pt x="462" y="557"/>
                    </a:lnTo>
                    <a:lnTo>
                      <a:pt x="458" y="561"/>
                    </a:lnTo>
                    <a:lnTo>
                      <a:pt x="451" y="578"/>
                    </a:lnTo>
                    <a:lnTo>
                      <a:pt x="450" y="592"/>
                    </a:lnTo>
                    <a:lnTo>
                      <a:pt x="450" y="605"/>
                    </a:lnTo>
                    <a:lnTo>
                      <a:pt x="450" y="617"/>
                    </a:lnTo>
                    <a:lnTo>
                      <a:pt x="442" y="618"/>
                    </a:lnTo>
                    <a:lnTo>
                      <a:pt x="436" y="621"/>
                    </a:lnTo>
                    <a:lnTo>
                      <a:pt x="428" y="622"/>
                    </a:lnTo>
                    <a:lnTo>
                      <a:pt x="422" y="626"/>
                    </a:lnTo>
                    <a:lnTo>
                      <a:pt x="415" y="630"/>
                    </a:lnTo>
                    <a:lnTo>
                      <a:pt x="411" y="635"/>
                    </a:lnTo>
                    <a:lnTo>
                      <a:pt x="409" y="644"/>
                    </a:lnTo>
                    <a:lnTo>
                      <a:pt x="407" y="654"/>
                    </a:lnTo>
                    <a:lnTo>
                      <a:pt x="447" y="654"/>
                    </a:lnTo>
                    <a:lnTo>
                      <a:pt x="447" y="705"/>
                    </a:lnTo>
                    <a:lnTo>
                      <a:pt x="429" y="716"/>
                    </a:lnTo>
                    <a:lnTo>
                      <a:pt x="419" y="735"/>
                    </a:lnTo>
                    <a:lnTo>
                      <a:pt x="412" y="759"/>
                    </a:lnTo>
                    <a:lnTo>
                      <a:pt x="410" y="788"/>
                    </a:lnTo>
                    <a:lnTo>
                      <a:pt x="410" y="819"/>
                    </a:lnTo>
                    <a:lnTo>
                      <a:pt x="410" y="847"/>
                    </a:lnTo>
                    <a:lnTo>
                      <a:pt x="410" y="874"/>
                    </a:lnTo>
                    <a:lnTo>
                      <a:pt x="407" y="898"/>
                    </a:lnTo>
                    <a:lnTo>
                      <a:pt x="381" y="872"/>
                    </a:lnTo>
                    <a:lnTo>
                      <a:pt x="381" y="851"/>
                    </a:lnTo>
                    <a:lnTo>
                      <a:pt x="381" y="828"/>
                    </a:lnTo>
                    <a:lnTo>
                      <a:pt x="383" y="803"/>
                    </a:lnTo>
                    <a:lnTo>
                      <a:pt x="381" y="777"/>
                    </a:lnTo>
                    <a:lnTo>
                      <a:pt x="377" y="753"/>
                    </a:lnTo>
                    <a:lnTo>
                      <a:pt x="370" y="732"/>
                    </a:lnTo>
                    <a:lnTo>
                      <a:pt x="358" y="715"/>
                    </a:lnTo>
                    <a:lnTo>
                      <a:pt x="340" y="705"/>
                    </a:lnTo>
                    <a:lnTo>
                      <a:pt x="340" y="654"/>
                    </a:lnTo>
                    <a:lnTo>
                      <a:pt x="385" y="654"/>
                    </a:lnTo>
                    <a:lnTo>
                      <a:pt x="384" y="645"/>
                    </a:lnTo>
                    <a:lnTo>
                      <a:pt x="381" y="639"/>
                    </a:lnTo>
                    <a:lnTo>
                      <a:pt x="377" y="632"/>
                    </a:lnTo>
                    <a:lnTo>
                      <a:pt x="371" y="628"/>
                    </a:lnTo>
                    <a:lnTo>
                      <a:pt x="366" y="626"/>
                    </a:lnTo>
                    <a:lnTo>
                      <a:pt x="358" y="624"/>
                    </a:lnTo>
                    <a:lnTo>
                      <a:pt x="352" y="623"/>
                    </a:lnTo>
                    <a:lnTo>
                      <a:pt x="345" y="623"/>
                    </a:lnTo>
                    <a:lnTo>
                      <a:pt x="345" y="604"/>
                    </a:lnTo>
                    <a:lnTo>
                      <a:pt x="344" y="587"/>
                    </a:lnTo>
                    <a:lnTo>
                      <a:pt x="339" y="570"/>
                    </a:lnTo>
                    <a:lnTo>
                      <a:pt x="331" y="554"/>
                    </a:lnTo>
                    <a:lnTo>
                      <a:pt x="300" y="554"/>
                    </a:lnTo>
                    <a:lnTo>
                      <a:pt x="300" y="532"/>
                    </a:lnTo>
                    <a:lnTo>
                      <a:pt x="298" y="510"/>
                    </a:lnTo>
                    <a:lnTo>
                      <a:pt x="293" y="491"/>
                    </a:lnTo>
                    <a:lnTo>
                      <a:pt x="285" y="472"/>
                    </a:lnTo>
                    <a:lnTo>
                      <a:pt x="228" y="472"/>
                    </a:lnTo>
                    <a:lnTo>
                      <a:pt x="225" y="448"/>
                    </a:lnTo>
                    <a:lnTo>
                      <a:pt x="226" y="425"/>
                    </a:lnTo>
                    <a:lnTo>
                      <a:pt x="223" y="400"/>
                    </a:lnTo>
                    <a:lnTo>
                      <a:pt x="214" y="376"/>
                    </a:lnTo>
                    <a:lnTo>
                      <a:pt x="174" y="371"/>
                    </a:lnTo>
                    <a:lnTo>
                      <a:pt x="173" y="352"/>
                    </a:lnTo>
                    <a:lnTo>
                      <a:pt x="177" y="336"/>
                    </a:lnTo>
                    <a:lnTo>
                      <a:pt x="179" y="319"/>
                    </a:lnTo>
                    <a:lnTo>
                      <a:pt x="169" y="304"/>
                    </a:lnTo>
                    <a:lnTo>
                      <a:pt x="98" y="302"/>
                    </a:lnTo>
                    <a:lnTo>
                      <a:pt x="92" y="238"/>
                    </a:lnTo>
                    <a:lnTo>
                      <a:pt x="78" y="236"/>
                    </a:lnTo>
                    <a:lnTo>
                      <a:pt x="63" y="237"/>
                    </a:lnTo>
                    <a:lnTo>
                      <a:pt x="47" y="238"/>
                    </a:lnTo>
                    <a:lnTo>
                      <a:pt x="31" y="240"/>
                    </a:lnTo>
                    <a:lnTo>
                      <a:pt x="19" y="240"/>
                    </a:lnTo>
                    <a:lnTo>
                      <a:pt x="9" y="235"/>
                    </a:lnTo>
                    <a:lnTo>
                      <a:pt x="3" y="224"/>
                    </a:lnTo>
                    <a:lnTo>
                      <a:pt x="0" y="207"/>
                    </a:lnTo>
                    <a:lnTo>
                      <a:pt x="0" y="192"/>
                    </a:lnTo>
                    <a:lnTo>
                      <a:pt x="11" y="194"/>
                    </a:lnTo>
                    <a:lnTo>
                      <a:pt x="22" y="197"/>
                    </a:lnTo>
                    <a:lnTo>
                      <a:pt x="34" y="198"/>
                    </a:lnTo>
                    <a:lnTo>
                      <a:pt x="46" y="198"/>
                    </a:lnTo>
                    <a:lnTo>
                      <a:pt x="57" y="198"/>
                    </a:lnTo>
                    <a:lnTo>
                      <a:pt x="69" y="198"/>
                    </a:lnTo>
                    <a:lnTo>
                      <a:pt x="81" y="198"/>
                    </a:lnTo>
                    <a:lnTo>
                      <a:pt x="92" y="200"/>
                    </a:lnTo>
                    <a:lnTo>
                      <a:pt x="100" y="136"/>
                    </a:lnTo>
                    <a:lnTo>
                      <a:pt x="171" y="136"/>
                    </a:lnTo>
                    <a:lnTo>
                      <a:pt x="168" y="114"/>
                    </a:lnTo>
                    <a:lnTo>
                      <a:pt x="170" y="101"/>
                    </a:lnTo>
                    <a:lnTo>
                      <a:pt x="177" y="96"/>
                    </a:lnTo>
                    <a:lnTo>
                      <a:pt x="188" y="93"/>
                    </a:lnTo>
                    <a:lnTo>
                      <a:pt x="201" y="91"/>
                    </a:lnTo>
                    <a:lnTo>
                      <a:pt x="214" y="88"/>
                    </a:lnTo>
                    <a:lnTo>
                      <a:pt x="226" y="80"/>
                    </a:lnTo>
                    <a:lnTo>
                      <a:pt x="235" y="66"/>
                    </a:lnTo>
                    <a:lnTo>
                      <a:pt x="244" y="49"/>
                    </a:lnTo>
                    <a:lnTo>
                      <a:pt x="256" y="36"/>
                    </a:lnTo>
                    <a:lnTo>
                      <a:pt x="269" y="26"/>
                    </a:lnTo>
                    <a:lnTo>
                      <a:pt x="284" y="18"/>
                    </a:lnTo>
                    <a:lnTo>
                      <a:pt x="300" y="12"/>
                    </a:lnTo>
                    <a:lnTo>
                      <a:pt x="317" y="8"/>
                    </a:lnTo>
                    <a:lnTo>
                      <a:pt x="333" y="4"/>
                    </a:lnTo>
                    <a:lnTo>
                      <a:pt x="350" y="0"/>
                    </a:lnTo>
                    <a:lnTo>
                      <a:pt x="390" y="3"/>
                    </a:lnTo>
                    <a:lnTo>
                      <a:pt x="431" y="4"/>
                    </a:lnTo>
                    <a:lnTo>
                      <a:pt x="472" y="5"/>
                    </a:lnTo>
                    <a:lnTo>
                      <a:pt x="514" y="5"/>
                    </a:lnTo>
                    <a:lnTo>
                      <a:pt x="555" y="4"/>
                    </a:lnTo>
                    <a:lnTo>
                      <a:pt x="595" y="4"/>
                    </a:lnTo>
                    <a:lnTo>
                      <a:pt x="637" y="3"/>
                    </a:lnTo>
                    <a:lnTo>
                      <a:pt x="678" y="3"/>
                    </a:lnTo>
                    <a:lnTo>
                      <a:pt x="720" y="1"/>
                    </a:lnTo>
                    <a:lnTo>
                      <a:pt x="761" y="3"/>
                    </a:lnTo>
                    <a:lnTo>
                      <a:pt x="803" y="3"/>
                    </a:lnTo>
                    <a:lnTo>
                      <a:pt x="843" y="5"/>
                    </a:lnTo>
                    <a:lnTo>
                      <a:pt x="883" y="9"/>
                    </a:lnTo>
                    <a:lnTo>
                      <a:pt x="923" y="13"/>
                    </a:lnTo>
                    <a:lnTo>
                      <a:pt x="963" y="19"/>
                    </a:lnTo>
                    <a:lnTo>
                      <a:pt x="1002" y="29"/>
                    </a:lnTo>
                    <a:lnTo>
                      <a:pt x="1020" y="34"/>
                    </a:lnTo>
                    <a:lnTo>
                      <a:pt x="1038" y="43"/>
                    </a:lnTo>
                    <a:lnTo>
                      <a:pt x="1055" y="52"/>
                    </a:lnTo>
                    <a:lnTo>
                      <a:pt x="1071" y="64"/>
                    </a:lnTo>
                    <a:lnTo>
                      <a:pt x="1086" y="76"/>
                    </a:lnTo>
                    <a:lnTo>
                      <a:pt x="1102" y="91"/>
                    </a:lnTo>
                    <a:lnTo>
                      <a:pt x="1116" y="105"/>
                    </a:lnTo>
                    <a:lnTo>
                      <a:pt x="1130" y="119"/>
                    </a:lnTo>
                    <a:lnTo>
                      <a:pt x="1177" y="180"/>
                    </a:lnTo>
                    <a:lnTo>
                      <a:pt x="1210" y="246"/>
                    </a:lnTo>
                    <a:lnTo>
                      <a:pt x="1230" y="316"/>
                    </a:lnTo>
                    <a:lnTo>
                      <a:pt x="1242" y="387"/>
                    </a:lnTo>
                    <a:lnTo>
                      <a:pt x="1251" y="463"/>
                    </a:lnTo>
                    <a:lnTo>
                      <a:pt x="1259" y="536"/>
                    </a:lnTo>
                    <a:lnTo>
                      <a:pt x="1269" y="609"/>
                    </a:lnTo>
                    <a:lnTo>
                      <a:pt x="1287" y="680"/>
                    </a:lnTo>
                    <a:lnTo>
                      <a:pt x="1295" y="689"/>
                    </a:lnTo>
                    <a:lnTo>
                      <a:pt x="1303" y="694"/>
                    </a:lnTo>
                    <a:lnTo>
                      <a:pt x="1312" y="697"/>
                    </a:lnTo>
                    <a:lnTo>
                      <a:pt x="1322" y="697"/>
                    </a:lnTo>
                    <a:lnTo>
                      <a:pt x="1333" y="697"/>
                    </a:lnTo>
                    <a:lnTo>
                      <a:pt x="1343" y="697"/>
                    </a:lnTo>
                    <a:lnTo>
                      <a:pt x="1353" y="698"/>
                    </a:lnTo>
                    <a:lnTo>
                      <a:pt x="1364" y="702"/>
                    </a:lnTo>
                    <a:close/>
                    <a:moveTo>
                      <a:pt x="562" y="2108"/>
                    </a:moveTo>
                    <a:lnTo>
                      <a:pt x="582" y="2072"/>
                    </a:lnTo>
                    <a:lnTo>
                      <a:pt x="595" y="2033"/>
                    </a:lnTo>
                    <a:lnTo>
                      <a:pt x="602" y="1992"/>
                    </a:lnTo>
                    <a:lnTo>
                      <a:pt x="602" y="1951"/>
                    </a:lnTo>
                    <a:lnTo>
                      <a:pt x="599" y="1910"/>
                    </a:lnTo>
                    <a:lnTo>
                      <a:pt x="595" y="1867"/>
                    </a:lnTo>
                    <a:lnTo>
                      <a:pt x="591" y="1824"/>
                    </a:lnTo>
                    <a:lnTo>
                      <a:pt x="590" y="1783"/>
                    </a:lnTo>
                    <a:lnTo>
                      <a:pt x="590" y="1762"/>
                    </a:lnTo>
                    <a:lnTo>
                      <a:pt x="587" y="1741"/>
                    </a:lnTo>
                    <a:lnTo>
                      <a:pt x="585" y="1722"/>
                    </a:lnTo>
                    <a:lnTo>
                      <a:pt x="580" y="1702"/>
                    </a:lnTo>
                    <a:lnTo>
                      <a:pt x="571" y="1685"/>
                    </a:lnTo>
                    <a:lnTo>
                      <a:pt x="560" y="1670"/>
                    </a:lnTo>
                    <a:lnTo>
                      <a:pt x="547" y="1657"/>
                    </a:lnTo>
                    <a:lnTo>
                      <a:pt x="529" y="1647"/>
                    </a:lnTo>
                    <a:lnTo>
                      <a:pt x="536" y="1650"/>
                    </a:lnTo>
                    <a:lnTo>
                      <a:pt x="517" y="1675"/>
                    </a:lnTo>
                    <a:lnTo>
                      <a:pt x="507" y="1706"/>
                    </a:lnTo>
                    <a:lnTo>
                      <a:pt x="501" y="1742"/>
                    </a:lnTo>
                    <a:lnTo>
                      <a:pt x="499" y="1781"/>
                    </a:lnTo>
                    <a:lnTo>
                      <a:pt x="499" y="1821"/>
                    </a:lnTo>
                    <a:lnTo>
                      <a:pt x="502" y="1859"/>
                    </a:lnTo>
                    <a:lnTo>
                      <a:pt x="503" y="1895"/>
                    </a:lnTo>
                    <a:lnTo>
                      <a:pt x="505" y="1925"/>
                    </a:lnTo>
                    <a:lnTo>
                      <a:pt x="524" y="1925"/>
                    </a:lnTo>
                    <a:lnTo>
                      <a:pt x="527" y="1967"/>
                    </a:lnTo>
                    <a:lnTo>
                      <a:pt x="532" y="2011"/>
                    </a:lnTo>
                    <a:lnTo>
                      <a:pt x="539" y="2055"/>
                    </a:lnTo>
                    <a:lnTo>
                      <a:pt x="547" y="2096"/>
                    </a:lnTo>
                    <a:lnTo>
                      <a:pt x="562" y="2108"/>
                    </a:lnTo>
                    <a:close/>
                    <a:moveTo>
                      <a:pt x="155" y="1487"/>
                    </a:moveTo>
                    <a:lnTo>
                      <a:pt x="155" y="1474"/>
                    </a:lnTo>
                    <a:lnTo>
                      <a:pt x="149" y="1464"/>
                    </a:lnTo>
                    <a:lnTo>
                      <a:pt x="140" y="1456"/>
                    </a:lnTo>
                    <a:lnTo>
                      <a:pt x="134" y="1446"/>
                    </a:lnTo>
                    <a:lnTo>
                      <a:pt x="138" y="1513"/>
                    </a:lnTo>
                    <a:lnTo>
                      <a:pt x="155" y="1487"/>
                    </a:lnTo>
                    <a:close/>
                    <a:moveTo>
                      <a:pt x="529" y="802"/>
                    </a:moveTo>
                    <a:lnTo>
                      <a:pt x="538" y="782"/>
                    </a:lnTo>
                    <a:lnTo>
                      <a:pt x="529" y="753"/>
                    </a:lnTo>
                    <a:lnTo>
                      <a:pt x="529" y="802"/>
                    </a:lnTo>
                    <a:close/>
                  </a:path>
                </a:pathLst>
              </a:custGeom>
              <a:solidFill>
                <a:srgbClr val="000000"/>
              </a:solidFill>
              <a:ln w="9525">
                <a:noFill/>
                <a:round/>
                <a:headEnd/>
                <a:tailEnd/>
              </a:ln>
            </p:spPr>
            <p:txBody>
              <a:bodyPr/>
              <a:lstStyle/>
              <a:p>
                <a:endParaRPr lang="en-US" dirty="0"/>
              </a:p>
            </p:txBody>
          </p:sp>
          <p:sp>
            <p:nvSpPr>
              <p:cNvPr id="282" name="Freeform 185"/>
              <p:cNvSpPr>
                <a:spLocks/>
              </p:cNvSpPr>
              <p:nvPr/>
            </p:nvSpPr>
            <p:spPr bwMode="auto">
              <a:xfrm>
                <a:off x="3595" y="2989"/>
                <a:ext cx="101" cy="38"/>
              </a:xfrm>
              <a:custGeom>
                <a:avLst/>
                <a:gdLst>
                  <a:gd name="T0" fmla="*/ 303 w 303"/>
                  <a:gd name="T1" fmla="*/ 53 h 113"/>
                  <a:gd name="T2" fmla="*/ 303 w 303"/>
                  <a:gd name="T3" fmla="*/ 108 h 113"/>
                  <a:gd name="T4" fmla="*/ 284 w 303"/>
                  <a:gd name="T5" fmla="*/ 109 h 113"/>
                  <a:gd name="T6" fmla="*/ 264 w 303"/>
                  <a:gd name="T7" fmla="*/ 109 h 113"/>
                  <a:gd name="T8" fmla="*/ 245 w 303"/>
                  <a:gd name="T9" fmla="*/ 110 h 113"/>
                  <a:gd name="T10" fmla="*/ 225 w 303"/>
                  <a:gd name="T11" fmla="*/ 112 h 113"/>
                  <a:gd name="T12" fmla="*/ 207 w 303"/>
                  <a:gd name="T13" fmla="*/ 112 h 113"/>
                  <a:gd name="T14" fmla="*/ 188 w 303"/>
                  <a:gd name="T15" fmla="*/ 112 h 113"/>
                  <a:gd name="T16" fmla="*/ 170 w 303"/>
                  <a:gd name="T17" fmla="*/ 113 h 113"/>
                  <a:gd name="T18" fmla="*/ 151 w 303"/>
                  <a:gd name="T19" fmla="*/ 113 h 113"/>
                  <a:gd name="T20" fmla="*/ 132 w 303"/>
                  <a:gd name="T21" fmla="*/ 112 h 113"/>
                  <a:gd name="T22" fmla="*/ 114 w 303"/>
                  <a:gd name="T23" fmla="*/ 112 h 113"/>
                  <a:gd name="T24" fmla="*/ 96 w 303"/>
                  <a:gd name="T25" fmla="*/ 110 h 113"/>
                  <a:gd name="T26" fmla="*/ 76 w 303"/>
                  <a:gd name="T27" fmla="*/ 109 h 113"/>
                  <a:gd name="T28" fmla="*/ 58 w 303"/>
                  <a:gd name="T29" fmla="*/ 108 h 113"/>
                  <a:gd name="T30" fmla="*/ 40 w 303"/>
                  <a:gd name="T31" fmla="*/ 105 h 113"/>
                  <a:gd name="T32" fmla="*/ 20 w 303"/>
                  <a:gd name="T33" fmla="*/ 103 h 113"/>
                  <a:gd name="T34" fmla="*/ 2 w 303"/>
                  <a:gd name="T35" fmla="*/ 99 h 113"/>
                  <a:gd name="T36" fmla="*/ 0 w 303"/>
                  <a:gd name="T37" fmla="*/ 0 h 113"/>
                  <a:gd name="T38" fmla="*/ 20 w 303"/>
                  <a:gd name="T39" fmla="*/ 3 h 113"/>
                  <a:gd name="T40" fmla="*/ 40 w 303"/>
                  <a:gd name="T41" fmla="*/ 4 h 113"/>
                  <a:gd name="T42" fmla="*/ 59 w 303"/>
                  <a:gd name="T43" fmla="*/ 4 h 113"/>
                  <a:gd name="T44" fmla="*/ 79 w 303"/>
                  <a:gd name="T45" fmla="*/ 4 h 113"/>
                  <a:gd name="T46" fmla="*/ 97 w 303"/>
                  <a:gd name="T47" fmla="*/ 4 h 113"/>
                  <a:gd name="T48" fmla="*/ 115 w 303"/>
                  <a:gd name="T49" fmla="*/ 4 h 113"/>
                  <a:gd name="T50" fmla="*/ 132 w 303"/>
                  <a:gd name="T51" fmla="*/ 3 h 113"/>
                  <a:gd name="T52" fmla="*/ 150 w 303"/>
                  <a:gd name="T53" fmla="*/ 3 h 113"/>
                  <a:gd name="T54" fmla="*/ 167 w 303"/>
                  <a:gd name="T55" fmla="*/ 3 h 113"/>
                  <a:gd name="T56" fmla="*/ 184 w 303"/>
                  <a:gd name="T57" fmla="*/ 3 h 113"/>
                  <a:gd name="T58" fmla="*/ 201 w 303"/>
                  <a:gd name="T59" fmla="*/ 3 h 113"/>
                  <a:gd name="T60" fmla="*/ 217 w 303"/>
                  <a:gd name="T61" fmla="*/ 4 h 113"/>
                  <a:gd name="T62" fmla="*/ 234 w 303"/>
                  <a:gd name="T63" fmla="*/ 5 h 113"/>
                  <a:gd name="T64" fmla="*/ 251 w 303"/>
                  <a:gd name="T65" fmla="*/ 9 h 113"/>
                  <a:gd name="T66" fmla="*/ 269 w 303"/>
                  <a:gd name="T67" fmla="*/ 12 h 113"/>
                  <a:gd name="T68" fmla="*/ 287 w 303"/>
                  <a:gd name="T69" fmla="*/ 17 h 113"/>
                  <a:gd name="T70" fmla="*/ 303 w 303"/>
                  <a:gd name="T71" fmla="*/ 53 h 1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3"/>
                  <a:gd name="T109" fmla="*/ 0 h 113"/>
                  <a:gd name="T110" fmla="*/ 303 w 303"/>
                  <a:gd name="T111" fmla="*/ 113 h 1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3" h="113">
                    <a:moveTo>
                      <a:pt x="303" y="53"/>
                    </a:moveTo>
                    <a:lnTo>
                      <a:pt x="303" y="108"/>
                    </a:lnTo>
                    <a:lnTo>
                      <a:pt x="284" y="109"/>
                    </a:lnTo>
                    <a:lnTo>
                      <a:pt x="264" y="109"/>
                    </a:lnTo>
                    <a:lnTo>
                      <a:pt x="245" y="110"/>
                    </a:lnTo>
                    <a:lnTo>
                      <a:pt x="225" y="112"/>
                    </a:lnTo>
                    <a:lnTo>
                      <a:pt x="207" y="112"/>
                    </a:lnTo>
                    <a:lnTo>
                      <a:pt x="188" y="112"/>
                    </a:lnTo>
                    <a:lnTo>
                      <a:pt x="170" y="113"/>
                    </a:lnTo>
                    <a:lnTo>
                      <a:pt x="151" y="113"/>
                    </a:lnTo>
                    <a:lnTo>
                      <a:pt x="132" y="112"/>
                    </a:lnTo>
                    <a:lnTo>
                      <a:pt x="114" y="112"/>
                    </a:lnTo>
                    <a:lnTo>
                      <a:pt x="96" y="110"/>
                    </a:lnTo>
                    <a:lnTo>
                      <a:pt x="76" y="109"/>
                    </a:lnTo>
                    <a:lnTo>
                      <a:pt x="58" y="108"/>
                    </a:lnTo>
                    <a:lnTo>
                      <a:pt x="40" y="105"/>
                    </a:lnTo>
                    <a:lnTo>
                      <a:pt x="20" y="103"/>
                    </a:lnTo>
                    <a:lnTo>
                      <a:pt x="2" y="99"/>
                    </a:lnTo>
                    <a:lnTo>
                      <a:pt x="0" y="0"/>
                    </a:lnTo>
                    <a:lnTo>
                      <a:pt x="20" y="3"/>
                    </a:lnTo>
                    <a:lnTo>
                      <a:pt x="40" y="4"/>
                    </a:lnTo>
                    <a:lnTo>
                      <a:pt x="59" y="4"/>
                    </a:lnTo>
                    <a:lnTo>
                      <a:pt x="79" y="4"/>
                    </a:lnTo>
                    <a:lnTo>
                      <a:pt x="97" y="4"/>
                    </a:lnTo>
                    <a:lnTo>
                      <a:pt x="115" y="4"/>
                    </a:lnTo>
                    <a:lnTo>
                      <a:pt x="132" y="3"/>
                    </a:lnTo>
                    <a:lnTo>
                      <a:pt x="150" y="3"/>
                    </a:lnTo>
                    <a:lnTo>
                      <a:pt x="167" y="3"/>
                    </a:lnTo>
                    <a:lnTo>
                      <a:pt x="184" y="3"/>
                    </a:lnTo>
                    <a:lnTo>
                      <a:pt x="201" y="3"/>
                    </a:lnTo>
                    <a:lnTo>
                      <a:pt x="217" y="4"/>
                    </a:lnTo>
                    <a:lnTo>
                      <a:pt x="234" y="5"/>
                    </a:lnTo>
                    <a:lnTo>
                      <a:pt x="251" y="9"/>
                    </a:lnTo>
                    <a:lnTo>
                      <a:pt x="269" y="12"/>
                    </a:lnTo>
                    <a:lnTo>
                      <a:pt x="287" y="17"/>
                    </a:lnTo>
                    <a:lnTo>
                      <a:pt x="303" y="53"/>
                    </a:lnTo>
                    <a:close/>
                  </a:path>
                </a:pathLst>
              </a:custGeom>
              <a:solidFill>
                <a:srgbClr val="91A3E0"/>
              </a:solidFill>
              <a:ln w="9525">
                <a:noFill/>
                <a:round/>
                <a:headEnd/>
                <a:tailEnd/>
              </a:ln>
            </p:spPr>
            <p:txBody>
              <a:bodyPr/>
              <a:lstStyle/>
              <a:p>
                <a:endParaRPr lang="en-US" dirty="0"/>
              </a:p>
            </p:txBody>
          </p:sp>
          <p:sp>
            <p:nvSpPr>
              <p:cNvPr id="283" name="Freeform 186"/>
              <p:cNvSpPr>
                <a:spLocks/>
              </p:cNvSpPr>
              <p:nvPr/>
            </p:nvSpPr>
            <p:spPr bwMode="auto">
              <a:xfrm>
                <a:off x="3563" y="2989"/>
                <a:ext cx="171" cy="63"/>
              </a:xfrm>
              <a:custGeom>
                <a:avLst/>
                <a:gdLst>
                  <a:gd name="T0" fmla="*/ 494 w 512"/>
                  <a:gd name="T1" fmla="*/ 190 h 190"/>
                  <a:gd name="T2" fmla="*/ 467 w 512"/>
                  <a:gd name="T3" fmla="*/ 189 h 190"/>
                  <a:gd name="T4" fmla="*/ 441 w 512"/>
                  <a:gd name="T5" fmla="*/ 183 h 190"/>
                  <a:gd name="T6" fmla="*/ 421 w 512"/>
                  <a:gd name="T7" fmla="*/ 168 h 190"/>
                  <a:gd name="T8" fmla="*/ 404 w 512"/>
                  <a:gd name="T9" fmla="*/ 155 h 190"/>
                  <a:gd name="T10" fmla="*/ 384 w 512"/>
                  <a:gd name="T11" fmla="*/ 158 h 190"/>
                  <a:gd name="T12" fmla="*/ 366 w 512"/>
                  <a:gd name="T13" fmla="*/ 166 h 190"/>
                  <a:gd name="T14" fmla="*/ 350 w 512"/>
                  <a:gd name="T15" fmla="*/ 179 h 190"/>
                  <a:gd name="T16" fmla="*/ 329 w 512"/>
                  <a:gd name="T17" fmla="*/ 186 h 190"/>
                  <a:gd name="T18" fmla="*/ 301 w 512"/>
                  <a:gd name="T19" fmla="*/ 185 h 190"/>
                  <a:gd name="T20" fmla="*/ 270 w 512"/>
                  <a:gd name="T21" fmla="*/ 185 h 190"/>
                  <a:gd name="T22" fmla="*/ 239 w 512"/>
                  <a:gd name="T23" fmla="*/ 186 h 190"/>
                  <a:gd name="T24" fmla="*/ 207 w 512"/>
                  <a:gd name="T25" fmla="*/ 186 h 190"/>
                  <a:gd name="T26" fmla="*/ 178 w 512"/>
                  <a:gd name="T27" fmla="*/ 184 h 190"/>
                  <a:gd name="T28" fmla="*/ 149 w 512"/>
                  <a:gd name="T29" fmla="*/ 177 h 190"/>
                  <a:gd name="T30" fmla="*/ 123 w 512"/>
                  <a:gd name="T31" fmla="*/ 164 h 190"/>
                  <a:gd name="T32" fmla="*/ 97 w 512"/>
                  <a:gd name="T33" fmla="*/ 154 h 190"/>
                  <a:gd name="T34" fmla="*/ 69 w 512"/>
                  <a:gd name="T35" fmla="*/ 164 h 190"/>
                  <a:gd name="T36" fmla="*/ 43 w 512"/>
                  <a:gd name="T37" fmla="*/ 180 h 190"/>
                  <a:gd name="T38" fmla="*/ 14 w 512"/>
                  <a:gd name="T39" fmla="*/ 184 h 190"/>
                  <a:gd name="T40" fmla="*/ 4 w 512"/>
                  <a:gd name="T41" fmla="*/ 4 h 190"/>
                  <a:gd name="T42" fmla="*/ 21 w 512"/>
                  <a:gd name="T43" fmla="*/ 5 h 190"/>
                  <a:gd name="T44" fmla="*/ 36 w 512"/>
                  <a:gd name="T45" fmla="*/ 2 h 190"/>
                  <a:gd name="T46" fmla="*/ 51 w 512"/>
                  <a:gd name="T47" fmla="*/ 0 h 190"/>
                  <a:gd name="T48" fmla="*/ 66 w 512"/>
                  <a:gd name="T49" fmla="*/ 1 h 190"/>
                  <a:gd name="T50" fmla="*/ 77 w 512"/>
                  <a:gd name="T51" fmla="*/ 40 h 190"/>
                  <a:gd name="T52" fmla="*/ 73 w 512"/>
                  <a:gd name="T53" fmla="*/ 89 h 190"/>
                  <a:gd name="T54" fmla="*/ 82 w 512"/>
                  <a:gd name="T55" fmla="*/ 126 h 190"/>
                  <a:gd name="T56" fmla="*/ 131 w 512"/>
                  <a:gd name="T57" fmla="*/ 126 h 190"/>
                  <a:gd name="T58" fmla="*/ 415 w 512"/>
                  <a:gd name="T59" fmla="*/ 98 h 190"/>
                  <a:gd name="T60" fmla="*/ 408 w 512"/>
                  <a:gd name="T61" fmla="*/ 30 h 190"/>
                  <a:gd name="T62" fmla="*/ 408 w 512"/>
                  <a:gd name="T63" fmla="*/ 2 h 190"/>
                  <a:gd name="T64" fmla="*/ 442 w 512"/>
                  <a:gd name="T65" fmla="*/ 2 h 190"/>
                  <a:gd name="T66" fmla="*/ 474 w 512"/>
                  <a:gd name="T67" fmla="*/ 6 h 190"/>
                  <a:gd name="T68" fmla="*/ 499 w 512"/>
                  <a:gd name="T69" fmla="*/ 24 h 190"/>
                  <a:gd name="T70" fmla="*/ 508 w 512"/>
                  <a:gd name="T71" fmla="*/ 76 h 190"/>
                  <a:gd name="T72" fmla="*/ 512 w 512"/>
                  <a:gd name="T73" fmla="*/ 157 h 1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12"/>
                  <a:gd name="T112" fmla="*/ 0 h 190"/>
                  <a:gd name="T113" fmla="*/ 512 w 512"/>
                  <a:gd name="T114" fmla="*/ 190 h 1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12" h="190">
                    <a:moveTo>
                      <a:pt x="508" y="190"/>
                    </a:moveTo>
                    <a:lnTo>
                      <a:pt x="494" y="190"/>
                    </a:lnTo>
                    <a:lnTo>
                      <a:pt x="480" y="190"/>
                    </a:lnTo>
                    <a:lnTo>
                      <a:pt x="467" y="189"/>
                    </a:lnTo>
                    <a:lnTo>
                      <a:pt x="454" y="186"/>
                    </a:lnTo>
                    <a:lnTo>
                      <a:pt x="441" y="183"/>
                    </a:lnTo>
                    <a:lnTo>
                      <a:pt x="430" y="176"/>
                    </a:lnTo>
                    <a:lnTo>
                      <a:pt x="421" y="168"/>
                    </a:lnTo>
                    <a:lnTo>
                      <a:pt x="415" y="157"/>
                    </a:lnTo>
                    <a:lnTo>
                      <a:pt x="404" y="155"/>
                    </a:lnTo>
                    <a:lnTo>
                      <a:pt x="394" y="155"/>
                    </a:lnTo>
                    <a:lnTo>
                      <a:pt x="384" y="158"/>
                    </a:lnTo>
                    <a:lnTo>
                      <a:pt x="375" y="161"/>
                    </a:lnTo>
                    <a:lnTo>
                      <a:pt x="366" y="166"/>
                    </a:lnTo>
                    <a:lnTo>
                      <a:pt x="358" y="172"/>
                    </a:lnTo>
                    <a:lnTo>
                      <a:pt x="350" y="179"/>
                    </a:lnTo>
                    <a:lnTo>
                      <a:pt x="342" y="188"/>
                    </a:lnTo>
                    <a:lnTo>
                      <a:pt x="329" y="186"/>
                    </a:lnTo>
                    <a:lnTo>
                      <a:pt x="315" y="185"/>
                    </a:lnTo>
                    <a:lnTo>
                      <a:pt x="301" y="185"/>
                    </a:lnTo>
                    <a:lnTo>
                      <a:pt x="285" y="185"/>
                    </a:lnTo>
                    <a:lnTo>
                      <a:pt x="270" y="185"/>
                    </a:lnTo>
                    <a:lnTo>
                      <a:pt x="255" y="185"/>
                    </a:lnTo>
                    <a:lnTo>
                      <a:pt x="239" y="186"/>
                    </a:lnTo>
                    <a:lnTo>
                      <a:pt x="223" y="186"/>
                    </a:lnTo>
                    <a:lnTo>
                      <a:pt x="207" y="186"/>
                    </a:lnTo>
                    <a:lnTo>
                      <a:pt x="193" y="185"/>
                    </a:lnTo>
                    <a:lnTo>
                      <a:pt x="178" y="184"/>
                    </a:lnTo>
                    <a:lnTo>
                      <a:pt x="163" y="181"/>
                    </a:lnTo>
                    <a:lnTo>
                      <a:pt x="149" y="177"/>
                    </a:lnTo>
                    <a:lnTo>
                      <a:pt x="136" y="172"/>
                    </a:lnTo>
                    <a:lnTo>
                      <a:pt x="123" y="164"/>
                    </a:lnTo>
                    <a:lnTo>
                      <a:pt x="112" y="157"/>
                    </a:lnTo>
                    <a:lnTo>
                      <a:pt x="97" y="154"/>
                    </a:lnTo>
                    <a:lnTo>
                      <a:pt x="83" y="158"/>
                    </a:lnTo>
                    <a:lnTo>
                      <a:pt x="69" y="164"/>
                    </a:lnTo>
                    <a:lnTo>
                      <a:pt x="56" y="172"/>
                    </a:lnTo>
                    <a:lnTo>
                      <a:pt x="43" y="180"/>
                    </a:lnTo>
                    <a:lnTo>
                      <a:pt x="29" y="184"/>
                    </a:lnTo>
                    <a:lnTo>
                      <a:pt x="14" y="184"/>
                    </a:lnTo>
                    <a:lnTo>
                      <a:pt x="0" y="176"/>
                    </a:lnTo>
                    <a:lnTo>
                      <a:pt x="4" y="4"/>
                    </a:lnTo>
                    <a:lnTo>
                      <a:pt x="13" y="5"/>
                    </a:lnTo>
                    <a:lnTo>
                      <a:pt x="21" y="5"/>
                    </a:lnTo>
                    <a:lnTo>
                      <a:pt x="29" y="4"/>
                    </a:lnTo>
                    <a:lnTo>
                      <a:pt x="36" y="2"/>
                    </a:lnTo>
                    <a:lnTo>
                      <a:pt x="43" y="0"/>
                    </a:lnTo>
                    <a:lnTo>
                      <a:pt x="51" y="0"/>
                    </a:lnTo>
                    <a:lnTo>
                      <a:pt x="58" y="0"/>
                    </a:lnTo>
                    <a:lnTo>
                      <a:pt x="66" y="1"/>
                    </a:lnTo>
                    <a:lnTo>
                      <a:pt x="75" y="18"/>
                    </a:lnTo>
                    <a:lnTo>
                      <a:pt x="77" y="40"/>
                    </a:lnTo>
                    <a:lnTo>
                      <a:pt x="75" y="66"/>
                    </a:lnTo>
                    <a:lnTo>
                      <a:pt x="73" y="89"/>
                    </a:lnTo>
                    <a:lnTo>
                      <a:pt x="74" y="110"/>
                    </a:lnTo>
                    <a:lnTo>
                      <a:pt x="82" y="126"/>
                    </a:lnTo>
                    <a:lnTo>
                      <a:pt x="100" y="131"/>
                    </a:lnTo>
                    <a:lnTo>
                      <a:pt x="131" y="126"/>
                    </a:lnTo>
                    <a:lnTo>
                      <a:pt x="408" y="132"/>
                    </a:lnTo>
                    <a:lnTo>
                      <a:pt x="415" y="98"/>
                    </a:lnTo>
                    <a:lnTo>
                      <a:pt x="415" y="62"/>
                    </a:lnTo>
                    <a:lnTo>
                      <a:pt x="408" y="30"/>
                    </a:lnTo>
                    <a:lnTo>
                      <a:pt x="393" y="1"/>
                    </a:lnTo>
                    <a:lnTo>
                      <a:pt x="408" y="2"/>
                    </a:lnTo>
                    <a:lnTo>
                      <a:pt x="425" y="2"/>
                    </a:lnTo>
                    <a:lnTo>
                      <a:pt x="442" y="2"/>
                    </a:lnTo>
                    <a:lnTo>
                      <a:pt x="459" y="4"/>
                    </a:lnTo>
                    <a:lnTo>
                      <a:pt x="474" y="6"/>
                    </a:lnTo>
                    <a:lnTo>
                      <a:pt x="489" y="13"/>
                    </a:lnTo>
                    <a:lnTo>
                      <a:pt x="499" y="24"/>
                    </a:lnTo>
                    <a:lnTo>
                      <a:pt x="506" y="40"/>
                    </a:lnTo>
                    <a:lnTo>
                      <a:pt x="508" y="76"/>
                    </a:lnTo>
                    <a:lnTo>
                      <a:pt x="511" y="116"/>
                    </a:lnTo>
                    <a:lnTo>
                      <a:pt x="512" y="157"/>
                    </a:lnTo>
                    <a:lnTo>
                      <a:pt x="508" y="190"/>
                    </a:lnTo>
                    <a:close/>
                  </a:path>
                </a:pathLst>
              </a:custGeom>
              <a:solidFill>
                <a:srgbClr val="9E9E9E"/>
              </a:solidFill>
              <a:ln w="9525">
                <a:noFill/>
                <a:round/>
                <a:headEnd/>
                <a:tailEnd/>
              </a:ln>
            </p:spPr>
            <p:txBody>
              <a:bodyPr/>
              <a:lstStyle/>
              <a:p>
                <a:endParaRPr lang="en-US" dirty="0"/>
              </a:p>
            </p:txBody>
          </p:sp>
          <p:sp>
            <p:nvSpPr>
              <p:cNvPr id="284" name="Freeform 187"/>
              <p:cNvSpPr>
                <a:spLocks/>
              </p:cNvSpPr>
              <p:nvPr/>
            </p:nvSpPr>
            <p:spPr bwMode="auto">
              <a:xfrm>
                <a:off x="3518" y="2990"/>
                <a:ext cx="332" cy="173"/>
              </a:xfrm>
              <a:custGeom>
                <a:avLst/>
                <a:gdLst>
                  <a:gd name="T0" fmla="*/ 528 w 996"/>
                  <a:gd name="T1" fmla="*/ 496 h 517"/>
                  <a:gd name="T2" fmla="*/ 525 w 996"/>
                  <a:gd name="T3" fmla="*/ 431 h 517"/>
                  <a:gd name="T4" fmla="*/ 523 w 996"/>
                  <a:gd name="T5" fmla="*/ 365 h 517"/>
                  <a:gd name="T6" fmla="*/ 479 w 996"/>
                  <a:gd name="T7" fmla="*/ 337 h 517"/>
                  <a:gd name="T8" fmla="*/ 431 w 996"/>
                  <a:gd name="T9" fmla="*/ 333 h 517"/>
                  <a:gd name="T10" fmla="*/ 379 w 996"/>
                  <a:gd name="T11" fmla="*/ 338 h 517"/>
                  <a:gd name="T12" fmla="*/ 330 w 996"/>
                  <a:gd name="T13" fmla="*/ 340 h 517"/>
                  <a:gd name="T14" fmla="*/ 301 w 996"/>
                  <a:gd name="T15" fmla="*/ 383 h 517"/>
                  <a:gd name="T16" fmla="*/ 297 w 996"/>
                  <a:gd name="T17" fmla="*/ 439 h 517"/>
                  <a:gd name="T18" fmla="*/ 236 w 996"/>
                  <a:gd name="T19" fmla="*/ 401 h 517"/>
                  <a:gd name="T20" fmla="*/ 213 w 996"/>
                  <a:gd name="T21" fmla="*/ 356 h 517"/>
                  <a:gd name="T22" fmla="*/ 175 w 996"/>
                  <a:gd name="T23" fmla="*/ 340 h 517"/>
                  <a:gd name="T24" fmla="*/ 127 w 996"/>
                  <a:gd name="T25" fmla="*/ 355 h 517"/>
                  <a:gd name="T26" fmla="*/ 91 w 996"/>
                  <a:gd name="T27" fmla="*/ 436 h 517"/>
                  <a:gd name="T28" fmla="*/ 76 w 996"/>
                  <a:gd name="T29" fmla="*/ 436 h 517"/>
                  <a:gd name="T30" fmla="*/ 59 w 996"/>
                  <a:gd name="T31" fmla="*/ 435 h 517"/>
                  <a:gd name="T32" fmla="*/ 43 w 996"/>
                  <a:gd name="T33" fmla="*/ 435 h 517"/>
                  <a:gd name="T34" fmla="*/ 28 w 996"/>
                  <a:gd name="T35" fmla="*/ 439 h 517"/>
                  <a:gd name="T36" fmla="*/ 16 w 996"/>
                  <a:gd name="T37" fmla="*/ 427 h 517"/>
                  <a:gd name="T38" fmla="*/ 8 w 996"/>
                  <a:gd name="T39" fmla="*/ 412 h 517"/>
                  <a:gd name="T40" fmla="*/ 2 w 996"/>
                  <a:gd name="T41" fmla="*/ 233 h 517"/>
                  <a:gd name="T42" fmla="*/ 13 w 996"/>
                  <a:gd name="T43" fmla="*/ 55 h 517"/>
                  <a:gd name="T44" fmla="*/ 29 w 996"/>
                  <a:gd name="T45" fmla="*/ 28 h 517"/>
                  <a:gd name="T46" fmla="*/ 53 w 996"/>
                  <a:gd name="T47" fmla="*/ 14 h 517"/>
                  <a:gd name="T48" fmla="*/ 83 w 996"/>
                  <a:gd name="T49" fmla="*/ 6 h 517"/>
                  <a:gd name="T50" fmla="*/ 113 w 996"/>
                  <a:gd name="T51" fmla="*/ 0 h 517"/>
                  <a:gd name="T52" fmla="*/ 133 w 996"/>
                  <a:gd name="T53" fmla="*/ 197 h 517"/>
                  <a:gd name="T54" fmla="*/ 165 w 996"/>
                  <a:gd name="T55" fmla="*/ 197 h 517"/>
                  <a:gd name="T56" fmla="*/ 200 w 996"/>
                  <a:gd name="T57" fmla="*/ 184 h 517"/>
                  <a:gd name="T58" fmla="*/ 235 w 996"/>
                  <a:gd name="T59" fmla="*/ 173 h 517"/>
                  <a:gd name="T60" fmla="*/ 252 w 996"/>
                  <a:gd name="T61" fmla="*/ 180 h 517"/>
                  <a:gd name="T62" fmla="*/ 261 w 996"/>
                  <a:gd name="T63" fmla="*/ 190 h 517"/>
                  <a:gd name="T64" fmla="*/ 489 w 996"/>
                  <a:gd name="T65" fmla="*/ 198 h 517"/>
                  <a:gd name="T66" fmla="*/ 499 w 996"/>
                  <a:gd name="T67" fmla="*/ 188 h 517"/>
                  <a:gd name="T68" fmla="*/ 512 w 996"/>
                  <a:gd name="T69" fmla="*/ 177 h 517"/>
                  <a:gd name="T70" fmla="*/ 527 w 996"/>
                  <a:gd name="T71" fmla="*/ 172 h 517"/>
                  <a:gd name="T72" fmla="*/ 543 w 996"/>
                  <a:gd name="T73" fmla="*/ 173 h 517"/>
                  <a:gd name="T74" fmla="*/ 562 w 996"/>
                  <a:gd name="T75" fmla="*/ 197 h 517"/>
                  <a:gd name="T76" fmla="*/ 589 w 996"/>
                  <a:gd name="T77" fmla="*/ 204 h 517"/>
                  <a:gd name="T78" fmla="*/ 621 w 996"/>
                  <a:gd name="T79" fmla="*/ 206 h 517"/>
                  <a:gd name="T80" fmla="*/ 657 w 996"/>
                  <a:gd name="T81" fmla="*/ 207 h 517"/>
                  <a:gd name="T82" fmla="*/ 669 w 996"/>
                  <a:gd name="T83" fmla="*/ 146 h 517"/>
                  <a:gd name="T84" fmla="*/ 663 w 996"/>
                  <a:gd name="T85" fmla="*/ 57 h 517"/>
                  <a:gd name="T86" fmla="*/ 695 w 996"/>
                  <a:gd name="T87" fmla="*/ 10 h 517"/>
                  <a:gd name="T88" fmla="*/ 766 w 996"/>
                  <a:gd name="T89" fmla="*/ 26 h 517"/>
                  <a:gd name="T90" fmla="*/ 828 w 996"/>
                  <a:gd name="T91" fmla="*/ 57 h 517"/>
                  <a:gd name="T92" fmla="*/ 880 w 996"/>
                  <a:gd name="T93" fmla="*/ 101 h 517"/>
                  <a:gd name="T94" fmla="*/ 923 w 996"/>
                  <a:gd name="T95" fmla="*/ 157 h 517"/>
                  <a:gd name="T96" fmla="*/ 955 w 996"/>
                  <a:gd name="T97" fmla="*/ 220 h 517"/>
                  <a:gd name="T98" fmla="*/ 979 w 996"/>
                  <a:gd name="T99" fmla="*/ 289 h 517"/>
                  <a:gd name="T100" fmla="*/ 992 w 996"/>
                  <a:gd name="T101" fmla="*/ 360 h 517"/>
                  <a:gd name="T102" fmla="*/ 987 w 996"/>
                  <a:gd name="T103" fmla="*/ 401 h 517"/>
                  <a:gd name="T104" fmla="*/ 966 w 996"/>
                  <a:gd name="T105" fmla="*/ 405 h 517"/>
                  <a:gd name="T106" fmla="*/ 944 w 996"/>
                  <a:gd name="T107" fmla="*/ 405 h 517"/>
                  <a:gd name="T108" fmla="*/ 922 w 996"/>
                  <a:gd name="T109" fmla="*/ 412 h 517"/>
                  <a:gd name="T110" fmla="*/ 915 w 996"/>
                  <a:gd name="T111" fmla="*/ 444 h 517"/>
                  <a:gd name="T112" fmla="*/ 918 w 996"/>
                  <a:gd name="T113" fmla="*/ 492 h 51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96"/>
                  <a:gd name="T172" fmla="*/ 0 h 517"/>
                  <a:gd name="T173" fmla="*/ 996 w 996"/>
                  <a:gd name="T174" fmla="*/ 517 h 51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96" h="517">
                    <a:moveTo>
                      <a:pt x="919" y="517"/>
                    </a:moveTo>
                    <a:lnTo>
                      <a:pt x="528" y="496"/>
                    </a:lnTo>
                    <a:lnTo>
                      <a:pt x="527" y="464"/>
                    </a:lnTo>
                    <a:lnTo>
                      <a:pt x="525" y="431"/>
                    </a:lnTo>
                    <a:lnTo>
                      <a:pt x="524" y="397"/>
                    </a:lnTo>
                    <a:lnTo>
                      <a:pt x="523" y="365"/>
                    </a:lnTo>
                    <a:lnTo>
                      <a:pt x="502" y="347"/>
                    </a:lnTo>
                    <a:lnTo>
                      <a:pt x="479" y="337"/>
                    </a:lnTo>
                    <a:lnTo>
                      <a:pt x="455" y="333"/>
                    </a:lnTo>
                    <a:lnTo>
                      <a:pt x="431" y="333"/>
                    </a:lnTo>
                    <a:lnTo>
                      <a:pt x="405" y="335"/>
                    </a:lnTo>
                    <a:lnTo>
                      <a:pt x="379" y="338"/>
                    </a:lnTo>
                    <a:lnTo>
                      <a:pt x="354" y="340"/>
                    </a:lnTo>
                    <a:lnTo>
                      <a:pt x="330" y="340"/>
                    </a:lnTo>
                    <a:lnTo>
                      <a:pt x="311" y="360"/>
                    </a:lnTo>
                    <a:lnTo>
                      <a:pt x="301" y="383"/>
                    </a:lnTo>
                    <a:lnTo>
                      <a:pt x="297" y="410"/>
                    </a:lnTo>
                    <a:lnTo>
                      <a:pt x="297" y="439"/>
                    </a:lnTo>
                    <a:lnTo>
                      <a:pt x="240" y="434"/>
                    </a:lnTo>
                    <a:lnTo>
                      <a:pt x="236" y="401"/>
                    </a:lnTo>
                    <a:lnTo>
                      <a:pt x="226" y="375"/>
                    </a:lnTo>
                    <a:lnTo>
                      <a:pt x="213" y="356"/>
                    </a:lnTo>
                    <a:lnTo>
                      <a:pt x="196" y="344"/>
                    </a:lnTo>
                    <a:lnTo>
                      <a:pt x="175" y="340"/>
                    </a:lnTo>
                    <a:lnTo>
                      <a:pt x="152" y="344"/>
                    </a:lnTo>
                    <a:lnTo>
                      <a:pt x="127" y="355"/>
                    </a:lnTo>
                    <a:lnTo>
                      <a:pt x="101" y="374"/>
                    </a:lnTo>
                    <a:lnTo>
                      <a:pt x="91" y="436"/>
                    </a:lnTo>
                    <a:lnTo>
                      <a:pt x="83" y="436"/>
                    </a:lnTo>
                    <a:lnTo>
                      <a:pt x="76" y="436"/>
                    </a:lnTo>
                    <a:lnTo>
                      <a:pt x="66" y="435"/>
                    </a:lnTo>
                    <a:lnTo>
                      <a:pt x="59" y="435"/>
                    </a:lnTo>
                    <a:lnTo>
                      <a:pt x="51" y="435"/>
                    </a:lnTo>
                    <a:lnTo>
                      <a:pt x="43" y="435"/>
                    </a:lnTo>
                    <a:lnTo>
                      <a:pt x="35" y="436"/>
                    </a:lnTo>
                    <a:lnTo>
                      <a:pt x="28" y="439"/>
                    </a:lnTo>
                    <a:lnTo>
                      <a:pt x="21" y="432"/>
                    </a:lnTo>
                    <a:lnTo>
                      <a:pt x="16" y="427"/>
                    </a:lnTo>
                    <a:lnTo>
                      <a:pt x="12" y="422"/>
                    </a:lnTo>
                    <a:lnTo>
                      <a:pt x="8" y="412"/>
                    </a:lnTo>
                    <a:lnTo>
                      <a:pt x="6" y="317"/>
                    </a:lnTo>
                    <a:lnTo>
                      <a:pt x="2" y="233"/>
                    </a:lnTo>
                    <a:lnTo>
                      <a:pt x="0" y="149"/>
                    </a:lnTo>
                    <a:lnTo>
                      <a:pt x="13" y="55"/>
                    </a:lnTo>
                    <a:lnTo>
                      <a:pt x="20" y="40"/>
                    </a:lnTo>
                    <a:lnTo>
                      <a:pt x="29" y="28"/>
                    </a:lnTo>
                    <a:lnTo>
                      <a:pt x="41" y="20"/>
                    </a:lnTo>
                    <a:lnTo>
                      <a:pt x="53" y="14"/>
                    </a:lnTo>
                    <a:lnTo>
                      <a:pt x="69" y="9"/>
                    </a:lnTo>
                    <a:lnTo>
                      <a:pt x="83" y="6"/>
                    </a:lnTo>
                    <a:lnTo>
                      <a:pt x="99" y="2"/>
                    </a:lnTo>
                    <a:lnTo>
                      <a:pt x="113" y="0"/>
                    </a:lnTo>
                    <a:lnTo>
                      <a:pt x="116" y="186"/>
                    </a:lnTo>
                    <a:lnTo>
                      <a:pt x="133" y="197"/>
                    </a:lnTo>
                    <a:lnTo>
                      <a:pt x="148" y="199"/>
                    </a:lnTo>
                    <a:lnTo>
                      <a:pt x="165" y="197"/>
                    </a:lnTo>
                    <a:lnTo>
                      <a:pt x="183" y="190"/>
                    </a:lnTo>
                    <a:lnTo>
                      <a:pt x="200" y="184"/>
                    </a:lnTo>
                    <a:lnTo>
                      <a:pt x="217" y="177"/>
                    </a:lnTo>
                    <a:lnTo>
                      <a:pt x="235" y="173"/>
                    </a:lnTo>
                    <a:lnTo>
                      <a:pt x="252" y="173"/>
                    </a:lnTo>
                    <a:lnTo>
                      <a:pt x="252" y="180"/>
                    </a:lnTo>
                    <a:lnTo>
                      <a:pt x="256" y="185"/>
                    </a:lnTo>
                    <a:lnTo>
                      <a:pt x="261" y="190"/>
                    </a:lnTo>
                    <a:lnTo>
                      <a:pt x="266" y="195"/>
                    </a:lnTo>
                    <a:lnTo>
                      <a:pt x="489" y="198"/>
                    </a:lnTo>
                    <a:lnTo>
                      <a:pt x="494" y="193"/>
                    </a:lnTo>
                    <a:lnTo>
                      <a:pt x="499" y="188"/>
                    </a:lnTo>
                    <a:lnTo>
                      <a:pt x="506" y="182"/>
                    </a:lnTo>
                    <a:lnTo>
                      <a:pt x="512" y="177"/>
                    </a:lnTo>
                    <a:lnTo>
                      <a:pt x="519" y="175"/>
                    </a:lnTo>
                    <a:lnTo>
                      <a:pt x="527" y="172"/>
                    </a:lnTo>
                    <a:lnTo>
                      <a:pt x="534" y="171"/>
                    </a:lnTo>
                    <a:lnTo>
                      <a:pt x="543" y="173"/>
                    </a:lnTo>
                    <a:lnTo>
                      <a:pt x="551" y="186"/>
                    </a:lnTo>
                    <a:lnTo>
                      <a:pt x="562" y="197"/>
                    </a:lnTo>
                    <a:lnTo>
                      <a:pt x="574" y="202"/>
                    </a:lnTo>
                    <a:lnTo>
                      <a:pt x="589" y="204"/>
                    </a:lnTo>
                    <a:lnTo>
                      <a:pt x="604" y="206"/>
                    </a:lnTo>
                    <a:lnTo>
                      <a:pt x="621" y="206"/>
                    </a:lnTo>
                    <a:lnTo>
                      <a:pt x="639" y="206"/>
                    </a:lnTo>
                    <a:lnTo>
                      <a:pt x="657" y="207"/>
                    </a:lnTo>
                    <a:lnTo>
                      <a:pt x="669" y="198"/>
                    </a:lnTo>
                    <a:lnTo>
                      <a:pt x="669" y="146"/>
                    </a:lnTo>
                    <a:lnTo>
                      <a:pt x="668" y="101"/>
                    </a:lnTo>
                    <a:lnTo>
                      <a:pt x="663" y="57"/>
                    </a:lnTo>
                    <a:lnTo>
                      <a:pt x="655" y="10"/>
                    </a:lnTo>
                    <a:lnTo>
                      <a:pt x="695" y="10"/>
                    </a:lnTo>
                    <a:lnTo>
                      <a:pt x="731" y="15"/>
                    </a:lnTo>
                    <a:lnTo>
                      <a:pt x="766" y="26"/>
                    </a:lnTo>
                    <a:lnTo>
                      <a:pt x="799" y="39"/>
                    </a:lnTo>
                    <a:lnTo>
                      <a:pt x="828" y="57"/>
                    </a:lnTo>
                    <a:lnTo>
                      <a:pt x="856" y="77"/>
                    </a:lnTo>
                    <a:lnTo>
                      <a:pt x="880" y="101"/>
                    </a:lnTo>
                    <a:lnTo>
                      <a:pt x="902" y="128"/>
                    </a:lnTo>
                    <a:lnTo>
                      <a:pt x="923" y="157"/>
                    </a:lnTo>
                    <a:lnTo>
                      <a:pt x="940" y="188"/>
                    </a:lnTo>
                    <a:lnTo>
                      <a:pt x="955" y="220"/>
                    </a:lnTo>
                    <a:lnTo>
                      <a:pt x="968" y="254"/>
                    </a:lnTo>
                    <a:lnTo>
                      <a:pt x="979" y="289"/>
                    </a:lnTo>
                    <a:lnTo>
                      <a:pt x="987" y="324"/>
                    </a:lnTo>
                    <a:lnTo>
                      <a:pt x="992" y="360"/>
                    </a:lnTo>
                    <a:lnTo>
                      <a:pt x="996" y="395"/>
                    </a:lnTo>
                    <a:lnTo>
                      <a:pt x="987" y="401"/>
                    </a:lnTo>
                    <a:lnTo>
                      <a:pt x="976" y="404"/>
                    </a:lnTo>
                    <a:lnTo>
                      <a:pt x="966" y="405"/>
                    </a:lnTo>
                    <a:lnTo>
                      <a:pt x="954" y="405"/>
                    </a:lnTo>
                    <a:lnTo>
                      <a:pt x="944" y="405"/>
                    </a:lnTo>
                    <a:lnTo>
                      <a:pt x="932" y="407"/>
                    </a:lnTo>
                    <a:lnTo>
                      <a:pt x="922" y="412"/>
                    </a:lnTo>
                    <a:lnTo>
                      <a:pt x="913" y="419"/>
                    </a:lnTo>
                    <a:lnTo>
                      <a:pt x="915" y="444"/>
                    </a:lnTo>
                    <a:lnTo>
                      <a:pt x="917" y="467"/>
                    </a:lnTo>
                    <a:lnTo>
                      <a:pt x="918" y="492"/>
                    </a:lnTo>
                    <a:lnTo>
                      <a:pt x="919" y="517"/>
                    </a:lnTo>
                    <a:close/>
                  </a:path>
                </a:pathLst>
              </a:custGeom>
              <a:solidFill>
                <a:srgbClr val="66CCF9"/>
              </a:solidFill>
              <a:ln w="9525">
                <a:noFill/>
                <a:round/>
                <a:headEnd/>
                <a:tailEnd/>
              </a:ln>
            </p:spPr>
            <p:txBody>
              <a:bodyPr/>
              <a:lstStyle/>
              <a:p>
                <a:endParaRPr lang="en-US" dirty="0"/>
              </a:p>
            </p:txBody>
          </p:sp>
          <p:sp>
            <p:nvSpPr>
              <p:cNvPr id="285" name="Freeform 188"/>
              <p:cNvSpPr>
                <a:spLocks/>
              </p:cNvSpPr>
              <p:nvPr/>
            </p:nvSpPr>
            <p:spPr bwMode="auto">
              <a:xfrm>
                <a:off x="3694" y="3156"/>
                <a:ext cx="132" cy="61"/>
              </a:xfrm>
              <a:custGeom>
                <a:avLst/>
                <a:gdLst>
                  <a:gd name="T0" fmla="*/ 0 w 394"/>
                  <a:gd name="T1" fmla="*/ 0 h 185"/>
                  <a:gd name="T2" fmla="*/ 391 w 394"/>
                  <a:gd name="T3" fmla="*/ 21 h 185"/>
                  <a:gd name="T4" fmla="*/ 391 w 394"/>
                  <a:gd name="T5" fmla="*/ 62 h 185"/>
                  <a:gd name="T6" fmla="*/ 391 w 394"/>
                  <a:gd name="T7" fmla="*/ 102 h 185"/>
                  <a:gd name="T8" fmla="*/ 393 w 394"/>
                  <a:gd name="T9" fmla="*/ 144 h 185"/>
                  <a:gd name="T10" fmla="*/ 394 w 394"/>
                  <a:gd name="T11" fmla="*/ 185 h 185"/>
                  <a:gd name="T12" fmla="*/ 5 w 394"/>
                  <a:gd name="T13" fmla="*/ 166 h 185"/>
                  <a:gd name="T14" fmla="*/ 4 w 394"/>
                  <a:gd name="T15" fmla="*/ 124 h 185"/>
                  <a:gd name="T16" fmla="*/ 2 w 394"/>
                  <a:gd name="T17" fmla="*/ 83 h 185"/>
                  <a:gd name="T18" fmla="*/ 1 w 394"/>
                  <a:gd name="T19" fmla="*/ 41 h 185"/>
                  <a:gd name="T20" fmla="*/ 0 w 394"/>
                  <a:gd name="T21" fmla="*/ 0 h 1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4"/>
                  <a:gd name="T34" fmla="*/ 0 h 185"/>
                  <a:gd name="T35" fmla="*/ 394 w 394"/>
                  <a:gd name="T36" fmla="*/ 185 h 1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4" h="185">
                    <a:moveTo>
                      <a:pt x="0" y="0"/>
                    </a:moveTo>
                    <a:lnTo>
                      <a:pt x="391" y="21"/>
                    </a:lnTo>
                    <a:lnTo>
                      <a:pt x="391" y="62"/>
                    </a:lnTo>
                    <a:lnTo>
                      <a:pt x="391" y="102"/>
                    </a:lnTo>
                    <a:lnTo>
                      <a:pt x="393" y="144"/>
                    </a:lnTo>
                    <a:lnTo>
                      <a:pt x="394" y="185"/>
                    </a:lnTo>
                    <a:lnTo>
                      <a:pt x="5" y="166"/>
                    </a:lnTo>
                    <a:lnTo>
                      <a:pt x="4" y="124"/>
                    </a:lnTo>
                    <a:lnTo>
                      <a:pt x="2" y="83"/>
                    </a:lnTo>
                    <a:lnTo>
                      <a:pt x="1" y="41"/>
                    </a:lnTo>
                    <a:lnTo>
                      <a:pt x="0" y="0"/>
                    </a:lnTo>
                    <a:close/>
                  </a:path>
                </a:pathLst>
              </a:custGeom>
              <a:solidFill>
                <a:srgbClr val="66CCF9"/>
              </a:solidFill>
              <a:ln w="9525">
                <a:noFill/>
                <a:round/>
                <a:headEnd/>
                <a:tailEnd/>
              </a:ln>
            </p:spPr>
            <p:txBody>
              <a:bodyPr/>
              <a:lstStyle/>
              <a:p>
                <a:endParaRPr lang="en-US" dirty="0"/>
              </a:p>
            </p:txBody>
          </p:sp>
          <p:sp>
            <p:nvSpPr>
              <p:cNvPr id="286" name="Freeform 189"/>
              <p:cNvSpPr>
                <a:spLocks/>
              </p:cNvSpPr>
              <p:nvPr/>
            </p:nvSpPr>
            <p:spPr bwMode="auto">
              <a:xfrm>
                <a:off x="3696" y="3211"/>
                <a:ext cx="130" cy="62"/>
              </a:xfrm>
              <a:custGeom>
                <a:avLst/>
                <a:gdLst>
                  <a:gd name="T0" fmla="*/ 0 w 389"/>
                  <a:gd name="T1" fmla="*/ 0 h 186"/>
                  <a:gd name="T2" fmla="*/ 389 w 389"/>
                  <a:gd name="T3" fmla="*/ 19 h 186"/>
                  <a:gd name="T4" fmla="*/ 389 w 389"/>
                  <a:gd name="T5" fmla="*/ 62 h 186"/>
                  <a:gd name="T6" fmla="*/ 389 w 389"/>
                  <a:gd name="T7" fmla="*/ 103 h 186"/>
                  <a:gd name="T8" fmla="*/ 389 w 389"/>
                  <a:gd name="T9" fmla="*/ 145 h 186"/>
                  <a:gd name="T10" fmla="*/ 389 w 389"/>
                  <a:gd name="T11" fmla="*/ 186 h 186"/>
                  <a:gd name="T12" fmla="*/ 5 w 389"/>
                  <a:gd name="T13" fmla="*/ 164 h 186"/>
                  <a:gd name="T14" fmla="*/ 4 w 389"/>
                  <a:gd name="T15" fmla="*/ 123 h 186"/>
                  <a:gd name="T16" fmla="*/ 1 w 389"/>
                  <a:gd name="T17" fmla="*/ 81 h 186"/>
                  <a:gd name="T18" fmla="*/ 0 w 389"/>
                  <a:gd name="T19" fmla="*/ 40 h 186"/>
                  <a:gd name="T20" fmla="*/ 0 w 389"/>
                  <a:gd name="T21" fmla="*/ 0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9"/>
                  <a:gd name="T34" fmla="*/ 0 h 186"/>
                  <a:gd name="T35" fmla="*/ 389 w 389"/>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9" h="186">
                    <a:moveTo>
                      <a:pt x="0" y="0"/>
                    </a:moveTo>
                    <a:lnTo>
                      <a:pt x="389" y="19"/>
                    </a:lnTo>
                    <a:lnTo>
                      <a:pt x="389" y="62"/>
                    </a:lnTo>
                    <a:lnTo>
                      <a:pt x="389" y="103"/>
                    </a:lnTo>
                    <a:lnTo>
                      <a:pt x="389" y="145"/>
                    </a:lnTo>
                    <a:lnTo>
                      <a:pt x="389" y="186"/>
                    </a:lnTo>
                    <a:lnTo>
                      <a:pt x="5" y="164"/>
                    </a:lnTo>
                    <a:lnTo>
                      <a:pt x="4" y="123"/>
                    </a:lnTo>
                    <a:lnTo>
                      <a:pt x="1" y="81"/>
                    </a:lnTo>
                    <a:lnTo>
                      <a:pt x="0" y="40"/>
                    </a:lnTo>
                    <a:lnTo>
                      <a:pt x="0" y="0"/>
                    </a:lnTo>
                    <a:close/>
                  </a:path>
                </a:pathLst>
              </a:custGeom>
              <a:solidFill>
                <a:srgbClr val="66C4F2"/>
              </a:solidFill>
              <a:ln w="9525">
                <a:noFill/>
                <a:round/>
                <a:headEnd/>
                <a:tailEnd/>
              </a:ln>
            </p:spPr>
            <p:txBody>
              <a:bodyPr/>
              <a:lstStyle/>
              <a:p>
                <a:endParaRPr lang="en-US" dirty="0"/>
              </a:p>
            </p:txBody>
          </p:sp>
          <p:sp>
            <p:nvSpPr>
              <p:cNvPr id="287" name="Freeform 190"/>
              <p:cNvSpPr>
                <a:spLocks/>
              </p:cNvSpPr>
              <p:nvPr/>
            </p:nvSpPr>
            <p:spPr bwMode="auto">
              <a:xfrm>
                <a:off x="3698" y="3266"/>
                <a:ext cx="134" cy="62"/>
              </a:xfrm>
              <a:custGeom>
                <a:avLst/>
                <a:gdLst>
                  <a:gd name="T0" fmla="*/ 0 w 403"/>
                  <a:gd name="T1" fmla="*/ 0 h 187"/>
                  <a:gd name="T2" fmla="*/ 384 w 403"/>
                  <a:gd name="T3" fmla="*/ 22 h 187"/>
                  <a:gd name="T4" fmla="*/ 386 w 403"/>
                  <a:gd name="T5" fmla="*/ 61 h 187"/>
                  <a:gd name="T6" fmla="*/ 388 w 403"/>
                  <a:gd name="T7" fmla="*/ 100 h 187"/>
                  <a:gd name="T8" fmla="*/ 392 w 403"/>
                  <a:gd name="T9" fmla="*/ 140 h 187"/>
                  <a:gd name="T10" fmla="*/ 395 w 403"/>
                  <a:gd name="T11" fmla="*/ 179 h 187"/>
                  <a:gd name="T12" fmla="*/ 398 w 403"/>
                  <a:gd name="T13" fmla="*/ 182 h 187"/>
                  <a:gd name="T14" fmla="*/ 399 w 403"/>
                  <a:gd name="T15" fmla="*/ 183 h 187"/>
                  <a:gd name="T16" fmla="*/ 402 w 403"/>
                  <a:gd name="T17" fmla="*/ 186 h 187"/>
                  <a:gd name="T18" fmla="*/ 403 w 403"/>
                  <a:gd name="T19" fmla="*/ 187 h 187"/>
                  <a:gd name="T20" fmla="*/ 8 w 403"/>
                  <a:gd name="T21" fmla="*/ 165 h 187"/>
                  <a:gd name="T22" fmla="*/ 8 w 403"/>
                  <a:gd name="T23" fmla="*/ 136 h 187"/>
                  <a:gd name="T24" fmla="*/ 7 w 403"/>
                  <a:gd name="T25" fmla="*/ 105 h 187"/>
                  <a:gd name="T26" fmla="*/ 4 w 403"/>
                  <a:gd name="T27" fmla="*/ 75 h 187"/>
                  <a:gd name="T28" fmla="*/ 3 w 403"/>
                  <a:gd name="T29" fmla="*/ 43 h 187"/>
                  <a:gd name="T30" fmla="*/ 3 w 403"/>
                  <a:gd name="T31" fmla="*/ 33 h 187"/>
                  <a:gd name="T32" fmla="*/ 3 w 403"/>
                  <a:gd name="T33" fmla="*/ 21 h 187"/>
                  <a:gd name="T34" fmla="*/ 1 w 403"/>
                  <a:gd name="T35" fmla="*/ 11 h 187"/>
                  <a:gd name="T36" fmla="*/ 0 w 403"/>
                  <a:gd name="T37" fmla="*/ 0 h 1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3"/>
                  <a:gd name="T58" fmla="*/ 0 h 187"/>
                  <a:gd name="T59" fmla="*/ 403 w 403"/>
                  <a:gd name="T60" fmla="*/ 187 h 1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3" h="187">
                    <a:moveTo>
                      <a:pt x="0" y="0"/>
                    </a:moveTo>
                    <a:lnTo>
                      <a:pt x="384" y="22"/>
                    </a:lnTo>
                    <a:lnTo>
                      <a:pt x="386" y="61"/>
                    </a:lnTo>
                    <a:lnTo>
                      <a:pt x="388" y="100"/>
                    </a:lnTo>
                    <a:lnTo>
                      <a:pt x="392" y="140"/>
                    </a:lnTo>
                    <a:lnTo>
                      <a:pt x="395" y="179"/>
                    </a:lnTo>
                    <a:lnTo>
                      <a:pt x="398" y="182"/>
                    </a:lnTo>
                    <a:lnTo>
                      <a:pt x="399" y="183"/>
                    </a:lnTo>
                    <a:lnTo>
                      <a:pt x="402" y="186"/>
                    </a:lnTo>
                    <a:lnTo>
                      <a:pt x="403" y="187"/>
                    </a:lnTo>
                    <a:lnTo>
                      <a:pt x="8" y="165"/>
                    </a:lnTo>
                    <a:lnTo>
                      <a:pt x="8" y="136"/>
                    </a:lnTo>
                    <a:lnTo>
                      <a:pt x="7" y="105"/>
                    </a:lnTo>
                    <a:lnTo>
                      <a:pt x="4" y="75"/>
                    </a:lnTo>
                    <a:lnTo>
                      <a:pt x="3" y="43"/>
                    </a:lnTo>
                    <a:lnTo>
                      <a:pt x="3" y="33"/>
                    </a:lnTo>
                    <a:lnTo>
                      <a:pt x="3" y="21"/>
                    </a:lnTo>
                    <a:lnTo>
                      <a:pt x="1" y="11"/>
                    </a:lnTo>
                    <a:lnTo>
                      <a:pt x="0" y="0"/>
                    </a:lnTo>
                    <a:close/>
                  </a:path>
                </a:pathLst>
              </a:custGeom>
              <a:solidFill>
                <a:srgbClr val="68C1ED"/>
              </a:solidFill>
              <a:ln w="9525">
                <a:noFill/>
                <a:round/>
                <a:headEnd/>
                <a:tailEnd/>
              </a:ln>
            </p:spPr>
            <p:txBody>
              <a:bodyPr/>
              <a:lstStyle/>
              <a:p>
                <a:endParaRPr lang="en-US" dirty="0"/>
              </a:p>
            </p:txBody>
          </p:sp>
          <p:sp>
            <p:nvSpPr>
              <p:cNvPr id="288" name="Freeform 191"/>
              <p:cNvSpPr>
                <a:spLocks/>
              </p:cNvSpPr>
              <p:nvPr/>
            </p:nvSpPr>
            <p:spPr bwMode="auto">
              <a:xfrm>
                <a:off x="3700" y="3321"/>
                <a:ext cx="161" cy="60"/>
              </a:xfrm>
              <a:custGeom>
                <a:avLst/>
                <a:gdLst>
                  <a:gd name="T0" fmla="*/ 0 w 481"/>
                  <a:gd name="T1" fmla="*/ 0 h 182"/>
                  <a:gd name="T2" fmla="*/ 395 w 481"/>
                  <a:gd name="T3" fmla="*/ 22 h 182"/>
                  <a:gd name="T4" fmla="*/ 404 w 481"/>
                  <a:gd name="T5" fmla="*/ 27 h 182"/>
                  <a:gd name="T6" fmla="*/ 413 w 481"/>
                  <a:gd name="T7" fmla="*/ 30 h 182"/>
                  <a:gd name="T8" fmla="*/ 424 w 481"/>
                  <a:gd name="T9" fmla="*/ 31 h 182"/>
                  <a:gd name="T10" fmla="*/ 435 w 481"/>
                  <a:gd name="T11" fmla="*/ 31 h 182"/>
                  <a:gd name="T12" fmla="*/ 447 w 481"/>
                  <a:gd name="T13" fmla="*/ 31 h 182"/>
                  <a:gd name="T14" fmla="*/ 459 w 481"/>
                  <a:gd name="T15" fmla="*/ 30 h 182"/>
                  <a:gd name="T16" fmla="*/ 470 w 481"/>
                  <a:gd name="T17" fmla="*/ 30 h 182"/>
                  <a:gd name="T18" fmla="*/ 481 w 481"/>
                  <a:gd name="T19" fmla="*/ 31 h 182"/>
                  <a:gd name="T20" fmla="*/ 481 w 481"/>
                  <a:gd name="T21" fmla="*/ 83 h 182"/>
                  <a:gd name="T22" fmla="*/ 457 w 481"/>
                  <a:gd name="T23" fmla="*/ 85 h 182"/>
                  <a:gd name="T24" fmla="*/ 433 w 481"/>
                  <a:gd name="T25" fmla="*/ 84 h 182"/>
                  <a:gd name="T26" fmla="*/ 408 w 481"/>
                  <a:gd name="T27" fmla="*/ 81 h 182"/>
                  <a:gd name="T28" fmla="*/ 384 w 481"/>
                  <a:gd name="T29" fmla="*/ 80 h 182"/>
                  <a:gd name="T30" fmla="*/ 360 w 481"/>
                  <a:gd name="T31" fmla="*/ 80 h 182"/>
                  <a:gd name="T32" fmla="*/ 338 w 481"/>
                  <a:gd name="T33" fmla="*/ 85 h 182"/>
                  <a:gd name="T34" fmla="*/ 319 w 481"/>
                  <a:gd name="T35" fmla="*/ 97 h 182"/>
                  <a:gd name="T36" fmla="*/ 302 w 481"/>
                  <a:gd name="T37" fmla="*/ 116 h 182"/>
                  <a:gd name="T38" fmla="*/ 302 w 481"/>
                  <a:gd name="T39" fmla="*/ 182 h 182"/>
                  <a:gd name="T40" fmla="*/ 3 w 481"/>
                  <a:gd name="T41" fmla="*/ 167 h 182"/>
                  <a:gd name="T42" fmla="*/ 1 w 481"/>
                  <a:gd name="T43" fmla="*/ 125 h 182"/>
                  <a:gd name="T44" fmla="*/ 1 w 481"/>
                  <a:gd name="T45" fmla="*/ 84 h 182"/>
                  <a:gd name="T46" fmla="*/ 1 w 481"/>
                  <a:gd name="T47" fmla="*/ 43 h 182"/>
                  <a:gd name="T48" fmla="*/ 0 w 481"/>
                  <a:gd name="T49" fmla="*/ 0 h 18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81"/>
                  <a:gd name="T76" fmla="*/ 0 h 182"/>
                  <a:gd name="T77" fmla="*/ 481 w 481"/>
                  <a:gd name="T78" fmla="*/ 182 h 18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81" h="182">
                    <a:moveTo>
                      <a:pt x="0" y="0"/>
                    </a:moveTo>
                    <a:lnTo>
                      <a:pt x="395" y="22"/>
                    </a:lnTo>
                    <a:lnTo>
                      <a:pt x="404" y="27"/>
                    </a:lnTo>
                    <a:lnTo>
                      <a:pt x="413" y="30"/>
                    </a:lnTo>
                    <a:lnTo>
                      <a:pt x="424" y="31"/>
                    </a:lnTo>
                    <a:lnTo>
                      <a:pt x="435" y="31"/>
                    </a:lnTo>
                    <a:lnTo>
                      <a:pt x="447" y="31"/>
                    </a:lnTo>
                    <a:lnTo>
                      <a:pt x="459" y="30"/>
                    </a:lnTo>
                    <a:lnTo>
                      <a:pt x="470" y="30"/>
                    </a:lnTo>
                    <a:lnTo>
                      <a:pt x="481" y="31"/>
                    </a:lnTo>
                    <a:lnTo>
                      <a:pt x="481" y="83"/>
                    </a:lnTo>
                    <a:lnTo>
                      <a:pt x="457" y="85"/>
                    </a:lnTo>
                    <a:lnTo>
                      <a:pt x="433" y="84"/>
                    </a:lnTo>
                    <a:lnTo>
                      <a:pt x="408" y="81"/>
                    </a:lnTo>
                    <a:lnTo>
                      <a:pt x="384" y="80"/>
                    </a:lnTo>
                    <a:lnTo>
                      <a:pt x="360" y="80"/>
                    </a:lnTo>
                    <a:lnTo>
                      <a:pt x="338" y="85"/>
                    </a:lnTo>
                    <a:lnTo>
                      <a:pt x="319" y="97"/>
                    </a:lnTo>
                    <a:lnTo>
                      <a:pt x="302" y="116"/>
                    </a:lnTo>
                    <a:lnTo>
                      <a:pt x="302" y="182"/>
                    </a:lnTo>
                    <a:lnTo>
                      <a:pt x="3" y="167"/>
                    </a:lnTo>
                    <a:lnTo>
                      <a:pt x="1" y="125"/>
                    </a:lnTo>
                    <a:lnTo>
                      <a:pt x="1" y="84"/>
                    </a:lnTo>
                    <a:lnTo>
                      <a:pt x="1" y="43"/>
                    </a:lnTo>
                    <a:lnTo>
                      <a:pt x="0" y="0"/>
                    </a:lnTo>
                    <a:close/>
                  </a:path>
                </a:pathLst>
              </a:custGeom>
              <a:solidFill>
                <a:srgbClr val="68BAE5"/>
              </a:solidFill>
              <a:ln w="9525">
                <a:noFill/>
                <a:round/>
                <a:headEnd/>
                <a:tailEnd/>
              </a:ln>
            </p:spPr>
            <p:txBody>
              <a:bodyPr/>
              <a:lstStyle/>
              <a:p>
                <a:endParaRPr lang="en-US" dirty="0"/>
              </a:p>
            </p:txBody>
          </p:sp>
          <p:sp>
            <p:nvSpPr>
              <p:cNvPr id="289" name="Freeform 192"/>
              <p:cNvSpPr>
                <a:spLocks/>
              </p:cNvSpPr>
              <p:nvPr/>
            </p:nvSpPr>
            <p:spPr bwMode="auto">
              <a:xfrm>
                <a:off x="3701" y="3376"/>
                <a:ext cx="100" cy="59"/>
              </a:xfrm>
              <a:custGeom>
                <a:avLst/>
                <a:gdLst>
                  <a:gd name="T0" fmla="*/ 0 w 299"/>
                  <a:gd name="T1" fmla="*/ 0 h 177"/>
                  <a:gd name="T2" fmla="*/ 299 w 299"/>
                  <a:gd name="T3" fmla="*/ 15 h 177"/>
                  <a:gd name="T4" fmla="*/ 299 w 299"/>
                  <a:gd name="T5" fmla="*/ 177 h 177"/>
                  <a:gd name="T6" fmla="*/ 11 w 299"/>
                  <a:gd name="T7" fmla="*/ 162 h 177"/>
                  <a:gd name="T8" fmla="*/ 6 w 299"/>
                  <a:gd name="T9" fmla="*/ 120 h 177"/>
                  <a:gd name="T10" fmla="*/ 3 w 299"/>
                  <a:gd name="T11" fmla="*/ 80 h 177"/>
                  <a:gd name="T12" fmla="*/ 1 w 299"/>
                  <a:gd name="T13" fmla="*/ 40 h 177"/>
                  <a:gd name="T14" fmla="*/ 0 w 299"/>
                  <a:gd name="T15" fmla="*/ 0 h 177"/>
                  <a:gd name="T16" fmla="*/ 0 60000 65536"/>
                  <a:gd name="T17" fmla="*/ 0 60000 65536"/>
                  <a:gd name="T18" fmla="*/ 0 60000 65536"/>
                  <a:gd name="T19" fmla="*/ 0 60000 65536"/>
                  <a:gd name="T20" fmla="*/ 0 60000 65536"/>
                  <a:gd name="T21" fmla="*/ 0 60000 65536"/>
                  <a:gd name="T22" fmla="*/ 0 60000 65536"/>
                  <a:gd name="T23" fmla="*/ 0 60000 65536"/>
                  <a:gd name="T24" fmla="*/ 0 w 299"/>
                  <a:gd name="T25" fmla="*/ 0 h 177"/>
                  <a:gd name="T26" fmla="*/ 299 w 299"/>
                  <a:gd name="T27" fmla="*/ 177 h 17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 h="177">
                    <a:moveTo>
                      <a:pt x="0" y="0"/>
                    </a:moveTo>
                    <a:lnTo>
                      <a:pt x="299" y="15"/>
                    </a:lnTo>
                    <a:lnTo>
                      <a:pt x="299" y="177"/>
                    </a:lnTo>
                    <a:lnTo>
                      <a:pt x="11" y="162"/>
                    </a:lnTo>
                    <a:lnTo>
                      <a:pt x="6" y="120"/>
                    </a:lnTo>
                    <a:lnTo>
                      <a:pt x="3" y="80"/>
                    </a:lnTo>
                    <a:lnTo>
                      <a:pt x="1" y="40"/>
                    </a:lnTo>
                    <a:lnTo>
                      <a:pt x="0" y="0"/>
                    </a:lnTo>
                    <a:close/>
                  </a:path>
                </a:pathLst>
              </a:custGeom>
              <a:solidFill>
                <a:srgbClr val="6BB2DD"/>
              </a:solidFill>
              <a:ln w="9525">
                <a:noFill/>
                <a:round/>
                <a:headEnd/>
                <a:tailEnd/>
              </a:ln>
            </p:spPr>
            <p:txBody>
              <a:bodyPr/>
              <a:lstStyle/>
              <a:p>
                <a:endParaRPr lang="en-US" dirty="0"/>
              </a:p>
            </p:txBody>
          </p:sp>
          <p:sp>
            <p:nvSpPr>
              <p:cNvPr id="290" name="Freeform 193"/>
              <p:cNvSpPr>
                <a:spLocks/>
              </p:cNvSpPr>
              <p:nvPr/>
            </p:nvSpPr>
            <p:spPr bwMode="auto">
              <a:xfrm>
                <a:off x="3531" y="3430"/>
                <a:ext cx="271" cy="61"/>
              </a:xfrm>
              <a:custGeom>
                <a:avLst/>
                <a:gdLst>
                  <a:gd name="T0" fmla="*/ 523 w 814"/>
                  <a:gd name="T1" fmla="*/ 0 h 181"/>
                  <a:gd name="T2" fmla="*/ 811 w 814"/>
                  <a:gd name="T3" fmla="*/ 15 h 181"/>
                  <a:gd name="T4" fmla="*/ 814 w 814"/>
                  <a:gd name="T5" fmla="*/ 181 h 181"/>
                  <a:gd name="T6" fmla="*/ 0 w 814"/>
                  <a:gd name="T7" fmla="*/ 136 h 181"/>
                  <a:gd name="T8" fmla="*/ 0 w 814"/>
                  <a:gd name="T9" fmla="*/ 124 h 181"/>
                  <a:gd name="T10" fmla="*/ 233 w 814"/>
                  <a:gd name="T11" fmla="*/ 122 h 181"/>
                  <a:gd name="T12" fmla="*/ 238 w 814"/>
                  <a:gd name="T13" fmla="*/ 113 h 181"/>
                  <a:gd name="T14" fmla="*/ 242 w 814"/>
                  <a:gd name="T15" fmla="*/ 102 h 181"/>
                  <a:gd name="T16" fmla="*/ 243 w 814"/>
                  <a:gd name="T17" fmla="*/ 92 h 181"/>
                  <a:gd name="T18" fmla="*/ 243 w 814"/>
                  <a:gd name="T19" fmla="*/ 81 h 181"/>
                  <a:gd name="T20" fmla="*/ 260 w 814"/>
                  <a:gd name="T21" fmla="*/ 79 h 181"/>
                  <a:gd name="T22" fmla="*/ 277 w 814"/>
                  <a:gd name="T23" fmla="*/ 76 h 181"/>
                  <a:gd name="T24" fmla="*/ 295 w 814"/>
                  <a:gd name="T25" fmla="*/ 75 h 181"/>
                  <a:gd name="T26" fmla="*/ 313 w 814"/>
                  <a:gd name="T27" fmla="*/ 74 h 181"/>
                  <a:gd name="T28" fmla="*/ 331 w 814"/>
                  <a:gd name="T29" fmla="*/ 74 h 181"/>
                  <a:gd name="T30" fmla="*/ 350 w 814"/>
                  <a:gd name="T31" fmla="*/ 74 h 181"/>
                  <a:gd name="T32" fmla="*/ 368 w 814"/>
                  <a:gd name="T33" fmla="*/ 74 h 181"/>
                  <a:gd name="T34" fmla="*/ 386 w 814"/>
                  <a:gd name="T35" fmla="*/ 74 h 181"/>
                  <a:gd name="T36" fmla="*/ 404 w 814"/>
                  <a:gd name="T37" fmla="*/ 74 h 181"/>
                  <a:gd name="T38" fmla="*/ 422 w 814"/>
                  <a:gd name="T39" fmla="*/ 75 h 181"/>
                  <a:gd name="T40" fmla="*/ 439 w 814"/>
                  <a:gd name="T41" fmla="*/ 75 h 181"/>
                  <a:gd name="T42" fmla="*/ 457 w 814"/>
                  <a:gd name="T43" fmla="*/ 76 h 181"/>
                  <a:gd name="T44" fmla="*/ 474 w 814"/>
                  <a:gd name="T45" fmla="*/ 76 h 181"/>
                  <a:gd name="T46" fmla="*/ 490 w 814"/>
                  <a:gd name="T47" fmla="*/ 76 h 181"/>
                  <a:gd name="T48" fmla="*/ 505 w 814"/>
                  <a:gd name="T49" fmla="*/ 76 h 181"/>
                  <a:gd name="T50" fmla="*/ 521 w 814"/>
                  <a:gd name="T51" fmla="*/ 76 h 181"/>
                  <a:gd name="T52" fmla="*/ 532 w 814"/>
                  <a:gd name="T53" fmla="*/ 67 h 181"/>
                  <a:gd name="T54" fmla="*/ 530 w 814"/>
                  <a:gd name="T55" fmla="*/ 49 h 181"/>
                  <a:gd name="T56" fmla="*/ 527 w 814"/>
                  <a:gd name="T57" fmla="*/ 32 h 181"/>
                  <a:gd name="T58" fmla="*/ 525 w 814"/>
                  <a:gd name="T59" fmla="*/ 17 h 181"/>
                  <a:gd name="T60" fmla="*/ 523 w 814"/>
                  <a:gd name="T61" fmla="*/ 0 h 18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14"/>
                  <a:gd name="T94" fmla="*/ 0 h 181"/>
                  <a:gd name="T95" fmla="*/ 814 w 814"/>
                  <a:gd name="T96" fmla="*/ 181 h 18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14" h="181">
                    <a:moveTo>
                      <a:pt x="523" y="0"/>
                    </a:moveTo>
                    <a:lnTo>
                      <a:pt x="811" y="15"/>
                    </a:lnTo>
                    <a:lnTo>
                      <a:pt x="814" y="181"/>
                    </a:lnTo>
                    <a:lnTo>
                      <a:pt x="0" y="136"/>
                    </a:lnTo>
                    <a:lnTo>
                      <a:pt x="0" y="124"/>
                    </a:lnTo>
                    <a:lnTo>
                      <a:pt x="233" y="122"/>
                    </a:lnTo>
                    <a:lnTo>
                      <a:pt x="238" y="113"/>
                    </a:lnTo>
                    <a:lnTo>
                      <a:pt x="242" y="102"/>
                    </a:lnTo>
                    <a:lnTo>
                      <a:pt x="243" y="92"/>
                    </a:lnTo>
                    <a:lnTo>
                      <a:pt x="243" y="81"/>
                    </a:lnTo>
                    <a:lnTo>
                      <a:pt x="260" y="79"/>
                    </a:lnTo>
                    <a:lnTo>
                      <a:pt x="277" y="76"/>
                    </a:lnTo>
                    <a:lnTo>
                      <a:pt x="295" y="75"/>
                    </a:lnTo>
                    <a:lnTo>
                      <a:pt x="313" y="74"/>
                    </a:lnTo>
                    <a:lnTo>
                      <a:pt x="331" y="74"/>
                    </a:lnTo>
                    <a:lnTo>
                      <a:pt x="350" y="74"/>
                    </a:lnTo>
                    <a:lnTo>
                      <a:pt x="368" y="74"/>
                    </a:lnTo>
                    <a:lnTo>
                      <a:pt x="386" y="74"/>
                    </a:lnTo>
                    <a:lnTo>
                      <a:pt x="404" y="74"/>
                    </a:lnTo>
                    <a:lnTo>
                      <a:pt x="422" y="75"/>
                    </a:lnTo>
                    <a:lnTo>
                      <a:pt x="439" y="75"/>
                    </a:lnTo>
                    <a:lnTo>
                      <a:pt x="457" y="76"/>
                    </a:lnTo>
                    <a:lnTo>
                      <a:pt x="474" y="76"/>
                    </a:lnTo>
                    <a:lnTo>
                      <a:pt x="490" y="76"/>
                    </a:lnTo>
                    <a:lnTo>
                      <a:pt x="505" y="76"/>
                    </a:lnTo>
                    <a:lnTo>
                      <a:pt x="521" y="76"/>
                    </a:lnTo>
                    <a:lnTo>
                      <a:pt x="532" y="67"/>
                    </a:lnTo>
                    <a:lnTo>
                      <a:pt x="530" y="49"/>
                    </a:lnTo>
                    <a:lnTo>
                      <a:pt x="527" y="32"/>
                    </a:lnTo>
                    <a:lnTo>
                      <a:pt x="525" y="17"/>
                    </a:lnTo>
                    <a:lnTo>
                      <a:pt x="523" y="0"/>
                    </a:lnTo>
                    <a:close/>
                  </a:path>
                </a:pathLst>
              </a:custGeom>
              <a:solidFill>
                <a:srgbClr val="6BADD6"/>
              </a:solidFill>
              <a:ln w="9525">
                <a:noFill/>
                <a:round/>
                <a:headEnd/>
                <a:tailEnd/>
              </a:ln>
            </p:spPr>
            <p:txBody>
              <a:bodyPr/>
              <a:lstStyle/>
              <a:p>
                <a:endParaRPr lang="en-US" dirty="0"/>
              </a:p>
            </p:txBody>
          </p:sp>
          <p:sp>
            <p:nvSpPr>
              <p:cNvPr id="291" name="Freeform 194"/>
              <p:cNvSpPr>
                <a:spLocks/>
              </p:cNvSpPr>
              <p:nvPr/>
            </p:nvSpPr>
            <p:spPr bwMode="auto">
              <a:xfrm>
                <a:off x="3530" y="3476"/>
                <a:ext cx="272" cy="67"/>
              </a:xfrm>
              <a:custGeom>
                <a:avLst/>
                <a:gdLst>
                  <a:gd name="T0" fmla="*/ 3 w 817"/>
                  <a:gd name="T1" fmla="*/ 0 h 201"/>
                  <a:gd name="T2" fmla="*/ 817 w 817"/>
                  <a:gd name="T3" fmla="*/ 45 h 201"/>
                  <a:gd name="T4" fmla="*/ 817 w 817"/>
                  <a:gd name="T5" fmla="*/ 115 h 201"/>
                  <a:gd name="T6" fmla="*/ 796 w 817"/>
                  <a:gd name="T7" fmla="*/ 115 h 201"/>
                  <a:gd name="T8" fmla="*/ 772 w 817"/>
                  <a:gd name="T9" fmla="*/ 116 h 201"/>
                  <a:gd name="T10" fmla="*/ 747 w 817"/>
                  <a:gd name="T11" fmla="*/ 119 h 201"/>
                  <a:gd name="T12" fmla="*/ 723 w 817"/>
                  <a:gd name="T13" fmla="*/ 124 h 201"/>
                  <a:gd name="T14" fmla="*/ 702 w 817"/>
                  <a:gd name="T15" fmla="*/ 133 h 201"/>
                  <a:gd name="T16" fmla="*/ 686 w 817"/>
                  <a:gd name="T17" fmla="*/ 146 h 201"/>
                  <a:gd name="T18" fmla="*/ 675 w 817"/>
                  <a:gd name="T19" fmla="*/ 166 h 201"/>
                  <a:gd name="T20" fmla="*/ 674 w 817"/>
                  <a:gd name="T21" fmla="*/ 190 h 201"/>
                  <a:gd name="T22" fmla="*/ 658 w 817"/>
                  <a:gd name="T23" fmla="*/ 188 h 201"/>
                  <a:gd name="T24" fmla="*/ 643 w 817"/>
                  <a:gd name="T25" fmla="*/ 181 h 201"/>
                  <a:gd name="T26" fmla="*/ 629 w 817"/>
                  <a:gd name="T27" fmla="*/ 172 h 201"/>
                  <a:gd name="T28" fmla="*/ 616 w 817"/>
                  <a:gd name="T29" fmla="*/ 161 h 201"/>
                  <a:gd name="T30" fmla="*/ 601 w 817"/>
                  <a:gd name="T31" fmla="*/ 151 h 201"/>
                  <a:gd name="T32" fmla="*/ 587 w 817"/>
                  <a:gd name="T33" fmla="*/ 145 h 201"/>
                  <a:gd name="T34" fmla="*/ 573 w 817"/>
                  <a:gd name="T35" fmla="*/ 142 h 201"/>
                  <a:gd name="T36" fmla="*/ 557 w 817"/>
                  <a:gd name="T37" fmla="*/ 148 h 201"/>
                  <a:gd name="T38" fmla="*/ 557 w 817"/>
                  <a:gd name="T39" fmla="*/ 159 h 201"/>
                  <a:gd name="T40" fmla="*/ 626 w 817"/>
                  <a:gd name="T41" fmla="*/ 201 h 201"/>
                  <a:gd name="T42" fmla="*/ 320 w 817"/>
                  <a:gd name="T43" fmla="*/ 184 h 201"/>
                  <a:gd name="T44" fmla="*/ 307 w 817"/>
                  <a:gd name="T45" fmla="*/ 170 h 201"/>
                  <a:gd name="T46" fmla="*/ 292 w 817"/>
                  <a:gd name="T47" fmla="*/ 157 h 201"/>
                  <a:gd name="T48" fmla="*/ 273 w 817"/>
                  <a:gd name="T49" fmla="*/ 146 h 201"/>
                  <a:gd name="T50" fmla="*/ 254 w 817"/>
                  <a:gd name="T51" fmla="*/ 137 h 201"/>
                  <a:gd name="T52" fmla="*/ 233 w 817"/>
                  <a:gd name="T53" fmla="*/ 129 h 201"/>
                  <a:gd name="T54" fmla="*/ 211 w 817"/>
                  <a:gd name="T55" fmla="*/ 123 h 201"/>
                  <a:gd name="T56" fmla="*/ 188 w 817"/>
                  <a:gd name="T57" fmla="*/ 119 h 201"/>
                  <a:gd name="T58" fmla="*/ 166 w 817"/>
                  <a:gd name="T59" fmla="*/ 114 h 201"/>
                  <a:gd name="T60" fmla="*/ 143 w 817"/>
                  <a:gd name="T61" fmla="*/ 111 h 201"/>
                  <a:gd name="T62" fmla="*/ 119 w 817"/>
                  <a:gd name="T63" fmla="*/ 109 h 201"/>
                  <a:gd name="T64" fmla="*/ 96 w 817"/>
                  <a:gd name="T65" fmla="*/ 107 h 201"/>
                  <a:gd name="T66" fmla="*/ 74 w 817"/>
                  <a:gd name="T67" fmla="*/ 106 h 201"/>
                  <a:gd name="T68" fmla="*/ 53 w 817"/>
                  <a:gd name="T69" fmla="*/ 105 h 201"/>
                  <a:gd name="T70" fmla="*/ 34 w 817"/>
                  <a:gd name="T71" fmla="*/ 104 h 201"/>
                  <a:gd name="T72" fmla="*/ 16 w 817"/>
                  <a:gd name="T73" fmla="*/ 104 h 201"/>
                  <a:gd name="T74" fmla="*/ 0 w 817"/>
                  <a:gd name="T75" fmla="*/ 102 h 201"/>
                  <a:gd name="T76" fmla="*/ 3 w 817"/>
                  <a:gd name="T77" fmla="*/ 0 h 2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17"/>
                  <a:gd name="T118" fmla="*/ 0 h 201"/>
                  <a:gd name="T119" fmla="*/ 817 w 817"/>
                  <a:gd name="T120" fmla="*/ 201 h 20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17" h="201">
                    <a:moveTo>
                      <a:pt x="3" y="0"/>
                    </a:moveTo>
                    <a:lnTo>
                      <a:pt x="817" y="45"/>
                    </a:lnTo>
                    <a:lnTo>
                      <a:pt x="817" y="115"/>
                    </a:lnTo>
                    <a:lnTo>
                      <a:pt x="796" y="115"/>
                    </a:lnTo>
                    <a:lnTo>
                      <a:pt x="772" y="116"/>
                    </a:lnTo>
                    <a:lnTo>
                      <a:pt x="747" y="119"/>
                    </a:lnTo>
                    <a:lnTo>
                      <a:pt x="723" y="124"/>
                    </a:lnTo>
                    <a:lnTo>
                      <a:pt x="702" y="133"/>
                    </a:lnTo>
                    <a:lnTo>
                      <a:pt x="686" y="146"/>
                    </a:lnTo>
                    <a:lnTo>
                      <a:pt x="675" y="166"/>
                    </a:lnTo>
                    <a:lnTo>
                      <a:pt x="674" y="190"/>
                    </a:lnTo>
                    <a:lnTo>
                      <a:pt x="658" y="188"/>
                    </a:lnTo>
                    <a:lnTo>
                      <a:pt x="643" y="181"/>
                    </a:lnTo>
                    <a:lnTo>
                      <a:pt x="629" y="172"/>
                    </a:lnTo>
                    <a:lnTo>
                      <a:pt x="616" y="161"/>
                    </a:lnTo>
                    <a:lnTo>
                      <a:pt x="601" y="151"/>
                    </a:lnTo>
                    <a:lnTo>
                      <a:pt x="587" y="145"/>
                    </a:lnTo>
                    <a:lnTo>
                      <a:pt x="573" y="142"/>
                    </a:lnTo>
                    <a:lnTo>
                      <a:pt x="557" y="148"/>
                    </a:lnTo>
                    <a:lnTo>
                      <a:pt x="557" y="159"/>
                    </a:lnTo>
                    <a:lnTo>
                      <a:pt x="626" y="201"/>
                    </a:lnTo>
                    <a:lnTo>
                      <a:pt x="320" y="184"/>
                    </a:lnTo>
                    <a:lnTo>
                      <a:pt x="307" y="170"/>
                    </a:lnTo>
                    <a:lnTo>
                      <a:pt x="292" y="157"/>
                    </a:lnTo>
                    <a:lnTo>
                      <a:pt x="273" y="146"/>
                    </a:lnTo>
                    <a:lnTo>
                      <a:pt x="254" y="137"/>
                    </a:lnTo>
                    <a:lnTo>
                      <a:pt x="233" y="129"/>
                    </a:lnTo>
                    <a:lnTo>
                      <a:pt x="211" y="123"/>
                    </a:lnTo>
                    <a:lnTo>
                      <a:pt x="188" y="119"/>
                    </a:lnTo>
                    <a:lnTo>
                      <a:pt x="166" y="114"/>
                    </a:lnTo>
                    <a:lnTo>
                      <a:pt x="143" y="111"/>
                    </a:lnTo>
                    <a:lnTo>
                      <a:pt x="119" y="109"/>
                    </a:lnTo>
                    <a:lnTo>
                      <a:pt x="96" y="107"/>
                    </a:lnTo>
                    <a:lnTo>
                      <a:pt x="74" y="106"/>
                    </a:lnTo>
                    <a:lnTo>
                      <a:pt x="53" y="105"/>
                    </a:lnTo>
                    <a:lnTo>
                      <a:pt x="34" y="104"/>
                    </a:lnTo>
                    <a:lnTo>
                      <a:pt x="16" y="104"/>
                    </a:lnTo>
                    <a:lnTo>
                      <a:pt x="0" y="102"/>
                    </a:lnTo>
                    <a:lnTo>
                      <a:pt x="3" y="0"/>
                    </a:lnTo>
                    <a:close/>
                  </a:path>
                </a:pathLst>
              </a:custGeom>
              <a:solidFill>
                <a:srgbClr val="6DA8D1"/>
              </a:solidFill>
              <a:ln w="9525">
                <a:noFill/>
                <a:round/>
                <a:headEnd/>
                <a:tailEnd/>
              </a:ln>
            </p:spPr>
            <p:txBody>
              <a:bodyPr/>
              <a:lstStyle/>
              <a:p>
                <a:endParaRPr lang="en-US" dirty="0"/>
              </a:p>
            </p:txBody>
          </p:sp>
          <p:sp>
            <p:nvSpPr>
              <p:cNvPr id="292" name="Freeform 195"/>
              <p:cNvSpPr>
                <a:spLocks/>
              </p:cNvSpPr>
              <p:nvPr/>
            </p:nvSpPr>
            <p:spPr bwMode="auto">
              <a:xfrm>
                <a:off x="3636" y="3537"/>
                <a:ext cx="121" cy="62"/>
              </a:xfrm>
              <a:custGeom>
                <a:avLst/>
                <a:gdLst>
                  <a:gd name="T0" fmla="*/ 0 w 363"/>
                  <a:gd name="T1" fmla="*/ 0 h 185"/>
                  <a:gd name="T2" fmla="*/ 306 w 363"/>
                  <a:gd name="T3" fmla="*/ 17 h 185"/>
                  <a:gd name="T4" fmla="*/ 354 w 363"/>
                  <a:gd name="T5" fmla="*/ 45 h 185"/>
                  <a:gd name="T6" fmla="*/ 358 w 363"/>
                  <a:gd name="T7" fmla="*/ 79 h 185"/>
                  <a:gd name="T8" fmla="*/ 360 w 363"/>
                  <a:gd name="T9" fmla="*/ 114 h 185"/>
                  <a:gd name="T10" fmla="*/ 363 w 363"/>
                  <a:gd name="T11" fmla="*/ 149 h 185"/>
                  <a:gd name="T12" fmla="*/ 363 w 363"/>
                  <a:gd name="T13" fmla="*/ 185 h 185"/>
                  <a:gd name="T14" fmla="*/ 34 w 363"/>
                  <a:gd name="T15" fmla="*/ 166 h 185"/>
                  <a:gd name="T16" fmla="*/ 30 w 363"/>
                  <a:gd name="T17" fmla="*/ 141 h 185"/>
                  <a:gd name="T18" fmla="*/ 29 w 363"/>
                  <a:gd name="T19" fmla="*/ 116 h 185"/>
                  <a:gd name="T20" fmla="*/ 26 w 363"/>
                  <a:gd name="T21" fmla="*/ 92 h 185"/>
                  <a:gd name="T22" fmla="*/ 26 w 363"/>
                  <a:gd name="T23" fmla="*/ 69 h 185"/>
                  <a:gd name="T24" fmla="*/ 23 w 363"/>
                  <a:gd name="T25" fmla="*/ 48 h 185"/>
                  <a:gd name="T26" fmla="*/ 18 w 363"/>
                  <a:gd name="T27" fmla="*/ 30 h 185"/>
                  <a:gd name="T28" fmla="*/ 11 w 363"/>
                  <a:gd name="T29" fmla="*/ 14 h 185"/>
                  <a:gd name="T30" fmla="*/ 0 w 363"/>
                  <a:gd name="T31" fmla="*/ 0 h 18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3"/>
                  <a:gd name="T49" fmla="*/ 0 h 185"/>
                  <a:gd name="T50" fmla="*/ 363 w 363"/>
                  <a:gd name="T51" fmla="*/ 185 h 18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3" h="185">
                    <a:moveTo>
                      <a:pt x="0" y="0"/>
                    </a:moveTo>
                    <a:lnTo>
                      <a:pt x="306" y="17"/>
                    </a:lnTo>
                    <a:lnTo>
                      <a:pt x="354" y="45"/>
                    </a:lnTo>
                    <a:lnTo>
                      <a:pt x="358" y="79"/>
                    </a:lnTo>
                    <a:lnTo>
                      <a:pt x="360" y="114"/>
                    </a:lnTo>
                    <a:lnTo>
                      <a:pt x="363" y="149"/>
                    </a:lnTo>
                    <a:lnTo>
                      <a:pt x="363" y="185"/>
                    </a:lnTo>
                    <a:lnTo>
                      <a:pt x="34" y="166"/>
                    </a:lnTo>
                    <a:lnTo>
                      <a:pt x="30" y="141"/>
                    </a:lnTo>
                    <a:lnTo>
                      <a:pt x="29" y="116"/>
                    </a:lnTo>
                    <a:lnTo>
                      <a:pt x="26" y="92"/>
                    </a:lnTo>
                    <a:lnTo>
                      <a:pt x="26" y="69"/>
                    </a:lnTo>
                    <a:lnTo>
                      <a:pt x="23" y="48"/>
                    </a:lnTo>
                    <a:lnTo>
                      <a:pt x="18" y="30"/>
                    </a:lnTo>
                    <a:lnTo>
                      <a:pt x="11" y="14"/>
                    </a:lnTo>
                    <a:lnTo>
                      <a:pt x="0" y="0"/>
                    </a:lnTo>
                    <a:close/>
                  </a:path>
                </a:pathLst>
              </a:custGeom>
              <a:solidFill>
                <a:srgbClr val="6DA0C9"/>
              </a:solidFill>
              <a:ln w="9525">
                <a:noFill/>
                <a:round/>
                <a:headEnd/>
                <a:tailEnd/>
              </a:ln>
            </p:spPr>
            <p:txBody>
              <a:bodyPr/>
              <a:lstStyle/>
              <a:p>
                <a:endParaRPr lang="en-US" dirty="0"/>
              </a:p>
            </p:txBody>
          </p:sp>
          <p:sp>
            <p:nvSpPr>
              <p:cNvPr id="293" name="Freeform 196"/>
              <p:cNvSpPr>
                <a:spLocks/>
              </p:cNvSpPr>
              <p:nvPr/>
            </p:nvSpPr>
            <p:spPr bwMode="auto">
              <a:xfrm>
                <a:off x="3648" y="3592"/>
                <a:ext cx="112" cy="62"/>
              </a:xfrm>
              <a:custGeom>
                <a:avLst/>
                <a:gdLst>
                  <a:gd name="T0" fmla="*/ 0 w 337"/>
                  <a:gd name="T1" fmla="*/ 0 h 184"/>
                  <a:gd name="T2" fmla="*/ 329 w 337"/>
                  <a:gd name="T3" fmla="*/ 19 h 184"/>
                  <a:gd name="T4" fmla="*/ 330 w 337"/>
                  <a:gd name="T5" fmla="*/ 59 h 184"/>
                  <a:gd name="T6" fmla="*/ 332 w 337"/>
                  <a:gd name="T7" fmla="*/ 101 h 184"/>
                  <a:gd name="T8" fmla="*/ 334 w 337"/>
                  <a:gd name="T9" fmla="*/ 142 h 184"/>
                  <a:gd name="T10" fmla="*/ 337 w 337"/>
                  <a:gd name="T11" fmla="*/ 184 h 184"/>
                  <a:gd name="T12" fmla="*/ 12 w 337"/>
                  <a:gd name="T13" fmla="*/ 164 h 184"/>
                  <a:gd name="T14" fmla="*/ 12 w 337"/>
                  <a:gd name="T15" fmla="*/ 124 h 184"/>
                  <a:gd name="T16" fmla="*/ 9 w 337"/>
                  <a:gd name="T17" fmla="*/ 84 h 184"/>
                  <a:gd name="T18" fmla="*/ 5 w 337"/>
                  <a:gd name="T19" fmla="*/ 41 h 184"/>
                  <a:gd name="T20" fmla="*/ 0 w 337"/>
                  <a:gd name="T21" fmla="*/ 0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
                  <a:gd name="T34" fmla="*/ 0 h 184"/>
                  <a:gd name="T35" fmla="*/ 337 w 337"/>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 h="184">
                    <a:moveTo>
                      <a:pt x="0" y="0"/>
                    </a:moveTo>
                    <a:lnTo>
                      <a:pt x="329" y="19"/>
                    </a:lnTo>
                    <a:lnTo>
                      <a:pt x="330" y="59"/>
                    </a:lnTo>
                    <a:lnTo>
                      <a:pt x="332" y="101"/>
                    </a:lnTo>
                    <a:lnTo>
                      <a:pt x="334" y="142"/>
                    </a:lnTo>
                    <a:lnTo>
                      <a:pt x="337" y="184"/>
                    </a:lnTo>
                    <a:lnTo>
                      <a:pt x="12" y="164"/>
                    </a:lnTo>
                    <a:lnTo>
                      <a:pt x="12" y="124"/>
                    </a:lnTo>
                    <a:lnTo>
                      <a:pt x="9" y="84"/>
                    </a:lnTo>
                    <a:lnTo>
                      <a:pt x="5" y="41"/>
                    </a:lnTo>
                    <a:lnTo>
                      <a:pt x="0" y="0"/>
                    </a:lnTo>
                    <a:close/>
                  </a:path>
                </a:pathLst>
              </a:custGeom>
              <a:solidFill>
                <a:srgbClr val="6D99C1"/>
              </a:solidFill>
              <a:ln w="9525">
                <a:noFill/>
                <a:round/>
                <a:headEnd/>
                <a:tailEnd/>
              </a:ln>
            </p:spPr>
            <p:txBody>
              <a:bodyPr/>
              <a:lstStyle/>
              <a:p>
                <a:endParaRPr lang="en-US" dirty="0"/>
              </a:p>
            </p:txBody>
          </p:sp>
          <p:sp>
            <p:nvSpPr>
              <p:cNvPr id="294" name="Freeform 197"/>
              <p:cNvSpPr>
                <a:spLocks/>
              </p:cNvSpPr>
              <p:nvPr/>
            </p:nvSpPr>
            <p:spPr bwMode="auto">
              <a:xfrm>
                <a:off x="3627" y="3647"/>
                <a:ext cx="250" cy="53"/>
              </a:xfrm>
              <a:custGeom>
                <a:avLst/>
                <a:gdLst>
                  <a:gd name="T0" fmla="*/ 74 w 749"/>
                  <a:gd name="T1" fmla="*/ 0 h 160"/>
                  <a:gd name="T2" fmla="*/ 399 w 749"/>
                  <a:gd name="T3" fmla="*/ 20 h 160"/>
                  <a:gd name="T4" fmla="*/ 399 w 749"/>
                  <a:gd name="T5" fmla="*/ 27 h 160"/>
                  <a:gd name="T6" fmla="*/ 400 w 749"/>
                  <a:gd name="T7" fmla="*/ 35 h 160"/>
                  <a:gd name="T8" fmla="*/ 401 w 749"/>
                  <a:gd name="T9" fmla="*/ 43 h 160"/>
                  <a:gd name="T10" fmla="*/ 403 w 749"/>
                  <a:gd name="T11" fmla="*/ 51 h 160"/>
                  <a:gd name="T12" fmla="*/ 414 w 749"/>
                  <a:gd name="T13" fmla="*/ 58 h 160"/>
                  <a:gd name="T14" fmla="*/ 427 w 749"/>
                  <a:gd name="T15" fmla="*/ 64 h 160"/>
                  <a:gd name="T16" fmla="*/ 440 w 749"/>
                  <a:gd name="T17" fmla="*/ 69 h 160"/>
                  <a:gd name="T18" fmla="*/ 453 w 749"/>
                  <a:gd name="T19" fmla="*/ 73 h 160"/>
                  <a:gd name="T20" fmla="*/ 466 w 749"/>
                  <a:gd name="T21" fmla="*/ 77 h 160"/>
                  <a:gd name="T22" fmla="*/ 480 w 749"/>
                  <a:gd name="T23" fmla="*/ 78 h 160"/>
                  <a:gd name="T24" fmla="*/ 493 w 749"/>
                  <a:gd name="T25" fmla="*/ 81 h 160"/>
                  <a:gd name="T26" fmla="*/ 508 w 749"/>
                  <a:gd name="T27" fmla="*/ 81 h 160"/>
                  <a:gd name="T28" fmla="*/ 521 w 749"/>
                  <a:gd name="T29" fmla="*/ 82 h 160"/>
                  <a:gd name="T30" fmla="*/ 535 w 749"/>
                  <a:gd name="T31" fmla="*/ 82 h 160"/>
                  <a:gd name="T32" fmla="*/ 549 w 749"/>
                  <a:gd name="T33" fmla="*/ 83 h 160"/>
                  <a:gd name="T34" fmla="*/ 562 w 749"/>
                  <a:gd name="T35" fmla="*/ 83 h 160"/>
                  <a:gd name="T36" fmla="*/ 576 w 749"/>
                  <a:gd name="T37" fmla="*/ 83 h 160"/>
                  <a:gd name="T38" fmla="*/ 591 w 749"/>
                  <a:gd name="T39" fmla="*/ 84 h 160"/>
                  <a:gd name="T40" fmla="*/ 605 w 749"/>
                  <a:gd name="T41" fmla="*/ 86 h 160"/>
                  <a:gd name="T42" fmla="*/ 619 w 749"/>
                  <a:gd name="T43" fmla="*/ 87 h 160"/>
                  <a:gd name="T44" fmla="*/ 636 w 749"/>
                  <a:gd name="T45" fmla="*/ 87 h 160"/>
                  <a:gd name="T46" fmla="*/ 652 w 749"/>
                  <a:gd name="T47" fmla="*/ 87 h 160"/>
                  <a:gd name="T48" fmla="*/ 667 w 749"/>
                  <a:gd name="T49" fmla="*/ 86 h 160"/>
                  <a:gd name="T50" fmla="*/ 683 w 749"/>
                  <a:gd name="T51" fmla="*/ 87 h 160"/>
                  <a:gd name="T52" fmla="*/ 696 w 749"/>
                  <a:gd name="T53" fmla="*/ 90 h 160"/>
                  <a:gd name="T54" fmla="*/ 706 w 749"/>
                  <a:gd name="T55" fmla="*/ 97 h 160"/>
                  <a:gd name="T56" fmla="*/ 714 w 749"/>
                  <a:gd name="T57" fmla="*/ 112 h 160"/>
                  <a:gd name="T58" fmla="*/ 718 w 749"/>
                  <a:gd name="T59" fmla="*/ 131 h 160"/>
                  <a:gd name="T60" fmla="*/ 725 w 749"/>
                  <a:gd name="T61" fmla="*/ 139 h 160"/>
                  <a:gd name="T62" fmla="*/ 733 w 749"/>
                  <a:gd name="T63" fmla="*/ 143 h 160"/>
                  <a:gd name="T64" fmla="*/ 742 w 749"/>
                  <a:gd name="T65" fmla="*/ 148 h 160"/>
                  <a:gd name="T66" fmla="*/ 749 w 749"/>
                  <a:gd name="T67" fmla="*/ 156 h 160"/>
                  <a:gd name="T68" fmla="*/ 718 w 749"/>
                  <a:gd name="T69" fmla="*/ 158 h 160"/>
                  <a:gd name="T70" fmla="*/ 688 w 749"/>
                  <a:gd name="T71" fmla="*/ 160 h 160"/>
                  <a:gd name="T72" fmla="*/ 657 w 749"/>
                  <a:gd name="T73" fmla="*/ 160 h 160"/>
                  <a:gd name="T74" fmla="*/ 626 w 749"/>
                  <a:gd name="T75" fmla="*/ 160 h 160"/>
                  <a:gd name="T76" fmla="*/ 595 w 749"/>
                  <a:gd name="T77" fmla="*/ 158 h 160"/>
                  <a:gd name="T78" fmla="*/ 563 w 749"/>
                  <a:gd name="T79" fmla="*/ 158 h 160"/>
                  <a:gd name="T80" fmla="*/ 531 w 749"/>
                  <a:gd name="T81" fmla="*/ 157 h 160"/>
                  <a:gd name="T82" fmla="*/ 500 w 749"/>
                  <a:gd name="T83" fmla="*/ 154 h 160"/>
                  <a:gd name="T84" fmla="*/ 469 w 749"/>
                  <a:gd name="T85" fmla="*/ 153 h 160"/>
                  <a:gd name="T86" fmla="*/ 436 w 749"/>
                  <a:gd name="T87" fmla="*/ 152 h 160"/>
                  <a:gd name="T88" fmla="*/ 405 w 749"/>
                  <a:gd name="T89" fmla="*/ 149 h 160"/>
                  <a:gd name="T90" fmla="*/ 374 w 749"/>
                  <a:gd name="T91" fmla="*/ 148 h 160"/>
                  <a:gd name="T92" fmla="*/ 343 w 749"/>
                  <a:gd name="T93" fmla="*/ 148 h 160"/>
                  <a:gd name="T94" fmla="*/ 312 w 749"/>
                  <a:gd name="T95" fmla="*/ 147 h 160"/>
                  <a:gd name="T96" fmla="*/ 282 w 749"/>
                  <a:gd name="T97" fmla="*/ 147 h 160"/>
                  <a:gd name="T98" fmla="*/ 251 w 749"/>
                  <a:gd name="T99" fmla="*/ 148 h 160"/>
                  <a:gd name="T100" fmla="*/ 0 w 749"/>
                  <a:gd name="T101" fmla="*/ 158 h 160"/>
                  <a:gd name="T102" fmla="*/ 16 w 749"/>
                  <a:gd name="T103" fmla="*/ 141 h 160"/>
                  <a:gd name="T104" fmla="*/ 31 w 749"/>
                  <a:gd name="T105" fmla="*/ 123 h 160"/>
                  <a:gd name="T106" fmla="*/ 44 w 749"/>
                  <a:gd name="T107" fmla="*/ 104 h 160"/>
                  <a:gd name="T108" fmla="*/ 53 w 749"/>
                  <a:gd name="T109" fmla="*/ 84 h 160"/>
                  <a:gd name="T110" fmla="*/ 61 w 749"/>
                  <a:gd name="T111" fmla="*/ 65 h 160"/>
                  <a:gd name="T112" fmla="*/ 67 w 749"/>
                  <a:gd name="T113" fmla="*/ 44 h 160"/>
                  <a:gd name="T114" fmla="*/ 71 w 749"/>
                  <a:gd name="T115" fmla="*/ 22 h 160"/>
                  <a:gd name="T116" fmla="*/ 74 w 749"/>
                  <a:gd name="T117" fmla="*/ 0 h 16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49"/>
                  <a:gd name="T178" fmla="*/ 0 h 160"/>
                  <a:gd name="T179" fmla="*/ 749 w 749"/>
                  <a:gd name="T180" fmla="*/ 160 h 16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49" h="160">
                    <a:moveTo>
                      <a:pt x="74" y="0"/>
                    </a:moveTo>
                    <a:lnTo>
                      <a:pt x="399" y="20"/>
                    </a:lnTo>
                    <a:lnTo>
                      <a:pt x="399" y="27"/>
                    </a:lnTo>
                    <a:lnTo>
                      <a:pt x="400" y="35"/>
                    </a:lnTo>
                    <a:lnTo>
                      <a:pt x="401" y="43"/>
                    </a:lnTo>
                    <a:lnTo>
                      <a:pt x="403" y="51"/>
                    </a:lnTo>
                    <a:lnTo>
                      <a:pt x="414" y="58"/>
                    </a:lnTo>
                    <a:lnTo>
                      <a:pt x="427" y="64"/>
                    </a:lnTo>
                    <a:lnTo>
                      <a:pt x="440" y="69"/>
                    </a:lnTo>
                    <a:lnTo>
                      <a:pt x="453" y="73"/>
                    </a:lnTo>
                    <a:lnTo>
                      <a:pt x="466" y="77"/>
                    </a:lnTo>
                    <a:lnTo>
                      <a:pt x="480" y="78"/>
                    </a:lnTo>
                    <a:lnTo>
                      <a:pt x="493" y="81"/>
                    </a:lnTo>
                    <a:lnTo>
                      <a:pt x="508" y="81"/>
                    </a:lnTo>
                    <a:lnTo>
                      <a:pt x="521" y="82"/>
                    </a:lnTo>
                    <a:lnTo>
                      <a:pt x="535" y="82"/>
                    </a:lnTo>
                    <a:lnTo>
                      <a:pt x="549" y="83"/>
                    </a:lnTo>
                    <a:lnTo>
                      <a:pt x="562" y="83"/>
                    </a:lnTo>
                    <a:lnTo>
                      <a:pt x="576" y="83"/>
                    </a:lnTo>
                    <a:lnTo>
                      <a:pt x="591" y="84"/>
                    </a:lnTo>
                    <a:lnTo>
                      <a:pt x="605" y="86"/>
                    </a:lnTo>
                    <a:lnTo>
                      <a:pt x="619" y="87"/>
                    </a:lnTo>
                    <a:lnTo>
                      <a:pt x="636" y="87"/>
                    </a:lnTo>
                    <a:lnTo>
                      <a:pt x="652" y="87"/>
                    </a:lnTo>
                    <a:lnTo>
                      <a:pt x="667" y="86"/>
                    </a:lnTo>
                    <a:lnTo>
                      <a:pt x="683" y="87"/>
                    </a:lnTo>
                    <a:lnTo>
                      <a:pt x="696" y="90"/>
                    </a:lnTo>
                    <a:lnTo>
                      <a:pt x="706" y="97"/>
                    </a:lnTo>
                    <a:lnTo>
                      <a:pt x="714" y="112"/>
                    </a:lnTo>
                    <a:lnTo>
                      <a:pt x="718" y="131"/>
                    </a:lnTo>
                    <a:lnTo>
                      <a:pt x="725" y="139"/>
                    </a:lnTo>
                    <a:lnTo>
                      <a:pt x="733" y="143"/>
                    </a:lnTo>
                    <a:lnTo>
                      <a:pt x="742" y="148"/>
                    </a:lnTo>
                    <a:lnTo>
                      <a:pt x="749" y="156"/>
                    </a:lnTo>
                    <a:lnTo>
                      <a:pt x="718" y="158"/>
                    </a:lnTo>
                    <a:lnTo>
                      <a:pt x="688" y="160"/>
                    </a:lnTo>
                    <a:lnTo>
                      <a:pt x="657" y="160"/>
                    </a:lnTo>
                    <a:lnTo>
                      <a:pt x="626" y="160"/>
                    </a:lnTo>
                    <a:lnTo>
                      <a:pt x="595" y="158"/>
                    </a:lnTo>
                    <a:lnTo>
                      <a:pt x="563" y="158"/>
                    </a:lnTo>
                    <a:lnTo>
                      <a:pt x="531" y="157"/>
                    </a:lnTo>
                    <a:lnTo>
                      <a:pt x="500" y="154"/>
                    </a:lnTo>
                    <a:lnTo>
                      <a:pt x="469" y="153"/>
                    </a:lnTo>
                    <a:lnTo>
                      <a:pt x="436" y="152"/>
                    </a:lnTo>
                    <a:lnTo>
                      <a:pt x="405" y="149"/>
                    </a:lnTo>
                    <a:lnTo>
                      <a:pt x="374" y="148"/>
                    </a:lnTo>
                    <a:lnTo>
                      <a:pt x="343" y="148"/>
                    </a:lnTo>
                    <a:lnTo>
                      <a:pt x="312" y="147"/>
                    </a:lnTo>
                    <a:lnTo>
                      <a:pt x="282" y="147"/>
                    </a:lnTo>
                    <a:lnTo>
                      <a:pt x="251" y="148"/>
                    </a:lnTo>
                    <a:lnTo>
                      <a:pt x="0" y="158"/>
                    </a:lnTo>
                    <a:lnTo>
                      <a:pt x="16" y="141"/>
                    </a:lnTo>
                    <a:lnTo>
                      <a:pt x="31" y="123"/>
                    </a:lnTo>
                    <a:lnTo>
                      <a:pt x="44" y="104"/>
                    </a:lnTo>
                    <a:lnTo>
                      <a:pt x="53" y="84"/>
                    </a:lnTo>
                    <a:lnTo>
                      <a:pt x="61" y="65"/>
                    </a:lnTo>
                    <a:lnTo>
                      <a:pt x="67" y="44"/>
                    </a:lnTo>
                    <a:lnTo>
                      <a:pt x="71" y="22"/>
                    </a:lnTo>
                    <a:lnTo>
                      <a:pt x="74" y="0"/>
                    </a:lnTo>
                    <a:close/>
                  </a:path>
                </a:pathLst>
              </a:custGeom>
              <a:solidFill>
                <a:srgbClr val="6D99C1"/>
              </a:solidFill>
              <a:ln w="9525">
                <a:noFill/>
                <a:round/>
                <a:headEnd/>
                <a:tailEnd/>
              </a:ln>
            </p:spPr>
            <p:txBody>
              <a:bodyPr/>
              <a:lstStyle/>
              <a:p>
                <a:endParaRPr lang="en-US" dirty="0"/>
              </a:p>
            </p:txBody>
          </p:sp>
          <p:sp>
            <p:nvSpPr>
              <p:cNvPr id="295" name="Freeform 198"/>
              <p:cNvSpPr>
                <a:spLocks/>
              </p:cNvSpPr>
              <p:nvPr/>
            </p:nvSpPr>
            <p:spPr bwMode="auto">
              <a:xfrm>
                <a:off x="3771" y="3225"/>
                <a:ext cx="51" cy="238"/>
              </a:xfrm>
              <a:custGeom>
                <a:avLst/>
                <a:gdLst>
                  <a:gd name="T0" fmla="*/ 146 w 152"/>
                  <a:gd name="T1" fmla="*/ 105 h 714"/>
                  <a:gd name="T2" fmla="*/ 145 w 152"/>
                  <a:gd name="T3" fmla="*/ 99 h 714"/>
                  <a:gd name="T4" fmla="*/ 142 w 152"/>
                  <a:gd name="T5" fmla="*/ 82 h 714"/>
                  <a:gd name="T6" fmla="*/ 138 w 152"/>
                  <a:gd name="T7" fmla="*/ 60 h 714"/>
                  <a:gd name="T8" fmla="*/ 132 w 152"/>
                  <a:gd name="T9" fmla="*/ 37 h 714"/>
                  <a:gd name="T10" fmla="*/ 124 w 152"/>
                  <a:gd name="T11" fmla="*/ 16 h 714"/>
                  <a:gd name="T12" fmla="*/ 115 w 152"/>
                  <a:gd name="T13" fmla="*/ 2 h 714"/>
                  <a:gd name="T14" fmla="*/ 106 w 152"/>
                  <a:gd name="T15" fmla="*/ 0 h 714"/>
                  <a:gd name="T16" fmla="*/ 94 w 152"/>
                  <a:gd name="T17" fmla="*/ 15 h 714"/>
                  <a:gd name="T18" fmla="*/ 79 w 152"/>
                  <a:gd name="T19" fmla="*/ 57 h 714"/>
                  <a:gd name="T20" fmla="*/ 72 w 152"/>
                  <a:gd name="T21" fmla="*/ 92 h 714"/>
                  <a:gd name="T22" fmla="*/ 72 w 152"/>
                  <a:gd name="T23" fmla="*/ 125 h 714"/>
                  <a:gd name="T24" fmla="*/ 72 w 152"/>
                  <a:gd name="T25" fmla="*/ 159 h 714"/>
                  <a:gd name="T26" fmla="*/ 69 w 152"/>
                  <a:gd name="T27" fmla="*/ 175 h 714"/>
                  <a:gd name="T28" fmla="*/ 63 w 152"/>
                  <a:gd name="T29" fmla="*/ 188 h 714"/>
                  <a:gd name="T30" fmla="*/ 54 w 152"/>
                  <a:gd name="T31" fmla="*/ 200 h 714"/>
                  <a:gd name="T32" fmla="*/ 44 w 152"/>
                  <a:gd name="T33" fmla="*/ 212 h 714"/>
                  <a:gd name="T34" fmla="*/ 32 w 152"/>
                  <a:gd name="T35" fmla="*/ 223 h 714"/>
                  <a:gd name="T36" fmla="*/ 20 w 152"/>
                  <a:gd name="T37" fmla="*/ 238 h 714"/>
                  <a:gd name="T38" fmla="*/ 10 w 152"/>
                  <a:gd name="T39" fmla="*/ 254 h 714"/>
                  <a:gd name="T40" fmla="*/ 3 w 152"/>
                  <a:gd name="T41" fmla="*/ 275 h 714"/>
                  <a:gd name="T42" fmla="*/ 2 w 152"/>
                  <a:gd name="T43" fmla="*/ 295 h 714"/>
                  <a:gd name="T44" fmla="*/ 6 w 152"/>
                  <a:gd name="T45" fmla="*/ 310 h 714"/>
                  <a:gd name="T46" fmla="*/ 12 w 152"/>
                  <a:gd name="T47" fmla="*/ 323 h 714"/>
                  <a:gd name="T48" fmla="*/ 22 w 152"/>
                  <a:gd name="T49" fmla="*/ 333 h 714"/>
                  <a:gd name="T50" fmla="*/ 31 w 152"/>
                  <a:gd name="T51" fmla="*/ 345 h 714"/>
                  <a:gd name="T52" fmla="*/ 37 w 152"/>
                  <a:gd name="T53" fmla="*/ 359 h 714"/>
                  <a:gd name="T54" fmla="*/ 41 w 152"/>
                  <a:gd name="T55" fmla="*/ 375 h 714"/>
                  <a:gd name="T56" fmla="*/ 38 w 152"/>
                  <a:gd name="T57" fmla="*/ 397 h 714"/>
                  <a:gd name="T58" fmla="*/ 33 w 152"/>
                  <a:gd name="T59" fmla="*/ 416 h 714"/>
                  <a:gd name="T60" fmla="*/ 25 w 152"/>
                  <a:gd name="T61" fmla="*/ 431 h 714"/>
                  <a:gd name="T62" fmla="*/ 18 w 152"/>
                  <a:gd name="T63" fmla="*/ 440 h 714"/>
                  <a:gd name="T64" fmla="*/ 10 w 152"/>
                  <a:gd name="T65" fmla="*/ 449 h 714"/>
                  <a:gd name="T66" fmla="*/ 3 w 152"/>
                  <a:gd name="T67" fmla="*/ 459 h 714"/>
                  <a:gd name="T68" fmla="*/ 0 w 152"/>
                  <a:gd name="T69" fmla="*/ 475 h 714"/>
                  <a:gd name="T70" fmla="*/ 0 w 152"/>
                  <a:gd name="T71" fmla="*/ 495 h 714"/>
                  <a:gd name="T72" fmla="*/ 3 w 152"/>
                  <a:gd name="T73" fmla="*/ 526 h 714"/>
                  <a:gd name="T74" fmla="*/ 11 w 152"/>
                  <a:gd name="T75" fmla="*/ 567 h 714"/>
                  <a:gd name="T76" fmla="*/ 19 w 152"/>
                  <a:gd name="T77" fmla="*/ 608 h 714"/>
                  <a:gd name="T78" fmla="*/ 27 w 152"/>
                  <a:gd name="T79" fmla="*/ 647 h 714"/>
                  <a:gd name="T80" fmla="*/ 36 w 152"/>
                  <a:gd name="T81" fmla="*/ 681 h 714"/>
                  <a:gd name="T82" fmla="*/ 44 w 152"/>
                  <a:gd name="T83" fmla="*/ 704 h 714"/>
                  <a:gd name="T84" fmla="*/ 51 w 152"/>
                  <a:gd name="T85" fmla="*/ 714 h 714"/>
                  <a:gd name="T86" fmla="*/ 57 w 152"/>
                  <a:gd name="T87" fmla="*/ 705 h 714"/>
                  <a:gd name="T88" fmla="*/ 60 w 152"/>
                  <a:gd name="T89" fmla="*/ 675 h 714"/>
                  <a:gd name="T90" fmla="*/ 62 w 152"/>
                  <a:gd name="T91" fmla="*/ 585 h 714"/>
                  <a:gd name="T92" fmla="*/ 60 w 152"/>
                  <a:gd name="T93" fmla="*/ 495 h 714"/>
                  <a:gd name="T94" fmla="*/ 64 w 152"/>
                  <a:gd name="T95" fmla="*/ 422 h 714"/>
                  <a:gd name="T96" fmla="*/ 81 w 152"/>
                  <a:gd name="T97" fmla="*/ 377 h 714"/>
                  <a:gd name="T98" fmla="*/ 94 w 152"/>
                  <a:gd name="T99" fmla="*/ 368 h 714"/>
                  <a:gd name="T100" fmla="*/ 107 w 152"/>
                  <a:gd name="T101" fmla="*/ 361 h 714"/>
                  <a:gd name="T102" fmla="*/ 117 w 152"/>
                  <a:gd name="T103" fmla="*/ 354 h 714"/>
                  <a:gd name="T104" fmla="*/ 128 w 152"/>
                  <a:gd name="T105" fmla="*/ 346 h 714"/>
                  <a:gd name="T106" fmla="*/ 137 w 152"/>
                  <a:gd name="T107" fmla="*/ 339 h 714"/>
                  <a:gd name="T108" fmla="*/ 143 w 152"/>
                  <a:gd name="T109" fmla="*/ 328 h 714"/>
                  <a:gd name="T110" fmla="*/ 149 w 152"/>
                  <a:gd name="T111" fmla="*/ 314 h 714"/>
                  <a:gd name="T112" fmla="*/ 151 w 152"/>
                  <a:gd name="T113" fmla="*/ 296 h 714"/>
                  <a:gd name="T114" fmla="*/ 152 w 152"/>
                  <a:gd name="T115" fmla="*/ 241 h 714"/>
                  <a:gd name="T116" fmla="*/ 151 w 152"/>
                  <a:gd name="T117" fmla="*/ 179 h 714"/>
                  <a:gd name="T118" fmla="*/ 147 w 152"/>
                  <a:gd name="T119" fmla="*/ 127 h 714"/>
                  <a:gd name="T120" fmla="*/ 146 w 152"/>
                  <a:gd name="T121" fmla="*/ 105 h 7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
                  <a:gd name="T184" fmla="*/ 0 h 714"/>
                  <a:gd name="T185" fmla="*/ 152 w 152"/>
                  <a:gd name="T186" fmla="*/ 714 h 71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 h="714">
                    <a:moveTo>
                      <a:pt x="146" y="105"/>
                    </a:moveTo>
                    <a:lnTo>
                      <a:pt x="145" y="99"/>
                    </a:lnTo>
                    <a:lnTo>
                      <a:pt x="142" y="82"/>
                    </a:lnTo>
                    <a:lnTo>
                      <a:pt x="138" y="60"/>
                    </a:lnTo>
                    <a:lnTo>
                      <a:pt x="132" y="37"/>
                    </a:lnTo>
                    <a:lnTo>
                      <a:pt x="124" y="16"/>
                    </a:lnTo>
                    <a:lnTo>
                      <a:pt x="115" y="2"/>
                    </a:lnTo>
                    <a:lnTo>
                      <a:pt x="106" y="0"/>
                    </a:lnTo>
                    <a:lnTo>
                      <a:pt x="94" y="15"/>
                    </a:lnTo>
                    <a:lnTo>
                      <a:pt x="79" y="57"/>
                    </a:lnTo>
                    <a:lnTo>
                      <a:pt x="72" y="92"/>
                    </a:lnTo>
                    <a:lnTo>
                      <a:pt x="72" y="125"/>
                    </a:lnTo>
                    <a:lnTo>
                      <a:pt x="72" y="159"/>
                    </a:lnTo>
                    <a:lnTo>
                      <a:pt x="69" y="175"/>
                    </a:lnTo>
                    <a:lnTo>
                      <a:pt x="63" y="188"/>
                    </a:lnTo>
                    <a:lnTo>
                      <a:pt x="54" y="200"/>
                    </a:lnTo>
                    <a:lnTo>
                      <a:pt x="44" y="212"/>
                    </a:lnTo>
                    <a:lnTo>
                      <a:pt x="32" y="223"/>
                    </a:lnTo>
                    <a:lnTo>
                      <a:pt x="20" y="238"/>
                    </a:lnTo>
                    <a:lnTo>
                      <a:pt x="10" y="254"/>
                    </a:lnTo>
                    <a:lnTo>
                      <a:pt x="3" y="275"/>
                    </a:lnTo>
                    <a:lnTo>
                      <a:pt x="2" y="295"/>
                    </a:lnTo>
                    <a:lnTo>
                      <a:pt x="6" y="310"/>
                    </a:lnTo>
                    <a:lnTo>
                      <a:pt x="12" y="323"/>
                    </a:lnTo>
                    <a:lnTo>
                      <a:pt x="22" y="333"/>
                    </a:lnTo>
                    <a:lnTo>
                      <a:pt x="31" y="345"/>
                    </a:lnTo>
                    <a:lnTo>
                      <a:pt x="37" y="359"/>
                    </a:lnTo>
                    <a:lnTo>
                      <a:pt x="41" y="375"/>
                    </a:lnTo>
                    <a:lnTo>
                      <a:pt x="38" y="397"/>
                    </a:lnTo>
                    <a:lnTo>
                      <a:pt x="33" y="416"/>
                    </a:lnTo>
                    <a:lnTo>
                      <a:pt x="25" y="431"/>
                    </a:lnTo>
                    <a:lnTo>
                      <a:pt x="18" y="440"/>
                    </a:lnTo>
                    <a:lnTo>
                      <a:pt x="10" y="449"/>
                    </a:lnTo>
                    <a:lnTo>
                      <a:pt x="3" y="459"/>
                    </a:lnTo>
                    <a:lnTo>
                      <a:pt x="0" y="475"/>
                    </a:lnTo>
                    <a:lnTo>
                      <a:pt x="0" y="495"/>
                    </a:lnTo>
                    <a:lnTo>
                      <a:pt x="3" y="526"/>
                    </a:lnTo>
                    <a:lnTo>
                      <a:pt x="11" y="567"/>
                    </a:lnTo>
                    <a:lnTo>
                      <a:pt x="19" y="608"/>
                    </a:lnTo>
                    <a:lnTo>
                      <a:pt x="27" y="647"/>
                    </a:lnTo>
                    <a:lnTo>
                      <a:pt x="36" y="681"/>
                    </a:lnTo>
                    <a:lnTo>
                      <a:pt x="44" y="704"/>
                    </a:lnTo>
                    <a:lnTo>
                      <a:pt x="51" y="714"/>
                    </a:lnTo>
                    <a:lnTo>
                      <a:pt x="57" y="705"/>
                    </a:lnTo>
                    <a:lnTo>
                      <a:pt x="60" y="675"/>
                    </a:lnTo>
                    <a:lnTo>
                      <a:pt x="62" y="585"/>
                    </a:lnTo>
                    <a:lnTo>
                      <a:pt x="60" y="495"/>
                    </a:lnTo>
                    <a:lnTo>
                      <a:pt x="64" y="422"/>
                    </a:lnTo>
                    <a:lnTo>
                      <a:pt x="81" y="377"/>
                    </a:lnTo>
                    <a:lnTo>
                      <a:pt x="94" y="368"/>
                    </a:lnTo>
                    <a:lnTo>
                      <a:pt x="107" y="361"/>
                    </a:lnTo>
                    <a:lnTo>
                      <a:pt x="117" y="354"/>
                    </a:lnTo>
                    <a:lnTo>
                      <a:pt x="128" y="346"/>
                    </a:lnTo>
                    <a:lnTo>
                      <a:pt x="137" y="339"/>
                    </a:lnTo>
                    <a:lnTo>
                      <a:pt x="143" y="328"/>
                    </a:lnTo>
                    <a:lnTo>
                      <a:pt x="149" y="314"/>
                    </a:lnTo>
                    <a:lnTo>
                      <a:pt x="151" y="296"/>
                    </a:lnTo>
                    <a:lnTo>
                      <a:pt x="152" y="241"/>
                    </a:lnTo>
                    <a:lnTo>
                      <a:pt x="151" y="179"/>
                    </a:lnTo>
                    <a:lnTo>
                      <a:pt x="147" y="127"/>
                    </a:lnTo>
                    <a:lnTo>
                      <a:pt x="146" y="105"/>
                    </a:lnTo>
                    <a:close/>
                  </a:path>
                </a:pathLst>
              </a:custGeom>
              <a:solidFill>
                <a:srgbClr val="5E9EFF"/>
              </a:solidFill>
              <a:ln w="9525">
                <a:noFill/>
                <a:round/>
                <a:headEnd/>
                <a:tailEnd/>
              </a:ln>
            </p:spPr>
            <p:txBody>
              <a:bodyPr/>
              <a:lstStyle/>
              <a:p>
                <a:endParaRPr lang="en-US" dirty="0"/>
              </a:p>
            </p:txBody>
          </p:sp>
          <p:sp>
            <p:nvSpPr>
              <p:cNvPr id="296" name="Freeform 199"/>
              <p:cNvSpPr>
                <a:spLocks/>
              </p:cNvSpPr>
              <p:nvPr/>
            </p:nvSpPr>
            <p:spPr bwMode="auto">
              <a:xfrm>
                <a:off x="3659" y="3076"/>
                <a:ext cx="50" cy="6"/>
              </a:xfrm>
              <a:custGeom>
                <a:avLst/>
                <a:gdLst>
                  <a:gd name="T0" fmla="*/ 149 w 149"/>
                  <a:gd name="T1" fmla="*/ 16 h 16"/>
                  <a:gd name="T2" fmla="*/ 0 w 149"/>
                  <a:gd name="T3" fmla="*/ 16 h 16"/>
                  <a:gd name="T4" fmla="*/ 9 w 149"/>
                  <a:gd name="T5" fmla="*/ 13 h 16"/>
                  <a:gd name="T6" fmla="*/ 21 w 149"/>
                  <a:gd name="T7" fmla="*/ 9 h 16"/>
                  <a:gd name="T8" fmla="*/ 34 w 149"/>
                  <a:gd name="T9" fmla="*/ 5 h 16"/>
                  <a:gd name="T10" fmla="*/ 46 w 149"/>
                  <a:gd name="T11" fmla="*/ 2 h 16"/>
                  <a:gd name="T12" fmla="*/ 61 w 149"/>
                  <a:gd name="T13" fmla="*/ 1 h 16"/>
                  <a:gd name="T14" fmla="*/ 75 w 149"/>
                  <a:gd name="T15" fmla="*/ 0 h 16"/>
                  <a:gd name="T16" fmla="*/ 91 w 149"/>
                  <a:gd name="T17" fmla="*/ 0 h 16"/>
                  <a:gd name="T18" fmla="*/ 105 w 149"/>
                  <a:gd name="T19" fmla="*/ 0 h 16"/>
                  <a:gd name="T20" fmla="*/ 111 w 149"/>
                  <a:gd name="T21" fmla="*/ 1 h 16"/>
                  <a:gd name="T22" fmla="*/ 118 w 149"/>
                  <a:gd name="T23" fmla="*/ 2 h 16"/>
                  <a:gd name="T24" fmla="*/ 124 w 149"/>
                  <a:gd name="T25" fmla="*/ 3 h 16"/>
                  <a:gd name="T26" fmla="*/ 129 w 149"/>
                  <a:gd name="T27" fmla="*/ 5 h 16"/>
                  <a:gd name="T28" fmla="*/ 135 w 149"/>
                  <a:gd name="T29" fmla="*/ 7 h 16"/>
                  <a:gd name="T30" fmla="*/ 140 w 149"/>
                  <a:gd name="T31" fmla="*/ 10 h 16"/>
                  <a:gd name="T32" fmla="*/ 145 w 149"/>
                  <a:gd name="T33" fmla="*/ 13 h 16"/>
                  <a:gd name="T34" fmla="*/ 149 w 149"/>
                  <a:gd name="T35" fmla="*/ 16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9"/>
                  <a:gd name="T55" fmla="*/ 0 h 16"/>
                  <a:gd name="T56" fmla="*/ 149 w 14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9" h="16">
                    <a:moveTo>
                      <a:pt x="149" y="16"/>
                    </a:moveTo>
                    <a:lnTo>
                      <a:pt x="0" y="16"/>
                    </a:lnTo>
                    <a:lnTo>
                      <a:pt x="9" y="13"/>
                    </a:lnTo>
                    <a:lnTo>
                      <a:pt x="21" y="9"/>
                    </a:lnTo>
                    <a:lnTo>
                      <a:pt x="34" y="5"/>
                    </a:lnTo>
                    <a:lnTo>
                      <a:pt x="46" y="2"/>
                    </a:lnTo>
                    <a:lnTo>
                      <a:pt x="61" y="1"/>
                    </a:lnTo>
                    <a:lnTo>
                      <a:pt x="75" y="0"/>
                    </a:lnTo>
                    <a:lnTo>
                      <a:pt x="91" y="0"/>
                    </a:lnTo>
                    <a:lnTo>
                      <a:pt x="105" y="0"/>
                    </a:lnTo>
                    <a:lnTo>
                      <a:pt x="111" y="1"/>
                    </a:lnTo>
                    <a:lnTo>
                      <a:pt x="118" y="2"/>
                    </a:lnTo>
                    <a:lnTo>
                      <a:pt x="124" y="3"/>
                    </a:lnTo>
                    <a:lnTo>
                      <a:pt x="129" y="5"/>
                    </a:lnTo>
                    <a:lnTo>
                      <a:pt x="135" y="7"/>
                    </a:lnTo>
                    <a:lnTo>
                      <a:pt x="140" y="10"/>
                    </a:lnTo>
                    <a:lnTo>
                      <a:pt x="145" y="13"/>
                    </a:lnTo>
                    <a:lnTo>
                      <a:pt x="149" y="16"/>
                    </a:lnTo>
                    <a:close/>
                  </a:path>
                </a:pathLst>
              </a:custGeom>
              <a:solidFill>
                <a:srgbClr val="B5F7EA"/>
              </a:solidFill>
              <a:ln w="9525">
                <a:noFill/>
                <a:round/>
                <a:headEnd/>
                <a:tailEnd/>
              </a:ln>
            </p:spPr>
            <p:txBody>
              <a:bodyPr/>
              <a:lstStyle/>
              <a:p>
                <a:endParaRPr lang="en-US" dirty="0"/>
              </a:p>
            </p:txBody>
          </p:sp>
          <p:sp>
            <p:nvSpPr>
              <p:cNvPr id="297" name="Freeform 200"/>
              <p:cNvSpPr>
                <a:spLocks/>
              </p:cNvSpPr>
              <p:nvPr/>
            </p:nvSpPr>
            <p:spPr bwMode="auto">
              <a:xfrm>
                <a:off x="3654" y="3082"/>
                <a:ext cx="64" cy="40"/>
              </a:xfrm>
              <a:custGeom>
                <a:avLst/>
                <a:gdLst>
                  <a:gd name="T0" fmla="*/ 16 w 192"/>
                  <a:gd name="T1" fmla="*/ 0 h 121"/>
                  <a:gd name="T2" fmla="*/ 165 w 192"/>
                  <a:gd name="T3" fmla="*/ 0 h 121"/>
                  <a:gd name="T4" fmla="*/ 182 w 192"/>
                  <a:gd name="T5" fmla="*/ 19 h 121"/>
                  <a:gd name="T6" fmla="*/ 190 w 192"/>
                  <a:gd name="T7" fmla="*/ 43 h 121"/>
                  <a:gd name="T8" fmla="*/ 192 w 192"/>
                  <a:gd name="T9" fmla="*/ 76 h 121"/>
                  <a:gd name="T10" fmla="*/ 191 w 192"/>
                  <a:gd name="T11" fmla="*/ 114 h 121"/>
                  <a:gd name="T12" fmla="*/ 190 w 192"/>
                  <a:gd name="T13" fmla="*/ 116 h 121"/>
                  <a:gd name="T14" fmla="*/ 188 w 192"/>
                  <a:gd name="T15" fmla="*/ 117 h 121"/>
                  <a:gd name="T16" fmla="*/ 188 w 192"/>
                  <a:gd name="T17" fmla="*/ 120 h 121"/>
                  <a:gd name="T18" fmla="*/ 188 w 192"/>
                  <a:gd name="T19" fmla="*/ 121 h 121"/>
                  <a:gd name="T20" fmla="*/ 148 w 192"/>
                  <a:gd name="T21" fmla="*/ 121 h 121"/>
                  <a:gd name="T22" fmla="*/ 147 w 192"/>
                  <a:gd name="T23" fmla="*/ 107 h 121"/>
                  <a:gd name="T24" fmla="*/ 145 w 192"/>
                  <a:gd name="T25" fmla="*/ 94 h 121"/>
                  <a:gd name="T26" fmla="*/ 144 w 192"/>
                  <a:gd name="T27" fmla="*/ 82 h 121"/>
                  <a:gd name="T28" fmla="*/ 143 w 192"/>
                  <a:gd name="T29" fmla="*/ 74 h 121"/>
                  <a:gd name="T30" fmla="*/ 138 w 192"/>
                  <a:gd name="T31" fmla="*/ 60 h 121"/>
                  <a:gd name="T32" fmla="*/ 127 w 192"/>
                  <a:gd name="T33" fmla="*/ 51 h 121"/>
                  <a:gd name="T34" fmla="*/ 113 w 192"/>
                  <a:gd name="T35" fmla="*/ 44 h 121"/>
                  <a:gd name="T36" fmla="*/ 96 w 192"/>
                  <a:gd name="T37" fmla="*/ 42 h 121"/>
                  <a:gd name="T38" fmla="*/ 77 w 192"/>
                  <a:gd name="T39" fmla="*/ 39 h 121"/>
                  <a:gd name="T40" fmla="*/ 56 w 192"/>
                  <a:gd name="T41" fmla="*/ 38 h 121"/>
                  <a:gd name="T42" fmla="*/ 35 w 192"/>
                  <a:gd name="T43" fmla="*/ 34 h 121"/>
                  <a:gd name="T44" fmla="*/ 16 w 192"/>
                  <a:gd name="T45" fmla="*/ 29 h 121"/>
                  <a:gd name="T46" fmla="*/ 3 w 192"/>
                  <a:gd name="T47" fmla="*/ 22 h 121"/>
                  <a:gd name="T48" fmla="*/ 0 w 192"/>
                  <a:gd name="T49" fmla="*/ 15 h 121"/>
                  <a:gd name="T50" fmla="*/ 4 w 192"/>
                  <a:gd name="T51" fmla="*/ 8 h 121"/>
                  <a:gd name="T52" fmla="*/ 16 w 192"/>
                  <a:gd name="T53" fmla="*/ 0 h 1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2"/>
                  <a:gd name="T82" fmla="*/ 0 h 121"/>
                  <a:gd name="T83" fmla="*/ 192 w 192"/>
                  <a:gd name="T84" fmla="*/ 121 h 1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2" h="121">
                    <a:moveTo>
                      <a:pt x="16" y="0"/>
                    </a:moveTo>
                    <a:lnTo>
                      <a:pt x="165" y="0"/>
                    </a:lnTo>
                    <a:lnTo>
                      <a:pt x="182" y="19"/>
                    </a:lnTo>
                    <a:lnTo>
                      <a:pt x="190" y="43"/>
                    </a:lnTo>
                    <a:lnTo>
                      <a:pt x="192" y="76"/>
                    </a:lnTo>
                    <a:lnTo>
                      <a:pt x="191" y="114"/>
                    </a:lnTo>
                    <a:lnTo>
                      <a:pt x="190" y="116"/>
                    </a:lnTo>
                    <a:lnTo>
                      <a:pt x="188" y="117"/>
                    </a:lnTo>
                    <a:lnTo>
                      <a:pt x="188" y="120"/>
                    </a:lnTo>
                    <a:lnTo>
                      <a:pt x="188" y="121"/>
                    </a:lnTo>
                    <a:lnTo>
                      <a:pt x="148" y="121"/>
                    </a:lnTo>
                    <a:lnTo>
                      <a:pt x="147" y="107"/>
                    </a:lnTo>
                    <a:lnTo>
                      <a:pt x="145" y="94"/>
                    </a:lnTo>
                    <a:lnTo>
                      <a:pt x="144" y="82"/>
                    </a:lnTo>
                    <a:lnTo>
                      <a:pt x="143" y="74"/>
                    </a:lnTo>
                    <a:lnTo>
                      <a:pt x="138" y="60"/>
                    </a:lnTo>
                    <a:lnTo>
                      <a:pt x="127" y="51"/>
                    </a:lnTo>
                    <a:lnTo>
                      <a:pt x="113" y="44"/>
                    </a:lnTo>
                    <a:lnTo>
                      <a:pt x="96" y="42"/>
                    </a:lnTo>
                    <a:lnTo>
                      <a:pt x="77" y="39"/>
                    </a:lnTo>
                    <a:lnTo>
                      <a:pt x="56" y="38"/>
                    </a:lnTo>
                    <a:lnTo>
                      <a:pt x="35" y="34"/>
                    </a:lnTo>
                    <a:lnTo>
                      <a:pt x="16" y="29"/>
                    </a:lnTo>
                    <a:lnTo>
                      <a:pt x="3" y="22"/>
                    </a:lnTo>
                    <a:lnTo>
                      <a:pt x="0" y="15"/>
                    </a:lnTo>
                    <a:lnTo>
                      <a:pt x="4" y="8"/>
                    </a:lnTo>
                    <a:lnTo>
                      <a:pt x="16" y="0"/>
                    </a:lnTo>
                    <a:close/>
                  </a:path>
                </a:pathLst>
              </a:custGeom>
              <a:solidFill>
                <a:srgbClr val="B5F7EA"/>
              </a:solidFill>
              <a:ln w="9525">
                <a:noFill/>
                <a:round/>
                <a:headEnd/>
                <a:tailEnd/>
              </a:ln>
            </p:spPr>
            <p:txBody>
              <a:bodyPr/>
              <a:lstStyle/>
              <a:p>
                <a:endParaRPr lang="en-US" dirty="0"/>
              </a:p>
            </p:txBody>
          </p:sp>
          <p:sp>
            <p:nvSpPr>
              <p:cNvPr id="298" name="Freeform 201"/>
              <p:cNvSpPr>
                <a:spLocks/>
              </p:cNvSpPr>
              <p:nvPr/>
            </p:nvSpPr>
            <p:spPr bwMode="auto">
              <a:xfrm>
                <a:off x="3703" y="3122"/>
                <a:ext cx="18" cy="41"/>
              </a:xfrm>
              <a:custGeom>
                <a:avLst/>
                <a:gdLst>
                  <a:gd name="T0" fmla="*/ 0 w 53"/>
                  <a:gd name="T1" fmla="*/ 0 h 122"/>
                  <a:gd name="T2" fmla="*/ 40 w 53"/>
                  <a:gd name="T3" fmla="*/ 0 h 122"/>
                  <a:gd name="T4" fmla="*/ 40 w 53"/>
                  <a:gd name="T5" fmla="*/ 32 h 122"/>
                  <a:gd name="T6" fmla="*/ 42 w 53"/>
                  <a:gd name="T7" fmla="*/ 63 h 122"/>
                  <a:gd name="T8" fmla="*/ 47 w 53"/>
                  <a:gd name="T9" fmla="*/ 93 h 122"/>
                  <a:gd name="T10" fmla="*/ 53 w 53"/>
                  <a:gd name="T11" fmla="*/ 122 h 122"/>
                  <a:gd name="T12" fmla="*/ 3 w 53"/>
                  <a:gd name="T13" fmla="*/ 122 h 122"/>
                  <a:gd name="T14" fmla="*/ 3 w 53"/>
                  <a:gd name="T15" fmla="*/ 87 h 122"/>
                  <a:gd name="T16" fmla="*/ 1 w 53"/>
                  <a:gd name="T17" fmla="*/ 54 h 122"/>
                  <a:gd name="T18" fmla="*/ 0 w 53"/>
                  <a:gd name="T19" fmla="*/ 26 h 122"/>
                  <a:gd name="T20" fmla="*/ 0 w 53"/>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3"/>
                  <a:gd name="T34" fmla="*/ 0 h 122"/>
                  <a:gd name="T35" fmla="*/ 53 w 53"/>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3" h="122">
                    <a:moveTo>
                      <a:pt x="0" y="0"/>
                    </a:moveTo>
                    <a:lnTo>
                      <a:pt x="40" y="0"/>
                    </a:lnTo>
                    <a:lnTo>
                      <a:pt x="40" y="32"/>
                    </a:lnTo>
                    <a:lnTo>
                      <a:pt x="42" y="63"/>
                    </a:lnTo>
                    <a:lnTo>
                      <a:pt x="47" y="93"/>
                    </a:lnTo>
                    <a:lnTo>
                      <a:pt x="53" y="122"/>
                    </a:lnTo>
                    <a:lnTo>
                      <a:pt x="3" y="122"/>
                    </a:lnTo>
                    <a:lnTo>
                      <a:pt x="3" y="87"/>
                    </a:lnTo>
                    <a:lnTo>
                      <a:pt x="1" y="54"/>
                    </a:lnTo>
                    <a:lnTo>
                      <a:pt x="0" y="26"/>
                    </a:lnTo>
                    <a:lnTo>
                      <a:pt x="0" y="0"/>
                    </a:lnTo>
                    <a:close/>
                  </a:path>
                </a:pathLst>
              </a:custGeom>
              <a:solidFill>
                <a:srgbClr val="A3F4ED"/>
              </a:solidFill>
              <a:ln w="9525">
                <a:noFill/>
                <a:round/>
                <a:headEnd/>
                <a:tailEnd/>
              </a:ln>
            </p:spPr>
            <p:txBody>
              <a:bodyPr/>
              <a:lstStyle/>
              <a:p>
                <a:endParaRPr lang="en-US" dirty="0"/>
              </a:p>
            </p:txBody>
          </p:sp>
          <p:sp>
            <p:nvSpPr>
              <p:cNvPr id="299" name="Freeform 202"/>
              <p:cNvSpPr>
                <a:spLocks/>
              </p:cNvSpPr>
              <p:nvPr/>
            </p:nvSpPr>
            <p:spPr bwMode="auto">
              <a:xfrm>
                <a:off x="3704" y="3163"/>
                <a:ext cx="35" cy="40"/>
              </a:xfrm>
              <a:custGeom>
                <a:avLst/>
                <a:gdLst>
                  <a:gd name="T0" fmla="*/ 0 w 105"/>
                  <a:gd name="T1" fmla="*/ 0 h 121"/>
                  <a:gd name="T2" fmla="*/ 50 w 105"/>
                  <a:gd name="T3" fmla="*/ 0 h 121"/>
                  <a:gd name="T4" fmla="*/ 57 w 105"/>
                  <a:gd name="T5" fmla="*/ 16 h 121"/>
                  <a:gd name="T6" fmla="*/ 64 w 105"/>
                  <a:gd name="T7" fmla="*/ 33 h 121"/>
                  <a:gd name="T8" fmla="*/ 73 w 105"/>
                  <a:gd name="T9" fmla="*/ 50 h 121"/>
                  <a:gd name="T10" fmla="*/ 85 w 105"/>
                  <a:gd name="T11" fmla="*/ 67 h 121"/>
                  <a:gd name="T12" fmla="*/ 93 w 105"/>
                  <a:gd name="T13" fmla="*/ 81 h 121"/>
                  <a:gd name="T14" fmla="*/ 99 w 105"/>
                  <a:gd name="T15" fmla="*/ 96 h 121"/>
                  <a:gd name="T16" fmla="*/ 103 w 105"/>
                  <a:gd name="T17" fmla="*/ 108 h 121"/>
                  <a:gd name="T18" fmla="*/ 105 w 105"/>
                  <a:gd name="T19" fmla="*/ 121 h 121"/>
                  <a:gd name="T20" fmla="*/ 2 w 105"/>
                  <a:gd name="T21" fmla="*/ 121 h 121"/>
                  <a:gd name="T22" fmla="*/ 1 w 105"/>
                  <a:gd name="T23" fmla="*/ 89 h 121"/>
                  <a:gd name="T24" fmla="*/ 0 w 105"/>
                  <a:gd name="T25" fmla="*/ 58 h 121"/>
                  <a:gd name="T26" fmla="*/ 0 w 105"/>
                  <a:gd name="T27" fmla="*/ 28 h 121"/>
                  <a:gd name="T28" fmla="*/ 0 w 10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5"/>
                  <a:gd name="T46" fmla="*/ 0 h 121"/>
                  <a:gd name="T47" fmla="*/ 105 w 10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5" h="121">
                    <a:moveTo>
                      <a:pt x="0" y="0"/>
                    </a:moveTo>
                    <a:lnTo>
                      <a:pt x="50" y="0"/>
                    </a:lnTo>
                    <a:lnTo>
                      <a:pt x="57" y="16"/>
                    </a:lnTo>
                    <a:lnTo>
                      <a:pt x="64" y="33"/>
                    </a:lnTo>
                    <a:lnTo>
                      <a:pt x="73" y="50"/>
                    </a:lnTo>
                    <a:lnTo>
                      <a:pt x="85" y="67"/>
                    </a:lnTo>
                    <a:lnTo>
                      <a:pt x="93" y="81"/>
                    </a:lnTo>
                    <a:lnTo>
                      <a:pt x="99" y="96"/>
                    </a:lnTo>
                    <a:lnTo>
                      <a:pt x="103" y="108"/>
                    </a:lnTo>
                    <a:lnTo>
                      <a:pt x="105" y="121"/>
                    </a:lnTo>
                    <a:lnTo>
                      <a:pt x="2" y="121"/>
                    </a:lnTo>
                    <a:lnTo>
                      <a:pt x="1" y="89"/>
                    </a:lnTo>
                    <a:lnTo>
                      <a:pt x="0" y="58"/>
                    </a:lnTo>
                    <a:lnTo>
                      <a:pt x="0" y="28"/>
                    </a:lnTo>
                    <a:lnTo>
                      <a:pt x="0" y="0"/>
                    </a:lnTo>
                    <a:close/>
                  </a:path>
                </a:pathLst>
              </a:custGeom>
              <a:solidFill>
                <a:srgbClr val="91F2F2"/>
              </a:solidFill>
              <a:ln w="9525">
                <a:noFill/>
                <a:round/>
                <a:headEnd/>
                <a:tailEnd/>
              </a:ln>
            </p:spPr>
            <p:txBody>
              <a:bodyPr/>
              <a:lstStyle/>
              <a:p>
                <a:endParaRPr lang="en-US" dirty="0"/>
              </a:p>
            </p:txBody>
          </p:sp>
          <p:sp>
            <p:nvSpPr>
              <p:cNvPr id="300" name="Freeform 203"/>
              <p:cNvSpPr>
                <a:spLocks/>
              </p:cNvSpPr>
              <p:nvPr/>
            </p:nvSpPr>
            <p:spPr bwMode="auto">
              <a:xfrm>
                <a:off x="3705" y="3203"/>
                <a:ext cx="34" cy="41"/>
              </a:xfrm>
              <a:custGeom>
                <a:avLst/>
                <a:gdLst>
                  <a:gd name="T0" fmla="*/ 0 w 103"/>
                  <a:gd name="T1" fmla="*/ 0 h 122"/>
                  <a:gd name="T2" fmla="*/ 103 w 103"/>
                  <a:gd name="T3" fmla="*/ 0 h 122"/>
                  <a:gd name="T4" fmla="*/ 100 w 103"/>
                  <a:gd name="T5" fmla="*/ 24 h 122"/>
                  <a:gd name="T6" fmla="*/ 92 w 103"/>
                  <a:gd name="T7" fmla="*/ 46 h 122"/>
                  <a:gd name="T8" fmla="*/ 82 w 103"/>
                  <a:gd name="T9" fmla="*/ 66 h 122"/>
                  <a:gd name="T10" fmla="*/ 69 w 103"/>
                  <a:gd name="T11" fmla="*/ 89 h 122"/>
                  <a:gd name="T12" fmla="*/ 65 w 103"/>
                  <a:gd name="T13" fmla="*/ 95 h 122"/>
                  <a:gd name="T14" fmla="*/ 62 w 103"/>
                  <a:gd name="T15" fmla="*/ 103 h 122"/>
                  <a:gd name="T16" fmla="*/ 60 w 103"/>
                  <a:gd name="T17" fmla="*/ 112 h 122"/>
                  <a:gd name="T18" fmla="*/ 57 w 103"/>
                  <a:gd name="T19" fmla="*/ 122 h 122"/>
                  <a:gd name="T20" fmla="*/ 3 w 103"/>
                  <a:gd name="T21" fmla="*/ 122 h 122"/>
                  <a:gd name="T22" fmla="*/ 2 w 103"/>
                  <a:gd name="T23" fmla="*/ 91 h 122"/>
                  <a:gd name="T24" fmla="*/ 2 w 103"/>
                  <a:gd name="T25" fmla="*/ 61 h 122"/>
                  <a:gd name="T26" fmla="*/ 2 w 103"/>
                  <a:gd name="T27" fmla="*/ 30 h 122"/>
                  <a:gd name="T28" fmla="*/ 0 w 103"/>
                  <a:gd name="T29" fmla="*/ 0 h 12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3"/>
                  <a:gd name="T46" fmla="*/ 0 h 122"/>
                  <a:gd name="T47" fmla="*/ 103 w 103"/>
                  <a:gd name="T48" fmla="*/ 122 h 12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3" h="122">
                    <a:moveTo>
                      <a:pt x="0" y="0"/>
                    </a:moveTo>
                    <a:lnTo>
                      <a:pt x="103" y="0"/>
                    </a:lnTo>
                    <a:lnTo>
                      <a:pt x="100" y="24"/>
                    </a:lnTo>
                    <a:lnTo>
                      <a:pt x="92" y="46"/>
                    </a:lnTo>
                    <a:lnTo>
                      <a:pt x="82" y="66"/>
                    </a:lnTo>
                    <a:lnTo>
                      <a:pt x="69" y="89"/>
                    </a:lnTo>
                    <a:lnTo>
                      <a:pt x="65" y="95"/>
                    </a:lnTo>
                    <a:lnTo>
                      <a:pt x="62" y="103"/>
                    </a:lnTo>
                    <a:lnTo>
                      <a:pt x="60" y="112"/>
                    </a:lnTo>
                    <a:lnTo>
                      <a:pt x="57" y="122"/>
                    </a:lnTo>
                    <a:lnTo>
                      <a:pt x="3" y="122"/>
                    </a:lnTo>
                    <a:lnTo>
                      <a:pt x="2" y="91"/>
                    </a:lnTo>
                    <a:lnTo>
                      <a:pt x="2" y="61"/>
                    </a:lnTo>
                    <a:lnTo>
                      <a:pt x="2" y="30"/>
                    </a:lnTo>
                    <a:lnTo>
                      <a:pt x="0" y="0"/>
                    </a:lnTo>
                    <a:close/>
                  </a:path>
                </a:pathLst>
              </a:custGeom>
              <a:solidFill>
                <a:srgbClr val="7CEDF2"/>
              </a:solidFill>
              <a:ln w="9525">
                <a:noFill/>
                <a:round/>
                <a:headEnd/>
                <a:tailEnd/>
              </a:ln>
            </p:spPr>
            <p:txBody>
              <a:bodyPr/>
              <a:lstStyle/>
              <a:p>
                <a:endParaRPr lang="en-US" dirty="0"/>
              </a:p>
            </p:txBody>
          </p:sp>
          <p:sp>
            <p:nvSpPr>
              <p:cNvPr id="301" name="Freeform 204"/>
              <p:cNvSpPr>
                <a:spLocks/>
              </p:cNvSpPr>
              <p:nvPr/>
            </p:nvSpPr>
            <p:spPr bwMode="auto">
              <a:xfrm>
                <a:off x="3706" y="3244"/>
                <a:ext cx="18" cy="40"/>
              </a:xfrm>
              <a:custGeom>
                <a:avLst/>
                <a:gdLst>
                  <a:gd name="T0" fmla="*/ 0 w 54"/>
                  <a:gd name="T1" fmla="*/ 0 h 121"/>
                  <a:gd name="T2" fmla="*/ 54 w 54"/>
                  <a:gd name="T3" fmla="*/ 0 h 121"/>
                  <a:gd name="T4" fmla="*/ 49 w 54"/>
                  <a:gd name="T5" fmla="*/ 26 h 121"/>
                  <a:gd name="T6" fmla="*/ 46 w 54"/>
                  <a:gd name="T7" fmla="*/ 55 h 121"/>
                  <a:gd name="T8" fmla="*/ 45 w 54"/>
                  <a:gd name="T9" fmla="*/ 87 h 121"/>
                  <a:gd name="T10" fmla="*/ 45 w 54"/>
                  <a:gd name="T11" fmla="*/ 121 h 121"/>
                  <a:gd name="T12" fmla="*/ 1 w 54"/>
                  <a:gd name="T13" fmla="*/ 121 h 121"/>
                  <a:gd name="T14" fmla="*/ 1 w 54"/>
                  <a:gd name="T15" fmla="*/ 105 h 121"/>
                  <a:gd name="T16" fmla="*/ 1 w 54"/>
                  <a:gd name="T17" fmla="*/ 90 h 121"/>
                  <a:gd name="T18" fmla="*/ 1 w 54"/>
                  <a:gd name="T19" fmla="*/ 74 h 121"/>
                  <a:gd name="T20" fmla="*/ 0 w 54"/>
                  <a:gd name="T21" fmla="*/ 59 h 121"/>
                  <a:gd name="T22" fmla="*/ 0 w 54"/>
                  <a:gd name="T23" fmla="*/ 43 h 121"/>
                  <a:gd name="T24" fmla="*/ 0 w 54"/>
                  <a:gd name="T25" fmla="*/ 29 h 121"/>
                  <a:gd name="T26" fmla="*/ 0 w 54"/>
                  <a:gd name="T27" fmla="*/ 14 h 121"/>
                  <a:gd name="T28" fmla="*/ 0 w 54"/>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4"/>
                  <a:gd name="T46" fmla="*/ 0 h 121"/>
                  <a:gd name="T47" fmla="*/ 54 w 54"/>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4" h="121">
                    <a:moveTo>
                      <a:pt x="0" y="0"/>
                    </a:moveTo>
                    <a:lnTo>
                      <a:pt x="54" y="0"/>
                    </a:lnTo>
                    <a:lnTo>
                      <a:pt x="49" y="26"/>
                    </a:lnTo>
                    <a:lnTo>
                      <a:pt x="46" y="55"/>
                    </a:lnTo>
                    <a:lnTo>
                      <a:pt x="45" y="87"/>
                    </a:lnTo>
                    <a:lnTo>
                      <a:pt x="45" y="121"/>
                    </a:lnTo>
                    <a:lnTo>
                      <a:pt x="1" y="121"/>
                    </a:lnTo>
                    <a:lnTo>
                      <a:pt x="1" y="105"/>
                    </a:lnTo>
                    <a:lnTo>
                      <a:pt x="1" y="90"/>
                    </a:lnTo>
                    <a:lnTo>
                      <a:pt x="1" y="74"/>
                    </a:lnTo>
                    <a:lnTo>
                      <a:pt x="0" y="59"/>
                    </a:lnTo>
                    <a:lnTo>
                      <a:pt x="0" y="43"/>
                    </a:lnTo>
                    <a:lnTo>
                      <a:pt x="0" y="29"/>
                    </a:lnTo>
                    <a:lnTo>
                      <a:pt x="0" y="14"/>
                    </a:lnTo>
                    <a:lnTo>
                      <a:pt x="0" y="0"/>
                    </a:lnTo>
                    <a:close/>
                  </a:path>
                </a:pathLst>
              </a:custGeom>
              <a:solidFill>
                <a:srgbClr val="68EAF4"/>
              </a:solidFill>
              <a:ln w="9525">
                <a:noFill/>
                <a:round/>
                <a:headEnd/>
                <a:tailEnd/>
              </a:ln>
            </p:spPr>
            <p:txBody>
              <a:bodyPr/>
              <a:lstStyle/>
              <a:p>
                <a:endParaRPr lang="en-US" dirty="0"/>
              </a:p>
            </p:txBody>
          </p:sp>
          <p:sp>
            <p:nvSpPr>
              <p:cNvPr id="302" name="Freeform 205"/>
              <p:cNvSpPr>
                <a:spLocks/>
              </p:cNvSpPr>
              <p:nvPr/>
            </p:nvSpPr>
            <p:spPr bwMode="auto">
              <a:xfrm>
                <a:off x="3706" y="3284"/>
                <a:ext cx="15" cy="40"/>
              </a:xfrm>
              <a:custGeom>
                <a:avLst/>
                <a:gdLst>
                  <a:gd name="T0" fmla="*/ 0 w 45"/>
                  <a:gd name="T1" fmla="*/ 0 h 121"/>
                  <a:gd name="T2" fmla="*/ 44 w 45"/>
                  <a:gd name="T3" fmla="*/ 0 h 121"/>
                  <a:gd name="T4" fmla="*/ 44 w 45"/>
                  <a:gd name="T5" fmla="*/ 28 h 121"/>
                  <a:gd name="T6" fmla="*/ 45 w 45"/>
                  <a:gd name="T7" fmla="*/ 57 h 121"/>
                  <a:gd name="T8" fmla="*/ 45 w 45"/>
                  <a:gd name="T9" fmla="*/ 88 h 121"/>
                  <a:gd name="T10" fmla="*/ 45 w 45"/>
                  <a:gd name="T11" fmla="*/ 119 h 121"/>
                  <a:gd name="T12" fmla="*/ 45 w 45"/>
                  <a:gd name="T13" fmla="*/ 120 h 121"/>
                  <a:gd name="T14" fmla="*/ 45 w 45"/>
                  <a:gd name="T15" fmla="*/ 121 h 121"/>
                  <a:gd name="T16" fmla="*/ 45 w 45"/>
                  <a:gd name="T17" fmla="*/ 121 h 121"/>
                  <a:gd name="T18" fmla="*/ 45 w 45"/>
                  <a:gd name="T19" fmla="*/ 121 h 121"/>
                  <a:gd name="T20" fmla="*/ 3 w 45"/>
                  <a:gd name="T21" fmla="*/ 121 h 121"/>
                  <a:gd name="T22" fmla="*/ 3 w 45"/>
                  <a:gd name="T23" fmla="*/ 90 h 121"/>
                  <a:gd name="T24" fmla="*/ 3 w 45"/>
                  <a:gd name="T25" fmla="*/ 61 h 121"/>
                  <a:gd name="T26" fmla="*/ 1 w 45"/>
                  <a:gd name="T27" fmla="*/ 29 h 121"/>
                  <a:gd name="T28" fmla="*/ 0 w 4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5"/>
                  <a:gd name="T46" fmla="*/ 0 h 121"/>
                  <a:gd name="T47" fmla="*/ 45 w 4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5" h="121">
                    <a:moveTo>
                      <a:pt x="0" y="0"/>
                    </a:moveTo>
                    <a:lnTo>
                      <a:pt x="44" y="0"/>
                    </a:lnTo>
                    <a:lnTo>
                      <a:pt x="44" y="28"/>
                    </a:lnTo>
                    <a:lnTo>
                      <a:pt x="45" y="57"/>
                    </a:lnTo>
                    <a:lnTo>
                      <a:pt x="45" y="88"/>
                    </a:lnTo>
                    <a:lnTo>
                      <a:pt x="45" y="119"/>
                    </a:lnTo>
                    <a:lnTo>
                      <a:pt x="45" y="120"/>
                    </a:lnTo>
                    <a:lnTo>
                      <a:pt x="45" y="121"/>
                    </a:lnTo>
                    <a:lnTo>
                      <a:pt x="3" y="121"/>
                    </a:lnTo>
                    <a:lnTo>
                      <a:pt x="3" y="90"/>
                    </a:lnTo>
                    <a:lnTo>
                      <a:pt x="3" y="61"/>
                    </a:lnTo>
                    <a:lnTo>
                      <a:pt x="1" y="29"/>
                    </a:lnTo>
                    <a:lnTo>
                      <a:pt x="0" y="0"/>
                    </a:lnTo>
                    <a:close/>
                  </a:path>
                </a:pathLst>
              </a:custGeom>
              <a:solidFill>
                <a:srgbClr val="59E8F7"/>
              </a:solidFill>
              <a:ln w="9525">
                <a:noFill/>
                <a:round/>
                <a:headEnd/>
                <a:tailEnd/>
              </a:ln>
            </p:spPr>
            <p:txBody>
              <a:bodyPr/>
              <a:lstStyle/>
              <a:p>
                <a:endParaRPr lang="en-US" dirty="0"/>
              </a:p>
            </p:txBody>
          </p:sp>
          <p:sp>
            <p:nvSpPr>
              <p:cNvPr id="303" name="Freeform 206"/>
              <p:cNvSpPr>
                <a:spLocks/>
              </p:cNvSpPr>
              <p:nvPr/>
            </p:nvSpPr>
            <p:spPr bwMode="auto">
              <a:xfrm>
                <a:off x="3707" y="3324"/>
                <a:ext cx="16" cy="41"/>
              </a:xfrm>
              <a:custGeom>
                <a:avLst/>
                <a:gdLst>
                  <a:gd name="T0" fmla="*/ 0 w 48"/>
                  <a:gd name="T1" fmla="*/ 0 h 122"/>
                  <a:gd name="T2" fmla="*/ 42 w 48"/>
                  <a:gd name="T3" fmla="*/ 0 h 122"/>
                  <a:gd name="T4" fmla="*/ 42 w 48"/>
                  <a:gd name="T5" fmla="*/ 29 h 122"/>
                  <a:gd name="T6" fmla="*/ 44 w 48"/>
                  <a:gd name="T7" fmla="*/ 59 h 122"/>
                  <a:gd name="T8" fmla="*/ 46 w 48"/>
                  <a:gd name="T9" fmla="*/ 90 h 122"/>
                  <a:gd name="T10" fmla="*/ 48 w 48"/>
                  <a:gd name="T11" fmla="*/ 122 h 122"/>
                  <a:gd name="T12" fmla="*/ 0 w 48"/>
                  <a:gd name="T13" fmla="*/ 122 h 122"/>
                  <a:gd name="T14" fmla="*/ 0 w 48"/>
                  <a:gd name="T15" fmla="*/ 94 h 122"/>
                  <a:gd name="T16" fmla="*/ 0 w 48"/>
                  <a:gd name="T17" fmla="*/ 63 h 122"/>
                  <a:gd name="T18" fmla="*/ 0 w 48"/>
                  <a:gd name="T19" fmla="*/ 33 h 122"/>
                  <a:gd name="T20" fmla="*/ 0 w 48"/>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8"/>
                  <a:gd name="T34" fmla="*/ 0 h 122"/>
                  <a:gd name="T35" fmla="*/ 48 w 48"/>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8" h="122">
                    <a:moveTo>
                      <a:pt x="0" y="0"/>
                    </a:moveTo>
                    <a:lnTo>
                      <a:pt x="42" y="0"/>
                    </a:lnTo>
                    <a:lnTo>
                      <a:pt x="42" y="29"/>
                    </a:lnTo>
                    <a:lnTo>
                      <a:pt x="44" y="59"/>
                    </a:lnTo>
                    <a:lnTo>
                      <a:pt x="46" y="90"/>
                    </a:lnTo>
                    <a:lnTo>
                      <a:pt x="48" y="122"/>
                    </a:lnTo>
                    <a:lnTo>
                      <a:pt x="0" y="122"/>
                    </a:lnTo>
                    <a:lnTo>
                      <a:pt x="0" y="94"/>
                    </a:lnTo>
                    <a:lnTo>
                      <a:pt x="0" y="63"/>
                    </a:lnTo>
                    <a:lnTo>
                      <a:pt x="0" y="33"/>
                    </a:lnTo>
                    <a:lnTo>
                      <a:pt x="0" y="0"/>
                    </a:lnTo>
                    <a:close/>
                  </a:path>
                </a:pathLst>
              </a:custGeom>
              <a:solidFill>
                <a:srgbClr val="44E5F9"/>
              </a:solidFill>
              <a:ln w="9525">
                <a:noFill/>
                <a:round/>
                <a:headEnd/>
                <a:tailEnd/>
              </a:ln>
            </p:spPr>
            <p:txBody>
              <a:bodyPr/>
              <a:lstStyle/>
              <a:p>
                <a:endParaRPr lang="en-US" dirty="0"/>
              </a:p>
            </p:txBody>
          </p:sp>
          <p:sp>
            <p:nvSpPr>
              <p:cNvPr id="304" name="Freeform 207"/>
              <p:cNvSpPr>
                <a:spLocks/>
              </p:cNvSpPr>
              <p:nvPr/>
            </p:nvSpPr>
            <p:spPr bwMode="auto">
              <a:xfrm>
                <a:off x="3707" y="3365"/>
                <a:ext cx="18" cy="40"/>
              </a:xfrm>
              <a:custGeom>
                <a:avLst/>
                <a:gdLst>
                  <a:gd name="T0" fmla="*/ 0 w 52"/>
                  <a:gd name="T1" fmla="*/ 0 h 121"/>
                  <a:gd name="T2" fmla="*/ 48 w 52"/>
                  <a:gd name="T3" fmla="*/ 0 h 121"/>
                  <a:gd name="T4" fmla="*/ 49 w 52"/>
                  <a:gd name="T5" fmla="*/ 33 h 121"/>
                  <a:gd name="T6" fmla="*/ 50 w 52"/>
                  <a:gd name="T7" fmla="*/ 64 h 121"/>
                  <a:gd name="T8" fmla="*/ 52 w 52"/>
                  <a:gd name="T9" fmla="*/ 94 h 121"/>
                  <a:gd name="T10" fmla="*/ 52 w 52"/>
                  <a:gd name="T11" fmla="*/ 121 h 121"/>
                  <a:gd name="T12" fmla="*/ 2 w 52"/>
                  <a:gd name="T13" fmla="*/ 121 h 121"/>
                  <a:gd name="T14" fmla="*/ 2 w 52"/>
                  <a:gd name="T15" fmla="*/ 94 h 121"/>
                  <a:gd name="T16" fmla="*/ 1 w 52"/>
                  <a:gd name="T17" fmla="*/ 64 h 121"/>
                  <a:gd name="T18" fmla="*/ 0 w 52"/>
                  <a:gd name="T19" fmla="*/ 33 h 121"/>
                  <a:gd name="T20" fmla="*/ 0 w 52"/>
                  <a:gd name="T21" fmla="*/ 0 h 1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
                  <a:gd name="T34" fmla="*/ 0 h 121"/>
                  <a:gd name="T35" fmla="*/ 52 w 52"/>
                  <a:gd name="T36" fmla="*/ 121 h 1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 h="121">
                    <a:moveTo>
                      <a:pt x="0" y="0"/>
                    </a:moveTo>
                    <a:lnTo>
                      <a:pt x="48" y="0"/>
                    </a:lnTo>
                    <a:lnTo>
                      <a:pt x="49" y="33"/>
                    </a:lnTo>
                    <a:lnTo>
                      <a:pt x="50" y="64"/>
                    </a:lnTo>
                    <a:lnTo>
                      <a:pt x="52" y="94"/>
                    </a:lnTo>
                    <a:lnTo>
                      <a:pt x="52" y="121"/>
                    </a:lnTo>
                    <a:lnTo>
                      <a:pt x="2" y="121"/>
                    </a:lnTo>
                    <a:lnTo>
                      <a:pt x="2" y="94"/>
                    </a:lnTo>
                    <a:lnTo>
                      <a:pt x="1" y="64"/>
                    </a:lnTo>
                    <a:lnTo>
                      <a:pt x="0" y="33"/>
                    </a:lnTo>
                    <a:lnTo>
                      <a:pt x="0" y="0"/>
                    </a:lnTo>
                    <a:close/>
                  </a:path>
                </a:pathLst>
              </a:custGeom>
              <a:solidFill>
                <a:srgbClr val="33E2FC"/>
              </a:solidFill>
              <a:ln w="9525">
                <a:noFill/>
                <a:round/>
                <a:headEnd/>
                <a:tailEnd/>
              </a:ln>
            </p:spPr>
            <p:txBody>
              <a:bodyPr/>
              <a:lstStyle/>
              <a:p>
                <a:endParaRPr lang="en-US" dirty="0"/>
              </a:p>
            </p:txBody>
          </p:sp>
          <p:sp>
            <p:nvSpPr>
              <p:cNvPr id="305" name="Freeform 208"/>
              <p:cNvSpPr>
                <a:spLocks/>
              </p:cNvSpPr>
              <p:nvPr/>
            </p:nvSpPr>
            <p:spPr bwMode="auto">
              <a:xfrm>
                <a:off x="3708" y="3405"/>
                <a:ext cx="17" cy="40"/>
              </a:xfrm>
              <a:custGeom>
                <a:avLst/>
                <a:gdLst>
                  <a:gd name="T0" fmla="*/ 0 w 50"/>
                  <a:gd name="T1" fmla="*/ 0 h 120"/>
                  <a:gd name="T2" fmla="*/ 50 w 50"/>
                  <a:gd name="T3" fmla="*/ 0 h 120"/>
                  <a:gd name="T4" fmla="*/ 48 w 50"/>
                  <a:gd name="T5" fmla="*/ 41 h 120"/>
                  <a:gd name="T6" fmla="*/ 46 w 50"/>
                  <a:gd name="T7" fmla="*/ 75 h 120"/>
                  <a:gd name="T8" fmla="*/ 39 w 50"/>
                  <a:gd name="T9" fmla="*/ 102 h 120"/>
                  <a:gd name="T10" fmla="*/ 29 w 50"/>
                  <a:gd name="T11" fmla="*/ 120 h 120"/>
                  <a:gd name="T12" fmla="*/ 17 w 50"/>
                  <a:gd name="T13" fmla="*/ 120 h 120"/>
                  <a:gd name="T14" fmla="*/ 11 w 50"/>
                  <a:gd name="T15" fmla="*/ 105 h 120"/>
                  <a:gd name="T16" fmla="*/ 7 w 50"/>
                  <a:gd name="T17" fmla="*/ 79 h 120"/>
                  <a:gd name="T18" fmla="*/ 3 w 50"/>
                  <a:gd name="T19" fmla="*/ 42 h 120"/>
                  <a:gd name="T20" fmla="*/ 0 w 50"/>
                  <a:gd name="T21" fmla="*/ 0 h 1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120"/>
                  <a:gd name="T35" fmla="*/ 50 w 50"/>
                  <a:gd name="T36" fmla="*/ 120 h 12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120">
                    <a:moveTo>
                      <a:pt x="0" y="0"/>
                    </a:moveTo>
                    <a:lnTo>
                      <a:pt x="50" y="0"/>
                    </a:lnTo>
                    <a:lnTo>
                      <a:pt x="48" y="41"/>
                    </a:lnTo>
                    <a:lnTo>
                      <a:pt x="46" y="75"/>
                    </a:lnTo>
                    <a:lnTo>
                      <a:pt x="39" y="102"/>
                    </a:lnTo>
                    <a:lnTo>
                      <a:pt x="29" y="120"/>
                    </a:lnTo>
                    <a:lnTo>
                      <a:pt x="17" y="120"/>
                    </a:lnTo>
                    <a:lnTo>
                      <a:pt x="11" y="105"/>
                    </a:lnTo>
                    <a:lnTo>
                      <a:pt x="7" y="79"/>
                    </a:lnTo>
                    <a:lnTo>
                      <a:pt x="3" y="42"/>
                    </a:lnTo>
                    <a:lnTo>
                      <a:pt x="0" y="0"/>
                    </a:lnTo>
                    <a:close/>
                  </a:path>
                </a:pathLst>
              </a:custGeom>
              <a:solidFill>
                <a:srgbClr val="1EDDFF"/>
              </a:solidFill>
              <a:ln w="9525">
                <a:noFill/>
                <a:round/>
                <a:headEnd/>
                <a:tailEnd/>
              </a:ln>
            </p:spPr>
            <p:txBody>
              <a:bodyPr/>
              <a:lstStyle/>
              <a:p>
                <a:endParaRPr lang="en-US" dirty="0"/>
              </a:p>
            </p:txBody>
          </p:sp>
          <p:sp>
            <p:nvSpPr>
              <p:cNvPr id="306" name="Freeform 209"/>
              <p:cNvSpPr>
                <a:spLocks/>
              </p:cNvSpPr>
              <p:nvPr/>
            </p:nvSpPr>
            <p:spPr bwMode="auto">
              <a:xfrm>
                <a:off x="3714" y="3445"/>
                <a:ext cx="4" cy="2"/>
              </a:xfrm>
              <a:custGeom>
                <a:avLst/>
                <a:gdLst>
                  <a:gd name="T0" fmla="*/ 0 w 12"/>
                  <a:gd name="T1" fmla="*/ 0 h 5"/>
                  <a:gd name="T2" fmla="*/ 12 w 12"/>
                  <a:gd name="T3" fmla="*/ 0 h 5"/>
                  <a:gd name="T4" fmla="*/ 12 w 12"/>
                  <a:gd name="T5" fmla="*/ 1 h 5"/>
                  <a:gd name="T6" fmla="*/ 12 w 12"/>
                  <a:gd name="T7" fmla="*/ 3 h 5"/>
                  <a:gd name="T8" fmla="*/ 12 w 12"/>
                  <a:gd name="T9" fmla="*/ 3 h 5"/>
                  <a:gd name="T10" fmla="*/ 12 w 12"/>
                  <a:gd name="T11" fmla="*/ 3 h 5"/>
                  <a:gd name="T12" fmla="*/ 8 w 12"/>
                  <a:gd name="T13" fmla="*/ 5 h 5"/>
                  <a:gd name="T14" fmla="*/ 5 w 12"/>
                  <a:gd name="T15" fmla="*/ 5 h 5"/>
                  <a:gd name="T16" fmla="*/ 3 w 12"/>
                  <a:gd name="T17" fmla="*/ 4 h 5"/>
                  <a:gd name="T18" fmla="*/ 0 w 12"/>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5"/>
                  <a:gd name="T32" fmla="*/ 12 w 12"/>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5">
                    <a:moveTo>
                      <a:pt x="0" y="0"/>
                    </a:moveTo>
                    <a:lnTo>
                      <a:pt x="12" y="0"/>
                    </a:lnTo>
                    <a:lnTo>
                      <a:pt x="12" y="1"/>
                    </a:lnTo>
                    <a:lnTo>
                      <a:pt x="12" y="3"/>
                    </a:lnTo>
                    <a:lnTo>
                      <a:pt x="8" y="5"/>
                    </a:lnTo>
                    <a:lnTo>
                      <a:pt x="5" y="5"/>
                    </a:lnTo>
                    <a:lnTo>
                      <a:pt x="3" y="4"/>
                    </a:lnTo>
                    <a:lnTo>
                      <a:pt x="0" y="0"/>
                    </a:lnTo>
                    <a:close/>
                  </a:path>
                </a:pathLst>
              </a:custGeom>
              <a:solidFill>
                <a:srgbClr val="1EDDFF"/>
              </a:solidFill>
              <a:ln w="9525">
                <a:noFill/>
                <a:round/>
                <a:headEnd/>
                <a:tailEnd/>
              </a:ln>
            </p:spPr>
            <p:txBody>
              <a:bodyPr/>
              <a:lstStyle/>
              <a:p>
                <a:endParaRPr lang="en-US" dirty="0"/>
              </a:p>
            </p:txBody>
          </p:sp>
          <p:sp>
            <p:nvSpPr>
              <p:cNvPr id="307" name="Freeform 210"/>
              <p:cNvSpPr>
                <a:spLocks/>
              </p:cNvSpPr>
              <p:nvPr/>
            </p:nvSpPr>
            <p:spPr bwMode="auto">
              <a:xfrm>
                <a:off x="3504" y="3019"/>
                <a:ext cx="10" cy="85"/>
              </a:xfrm>
              <a:custGeom>
                <a:avLst/>
                <a:gdLst>
                  <a:gd name="T0" fmla="*/ 31 w 31"/>
                  <a:gd name="T1" fmla="*/ 0 h 255"/>
                  <a:gd name="T2" fmla="*/ 25 w 31"/>
                  <a:gd name="T3" fmla="*/ 60 h 255"/>
                  <a:gd name="T4" fmla="*/ 26 w 31"/>
                  <a:gd name="T5" fmla="*/ 126 h 255"/>
                  <a:gd name="T6" fmla="*/ 29 w 31"/>
                  <a:gd name="T7" fmla="*/ 193 h 255"/>
                  <a:gd name="T8" fmla="*/ 31 w 31"/>
                  <a:gd name="T9" fmla="*/ 255 h 255"/>
                  <a:gd name="T10" fmla="*/ 0 w 31"/>
                  <a:gd name="T11" fmla="*/ 255 h 255"/>
                  <a:gd name="T12" fmla="*/ 12 w 31"/>
                  <a:gd name="T13" fmla="*/ 0 h 255"/>
                  <a:gd name="T14" fmla="*/ 31 w 31"/>
                  <a:gd name="T15" fmla="*/ 0 h 255"/>
                  <a:gd name="T16" fmla="*/ 0 60000 65536"/>
                  <a:gd name="T17" fmla="*/ 0 60000 65536"/>
                  <a:gd name="T18" fmla="*/ 0 60000 65536"/>
                  <a:gd name="T19" fmla="*/ 0 60000 65536"/>
                  <a:gd name="T20" fmla="*/ 0 60000 65536"/>
                  <a:gd name="T21" fmla="*/ 0 60000 65536"/>
                  <a:gd name="T22" fmla="*/ 0 60000 65536"/>
                  <a:gd name="T23" fmla="*/ 0 60000 65536"/>
                  <a:gd name="T24" fmla="*/ 0 w 31"/>
                  <a:gd name="T25" fmla="*/ 0 h 255"/>
                  <a:gd name="T26" fmla="*/ 31 w 31"/>
                  <a:gd name="T27" fmla="*/ 255 h 2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 h="255">
                    <a:moveTo>
                      <a:pt x="31" y="0"/>
                    </a:moveTo>
                    <a:lnTo>
                      <a:pt x="25" y="60"/>
                    </a:lnTo>
                    <a:lnTo>
                      <a:pt x="26" y="126"/>
                    </a:lnTo>
                    <a:lnTo>
                      <a:pt x="29" y="193"/>
                    </a:lnTo>
                    <a:lnTo>
                      <a:pt x="31" y="255"/>
                    </a:lnTo>
                    <a:lnTo>
                      <a:pt x="0" y="255"/>
                    </a:lnTo>
                    <a:lnTo>
                      <a:pt x="12" y="0"/>
                    </a:lnTo>
                    <a:lnTo>
                      <a:pt x="31" y="0"/>
                    </a:lnTo>
                    <a:close/>
                  </a:path>
                </a:pathLst>
              </a:custGeom>
              <a:solidFill>
                <a:srgbClr val="66CCF9"/>
              </a:solidFill>
              <a:ln w="9525">
                <a:noFill/>
                <a:round/>
                <a:headEnd/>
                <a:tailEnd/>
              </a:ln>
            </p:spPr>
            <p:txBody>
              <a:bodyPr/>
              <a:lstStyle/>
              <a:p>
                <a:endParaRPr lang="en-US" dirty="0"/>
              </a:p>
            </p:txBody>
          </p:sp>
          <p:sp>
            <p:nvSpPr>
              <p:cNvPr id="308" name="Freeform 211"/>
              <p:cNvSpPr>
                <a:spLocks/>
              </p:cNvSpPr>
              <p:nvPr/>
            </p:nvSpPr>
            <p:spPr bwMode="auto">
              <a:xfrm>
                <a:off x="3478" y="3034"/>
                <a:ext cx="21" cy="47"/>
              </a:xfrm>
              <a:custGeom>
                <a:avLst/>
                <a:gdLst>
                  <a:gd name="T0" fmla="*/ 62 w 62"/>
                  <a:gd name="T1" fmla="*/ 140 h 140"/>
                  <a:gd name="T2" fmla="*/ 0 w 62"/>
                  <a:gd name="T3" fmla="*/ 135 h 140"/>
                  <a:gd name="T4" fmla="*/ 2 w 62"/>
                  <a:gd name="T5" fmla="*/ 4 h 140"/>
                  <a:gd name="T6" fmla="*/ 10 w 62"/>
                  <a:gd name="T7" fmla="*/ 4 h 140"/>
                  <a:gd name="T8" fmla="*/ 17 w 62"/>
                  <a:gd name="T9" fmla="*/ 4 h 140"/>
                  <a:gd name="T10" fmla="*/ 24 w 62"/>
                  <a:gd name="T11" fmla="*/ 2 h 140"/>
                  <a:gd name="T12" fmla="*/ 31 w 62"/>
                  <a:gd name="T13" fmla="*/ 1 h 140"/>
                  <a:gd name="T14" fmla="*/ 37 w 62"/>
                  <a:gd name="T15" fmla="*/ 0 h 140"/>
                  <a:gd name="T16" fmla="*/ 45 w 62"/>
                  <a:gd name="T17" fmla="*/ 0 h 140"/>
                  <a:gd name="T18" fmla="*/ 52 w 62"/>
                  <a:gd name="T19" fmla="*/ 2 h 140"/>
                  <a:gd name="T20" fmla="*/ 59 w 62"/>
                  <a:gd name="T21" fmla="*/ 6 h 140"/>
                  <a:gd name="T22" fmla="*/ 62 w 62"/>
                  <a:gd name="T23" fmla="*/ 140 h 1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2"/>
                  <a:gd name="T37" fmla="*/ 0 h 140"/>
                  <a:gd name="T38" fmla="*/ 62 w 62"/>
                  <a:gd name="T39" fmla="*/ 140 h 1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2" h="140">
                    <a:moveTo>
                      <a:pt x="62" y="140"/>
                    </a:moveTo>
                    <a:lnTo>
                      <a:pt x="0" y="135"/>
                    </a:lnTo>
                    <a:lnTo>
                      <a:pt x="2" y="4"/>
                    </a:lnTo>
                    <a:lnTo>
                      <a:pt x="10" y="4"/>
                    </a:lnTo>
                    <a:lnTo>
                      <a:pt x="17" y="4"/>
                    </a:lnTo>
                    <a:lnTo>
                      <a:pt x="24" y="2"/>
                    </a:lnTo>
                    <a:lnTo>
                      <a:pt x="31" y="1"/>
                    </a:lnTo>
                    <a:lnTo>
                      <a:pt x="37" y="0"/>
                    </a:lnTo>
                    <a:lnTo>
                      <a:pt x="45" y="0"/>
                    </a:lnTo>
                    <a:lnTo>
                      <a:pt x="52" y="2"/>
                    </a:lnTo>
                    <a:lnTo>
                      <a:pt x="59" y="6"/>
                    </a:lnTo>
                    <a:lnTo>
                      <a:pt x="62" y="140"/>
                    </a:lnTo>
                    <a:close/>
                  </a:path>
                </a:pathLst>
              </a:custGeom>
              <a:solidFill>
                <a:srgbClr val="91A3E0"/>
              </a:solidFill>
              <a:ln w="9525">
                <a:noFill/>
                <a:round/>
                <a:headEnd/>
                <a:tailEnd/>
              </a:ln>
            </p:spPr>
            <p:txBody>
              <a:bodyPr/>
              <a:lstStyle/>
              <a:p>
                <a:endParaRPr lang="en-US" dirty="0"/>
              </a:p>
            </p:txBody>
          </p:sp>
          <p:sp>
            <p:nvSpPr>
              <p:cNvPr id="309" name="Freeform 212"/>
              <p:cNvSpPr>
                <a:spLocks/>
              </p:cNvSpPr>
              <p:nvPr/>
            </p:nvSpPr>
            <p:spPr bwMode="auto">
              <a:xfrm>
                <a:off x="3588" y="3050"/>
                <a:ext cx="13" cy="12"/>
              </a:xfrm>
              <a:custGeom>
                <a:avLst/>
                <a:gdLst>
                  <a:gd name="T0" fmla="*/ 38 w 38"/>
                  <a:gd name="T1" fmla="*/ 11 h 37"/>
                  <a:gd name="T2" fmla="*/ 38 w 38"/>
                  <a:gd name="T3" fmla="*/ 23 h 37"/>
                  <a:gd name="T4" fmla="*/ 31 w 38"/>
                  <a:gd name="T5" fmla="*/ 32 h 37"/>
                  <a:gd name="T6" fmla="*/ 22 w 38"/>
                  <a:gd name="T7" fmla="*/ 37 h 37"/>
                  <a:gd name="T8" fmla="*/ 9 w 38"/>
                  <a:gd name="T9" fmla="*/ 37 h 37"/>
                  <a:gd name="T10" fmla="*/ 0 w 38"/>
                  <a:gd name="T11" fmla="*/ 28 h 37"/>
                  <a:gd name="T12" fmla="*/ 1 w 38"/>
                  <a:gd name="T13" fmla="*/ 18 h 37"/>
                  <a:gd name="T14" fmla="*/ 8 w 38"/>
                  <a:gd name="T15" fmla="*/ 7 h 37"/>
                  <a:gd name="T16" fmla="*/ 17 w 38"/>
                  <a:gd name="T17" fmla="*/ 0 h 37"/>
                  <a:gd name="T18" fmla="*/ 23 w 38"/>
                  <a:gd name="T19" fmla="*/ 0 h 37"/>
                  <a:gd name="T20" fmla="*/ 29 w 38"/>
                  <a:gd name="T21" fmla="*/ 2 h 37"/>
                  <a:gd name="T22" fmla="*/ 32 w 38"/>
                  <a:gd name="T23" fmla="*/ 6 h 37"/>
                  <a:gd name="T24" fmla="*/ 38 w 38"/>
                  <a:gd name="T25" fmla="*/ 11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7"/>
                  <a:gd name="T41" fmla="*/ 38 w 38"/>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7">
                    <a:moveTo>
                      <a:pt x="38" y="11"/>
                    </a:moveTo>
                    <a:lnTo>
                      <a:pt x="38" y="23"/>
                    </a:lnTo>
                    <a:lnTo>
                      <a:pt x="31" y="32"/>
                    </a:lnTo>
                    <a:lnTo>
                      <a:pt x="22" y="37"/>
                    </a:lnTo>
                    <a:lnTo>
                      <a:pt x="9" y="37"/>
                    </a:lnTo>
                    <a:lnTo>
                      <a:pt x="0" y="28"/>
                    </a:lnTo>
                    <a:lnTo>
                      <a:pt x="1" y="18"/>
                    </a:lnTo>
                    <a:lnTo>
                      <a:pt x="8" y="7"/>
                    </a:lnTo>
                    <a:lnTo>
                      <a:pt x="17" y="0"/>
                    </a:lnTo>
                    <a:lnTo>
                      <a:pt x="23" y="0"/>
                    </a:lnTo>
                    <a:lnTo>
                      <a:pt x="29" y="2"/>
                    </a:lnTo>
                    <a:lnTo>
                      <a:pt x="32" y="6"/>
                    </a:lnTo>
                    <a:lnTo>
                      <a:pt x="38" y="11"/>
                    </a:lnTo>
                    <a:close/>
                  </a:path>
                </a:pathLst>
              </a:custGeom>
              <a:solidFill>
                <a:srgbClr val="000000"/>
              </a:solidFill>
              <a:ln w="9525">
                <a:noFill/>
                <a:round/>
                <a:headEnd/>
                <a:tailEnd/>
              </a:ln>
            </p:spPr>
            <p:txBody>
              <a:bodyPr/>
              <a:lstStyle/>
              <a:p>
                <a:endParaRPr lang="en-US" dirty="0"/>
              </a:p>
            </p:txBody>
          </p:sp>
          <p:sp>
            <p:nvSpPr>
              <p:cNvPr id="310" name="Freeform 213"/>
              <p:cNvSpPr>
                <a:spLocks/>
              </p:cNvSpPr>
              <p:nvPr/>
            </p:nvSpPr>
            <p:spPr bwMode="auto">
              <a:xfrm>
                <a:off x="3690" y="3053"/>
                <a:ext cx="9" cy="11"/>
              </a:xfrm>
              <a:custGeom>
                <a:avLst/>
                <a:gdLst>
                  <a:gd name="T0" fmla="*/ 29 w 29"/>
                  <a:gd name="T1" fmla="*/ 6 h 32"/>
                  <a:gd name="T2" fmla="*/ 29 w 29"/>
                  <a:gd name="T3" fmla="*/ 13 h 32"/>
                  <a:gd name="T4" fmla="*/ 28 w 29"/>
                  <a:gd name="T5" fmla="*/ 21 h 32"/>
                  <a:gd name="T6" fmla="*/ 24 w 29"/>
                  <a:gd name="T7" fmla="*/ 27 h 32"/>
                  <a:gd name="T8" fmla="*/ 19 w 29"/>
                  <a:gd name="T9" fmla="*/ 32 h 32"/>
                  <a:gd name="T10" fmla="*/ 14 w 29"/>
                  <a:gd name="T11" fmla="*/ 31 h 32"/>
                  <a:gd name="T12" fmla="*/ 9 w 29"/>
                  <a:gd name="T13" fmla="*/ 31 h 32"/>
                  <a:gd name="T14" fmla="*/ 3 w 29"/>
                  <a:gd name="T15" fmla="*/ 31 h 32"/>
                  <a:gd name="T16" fmla="*/ 0 w 29"/>
                  <a:gd name="T17" fmla="*/ 27 h 32"/>
                  <a:gd name="T18" fmla="*/ 0 w 29"/>
                  <a:gd name="T19" fmla="*/ 18 h 32"/>
                  <a:gd name="T20" fmla="*/ 2 w 29"/>
                  <a:gd name="T21" fmla="*/ 12 h 32"/>
                  <a:gd name="T22" fmla="*/ 6 w 29"/>
                  <a:gd name="T23" fmla="*/ 5 h 32"/>
                  <a:gd name="T24" fmla="*/ 11 w 29"/>
                  <a:gd name="T25" fmla="*/ 1 h 32"/>
                  <a:gd name="T26" fmla="*/ 16 w 29"/>
                  <a:gd name="T27" fmla="*/ 1 h 32"/>
                  <a:gd name="T28" fmla="*/ 23 w 29"/>
                  <a:gd name="T29" fmla="*/ 0 h 32"/>
                  <a:gd name="T30" fmla="*/ 27 w 29"/>
                  <a:gd name="T31" fmla="*/ 1 h 32"/>
                  <a:gd name="T32" fmla="*/ 29 w 29"/>
                  <a:gd name="T33" fmla="*/ 6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32"/>
                  <a:gd name="T53" fmla="*/ 29 w 29"/>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32">
                    <a:moveTo>
                      <a:pt x="29" y="6"/>
                    </a:moveTo>
                    <a:lnTo>
                      <a:pt x="29" y="13"/>
                    </a:lnTo>
                    <a:lnTo>
                      <a:pt x="28" y="21"/>
                    </a:lnTo>
                    <a:lnTo>
                      <a:pt x="24" y="27"/>
                    </a:lnTo>
                    <a:lnTo>
                      <a:pt x="19" y="32"/>
                    </a:lnTo>
                    <a:lnTo>
                      <a:pt x="14" y="31"/>
                    </a:lnTo>
                    <a:lnTo>
                      <a:pt x="9" y="31"/>
                    </a:lnTo>
                    <a:lnTo>
                      <a:pt x="3" y="31"/>
                    </a:lnTo>
                    <a:lnTo>
                      <a:pt x="0" y="27"/>
                    </a:lnTo>
                    <a:lnTo>
                      <a:pt x="0" y="18"/>
                    </a:lnTo>
                    <a:lnTo>
                      <a:pt x="2" y="12"/>
                    </a:lnTo>
                    <a:lnTo>
                      <a:pt x="6" y="5"/>
                    </a:lnTo>
                    <a:lnTo>
                      <a:pt x="11" y="1"/>
                    </a:lnTo>
                    <a:lnTo>
                      <a:pt x="16" y="1"/>
                    </a:lnTo>
                    <a:lnTo>
                      <a:pt x="23" y="0"/>
                    </a:lnTo>
                    <a:lnTo>
                      <a:pt x="27" y="1"/>
                    </a:lnTo>
                    <a:lnTo>
                      <a:pt x="29" y="6"/>
                    </a:lnTo>
                    <a:close/>
                  </a:path>
                </a:pathLst>
              </a:custGeom>
              <a:solidFill>
                <a:srgbClr val="000000"/>
              </a:solidFill>
              <a:ln w="9525">
                <a:noFill/>
                <a:round/>
                <a:headEnd/>
                <a:tailEnd/>
              </a:ln>
            </p:spPr>
            <p:txBody>
              <a:bodyPr/>
              <a:lstStyle/>
              <a:p>
                <a:endParaRPr lang="en-US" dirty="0"/>
              </a:p>
            </p:txBody>
          </p:sp>
          <p:sp>
            <p:nvSpPr>
              <p:cNvPr id="311" name="Freeform 214"/>
              <p:cNvSpPr>
                <a:spLocks/>
              </p:cNvSpPr>
              <p:nvPr/>
            </p:nvSpPr>
            <p:spPr bwMode="auto">
              <a:xfrm>
                <a:off x="3625" y="3109"/>
                <a:ext cx="45" cy="10"/>
              </a:xfrm>
              <a:custGeom>
                <a:avLst/>
                <a:gdLst>
                  <a:gd name="T0" fmla="*/ 134 w 134"/>
                  <a:gd name="T1" fmla="*/ 17 h 28"/>
                  <a:gd name="T2" fmla="*/ 120 w 134"/>
                  <a:gd name="T3" fmla="*/ 18 h 28"/>
                  <a:gd name="T4" fmla="*/ 104 w 134"/>
                  <a:gd name="T5" fmla="*/ 21 h 28"/>
                  <a:gd name="T6" fmla="*/ 87 w 134"/>
                  <a:gd name="T7" fmla="*/ 24 h 28"/>
                  <a:gd name="T8" fmla="*/ 72 w 134"/>
                  <a:gd name="T9" fmla="*/ 25 h 28"/>
                  <a:gd name="T10" fmla="*/ 54 w 134"/>
                  <a:gd name="T11" fmla="*/ 26 h 28"/>
                  <a:gd name="T12" fmla="*/ 37 w 134"/>
                  <a:gd name="T13" fmla="*/ 28 h 28"/>
                  <a:gd name="T14" fmla="*/ 19 w 134"/>
                  <a:gd name="T15" fmla="*/ 28 h 28"/>
                  <a:gd name="T16" fmla="*/ 0 w 134"/>
                  <a:gd name="T17" fmla="*/ 26 h 28"/>
                  <a:gd name="T18" fmla="*/ 13 w 134"/>
                  <a:gd name="T19" fmla="*/ 15 h 28"/>
                  <a:gd name="T20" fmla="*/ 28 w 134"/>
                  <a:gd name="T21" fmla="*/ 7 h 28"/>
                  <a:gd name="T22" fmla="*/ 45 w 134"/>
                  <a:gd name="T23" fmla="*/ 3 h 28"/>
                  <a:gd name="T24" fmla="*/ 61 w 134"/>
                  <a:gd name="T25" fmla="*/ 0 h 28"/>
                  <a:gd name="T26" fmla="*/ 80 w 134"/>
                  <a:gd name="T27" fmla="*/ 2 h 28"/>
                  <a:gd name="T28" fmla="*/ 99 w 134"/>
                  <a:gd name="T29" fmla="*/ 3 h 28"/>
                  <a:gd name="T30" fmla="*/ 117 w 134"/>
                  <a:gd name="T31" fmla="*/ 5 h 28"/>
                  <a:gd name="T32" fmla="*/ 134 w 134"/>
                  <a:gd name="T33" fmla="*/ 7 h 28"/>
                  <a:gd name="T34" fmla="*/ 134 w 134"/>
                  <a:gd name="T35" fmla="*/ 17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4"/>
                  <a:gd name="T55" fmla="*/ 0 h 28"/>
                  <a:gd name="T56" fmla="*/ 134 w 13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4" h="28">
                    <a:moveTo>
                      <a:pt x="134" y="17"/>
                    </a:moveTo>
                    <a:lnTo>
                      <a:pt x="120" y="18"/>
                    </a:lnTo>
                    <a:lnTo>
                      <a:pt x="104" y="21"/>
                    </a:lnTo>
                    <a:lnTo>
                      <a:pt x="87" y="24"/>
                    </a:lnTo>
                    <a:lnTo>
                      <a:pt x="72" y="25"/>
                    </a:lnTo>
                    <a:lnTo>
                      <a:pt x="54" y="26"/>
                    </a:lnTo>
                    <a:lnTo>
                      <a:pt x="37" y="28"/>
                    </a:lnTo>
                    <a:lnTo>
                      <a:pt x="19" y="28"/>
                    </a:lnTo>
                    <a:lnTo>
                      <a:pt x="0" y="26"/>
                    </a:lnTo>
                    <a:lnTo>
                      <a:pt x="13" y="15"/>
                    </a:lnTo>
                    <a:lnTo>
                      <a:pt x="28" y="7"/>
                    </a:lnTo>
                    <a:lnTo>
                      <a:pt x="45" y="3"/>
                    </a:lnTo>
                    <a:lnTo>
                      <a:pt x="61" y="0"/>
                    </a:lnTo>
                    <a:lnTo>
                      <a:pt x="80" y="2"/>
                    </a:lnTo>
                    <a:lnTo>
                      <a:pt x="99" y="3"/>
                    </a:lnTo>
                    <a:lnTo>
                      <a:pt x="117" y="5"/>
                    </a:lnTo>
                    <a:lnTo>
                      <a:pt x="134" y="7"/>
                    </a:lnTo>
                    <a:lnTo>
                      <a:pt x="134" y="17"/>
                    </a:lnTo>
                    <a:close/>
                  </a:path>
                </a:pathLst>
              </a:custGeom>
              <a:solidFill>
                <a:srgbClr val="9E9E9E"/>
              </a:solidFill>
              <a:ln w="9525">
                <a:noFill/>
                <a:round/>
                <a:headEnd/>
                <a:tailEnd/>
              </a:ln>
            </p:spPr>
            <p:txBody>
              <a:bodyPr/>
              <a:lstStyle/>
              <a:p>
                <a:endParaRPr lang="en-US" dirty="0"/>
              </a:p>
            </p:txBody>
          </p:sp>
          <p:sp>
            <p:nvSpPr>
              <p:cNvPr id="312" name="Freeform 215"/>
              <p:cNvSpPr>
                <a:spLocks/>
              </p:cNvSpPr>
              <p:nvPr/>
            </p:nvSpPr>
            <p:spPr bwMode="auto">
              <a:xfrm>
                <a:off x="3678" y="3110"/>
                <a:ext cx="16" cy="279"/>
              </a:xfrm>
              <a:custGeom>
                <a:avLst/>
                <a:gdLst>
                  <a:gd name="T0" fmla="*/ 22 w 48"/>
                  <a:gd name="T1" fmla="*/ 17 h 835"/>
                  <a:gd name="T2" fmla="*/ 30 w 48"/>
                  <a:gd name="T3" fmla="*/ 223 h 835"/>
                  <a:gd name="T4" fmla="*/ 39 w 48"/>
                  <a:gd name="T5" fmla="*/ 434 h 835"/>
                  <a:gd name="T6" fmla="*/ 45 w 48"/>
                  <a:gd name="T7" fmla="*/ 641 h 835"/>
                  <a:gd name="T8" fmla="*/ 48 w 48"/>
                  <a:gd name="T9" fmla="*/ 835 h 835"/>
                  <a:gd name="T10" fmla="*/ 34 w 48"/>
                  <a:gd name="T11" fmla="*/ 835 h 835"/>
                  <a:gd name="T12" fmla="*/ 28 w 48"/>
                  <a:gd name="T13" fmla="*/ 826 h 835"/>
                  <a:gd name="T14" fmla="*/ 27 w 48"/>
                  <a:gd name="T15" fmla="*/ 815 h 835"/>
                  <a:gd name="T16" fmla="*/ 23 w 48"/>
                  <a:gd name="T17" fmla="*/ 804 h 835"/>
                  <a:gd name="T18" fmla="*/ 23 w 48"/>
                  <a:gd name="T19" fmla="*/ 602 h 835"/>
                  <a:gd name="T20" fmla="*/ 21 w 48"/>
                  <a:gd name="T21" fmla="*/ 400 h 835"/>
                  <a:gd name="T22" fmla="*/ 13 w 48"/>
                  <a:gd name="T23" fmla="*/ 201 h 835"/>
                  <a:gd name="T24" fmla="*/ 0 w 48"/>
                  <a:gd name="T25" fmla="*/ 0 h 835"/>
                  <a:gd name="T26" fmla="*/ 22 w 48"/>
                  <a:gd name="T27" fmla="*/ 17 h 83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8"/>
                  <a:gd name="T43" fmla="*/ 0 h 835"/>
                  <a:gd name="T44" fmla="*/ 48 w 48"/>
                  <a:gd name="T45" fmla="*/ 835 h 83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8" h="835">
                    <a:moveTo>
                      <a:pt x="22" y="17"/>
                    </a:moveTo>
                    <a:lnTo>
                      <a:pt x="30" y="223"/>
                    </a:lnTo>
                    <a:lnTo>
                      <a:pt x="39" y="434"/>
                    </a:lnTo>
                    <a:lnTo>
                      <a:pt x="45" y="641"/>
                    </a:lnTo>
                    <a:lnTo>
                      <a:pt x="48" y="835"/>
                    </a:lnTo>
                    <a:lnTo>
                      <a:pt x="34" y="835"/>
                    </a:lnTo>
                    <a:lnTo>
                      <a:pt x="28" y="826"/>
                    </a:lnTo>
                    <a:lnTo>
                      <a:pt x="27" y="815"/>
                    </a:lnTo>
                    <a:lnTo>
                      <a:pt x="23" y="804"/>
                    </a:lnTo>
                    <a:lnTo>
                      <a:pt x="23" y="602"/>
                    </a:lnTo>
                    <a:lnTo>
                      <a:pt x="21" y="400"/>
                    </a:lnTo>
                    <a:lnTo>
                      <a:pt x="13" y="201"/>
                    </a:lnTo>
                    <a:lnTo>
                      <a:pt x="0" y="0"/>
                    </a:lnTo>
                    <a:lnTo>
                      <a:pt x="22" y="17"/>
                    </a:lnTo>
                    <a:close/>
                  </a:path>
                </a:pathLst>
              </a:custGeom>
              <a:solidFill>
                <a:srgbClr val="91A3E0"/>
              </a:solidFill>
              <a:ln w="9525">
                <a:noFill/>
                <a:round/>
                <a:headEnd/>
                <a:tailEnd/>
              </a:ln>
            </p:spPr>
            <p:txBody>
              <a:bodyPr/>
              <a:lstStyle/>
              <a:p>
                <a:endParaRPr lang="en-US" dirty="0"/>
              </a:p>
            </p:txBody>
          </p:sp>
          <p:sp>
            <p:nvSpPr>
              <p:cNvPr id="313" name="Freeform 216"/>
              <p:cNvSpPr>
                <a:spLocks/>
              </p:cNvSpPr>
              <p:nvPr/>
            </p:nvSpPr>
            <p:spPr bwMode="auto">
              <a:xfrm>
                <a:off x="3557" y="3111"/>
                <a:ext cx="33" cy="25"/>
              </a:xfrm>
              <a:custGeom>
                <a:avLst/>
                <a:gdLst>
                  <a:gd name="T0" fmla="*/ 99 w 99"/>
                  <a:gd name="T1" fmla="*/ 56 h 77"/>
                  <a:gd name="T2" fmla="*/ 99 w 99"/>
                  <a:gd name="T3" fmla="*/ 77 h 77"/>
                  <a:gd name="T4" fmla="*/ 0 w 99"/>
                  <a:gd name="T5" fmla="*/ 75 h 77"/>
                  <a:gd name="T6" fmla="*/ 0 w 99"/>
                  <a:gd name="T7" fmla="*/ 40 h 77"/>
                  <a:gd name="T8" fmla="*/ 10 w 99"/>
                  <a:gd name="T9" fmla="*/ 17 h 77"/>
                  <a:gd name="T10" fmla="*/ 27 w 99"/>
                  <a:gd name="T11" fmla="*/ 4 h 77"/>
                  <a:gd name="T12" fmla="*/ 48 w 99"/>
                  <a:gd name="T13" fmla="*/ 0 h 77"/>
                  <a:gd name="T14" fmla="*/ 68 w 99"/>
                  <a:gd name="T15" fmla="*/ 4 h 77"/>
                  <a:gd name="T16" fmla="*/ 87 w 99"/>
                  <a:gd name="T17" fmla="*/ 16 h 77"/>
                  <a:gd name="T18" fmla="*/ 98 w 99"/>
                  <a:gd name="T19" fmla="*/ 33 h 77"/>
                  <a:gd name="T20" fmla="*/ 99 w 99"/>
                  <a:gd name="T21" fmla="*/ 56 h 7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9"/>
                  <a:gd name="T34" fmla="*/ 0 h 77"/>
                  <a:gd name="T35" fmla="*/ 99 w 99"/>
                  <a:gd name="T36" fmla="*/ 77 h 7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9" h="77">
                    <a:moveTo>
                      <a:pt x="99" y="56"/>
                    </a:moveTo>
                    <a:lnTo>
                      <a:pt x="99" y="77"/>
                    </a:lnTo>
                    <a:lnTo>
                      <a:pt x="0" y="75"/>
                    </a:lnTo>
                    <a:lnTo>
                      <a:pt x="0" y="40"/>
                    </a:lnTo>
                    <a:lnTo>
                      <a:pt x="10" y="17"/>
                    </a:lnTo>
                    <a:lnTo>
                      <a:pt x="27" y="4"/>
                    </a:lnTo>
                    <a:lnTo>
                      <a:pt x="48" y="0"/>
                    </a:lnTo>
                    <a:lnTo>
                      <a:pt x="68" y="4"/>
                    </a:lnTo>
                    <a:lnTo>
                      <a:pt x="87" y="16"/>
                    </a:lnTo>
                    <a:lnTo>
                      <a:pt x="98" y="33"/>
                    </a:lnTo>
                    <a:lnTo>
                      <a:pt x="99" y="56"/>
                    </a:lnTo>
                    <a:close/>
                  </a:path>
                </a:pathLst>
              </a:custGeom>
              <a:solidFill>
                <a:srgbClr val="9E9E9E"/>
              </a:solidFill>
              <a:ln w="9525">
                <a:noFill/>
                <a:round/>
                <a:headEnd/>
                <a:tailEnd/>
              </a:ln>
            </p:spPr>
            <p:txBody>
              <a:bodyPr/>
              <a:lstStyle/>
              <a:p>
                <a:endParaRPr lang="en-US" dirty="0"/>
              </a:p>
            </p:txBody>
          </p:sp>
          <p:sp>
            <p:nvSpPr>
              <p:cNvPr id="314" name="Freeform 217"/>
              <p:cNvSpPr>
                <a:spLocks/>
              </p:cNvSpPr>
              <p:nvPr/>
            </p:nvSpPr>
            <p:spPr bwMode="auto">
              <a:xfrm>
                <a:off x="3640" y="3124"/>
                <a:ext cx="37" cy="149"/>
              </a:xfrm>
              <a:custGeom>
                <a:avLst/>
                <a:gdLst>
                  <a:gd name="T0" fmla="*/ 94 w 112"/>
                  <a:gd name="T1" fmla="*/ 4 h 446"/>
                  <a:gd name="T2" fmla="*/ 101 w 112"/>
                  <a:gd name="T3" fmla="*/ 110 h 446"/>
                  <a:gd name="T4" fmla="*/ 107 w 112"/>
                  <a:gd name="T5" fmla="*/ 219 h 446"/>
                  <a:gd name="T6" fmla="*/ 111 w 112"/>
                  <a:gd name="T7" fmla="*/ 329 h 446"/>
                  <a:gd name="T8" fmla="*/ 112 w 112"/>
                  <a:gd name="T9" fmla="*/ 442 h 446"/>
                  <a:gd name="T10" fmla="*/ 99 w 112"/>
                  <a:gd name="T11" fmla="*/ 443 h 446"/>
                  <a:gd name="T12" fmla="*/ 86 w 112"/>
                  <a:gd name="T13" fmla="*/ 445 h 446"/>
                  <a:gd name="T14" fmla="*/ 72 w 112"/>
                  <a:gd name="T15" fmla="*/ 446 h 446"/>
                  <a:gd name="T16" fmla="*/ 58 w 112"/>
                  <a:gd name="T17" fmla="*/ 446 h 446"/>
                  <a:gd name="T18" fmla="*/ 44 w 112"/>
                  <a:gd name="T19" fmla="*/ 446 h 446"/>
                  <a:gd name="T20" fmla="*/ 31 w 112"/>
                  <a:gd name="T21" fmla="*/ 442 h 446"/>
                  <a:gd name="T22" fmla="*/ 19 w 112"/>
                  <a:gd name="T23" fmla="*/ 437 h 446"/>
                  <a:gd name="T24" fmla="*/ 10 w 112"/>
                  <a:gd name="T25" fmla="*/ 428 h 446"/>
                  <a:gd name="T26" fmla="*/ 7 w 112"/>
                  <a:gd name="T27" fmla="*/ 386 h 446"/>
                  <a:gd name="T28" fmla="*/ 2 w 112"/>
                  <a:gd name="T29" fmla="*/ 344 h 446"/>
                  <a:gd name="T30" fmla="*/ 0 w 112"/>
                  <a:gd name="T31" fmla="*/ 303 h 446"/>
                  <a:gd name="T32" fmla="*/ 6 w 112"/>
                  <a:gd name="T33" fmla="*/ 269 h 446"/>
                  <a:gd name="T34" fmla="*/ 11 w 112"/>
                  <a:gd name="T35" fmla="*/ 266 h 446"/>
                  <a:gd name="T36" fmla="*/ 15 w 112"/>
                  <a:gd name="T37" fmla="*/ 263 h 446"/>
                  <a:gd name="T38" fmla="*/ 20 w 112"/>
                  <a:gd name="T39" fmla="*/ 263 h 446"/>
                  <a:gd name="T40" fmla="*/ 27 w 112"/>
                  <a:gd name="T41" fmla="*/ 263 h 446"/>
                  <a:gd name="T42" fmla="*/ 32 w 112"/>
                  <a:gd name="T43" fmla="*/ 263 h 446"/>
                  <a:gd name="T44" fmla="*/ 37 w 112"/>
                  <a:gd name="T45" fmla="*/ 263 h 446"/>
                  <a:gd name="T46" fmla="*/ 44 w 112"/>
                  <a:gd name="T47" fmla="*/ 263 h 446"/>
                  <a:gd name="T48" fmla="*/ 49 w 112"/>
                  <a:gd name="T49" fmla="*/ 263 h 446"/>
                  <a:gd name="T50" fmla="*/ 46 w 112"/>
                  <a:gd name="T51" fmla="*/ 201 h 446"/>
                  <a:gd name="T52" fmla="*/ 42 w 112"/>
                  <a:gd name="T53" fmla="*/ 132 h 446"/>
                  <a:gd name="T54" fmla="*/ 41 w 112"/>
                  <a:gd name="T55" fmla="*/ 64 h 446"/>
                  <a:gd name="T56" fmla="*/ 44 w 112"/>
                  <a:gd name="T57" fmla="*/ 4 h 446"/>
                  <a:gd name="T58" fmla="*/ 53 w 112"/>
                  <a:gd name="T59" fmla="*/ 6 h 446"/>
                  <a:gd name="T60" fmla="*/ 59 w 112"/>
                  <a:gd name="T61" fmla="*/ 6 h 446"/>
                  <a:gd name="T62" fmla="*/ 66 w 112"/>
                  <a:gd name="T63" fmla="*/ 4 h 446"/>
                  <a:gd name="T64" fmla="*/ 71 w 112"/>
                  <a:gd name="T65" fmla="*/ 3 h 446"/>
                  <a:gd name="T66" fmla="*/ 75 w 112"/>
                  <a:gd name="T67" fmla="*/ 2 h 446"/>
                  <a:gd name="T68" fmla="*/ 81 w 112"/>
                  <a:gd name="T69" fmla="*/ 0 h 446"/>
                  <a:gd name="T70" fmla="*/ 86 w 112"/>
                  <a:gd name="T71" fmla="*/ 2 h 446"/>
                  <a:gd name="T72" fmla="*/ 94 w 112"/>
                  <a:gd name="T73" fmla="*/ 4 h 44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2"/>
                  <a:gd name="T112" fmla="*/ 0 h 446"/>
                  <a:gd name="T113" fmla="*/ 112 w 112"/>
                  <a:gd name="T114" fmla="*/ 446 h 44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2" h="446">
                    <a:moveTo>
                      <a:pt x="94" y="4"/>
                    </a:moveTo>
                    <a:lnTo>
                      <a:pt x="101" y="110"/>
                    </a:lnTo>
                    <a:lnTo>
                      <a:pt x="107" y="219"/>
                    </a:lnTo>
                    <a:lnTo>
                      <a:pt x="111" y="329"/>
                    </a:lnTo>
                    <a:lnTo>
                      <a:pt x="112" y="442"/>
                    </a:lnTo>
                    <a:lnTo>
                      <a:pt x="99" y="443"/>
                    </a:lnTo>
                    <a:lnTo>
                      <a:pt x="86" y="445"/>
                    </a:lnTo>
                    <a:lnTo>
                      <a:pt x="72" y="446"/>
                    </a:lnTo>
                    <a:lnTo>
                      <a:pt x="58" y="446"/>
                    </a:lnTo>
                    <a:lnTo>
                      <a:pt x="44" y="446"/>
                    </a:lnTo>
                    <a:lnTo>
                      <a:pt x="31" y="442"/>
                    </a:lnTo>
                    <a:lnTo>
                      <a:pt x="19" y="437"/>
                    </a:lnTo>
                    <a:lnTo>
                      <a:pt x="10" y="428"/>
                    </a:lnTo>
                    <a:lnTo>
                      <a:pt x="7" y="386"/>
                    </a:lnTo>
                    <a:lnTo>
                      <a:pt x="2" y="344"/>
                    </a:lnTo>
                    <a:lnTo>
                      <a:pt x="0" y="303"/>
                    </a:lnTo>
                    <a:lnTo>
                      <a:pt x="6" y="269"/>
                    </a:lnTo>
                    <a:lnTo>
                      <a:pt x="11" y="266"/>
                    </a:lnTo>
                    <a:lnTo>
                      <a:pt x="15" y="263"/>
                    </a:lnTo>
                    <a:lnTo>
                      <a:pt x="20" y="263"/>
                    </a:lnTo>
                    <a:lnTo>
                      <a:pt x="27" y="263"/>
                    </a:lnTo>
                    <a:lnTo>
                      <a:pt x="32" y="263"/>
                    </a:lnTo>
                    <a:lnTo>
                      <a:pt x="37" y="263"/>
                    </a:lnTo>
                    <a:lnTo>
                      <a:pt x="44" y="263"/>
                    </a:lnTo>
                    <a:lnTo>
                      <a:pt x="49" y="263"/>
                    </a:lnTo>
                    <a:lnTo>
                      <a:pt x="46" y="201"/>
                    </a:lnTo>
                    <a:lnTo>
                      <a:pt x="42" y="132"/>
                    </a:lnTo>
                    <a:lnTo>
                      <a:pt x="41" y="64"/>
                    </a:lnTo>
                    <a:lnTo>
                      <a:pt x="44" y="4"/>
                    </a:lnTo>
                    <a:lnTo>
                      <a:pt x="53" y="6"/>
                    </a:lnTo>
                    <a:lnTo>
                      <a:pt x="59" y="6"/>
                    </a:lnTo>
                    <a:lnTo>
                      <a:pt x="66" y="4"/>
                    </a:lnTo>
                    <a:lnTo>
                      <a:pt x="71" y="3"/>
                    </a:lnTo>
                    <a:lnTo>
                      <a:pt x="75" y="2"/>
                    </a:lnTo>
                    <a:lnTo>
                      <a:pt x="81" y="0"/>
                    </a:lnTo>
                    <a:lnTo>
                      <a:pt x="86" y="2"/>
                    </a:lnTo>
                    <a:lnTo>
                      <a:pt x="94" y="4"/>
                    </a:lnTo>
                    <a:close/>
                  </a:path>
                </a:pathLst>
              </a:custGeom>
              <a:solidFill>
                <a:srgbClr val="BFBF00"/>
              </a:solidFill>
              <a:ln w="9525">
                <a:noFill/>
                <a:round/>
                <a:headEnd/>
                <a:tailEnd/>
              </a:ln>
            </p:spPr>
            <p:txBody>
              <a:bodyPr/>
              <a:lstStyle/>
              <a:p>
                <a:endParaRPr lang="en-US" dirty="0"/>
              </a:p>
            </p:txBody>
          </p:sp>
          <p:sp>
            <p:nvSpPr>
              <p:cNvPr id="315" name="Freeform 218"/>
              <p:cNvSpPr>
                <a:spLocks/>
              </p:cNvSpPr>
              <p:nvPr/>
            </p:nvSpPr>
            <p:spPr bwMode="auto">
              <a:xfrm>
                <a:off x="3829" y="3134"/>
                <a:ext cx="32" cy="190"/>
              </a:xfrm>
              <a:custGeom>
                <a:avLst/>
                <a:gdLst>
                  <a:gd name="T0" fmla="*/ 77 w 94"/>
                  <a:gd name="T1" fmla="*/ 343 h 569"/>
                  <a:gd name="T2" fmla="*/ 85 w 94"/>
                  <a:gd name="T3" fmla="*/ 395 h 569"/>
                  <a:gd name="T4" fmla="*/ 89 w 94"/>
                  <a:gd name="T5" fmla="*/ 451 h 569"/>
                  <a:gd name="T6" fmla="*/ 91 w 94"/>
                  <a:gd name="T7" fmla="*/ 509 h 569"/>
                  <a:gd name="T8" fmla="*/ 94 w 94"/>
                  <a:gd name="T9" fmla="*/ 565 h 569"/>
                  <a:gd name="T10" fmla="*/ 26 w 94"/>
                  <a:gd name="T11" fmla="*/ 569 h 569"/>
                  <a:gd name="T12" fmla="*/ 12 w 94"/>
                  <a:gd name="T13" fmla="*/ 424 h 569"/>
                  <a:gd name="T14" fmla="*/ 6 w 94"/>
                  <a:gd name="T15" fmla="*/ 286 h 569"/>
                  <a:gd name="T16" fmla="*/ 3 w 94"/>
                  <a:gd name="T17" fmla="*/ 149 h 569"/>
                  <a:gd name="T18" fmla="*/ 0 w 94"/>
                  <a:gd name="T19" fmla="*/ 5 h 569"/>
                  <a:gd name="T20" fmla="*/ 8 w 94"/>
                  <a:gd name="T21" fmla="*/ 3 h 569"/>
                  <a:gd name="T22" fmla="*/ 16 w 94"/>
                  <a:gd name="T23" fmla="*/ 0 h 569"/>
                  <a:gd name="T24" fmla="*/ 25 w 94"/>
                  <a:gd name="T25" fmla="*/ 0 h 569"/>
                  <a:gd name="T26" fmla="*/ 33 w 94"/>
                  <a:gd name="T27" fmla="*/ 0 h 569"/>
                  <a:gd name="T28" fmla="*/ 42 w 94"/>
                  <a:gd name="T29" fmla="*/ 0 h 569"/>
                  <a:gd name="T30" fmla="*/ 51 w 94"/>
                  <a:gd name="T31" fmla="*/ 0 h 569"/>
                  <a:gd name="T32" fmla="*/ 60 w 94"/>
                  <a:gd name="T33" fmla="*/ 0 h 569"/>
                  <a:gd name="T34" fmla="*/ 68 w 94"/>
                  <a:gd name="T35" fmla="*/ 0 h 569"/>
                  <a:gd name="T36" fmla="*/ 72 w 94"/>
                  <a:gd name="T37" fmla="*/ 65 h 569"/>
                  <a:gd name="T38" fmla="*/ 72 w 94"/>
                  <a:gd name="T39" fmla="*/ 119 h 569"/>
                  <a:gd name="T40" fmla="*/ 77 w 94"/>
                  <a:gd name="T41" fmla="*/ 172 h 569"/>
                  <a:gd name="T42" fmla="*/ 91 w 94"/>
                  <a:gd name="T43" fmla="*/ 228 h 569"/>
                  <a:gd name="T44" fmla="*/ 80 w 94"/>
                  <a:gd name="T45" fmla="*/ 240 h 569"/>
                  <a:gd name="T46" fmla="*/ 78 w 94"/>
                  <a:gd name="T47" fmla="*/ 253 h 569"/>
                  <a:gd name="T48" fmla="*/ 81 w 94"/>
                  <a:gd name="T49" fmla="*/ 266 h 569"/>
                  <a:gd name="T50" fmla="*/ 85 w 94"/>
                  <a:gd name="T51" fmla="*/ 281 h 569"/>
                  <a:gd name="T52" fmla="*/ 78 w 94"/>
                  <a:gd name="T53" fmla="*/ 288 h 569"/>
                  <a:gd name="T54" fmla="*/ 72 w 94"/>
                  <a:gd name="T55" fmla="*/ 293 h 569"/>
                  <a:gd name="T56" fmla="*/ 67 w 94"/>
                  <a:gd name="T57" fmla="*/ 297 h 569"/>
                  <a:gd name="T58" fmla="*/ 61 w 94"/>
                  <a:gd name="T59" fmla="*/ 302 h 569"/>
                  <a:gd name="T60" fmla="*/ 56 w 94"/>
                  <a:gd name="T61" fmla="*/ 307 h 569"/>
                  <a:gd name="T62" fmla="*/ 52 w 94"/>
                  <a:gd name="T63" fmla="*/ 312 h 569"/>
                  <a:gd name="T64" fmla="*/ 48 w 94"/>
                  <a:gd name="T65" fmla="*/ 319 h 569"/>
                  <a:gd name="T66" fmla="*/ 46 w 94"/>
                  <a:gd name="T67" fmla="*/ 327 h 569"/>
                  <a:gd name="T68" fmla="*/ 52 w 94"/>
                  <a:gd name="T69" fmla="*/ 333 h 569"/>
                  <a:gd name="T70" fmla="*/ 60 w 94"/>
                  <a:gd name="T71" fmla="*/ 340 h 569"/>
                  <a:gd name="T72" fmla="*/ 68 w 94"/>
                  <a:gd name="T73" fmla="*/ 343 h 569"/>
                  <a:gd name="T74" fmla="*/ 77 w 94"/>
                  <a:gd name="T75" fmla="*/ 343 h 56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4"/>
                  <a:gd name="T115" fmla="*/ 0 h 569"/>
                  <a:gd name="T116" fmla="*/ 94 w 94"/>
                  <a:gd name="T117" fmla="*/ 569 h 56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4" h="569">
                    <a:moveTo>
                      <a:pt x="77" y="343"/>
                    </a:moveTo>
                    <a:lnTo>
                      <a:pt x="85" y="395"/>
                    </a:lnTo>
                    <a:lnTo>
                      <a:pt x="89" y="451"/>
                    </a:lnTo>
                    <a:lnTo>
                      <a:pt x="91" y="509"/>
                    </a:lnTo>
                    <a:lnTo>
                      <a:pt x="94" y="565"/>
                    </a:lnTo>
                    <a:lnTo>
                      <a:pt x="26" y="569"/>
                    </a:lnTo>
                    <a:lnTo>
                      <a:pt x="12" y="424"/>
                    </a:lnTo>
                    <a:lnTo>
                      <a:pt x="6" y="286"/>
                    </a:lnTo>
                    <a:lnTo>
                      <a:pt x="3" y="149"/>
                    </a:lnTo>
                    <a:lnTo>
                      <a:pt x="0" y="5"/>
                    </a:lnTo>
                    <a:lnTo>
                      <a:pt x="8" y="3"/>
                    </a:lnTo>
                    <a:lnTo>
                      <a:pt x="16" y="0"/>
                    </a:lnTo>
                    <a:lnTo>
                      <a:pt x="25" y="0"/>
                    </a:lnTo>
                    <a:lnTo>
                      <a:pt x="33" y="0"/>
                    </a:lnTo>
                    <a:lnTo>
                      <a:pt x="42" y="0"/>
                    </a:lnTo>
                    <a:lnTo>
                      <a:pt x="51" y="0"/>
                    </a:lnTo>
                    <a:lnTo>
                      <a:pt x="60" y="0"/>
                    </a:lnTo>
                    <a:lnTo>
                      <a:pt x="68" y="0"/>
                    </a:lnTo>
                    <a:lnTo>
                      <a:pt x="72" y="65"/>
                    </a:lnTo>
                    <a:lnTo>
                      <a:pt x="72" y="119"/>
                    </a:lnTo>
                    <a:lnTo>
                      <a:pt x="77" y="172"/>
                    </a:lnTo>
                    <a:lnTo>
                      <a:pt x="91" y="228"/>
                    </a:lnTo>
                    <a:lnTo>
                      <a:pt x="80" y="240"/>
                    </a:lnTo>
                    <a:lnTo>
                      <a:pt x="78" y="253"/>
                    </a:lnTo>
                    <a:lnTo>
                      <a:pt x="81" y="266"/>
                    </a:lnTo>
                    <a:lnTo>
                      <a:pt x="85" y="281"/>
                    </a:lnTo>
                    <a:lnTo>
                      <a:pt x="78" y="288"/>
                    </a:lnTo>
                    <a:lnTo>
                      <a:pt x="72" y="293"/>
                    </a:lnTo>
                    <a:lnTo>
                      <a:pt x="67" y="297"/>
                    </a:lnTo>
                    <a:lnTo>
                      <a:pt x="61" y="302"/>
                    </a:lnTo>
                    <a:lnTo>
                      <a:pt x="56" y="307"/>
                    </a:lnTo>
                    <a:lnTo>
                      <a:pt x="52" y="312"/>
                    </a:lnTo>
                    <a:lnTo>
                      <a:pt x="48" y="319"/>
                    </a:lnTo>
                    <a:lnTo>
                      <a:pt x="46" y="327"/>
                    </a:lnTo>
                    <a:lnTo>
                      <a:pt x="52" y="333"/>
                    </a:lnTo>
                    <a:lnTo>
                      <a:pt x="60" y="340"/>
                    </a:lnTo>
                    <a:lnTo>
                      <a:pt x="68" y="343"/>
                    </a:lnTo>
                    <a:lnTo>
                      <a:pt x="77" y="343"/>
                    </a:lnTo>
                    <a:close/>
                  </a:path>
                </a:pathLst>
              </a:custGeom>
              <a:solidFill>
                <a:srgbClr val="91A3E0"/>
              </a:solidFill>
              <a:ln w="9525">
                <a:noFill/>
                <a:round/>
                <a:headEnd/>
                <a:tailEnd/>
              </a:ln>
            </p:spPr>
            <p:txBody>
              <a:bodyPr/>
              <a:lstStyle/>
              <a:p>
                <a:endParaRPr lang="en-US" dirty="0"/>
              </a:p>
            </p:txBody>
          </p:sp>
          <p:sp>
            <p:nvSpPr>
              <p:cNvPr id="316" name="Freeform 219"/>
              <p:cNvSpPr>
                <a:spLocks/>
              </p:cNvSpPr>
              <p:nvPr/>
            </p:nvSpPr>
            <p:spPr bwMode="auto">
              <a:xfrm>
                <a:off x="3547" y="3143"/>
                <a:ext cx="54" cy="23"/>
              </a:xfrm>
              <a:custGeom>
                <a:avLst/>
                <a:gdLst>
                  <a:gd name="T0" fmla="*/ 0 w 162"/>
                  <a:gd name="T1" fmla="*/ 0 h 70"/>
                  <a:gd name="T2" fmla="*/ 162 w 162"/>
                  <a:gd name="T3" fmla="*/ 3 h 70"/>
                  <a:gd name="T4" fmla="*/ 159 w 162"/>
                  <a:gd name="T5" fmla="*/ 60 h 70"/>
                  <a:gd name="T6" fmla="*/ 141 w 162"/>
                  <a:gd name="T7" fmla="*/ 65 h 70"/>
                  <a:gd name="T8" fmla="*/ 123 w 162"/>
                  <a:gd name="T9" fmla="*/ 67 h 70"/>
                  <a:gd name="T10" fmla="*/ 102 w 162"/>
                  <a:gd name="T11" fmla="*/ 70 h 70"/>
                  <a:gd name="T12" fmla="*/ 83 w 162"/>
                  <a:gd name="T13" fmla="*/ 70 h 70"/>
                  <a:gd name="T14" fmla="*/ 62 w 162"/>
                  <a:gd name="T15" fmla="*/ 69 h 70"/>
                  <a:gd name="T16" fmla="*/ 42 w 162"/>
                  <a:gd name="T17" fmla="*/ 67 h 70"/>
                  <a:gd name="T18" fmla="*/ 23 w 162"/>
                  <a:gd name="T19" fmla="*/ 65 h 70"/>
                  <a:gd name="T20" fmla="*/ 5 w 162"/>
                  <a:gd name="T21" fmla="*/ 62 h 70"/>
                  <a:gd name="T22" fmla="*/ 0 w 162"/>
                  <a:gd name="T23" fmla="*/ 47 h 70"/>
                  <a:gd name="T24" fmla="*/ 0 w 162"/>
                  <a:gd name="T25" fmla="*/ 29 h 70"/>
                  <a:gd name="T26" fmla="*/ 0 w 162"/>
                  <a:gd name="T27" fmla="*/ 13 h 70"/>
                  <a:gd name="T28" fmla="*/ 0 w 162"/>
                  <a:gd name="T29" fmla="*/ 0 h 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2"/>
                  <a:gd name="T46" fmla="*/ 0 h 70"/>
                  <a:gd name="T47" fmla="*/ 162 w 162"/>
                  <a:gd name="T48" fmla="*/ 70 h 7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2" h="70">
                    <a:moveTo>
                      <a:pt x="0" y="0"/>
                    </a:moveTo>
                    <a:lnTo>
                      <a:pt x="162" y="3"/>
                    </a:lnTo>
                    <a:lnTo>
                      <a:pt x="159" y="60"/>
                    </a:lnTo>
                    <a:lnTo>
                      <a:pt x="141" y="65"/>
                    </a:lnTo>
                    <a:lnTo>
                      <a:pt x="123" y="67"/>
                    </a:lnTo>
                    <a:lnTo>
                      <a:pt x="102" y="70"/>
                    </a:lnTo>
                    <a:lnTo>
                      <a:pt x="83" y="70"/>
                    </a:lnTo>
                    <a:lnTo>
                      <a:pt x="62" y="69"/>
                    </a:lnTo>
                    <a:lnTo>
                      <a:pt x="42" y="67"/>
                    </a:lnTo>
                    <a:lnTo>
                      <a:pt x="23" y="65"/>
                    </a:lnTo>
                    <a:lnTo>
                      <a:pt x="5" y="62"/>
                    </a:lnTo>
                    <a:lnTo>
                      <a:pt x="0" y="47"/>
                    </a:lnTo>
                    <a:lnTo>
                      <a:pt x="0" y="29"/>
                    </a:lnTo>
                    <a:lnTo>
                      <a:pt x="0" y="13"/>
                    </a:lnTo>
                    <a:lnTo>
                      <a:pt x="0" y="0"/>
                    </a:lnTo>
                    <a:close/>
                  </a:path>
                </a:pathLst>
              </a:custGeom>
              <a:solidFill>
                <a:srgbClr val="91A3E0"/>
              </a:solidFill>
              <a:ln w="9525">
                <a:noFill/>
                <a:round/>
                <a:headEnd/>
                <a:tailEnd/>
              </a:ln>
            </p:spPr>
            <p:txBody>
              <a:bodyPr/>
              <a:lstStyle/>
              <a:p>
                <a:endParaRPr lang="en-US" dirty="0"/>
              </a:p>
            </p:txBody>
          </p:sp>
          <p:sp>
            <p:nvSpPr>
              <p:cNvPr id="317" name="Freeform 220"/>
              <p:cNvSpPr>
                <a:spLocks/>
              </p:cNvSpPr>
              <p:nvPr/>
            </p:nvSpPr>
            <p:spPr bwMode="auto">
              <a:xfrm>
                <a:off x="3559" y="3170"/>
                <a:ext cx="26" cy="5"/>
              </a:xfrm>
              <a:custGeom>
                <a:avLst/>
                <a:gdLst>
                  <a:gd name="T0" fmla="*/ 78 w 78"/>
                  <a:gd name="T1" fmla="*/ 13 h 13"/>
                  <a:gd name="T2" fmla="*/ 0 w 78"/>
                  <a:gd name="T3" fmla="*/ 10 h 13"/>
                  <a:gd name="T4" fmla="*/ 10 w 78"/>
                  <a:gd name="T5" fmla="*/ 5 h 13"/>
                  <a:gd name="T6" fmla="*/ 19 w 78"/>
                  <a:gd name="T7" fmla="*/ 1 h 13"/>
                  <a:gd name="T8" fmla="*/ 30 w 78"/>
                  <a:gd name="T9" fmla="*/ 0 h 13"/>
                  <a:gd name="T10" fmla="*/ 41 w 78"/>
                  <a:gd name="T11" fmla="*/ 1 h 13"/>
                  <a:gd name="T12" fmla="*/ 52 w 78"/>
                  <a:gd name="T13" fmla="*/ 4 h 13"/>
                  <a:gd name="T14" fmla="*/ 61 w 78"/>
                  <a:gd name="T15" fmla="*/ 6 h 13"/>
                  <a:gd name="T16" fmla="*/ 70 w 78"/>
                  <a:gd name="T17" fmla="*/ 10 h 13"/>
                  <a:gd name="T18" fmla="*/ 78 w 78"/>
                  <a:gd name="T19" fmla="*/ 13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13"/>
                  <a:gd name="T32" fmla="*/ 78 w 78"/>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13">
                    <a:moveTo>
                      <a:pt x="78" y="13"/>
                    </a:moveTo>
                    <a:lnTo>
                      <a:pt x="0" y="10"/>
                    </a:lnTo>
                    <a:lnTo>
                      <a:pt x="10" y="5"/>
                    </a:lnTo>
                    <a:lnTo>
                      <a:pt x="19" y="1"/>
                    </a:lnTo>
                    <a:lnTo>
                      <a:pt x="30" y="0"/>
                    </a:lnTo>
                    <a:lnTo>
                      <a:pt x="41" y="1"/>
                    </a:lnTo>
                    <a:lnTo>
                      <a:pt x="52" y="4"/>
                    </a:lnTo>
                    <a:lnTo>
                      <a:pt x="61" y="6"/>
                    </a:lnTo>
                    <a:lnTo>
                      <a:pt x="70" y="10"/>
                    </a:lnTo>
                    <a:lnTo>
                      <a:pt x="78" y="13"/>
                    </a:lnTo>
                    <a:close/>
                  </a:path>
                </a:pathLst>
              </a:custGeom>
              <a:solidFill>
                <a:srgbClr val="FFFF00"/>
              </a:solidFill>
              <a:ln w="9525">
                <a:noFill/>
                <a:round/>
                <a:headEnd/>
                <a:tailEnd/>
              </a:ln>
            </p:spPr>
            <p:txBody>
              <a:bodyPr/>
              <a:lstStyle/>
              <a:p>
                <a:endParaRPr lang="en-US" dirty="0"/>
              </a:p>
            </p:txBody>
          </p:sp>
          <p:sp>
            <p:nvSpPr>
              <p:cNvPr id="318" name="Freeform 221"/>
              <p:cNvSpPr>
                <a:spLocks/>
              </p:cNvSpPr>
              <p:nvPr/>
            </p:nvSpPr>
            <p:spPr bwMode="auto">
              <a:xfrm>
                <a:off x="3562" y="3181"/>
                <a:ext cx="23" cy="7"/>
              </a:xfrm>
              <a:custGeom>
                <a:avLst/>
                <a:gdLst>
                  <a:gd name="T0" fmla="*/ 71 w 71"/>
                  <a:gd name="T1" fmla="*/ 17 h 22"/>
                  <a:gd name="T2" fmla="*/ 63 w 71"/>
                  <a:gd name="T3" fmla="*/ 19 h 22"/>
                  <a:gd name="T4" fmla="*/ 54 w 71"/>
                  <a:gd name="T5" fmla="*/ 21 h 22"/>
                  <a:gd name="T6" fmla="*/ 45 w 71"/>
                  <a:gd name="T7" fmla="*/ 22 h 22"/>
                  <a:gd name="T8" fmla="*/ 35 w 71"/>
                  <a:gd name="T9" fmla="*/ 22 h 22"/>
                  <a:gd name="T10" fmla="*/ 26 w 71"/>
                  <a:gd name="T11" fmla="*/ 22 h 22"/>
                  <a:gd name="T12" fmla="*/ 17 w 71"/>
                  <a:gd name="T13" fmla="*/ 21 h 22"/>
                  <a:gd name="T14" fmla="*/ 8 w 71"/>
                  <a:gd name="T15" fmla="*/ 18 h 22"/>
                  <a:gd name="T16" fmla="*/ 0 w 71"/>
                  <a:gd name="T17" fmla="*/ 16 h 22"/>
                  <a:gd name="T18" fmla="*/ 5 w 71"/>
                  <a:gd name="T19" fmla="*/ 7 h 22"/>
                  <a:gd name="T20" fmla="*/ 12 w 71"/>
                  <a:gd name="T21" fmla="*/ 1 h 22"/>
                  <a:gd name="T22" fmla="*/ 19 w 71"/>
                  <a:gd name="T23" fmla="*/ 0 h 22"/>
                  <a:gd name="T24" fmla="*/ 30 w 71"/>
                  <a:gd name="T25" fmla="*/ 0 h 22"/>
                  <a:gd name="T26" fmla="*/ 40 w 71"/>
                  <a:gd name="T27" fmla="*/ 3 h 22"/>
                  <a:gd name="T28" fmla="*/ 50 w 71"/>
                  <a:gd name="T29" fmla="*/ 5 h 22"/>
                  <a:gd name="T30" fmla="*/ 61 w 71"/>
                  <a:gd name="T31" fmla="*/ 7 h 22"/>
                  <a:gd name="T32" fmla="*/ 71 w 71"/>
                  <a:gd name="T33" fmla="*/ 8 h 22"/>
                  <a:gd name="T34" fmla="*/ 71 w 71"/>
                  <a:gd name="T35" fmla="*/ 17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22"/>
                  <a:gd name="T56" fmla="*/ 71 w 7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22">
                    <a:moveTo>
                      <a:pt x="71" y="17"/>
                    </a:moveTo>
                    <a:lnTo>
                      <a:pt x="63" y="19"/>
                    </a:lnTo>
                    <a:lnTo>
                      <a:pt x="54" y="21"/>
                    </a:lnTo>
                    <a:lnTo>
                      <a:pt x="45" y="22"/>
                    </a:lnTo>
                    <a:lnTo>
                      <a:pt x="35" y="22"/>
                    </a:lnTo>
                    <a:lnTo>
                      <a:pt x="26" y="22"/>
                    </a:lnTo>
                    <a:lnTo>
                      <a:pt x="17" y="21"/>
                    </a:lnTo>
                    <a:lnTo>
                      <a:pt x="8" y="18"/>
                    </a:lnTo>
                    <a:lnTo>
                      <a:pt x="0" y="16"/>
                    </a:lnTo>
                    <a:lnTo>
                      <a:pt x="5" y="7"/>
                    </a:lnTo>
                    <a:lnTo>
                      <a:pt x="12" y="1"/>
                    </a:lnTo>
                    <a:lnTo>
                      <a:pt x="19" y="0"/>
                    </a:lnTo>
                    <a:lnTo>
                      <a:pt x="30" y="0"/>
                    </a:lnTo>
                    <a:lnTo>
                      <a:pt x="40" y="3"/>
                    </a:lnTo>
                    <a:lnTo>
                      <a:pt x="50" y="5"/>
                    </a:lnTo>
                    <a:lnTo>
                      <a:pt x="61" y="7"/>
                    </a:lnTo>
                    <a:lnTo>
                      <a:pt x="71" y="8"/>
                    </a:lnTo>
                    <a:lnTo>
                      <a:pt x="71" y="17"/>
                    </a:lnTo>
                    <a:close/>
                  </a:path>
                </a:pathLst>
              </a:custGeom>
              <a:solidFill>
                <a:srgbClr val="B7C1E8"/>
              </a:solidFill>
              <a:ln w="9525">
                <a:noFill/>
                <a:round/>
                <a:headEnd/>
                <a:tailEnd/>
              </a:ln>
            </p:spPr>
            <p:txBody>
              <a:bodyPr/>
              <a:lstStyle/>
              <a:p>
                <a:endParaRPr lang="en-US" dirty="0"/>
              </a:p>
            </p:txBody>
          </p:sp>
          <p:sp>
            <p:nvSpPr>
              <p:cNvPr id="319" name="Freeform 222"/>
              <p:cNvSpPr>
                <a:spLocks/>
              </p:cNvSpPr>
              <p:nvPr/>
            </p:nvSpPr>
            <p:spPr bwMode="auto">
              <a:xfrm>
                <a:off x="3563" y="3206"/>
                <a:ext cx="21" cy="9"/>
              </a:xfrm>
              <a:custGeom>
                <a:avLst/>
                <a:gdLst>
                  <a:gd name="T0" fmla="*/ 62 w 62"/>
                  <a:gd name="T1" fmla="*/ 23 h 26"/>
                  <a:gd name="T2" fmla="*/ 0 w 62"/>
                  <a:gd name="T3" fmla="*/ 26 h 26"/>
                  <a:gd name="T4" fmla="*/ 0 w 62"/>
                  <a:gd name="T5" fmla="*/ 0 h 26"/>
                  <a:gd name="T6" fmla="*/ 62 w 62"/>
                  <a:gd name="T7" fmla="*/ 3 h 26"/>
                  <a:gd name="T8" fmla="*/ 62 w 62"/>
                  <a:gd name="T9" fmla="*/ 23 h 26"/>
                  <a:gd name="T10" fmla="*/ 0 60000 65536"/>
                  <a:gd name="T11" fmla="*/ 0 60000 65536"/>
                  <a:gd name="T12" fmla="*/ 0 60000 65536"/>
                  <a:gd name="T13" fmla="*/ 0 60000 65536"/>
                  <a:gd name="T14" fmla="*/ 0 60000 65536"/>
                  <a:gd name="T15" fmla="*/ 0 w 62"/>
                  <a:gd name="T16" fmla="*/ 0 h 26"/>
                  <a:gd name="T17" fmla="*/ 62 w 62"/>
                  <a:gd name="T18" fmla="*/ 26 h 26"/>
                </a:gdLst>
                <a:ahLst/>
                <a:cxnLst>
                  <a:cxn ang="T10">
                    <a:pos x="T0" y="T1"/>
                  </a:cxn>
                  <a:cxn ang="T11">
                    <a:pos x="T2" y="T3"/>
                  </a:cxn>
                  <a:cxn ang="T12">
                    <a:pos x="T4" y="T5"/>
                  </a:cxn>
                  <a:cxn ang="T13">
                    <a:pos x="T6" y="T7"/>
                  </a:cxn>
                  <a:cxn ang="T14">
                    <a:pos x="T8" y="T9"/>
                  </a:cxn>
                </a:cxnLst>
                <a:rect l="T15" t="T16" r="T17" b="T18"/>
                <a:pathLst>
                  <a:path w="62" h="26">
                    <a:moveTo>
                      <a:pt x="62" y="23"/>
                    </a:moveTo>
                    <a:lnTo>
                      <a:pt x="0" y="26"/>
                    </a:lnTo>
                    <a:lnTo>
                      <a:pt x="0" y="0"/>
                    </a:lnTo>
                    <a:lnTo>
                      <a:pt x="62" y="3"/>
                    </a:lnTo>
                    <a:lnTo>
                      <a:pt x="62" y="23"/>
                    </a:lnTo>
                    <a:close/>
                  </a:path>
                </a:pathLst>
              </a:custGeom>
              <a:solidFill>
                <a:srgbClr val="91A3E0"/>
              </a:solidFill>
              <a:ln w="9525">
                <a:noFill/>
                <a:round/>
                <a:headEnd/>
                <a:tailEnd/>
              </a:ln>
            </p:spPr>
            <p:txBody>
              <a:bodyPr/>
              <a:lstStyle/>
              <a:p>
                <a:endParaRPr lang="en-US" dirty="0"/>
              </a:p>
            </p:txBody>
          </p:sp>
          <p:sp>
            <p:nvSpPr>
              <p:cNvPr id="320" name="Freeform 223"/>
              <p:cNvSpPr>
                <a:spLocks/>
              </p:cNvSpPr>
              <p:nvPr/>
            </p:nvSpPr>
            <p:spPr bwMode="auto">
              <a:xfrm>
                <a:off x="3649" y="3220"/>
                <a:ext cx="8" cy="8"/>
              </a:xfrm>
              <a:custGeom>
                <a:avLst/>
                <a:gdLst>
                  <a:gd name="T0" fmla="*/ 24 w 24"/>
                  <a:gd name="T1" fmla="*/ 6 h 23"/>
                  <a:gd name="T2" fmla="*/ 24 w 24"/>
                  <a:gd name="T3" fmla="*/ 23 h 23"/>
                  <a:gd name="T4" fmla="*/ 18 w 24"/>
                  <a:gd name="T5" fmla="*/ 22 h 23"/>
                  <a:gd name="T6" fmla="*/ 11 w 24"/>
                  <a:gd name="T7" fmla="*/ 22 h 23"/>
                  <a:gd name="T8" fmla="*/ 5 w 24"/>
                  <a:gd name="T9" fmla="*/ 21 h 23"/>
                  <a:gd name="T10" fmla="*/ 0 w 24"/>
                  <a:gd name="T11" fmla="*/ 15 h 23"/>
                  <a:gd name="T12" fmla="*/ 0 w 24"/>
                  <a:gd name="T13" fmla="*/ 9 h 23"/>
                  <a:gd name="T14" fmla="*/ 2 w 24"/>
                  <a:gd name="T15" fmla="*/ 6 h 23"/>
                  <a:gd name="T16" fmla="*/ 6 w 24"/>
                  <a:gd name="T17" fmla="*/ 5 h 23"/>
                  <a:gd name="T18" fmla="*/ 10 w 24"/>
                  <a:gd name="T19" fmla="*/ 0 h 23"/>
                  <a:gd name="T20" fmla="*/ 15 w 24"/>
                  <a:gd name="T21" fmla="*/ 0 h 23"/>
                  <a:gd name="T22" fmla="*/ 19 w 24"/>
                  <a:gd name="T23" fmla="*/ 1 h 23"/>
                  <a:gd name="T24" fmla="*/ 23 w 24"/>
                  <a:gd name="T25" fmla="*/ 3 h 23"/>
                  <a:gd name="T26" fmla="*/ 24 w 24"/>
                  <a:gd name="T27" fmla="*/ 6 h 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3"/>
                  <a:gd name="T44" fmla="*/ 24 w 24"/>
                  <a:gd name="T45" fmla="*/ 23 h 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3">
                    <a:moveTo>
                      <a:pt x="24" y="6"/>
                    </a:moveTo>
                    <a:lnTo>
                      <a:pt x="24" y="23"/>
                    </a:lnTo>
                    <a:lnTo>
                      <a:pt x="18" y="22"/>
                    </a:lnTo>
                    <a:lnTo>
                      <a:pt x="11" y="22"/>
                    </a:lnTo>
                    <a:lnTo>
                      <a:pt x="5" y="21"/>
                    </a:lnTo>
                    <a:lnTo>
                      <a:pt x="0" y="15"/>
                    </a:lnTo>
                    <a:lnTo>
                      <a:pt x="0" y="9"/>
                    </a:lnTo>
                    <a:lnTo>
                      <a:pt x="2" y="6"/>
                    </a:lnTo>
                    <a:lnTo>
                      <a:pt x="6" y="5"/>
                    </a:lnTo>
                    <a:lnTo>
                      <a:pt x="10" y="0"/>
                    </a:lnTo>
                    <a:lnTo>
                      <a:pt x="15" y="0"/>
                    </a:lnTo>
                    <a:lnTo>
                      <a:pt x="19" y="1"/>
                    </a:lnTo>
                    <a:lnTo>
                      <a:pt x="23" y="3"/>
                    </a:lnTo>
                    <a:lnTo>
                      <a:pt x="24" y="6"/>
                    </a:lnTo>
                    <a:close/>
                  </a:path>
                </a:pathLst>
              </a:custGeom>
              <a:solidFill>
                <a:srgbClr val="000000"/>
              </a:solidFill>
              <a:ln w="9525">
                <a:noFill/>
                <a:round/>
                <a:headEnd/>
                <a:tailEnd/>
              </a:ln>
            </p:spPr>
            <p:txBody>
              <a:bodyPr/>
              <a:lstStyle/>
              <a:p>
                <a:endParaRPr lang="en-US" dirty="0"/>
              </a:p>
            </p:txBody>
          </p:sp>
          <p:sp>
            <p:nvSpPr>
              <p:cNvPr id="321" name="Freeform 224"/>
              <p:cNvSpPr>
                <a:spLocks/>
              </p:cNvSpPr>
              <p:nvPr/>
            </p:nvSpPr>
            <p:spPr bwMode="auto">
              <a:xfrm>
                <a:off x="3864" y="3252"/>
                <a:ext cx="13" cy="101"/>
              </a:xfrm>
              <a:custGeom>
                <a:avLst/>
                <a:gdLst>
                  <a:gd name="T0" fmla="*/ 31 w 39"/>
                  <a:gd name="T1" fmla="*/ 10 h 302"/>
                  <a:gd name="T2" fmla="*/ 28 w 39"/>
                  <a:gd name="T3" fmla="*/ 85 h 302"/>
                  <a:gd name="T4" fmla="*/ 34 w 39"/>
                  <a:gd name="T5" fmla="*/ 162 h 302"/>
                  <a:gd name="T6" fmla="*/ 39 w 39"/>
                  <a:gd name="T7" fmla="*/ 237 h 302"/>
                  <a:gd name="T8" fmla="*/ 36 w 39"/>
                  <a:gd name="T9" fmla="*/ 302 h 302"/>
                  <a:gd name="T10" fmla="*/ 17 w 39"/>
                  <a:gd name="T11" fmla="*/ 285 h 302"/>
                  <a:gd name="T12" fmla="*/ 0 w 39"/>
                  <a:gd name="T13" fmla="*/ 4 h 302"/>
                  <a:gd name="T14" fmla="*/ 8 w 39"/>
                  <a:gd name="T15" fmla="*/ 0 h 302"/>
                  <a:gd name="T16" fmla="*/ 17 w 39"/>
                  <a:gd name="T17" fmla="*/ 0 h 302"/>
                  <a:gd name="T18" fmla="*/ 24 w 39"/>
                  <a:gd name="T19" fmla="*/ 4 h 302"/>
                  <a:gd name="T20" fmla="*/ 31 w 39"/>
                  <a:gd name="T21" fmla="*/ 10 h 3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
                  <a:gd name="T34" fmla="*/ 0 h 302"/>
                  <a:gd name="T35" fmla="*/ 39 w 39"/>
                  <a:gd name="T36" fmla="*/ 302 h 3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 h="302">
                    <a:moveTo>
                      <a:pt x="31" y="10"/>
                    </a:moveTo>
                    <a:lnTo>
                      <a:pt x="28" y="85"/>
                    </a:lnTo>
                    <a:lnTo>
                      <a:pt x="34" y="162"/>
                    </a:lnTo>
                    <a:lnTo>
                      <a:pt x="39" y="237"/>
                    </a:lnTo>
                    <a:lnTo>
                      <a:pt x="36" y="302"/>
                    </a:lnTo>
                    <a:lnTo>
                      <a:pt x="17" y="285"/>
                    </a:lnTo>
                    <a:lnTo>
                      <a:pt x="0" y="4"/>
                    </a:lnTo>
                    <a:lnTo>
                      <a:pt x="8" y="0"/>
                    </a:lnTo>
                    <a:lnTo>
                      <a:pt x="17" y="0"/>
                    </a:lnTo>
                    <a:lnTo>
                      <a:pt x="24" y="4"/>
                    </a:lnTo>
                    <a:lnTo>
                      <a:pt x="31" y="10"/>
                    </a:lnTo>
                    <a:close/>
                  </a:path>
                </a:pathLst>
              </a:custGeom>
              <a:solidFill>
                <a:srgbClr val="9E9E9E"/>
              </a:solidFill>
              <a:ln w="9525">
                <a:noFill/>
                <a:round/>
                <a:headEnd/>
                <a:tailEnd/>
              </a:ln>
            </p:spPr>
            <p:txBody>
              <a:bodyPr/>
              <a:lstStyle/>
              <a:p>
                <a:endParaRPr lang="en-US" dirty="0"/>
              </a:p>
            </p:txBody>
          </p:sp>
          <p:sp>
            <p:nvSpPr>
              <p:cNvPr id="322" name="Freeform 225"/>
              <p:cNvSpPr>
                <a:spLocks/>
              </p:cNvSpPr>
              <p:nvPr/>
            </p:nvSpPr>
            <p:spPr bwMode="auto">
              <a:xfrm>
                <a:off x="3650" y="3255"/>
                <a:ext cx="8" cy="10"/>
              </a:xfrm>
              <a:custGeom>
                <a:avLst/>
                <a:gdLst>
                  <a:gd name="T0" fmla="*/ 26 w 26"/>
                  <a:gd name="T1" fmla="*/ 11 h 30"/>
                  <a:gd name="T2" fmla="*/ 26 w 26"/>
                  <a:gd name="T3" fmla="*/ 25 h 30"/>
                  <a:gd name="T4" fmla="*/ 20 w 26"/>
                  <a:gd name="T5" fmla="*/ 30 h 30"/>
                  <a:gd name="T6" fmla="*/ 13 w 26"/>
                  <a:gd name="T7" fmla="*/ 29 h 30"/>
                  <a:gd name="T8" fmla="*/ 7 w 26"/>
                  <a:gd name="T9" fmla="*/ 24 h 30"/>
                  <a:gd name="T10" fmla="*/ 0 w 26"/>
                  <a:gd name="T11" fmla="*/ 20 h 30"/>
                  <a:gd name="T12" fmla="*/ 3 w 26"/>
                  <a:gd name="T13" fmla="*/ 8 h 30"/>
                  <a:gd name="T14" fmla="*/ 12 w 26"/>
                  <a:gd name="T15" fmla="*/ 0 h 30"/>
                  <a:gd name="T16" fmla="*/ 22 w 26"/>
                  <a:gd name="T17" fmla="*/ 0 h 30"/>
                  <a:gd name="T18" fmla="*/ 26 w 26"/>
                  <a:gd name="T19" fmla="*/ 11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30"/>
                  <a:gd name="T32" fmla="*/ 26 w 26"/>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30">
                    <a:moveTo>
                      <a:pt x="26" y="11"/>
                    </a:moveTo>
                    <a:lnTo>
                      <a:pt x="26" y="25"/>
                    </a:lnTo>
                    <a:lnTo>
                      <a:pt x="20" y="30"/>
                    </a:lnTo>
                    <a:lnTo>
                      <a:pt x="13" y="29"/>
                    </a:lnTo>
                    <a:lnTo>
                      <a:pt x="7" y="24"/>
                    </a:lnTo>
                    <a:lnTo>
                      <a:pt x="0" y="20"/>
                    </a:lnTo>
                    <a:lnTo>
                      <a:pt x="3" y="8"/>
                    </a:lnTo>
                    <a:lnTo>
                      <a:pt x="12" y="0"/>
                    </a:lnTo>
                    <a:lnTo>
                      <a:pt x="22" y="0"/>
                    </a:lnTo>
                    <a:lnTo>
                      <a:pt x="26" y="11"/>
                    </a:lnTo>
                    <a:close/>
                  </a:path>
                </a:pathLst>
              </a:custGeom>
              <a:solidFill>
                <a:srgbClr val="000000"/>
              </a:solidFill>
              <a:ln w="9525">
                <a:noFill/>
                <a:round/>
                <a:headEnd/>
                <a:tailEnd/>
              </a:ln>
            </p:spPr>
            <p:txBody>
              <a:bodyPr/>
              <a:lstStyle/>
              <a:p>
                <a:endParaRPr lang="en-US" dirty="0"/>
              </a:p>
            </p:txBody>
          </p:sp>
          <p:sp>
            <p:nvSpPr>
              <p:cNvPr id="323" name="Freeform 226"/>
              <p:cNvSpPr>
                <a:spLocks/>
              </p:cNvSpPr>
              <p:nvPr/>
            </p:nvSpPr>
            <p:spPr bwMode="auto">
              <a:xfrm>
                <a:off x="3782" y="3262"/>
                <a:ext cx="36" cy="53"/>
              </a:xfrm>
              <a:custGeom>
                <a:avLst/>
                <a:gdLst>
                  <a:gd name="T0" fmla="*/ 97 w 107"/>
                  <a:gd name="T1" fmla="*/ 113 h 157"/>
                  <a:gd name="T2" fmla="*/ 97 w 107"/>
                  <a:gd name="T3" fmla="*/ 119 h 157"/>
                  <a:gd name="T4" fmla="*/ 98 w 107"/>
                  <a:gd name="T5" fmla="*/ 128 h 157"/>
                  <a:gd name="T6" fmla="*/ 102 w 107"/>
                  <a:gd name="T7" fmla="*/ 139 h 157"/>
                  <a:gd name="T8" fmla="*/ 107 w 107"/>
                  <a:gd name="T9" fmla="*/ 146 h 157"/>
                  <a:gd name="T10" fmla="*/ 97 w 107"/>
                  <a:gd name="T11" fmla="*/ 153 h 157"/>
                  <a:gd name="T12" fmla="*/ 85 w 107"/>
                  <a:gd name="T13" fmla="*/ 155 h 157"/>
                  <a:gd name="T14" fmla="*/ 71 w 107"/>
                  <a:gd name="T15" fmla="*/ 157 h 157"/>
                  <a:gd name="T16" fmla="*/ 58 w 107"/>
                  <a:gd name="T17" fmla="*/ 157 h 157"/>
                  <a:gd name="T18" fmla="*/ 44 w 107"/>
                  <a:gd name="T19" fmla="*/ 157 h 157"/>
                  <a:gd name="T20" fmla="*/ 32 w 107"/>
                  <a:gd name="T21" fmla="*/ 155 h 157"/>
                  <a:gd name="T22" fmla="*/ 22 w 107"/>
                  <a:gd name="T23" fmla="*/ 155 h 157"/>
                  <a:gd name="T24" fmla="*/ 14 w 107"/>
                  <a:gd name="T25" fmla="*/ 155 h 157"/>
                  <a:gd name="T26" fmla="*/ 15 w 107"/>
                  <a:gd name="T27" fmla="*/ 118 h 157"/>
                  <a:gd name="T28" fmla="*/ 13 w 107"/>
                  <a:gd name="T29" fmla="*/ 79 h 157"/>
                  <a:gd name="T30" fmla="*/ 9 w 107"/>
                  <a:gd name="T31" fmla="*/ 43 h 157"/>
                  <a:gd name="T32" fmla="*/ 0 w 107"/>
                  <a:gd name="T33" fmla="*/ 10 h 157"/>
                  <a:gd name="T34" fmla="*/ 12 w 107"/>
                  <a:gd name="T35" fmla="*/ 4 h 157"/>
                  <a:gd name="T36" fmla="*/ 23 w 107"/>
                  <a:gd name="T37" fmla="*/ 1 h 157"/>
                  <a:gd name="T38" fmla="*/ 34 w 107"/>
                  <a:gd name="T39" fmla="*/ 0 h 157"/>
                  <a:gd name="T40" fmla="*/ 45 w 107"/>
                  <a:gd name="T41" fmla="*/ 0 h 157"/>
                  <a:gd name="T42" fmla="*/ 56 w 107"/>
                  <a:gd name="T43" fmla="*/ 0 h 157"/>
                  <a:gd name="T44" fmla="*/ 66 w 107"/>
                  <a:gd name="T45" fmla="*/ 1 h 157"/>
                  <a:gd name="T46" fmla="*/ 78 w 107"/>
                  <a:gd name="T47" fmla="*/ 3 h 157"/>
                  <a:gd name="T48" fmla="*/ 88 w 107"/>
                  <a:gd name="T49" fmla="*/ 3 h 157"/>
                  <a:gd name="T50" fmla="*/ 97 w 107"/>
                  <a:gd name="T51" fmla="*/ 113 h 15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7"/>
                  <a:gd name="T79" fmla="*/ 0 h 157"/>
                  <a:gd name="T80" fmla="*/ 107 w 107"/>
                  <a:gd name="T81" fmla="*/ 157 h 15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7" h="157">
                    <a:moveTo>
                      <a:pt x="97" y="113"/>
                    </a:moveTo>
                    <a:lnTo>
                      <a:pt x="97" y="119"/>
                    </a:lnTo>
                    <a:lnTo>
                      <a:pt x="98" y="128"/>
                    </a:lnTo>
                    <a:lnTo>
                      <a:pt x="102" y="139"/>
                    </a:lnTo>
                    <a:lnTo>
                      <a:pt x="107" y="146"/>
                    </a:lnTo>
                    <a:lnTo>
                      <a:pt x="97" y="153"/>
                    </a:lnTo>
                    <a:lnTo>
                      <a:pt x="85" y="155"/>
                    </a:lnTo>
                    <a:lnTo>
                      <a:pt x="71" y="157"/>
                    </a:lnTo>
                    <a:lnTo>
                      <a:pt x="58" y="157"/>
                    </a:lnTo>
                    <a:lnTo>
                      <a:pt x="44" y="157"/>
                    </a:lnTo>
                    <a:lnTo>
                      <a:pt x="32" y="155"/>
                    </a:lnTo>
                    <a:lnTo>
                      <a:pt x="22" y="155"/>
                    </a:lnTo>
                    <a:lnTo>
                      <a:pt x="14" y="155"/>
                    </a:lnTo>
                    <a:lnTo>
                      <a:pt x="15" y="118"/>
                    </a:lnTo>
                    <a:lnTo>
                      <a:pt x="13" y="79"/>
                    </a:lnTo>
                    <a:lnTo>
                      <a:pt x="9" y="43"/>
                    </a:lnTo>
                    <a:lnTo>
                      <a:pt x="0" y="10"/>
                    </a:lnTo>
                    <a:lnTo>
                      <a:pt x="12" y="4"/>
                    </a:lnTo>
                    <a:lnTo>
                      <a:pt x="23" y="1"/>
                    </a:lnTo>
                    <a:lnTo>
                      <a:pt x="34" y="0"/>
                    </a:lnTo>
                    <a:lnTo>
                      <a:pt x="45" y="0"/>
                    </a:lnTo>
                    <a:lnTo>
                      <a:pt x="56" y="0"/>
                    </a:lnTo>
                    <a:lnTo>
                      <a:pt x="66" y="1"/>
                    </a:lnTo>
                    <a:lnTo>
                      <a:pt x="78" y="3"/>
                    </a:lnTo>
                    <a:lnTo>
                      <a:pt x="88" y="3"/>
                    </a:lnTo>
                    <a:lnTo>
                      <a:pt x="97" y="113"/>
                    </a:lnTo>
                    <a:close/>
                  </a:path>
                </a:pathLst>
              </a:custGeom>
              <a:solidFill>
                <a:srgbClr val="000000"/>
              </a:solidFill>
              <a:ln w="9525">
                <a:noFill/>
                <a:round/>
                <a:headEnd/>
                <a:tailEnd/>
              </a:ln>
            </p:spPr>
            <p:txBody>
              <a:bodyPr/>
              <a:lstStyle/>
              <a:p>
                <a:endParaRPr lang="en-US" dirty="0"/>
              </a:p>
            </p:txBody>
          </p:sp>
          <p:sp>
            <p:nvSpPr>
              <p:cNvPr id="324" name="Freeform 227"/>
              <p:cNvSpPr>
                <a:spLocks/>
              </p:cNvSpPr>
              <p:nvPr/>
            </p:nvSpPr>
            <p:spPr bwMode="auto">
              <a:xfrm>
                <a:off x="3789" y="3268"/>
                <a:ext cx="20" cy="41"/>
              </a:xfrm>
              <a:custGeom>
                <a:avLst/>
                <a:gdLst>
                  <a:gd name="T0" fmla="*/ 53 w 61"/>
                  <a:gd name="T1" fmla="*/ 4 h 123"/>
                  <a:gd name="T2" fmla="*/ 61 w 61"/>
                  <a:gd name="T3" fmla="*/ 123 h 123"/>
                  <a:gd name="T4" fmla="*/ 14 w 61"/>
                  <a:gd name="T5" fmla="*/ 123 h 123"/>
                  <a:gd name="T6" fmla="*/ 0 w 61"/>
                  <a:gd name="T7" fmla="*/ 9 h 123"/>
                  <a:gd name="T8" fmla="*/ 6 w 61"/>
                  <a:gd name="T9" fmla="*/ 7 h 123"/>
                  <a:gd name="T10" fmla="*/ 13 w 61"/>
                  <a:gd name="T11" fmla="*/ 5 h 123"/>
                  <a:gd name="T12" fmla="*/ 19 w 61"/>
                  <a:gd name="T13" fmla="*/ 3 h 123"/>
                  <a:gd name="T14" fmla="*/ 27 w 61"/>
                  <a:gd name="T15" fmla="*/ 1 h 123"/>
                  <a:gd name="T16" fmla="*/ 33 w 61"/>
                  <a:gd name="T17" fmla="*/ 0 h 123"/>
                  <a:gd name="T18" fmla="*/ 40 w 61"/>
                  <a:gd name="T19" fmla="*/ 0 h 123"/>
                  <a:gd name="T20" fmla="*/ 46 w 61"/>
                  <a:gd name="T21" fmla="*/ 1 h 123"/>
                  <a:gd name="T22" fmla="*/ 53 w 61"/>
                  <a:gd name="T23" fmla="*/ 4 h 1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1"/>
                  <a:gd name="T37" fmla="*/ 0 h 123"/>
                  <a:gd name="T38" fmla="*/ 61 w 61"/>
                  <a:gd name="T39" fmla="*/ 123 h 1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1" h="123">
                    <a:moveTo>
                      <a:pt x="53" y="4"/>
                    </a:moveTo>
                    <a:lnTo>
                      <a:pt x="61" y="123"/>
                    </a:lnTo>
                    <a:lnTo>
                      <a:pt x="14" y="123"/>
                    </a:lnTo>
                    <a:lnTo>
                      <a:pt x="0" y="9"/>
                    </a:lnTo>
                    <a:lnTo>
                      <a:pt x="6" y="7"/>
                    </a:lnTo>
                    <a:lnTo>
                      <a:pt x="13" y="5"/>
                    </a:lnTo>
                    <a:lnTo>
                      <a:pt x="19" y="3"/>
                    </a:lnTo>
                    <a:lnTo>
                      <a:pt x="27" y="1"/>
                    </a:lnTo>
                    <a:lnTo>
                      <a:pt x="33" y="0"/>
                    </a:lnTo>
                    <a:lnTo>
                      <a:pt x="40" y="0"/>
                    </a:lnTo>
                    <a:lnTo>
                      <a:pt x="46" y="1"/>
                    </a:lnTo>
                    <a:lnTo>
                      <a:pt x="53" y="4"/>
                    </a:lnTo>
                    <a:close/>
                  </a:path>
                </a:pathLst>
              </a:custGeom>
              <a:solidFill>
                <a:srgbClr val="FFD866"/>
              </a:solidFill>
              <a:ln w="9525">
                <a:noFill/>
                <a:round/>
                <a:headEnd/>
                <a:tailEnd/>
              </a:ln>
            </p:spPr>
            <p:txBody>
              <a:bodyPr/>
              <a:lstStyle/>
              <a:p>
                <a:endParaRPr lang="en-US" dirty="0"/>
              </a:p>
            </p:txBody>
          </p:sp>
          <p:sp>
            <p:nvSpPr>
              <p:cNvPr id="325" name="Freeform 228"/>
              <p:cNvSpPr>
                <a:spLocks/>
              </p:cNvSpPr>
              <p:nvPr/>
            </p:nvSpPr>
            <p:spPr bwMode="auto">
              <a:xfrm>
                <a:off x="3658" y="3278"/>
                <a:ext cx="22" cy="120"/>
              </a:xfrm>
              <a:custGeom>
                <a:avLst/>
                <a:gdLst>
                  <a:gd name="T0" fmla="*/ 15 w 65"/>
                  <a:gd name="T1" fmla="*/ 360 h 360"/>
                  <a:gd name="T2" fmla="*/ 7 w 65"/>
                  <a:gd name="T3" fmla="*/ 274 h 360"/>
                  <a:gd name="T4" fmla="*/ 7 w 65"/>
                  <a:gd name="T5" fmla="*/ 186 h 360"/>
                  <a:gd name="T6" fmla="*/ 8 w 65"/>
                  <a:gd name="T7" fmla="*/ 99 h 360"/>
                  <a:gd name="T8" fmla="*/ 0 w 65"/>
                  <a:gd name="T9" fmla="*/ 14 h 360"/>
                  <a:gd name="T10" fmla="*/ 26 w 65"/>
                  <a:gd name="T11" fmla="*/ 1 h 360"/>
                  <a:gd name="T12" fmla="*/ 43 w 65"/>
                  <a:gd name="T13" fmla="*/ 0 h 360"/>
                  <a:gd name="T14" fmla="*/ 53 w 65"/>
                  <a:gd name="T15" fmla="*/ 9 h 360"/>
                  <a:gd name="T16" fmla="*/ 59 w 65"/>
                  <a:gd name="T17" fmla="*/ 24 h 360"/>
                  <a:gd name="T18" fmla="*/ 61 w 65"/>
                  <a:gd name="T19" fmla="*/ 44 h 360"/>
                  <a:gd name="T20" fmla="*/ 61 w 65"/>
                  <a:gd name="T21" fmla="*/ 66 h 360"/>
                  <a:gd name="T22" fmla="*/ 62 w 65"/>
                  <a:gd name="T23" fmla="*/ 86 h 360"/>
                  <a:gd name="T24" fmla="*/ 65 w 65"/>
                  <a:gd name="T25" fmla="*/ 104 h 360"/>
                  <a:gd name="T26" fmla="*/ 64 w 65"/>
                  <a:gd name="T27" fmla="*/ 160 h 360"/>
                  <a:gd name="T28" fmla="*/ 62 w 65"/>
                  <a:gd name="T29" fmla="*/ 218 h 360"/>
                  <a:gd name="T30" fmla="*/ 61 w 65"/>
                  <a:gd name="T31" fmla="*/ 279 h 360"/>
                  <a:gd name="T32" fmla="*/ 65 w 65"/>
                  <a:gd name="T33" fmla="*/ 338 h 360"/>
                  <a:gd name="T34" fmla="*/ 59 w 65"/>
                  <a:gd name="T35" fmla="*/ 338 h 360"/>
                  <a:gd name="T36" fmla="*/ 51 w 65"/>
                  <a:gd name="T37" fmla="*/ 340 h 360"/>
                  <a:gd name="T38" fmla="*/ 44 w 65"/>
                  <a:gd name="T39" fmla="*/ 343 h 360"/>
                  <a:gd name="T40" fmla="*/ 39 w 65"/>
                  <a:gd name="T41" fmla="*/ 345 h 360"/>
                  <a:gd name="T42" fmla="*/ 33 w 65"/>
                  <a:gd name="T43" fmla="*/ 349 h 360"/>
                  <a:gd name="T44" fmla="*/ 26 w 65"/>
                  <a:gd name="T45" fmla="*/ 353 h 360"/>
                  <a:gd name="T46" fmla="*/ 21 w 65"/>
                  <a:gd name="T47" fmla="*/ 357 h 360"/>
                  <a:gd name="T48" fmla="*/ 15 w 65"/>
                  <a:gd name="T49" fmla="*/ 360 h 36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5"/>
                  <a:gd name="T76" fmla="*/ 0 h 360"/>
                  <a:gd name="T77" fmla="*/ 65 w 65"/>
                  <a:gd name="T78" fmla="*/ 360 h 36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5" h="360">
                    <a:moveTo>
                      <a:pt x="15" y="360"/>
                    </a:moveTo>
                    <a:lnTo>
                      <a:pt x="7" y="274"/>
                    </a:lnTo>
                    <a:lnTo>
                      <a:pt x="7" y="186"/>
                    </a:lnTo>
                    <a:lnTo>
                      <a:pt x="8" y="99"/>
                    </a:lnTo>
                    <a:lnTo>
                      <a:pt x="0" y="14"/>
                    </a:lnTo>
                    <a:lnTo>
                      <a:pt x="26" y="1"/>
                    </a:lnTo>
                    <a:lnTo>
                      <a:pt x="43" y="0"/>
                    </a:lnTo>
                    <a:lnTo>
                      <a:pt x="53" y="9"/>
                    </a:lnTo>
                    <a:lnTo>
                      <a:pt x="59" y="24"/>
                    </a:lnTo>
                    <a:lnTo>
                      <a:pt x="61" y="44"/>
                    </a:lnTo>
                    <a:lnTo>
                      <a:pt x="61" y="66"/>
                    </a:lnTo>
                    <a:lnTo>
                      <a:pt x="62" y="86"/>
                    </a:lnTo>
                    <a:lnTo>
                      <a:pt x="65" y="104"/>
                    </a:lnTo>
                    <a:lnTo>
                      <a:pt x="64" y="160"/>
                    </a:lnTo>
                    <a:lnTo>
                      <a:pt x="62" y="218"/>
                    </a:lnTo>
                    <a:lnTo>
                      <a:pt x="61" y="279"/>
                    </a:lnTo>
                    <a:lnTo>
                      <a:pt x="65" y="338"/>
                    </a:lnTo>
                    <a:lnTo>
                      <a:pt x="59" y="338"/>
                    </a:lnTo>
                    <a:lnTo>
                      <a:pt x="51" y="340"/>
                    </a:lnTo>
                    <a:lnTo>
                      <a:pt x="44" y="343"/>
                    </a:lnTo>
                    <a:lnTo>
                      <a:pt x="39" y="345"/>
                    </a:lnTo>
                    <a:lnTo>
                      <a:pt x="33" y="349"/>
                    </a:lnTo>
                    <a:lnTo>
                      <a:pt x="26" y="353"/>
                    </a:lnTo>
                    <a:lnTo>
                      <a:pt x="21" y="357"/>
                    </a:lnTo>
                    <a:lnTo>
                      <a:pt x="15" y="360"/>
                    </a:lnTo>
                    <a:close/>
                  </a:path>
                </a:pathLst>
              </a:custGeom>
              <a:solidFill>
                <a:srgbClr val="BFBF00"/>
              </a:solidFill>
              <a:ln w="9525">
                <a:noFill/>
                <a:round/>
                <a:headEnd/>
                <a:tailEnd/>
              </a:ln>
            </p:spPr>
            <p:txBody>
              <a:bodyPr/>
              <a:lstStyle/>
              <a:p>
                <a:endParaRPr lang="en-US" dirty="0"/>
              </a:p>
            </p:txBody>
          </p:sp>
          <p:sp>
            <p:nvSpPr>
              <p:cNvPr id="326" name="Freeform 229"/>
              <p:cNvSpPr>
                <a:spLocks/>
              </p:cNvSpPr>
              <p:nvPr/>
            </p:nvSpPr>
            <p:spPr bwMode="auto">
              <a:xfrm>
                <a:off x="3718" y="3319"/>
                <a:ext cx="44" cy="56"/>
              </a:xfrm>
              <a:custGeom>
                <a:avLst/>
                <a:gdLst>
                  <a:gd name="T0" fmla="*/ 131 w 131"/>
                  <a:gd name="T1" fmla="*/ 31 h 167"/>
                  <a:gd name="T2" fmla="*/ 118 w 131"/>
                  <a:gd name="T3" fmla="*/ 41 h 167"/>
                  <a:gd name="T4" fmla="*/ 107 w 131"/>
                  <a:gd name="T5" fmla="*/ 53 h 167"/>
                  <a:gd name="T6" fmla="*/ 98 w 131"/>
                  <a:gd name="T7" fmla="*/ 66 h 167"/>
                  <a:gd name="T8" fmla="*/ 90 w 131"/>
                  <a:gd name="T9" fmla="*/ 80 h 167"/>
                  <a:gd name="T10" fmla="*/ 83 w 131"/>
                  <a:gd name="T11" fmla="*/ 95 h 167"/>
                  <a:gd name="T12" fmla="*/ 78 w 131"/>
                  <a:gd name="T13" fmla="*/ 111 h 167"/>
                  <a:gd name="T14" fmla="*/ 74 w 131"/>
                  <a:gd name="T15" fmla="*/ 125 h 167"/>
                  <a:gd name="T16" fmla="*/ 72 w 131"/>
                  <a:gd name="T17" fmla="*/ 138 h 167"/>
                  <a:gd name="T18" fmla="*/ 65 w 131"/>
                  <a:gd name="T19" fmla="*/ 151 h 167"/>
                  <a:gd name="T20" fmla="*/ 55 w 131"/>
                  <a:gd name="T21" fmla="*/ 159 h 167"/>
                  <a:gd name="T22" fmla="*/ 43 w 131"/>
                  <a:gd name="T23" fmla="*/ 164 h 167"/>
                  <a:gd name="T24" fmla="*/ 30 w 131"/>
                  <a:gd name="T25" fmla="*/ 167 h 167"/>
                  <a:gd name="T26" fmla="*/ 19 w 131"/>
                  <a:gd name="T27" fmla="*/ 164 h 167"/>
                  <a:gd name="T28" fmla="*/ 8 w 131"/>
                  <a:gd name="T29" fmla="*/ 159 h 167"/>
                  <a:gd name="T30" fmla="*/ 2 w 131"/>
                  <a:gd name="T31" fmla="*/ 151 h 167"/>
                  <a:gd name="T32" fmla="*/ 0 w 131"/>
                  <a:gd name="T33" fmla="*/ 138 h 167"/>
                  <a:gd name="T34" fmla="*/ 3 w 131"/>
                  <a:gd name="T35" fmla="*/ 124 h 167"/>
                  <a:gd name="T36" fmla="*/ 11 w 131"/>
                  <a:gd name="T37" fmla="*/ 112 h 167"/>
                  <a:gd name="T38" fmla="*/ 21 w 131"/>
                  <a:gd name="T39" fmla="*/ 105 h 167"/>
                  <a:gd name="T40" fmla="*/ 31 w 131"/>
                  <a:gd name="T41" fmla="*/ 98 h 167"/>
                  <a:gd name="T42" fmla="*/ 39 w 131"/>
                  <a:gd name="T43" fmla="*/ 85 h 167"/>
                  <a:gd name="T44" fmla="*/ 48 w 131"/>
                  <a:gd name="T45" fmla="*/ 73 h 167"/>
                  <a:gd name="T46" fmla="*/ 56 w 131"/>
                  <a:gd name="T47" fmla="*/ 62 h 167"/>
                  <a:gd name="T48" fmla="*/ 65 w 131"/>
                  <a:gd name="T49" fmla="*/ 50 h 167"/>
                  <a:gd name="T50" fmla="*/ 73 w 131"/>
                  <a:gd name="T51" fmla="*/ 37 h 167"/>
                  <a:gd name="T52" fmla="*/ 81 w 131"/>
                  <a:gd name="T53" fmla="*/ 26 h 167"/>
                  <a:gd name="T54" fmla="*/ 89 w 131"/>
                  <a:gd name="T55" fmla="*/ 13 h 167"/>
                  <a:gd name="T56" fmla="*/ 95 w 131"/>
                  <a:gd name="T57" fmla="*/ 0 h 167"/>
                  <a:gd name="T58" fmla="*/ 111 w 131"/>
                  <a:gd name="T59" fmla="*/ 1 h 167"/>
                  <a:gd name="T60" fmla="*/ 121 w 131"/>
                  <a:gd name="T61" fmla="*/ 7 h 167"/>
                  <a:gd name="T62" fmla="*/ 129 w 131"/>
                  <a:gd name="T63" fmla="*/ 18 h 167"/>
                  <a:gd name="T64" fmla="*/ 131 w 131"/>
                  <a:gd name="T65" fmla="*/ 31 h 1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67"/>
                  <a:gd name="T101" fmla="*/ 131 w 131"/>
                  <a:gd name="T102" fmla="*/ 167 h 1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67">
                    <a:moveTo>
                      <a:pt x="131" y="31"/>
                    </a:moveTo>
                    <a:lnTo>
                      <a:pt x="118" y="41"/>
                    </a:lnTo>
                    <a:lnTo>
                      <a:pt x="107" y="53"/>
                    </a:lnTo>
                    <a:lnTo>
                      <a:pt x="98" y="66"/>
                    </a:lnTo>
                    <a:lnTo>
                      <a:pt x="90" y="80"/>
                    </a:lnTo>
                    <a:lnTo>
                      <a:pt x="83" y="95"/>
                    </a:lnTo>
                    <a:lnTo>
                      <a:pt x="78" y="111"/>
                    </a:lnTo>
                    <a:lnTo>
                      <a:pt x="74" y="125"/>
                    </a:lnTo>
                    <a:lnTo>
                      <a:pt x="72" y="138"/>
                    </a:lnTo>
                    <a:lnTo>
                      <a:pt x="65" y="151"/>
                    </a:lnTo>
                    <a:lnTo>
                      <a:pt x="55" y="159"/>
                    </a:lnTo>
                    <a:lnTo>
                      <a:pt x="43" y="164"/>
                    </a:lnTo>
                    <a:lnTo>
                      <a:pt x="30" y="167"/>
                    </a:lnTo>
                    <a:lnTo>
                      <a:pt x="19" y="164"/>
                    </a:lnTo>
                    <a:lnTo>
                      <a:pt x="8" y="159"/>
                    </a:lnTo>
                    <a:lnTo>
                      <a:pt x="2" y="151"/>
                    </a:lnTo>
                    <a:lnTo>
                      <a:pt x="0" y="138"/>
                    </a:lnTo>
                    <a:lnTo>
                      <a:pt x="3" y="124"/>
                    </a:lnTo>
                    <a:lnTo>
                      <a:pt x="11" y="112"/>
                    </a:lnTo>
                    <a:lnTo>
                      <a:pt x="21" y="105"/>
                    </a:lnTo>
                    <a:lnTo>
                      <a:pt x="31" y="98"/>
                    </a:lnTo>
                    <a:lnTo>
                      <a:pt x="39" y="85"/>
                    </a:lnTo>
                    <a:lnTo>
                      <a:pt x="48" y="73"/>
                    </a:lnTo>
                    <a:lnTo>
                      <a:pt x="56" y="62"/>
                    </a:lnTo>
                    <a:lnTo>
                      <a:pt x="65" y="50"/>
                    </a:lnTo>
                    <a:lnTo>
                      <a:pt x="73" y="37"/>
                    </a:lnTo>
                    <a:lnTo>
                      <a:pt x="81" y="26"/>
                    </a:lnTo>
                    <a:lnTo>
                      <a:pt x="89" y="13"/>
                    </a:lnTo>
                    <a:lnTo>
                      <a:pt x="95" y="0"/>
                    </a:lnTo>
                    <a:lnTo>
                      <a:pt x="111" y="1"/>
                    </a:lnTo>
                    <a:lnTo>
                      <a:pt x="121" y="7"/>
                    </a:lnTo>
                    <a:lnTo>
                      <a:pt x="129" y="18"/>
                    </a:lnTo>
                    <a:lnTo>
                      <a:pt x="131" y="31"/>
                    </a:lnTo>
                    <a:close/>
                  </a:path>
                </a:pathLst>
              </a:custGeom>
              <a:solidFill>
                <a:srgbClr val="000000"/>
              </a:solidFill>
              <a:ln w="9525">
                <a:noFill/>
                <a:round/>
                <a:headEnd/>
                <a:tailEnd/>
              </a:ln>
            </p:spPr>
            <p:txBody>
              <a:bodyPr/>
              <a:lstStyle/>
              <a:p>
                <a:endParaRPr lang="en-US" dirty="0"/>
              </a:p>
            </p:txBody>
          </p:sp>
          <p:sp>
            <p:nvSpPr>
              <p:cNvPr id="327" name="Freeform 230"/>
              <p:cNvSpPr>
                <a:spLocks/>
              </p:cNvSpPr>
              <p:nvPr/>
            </p:nvSpPr>
            <p:spPr bwMode="auto">
              <a:xfrm>
                <a:off x="3734" y="3335"/>
                <a:ext cx="14" cy="25"/>
              </a:xfrm>
              <a:custGeom>
                <a:avLst/>
                <a:gdLst>
                  <a:gd name="T0" fmla="*/ 0 w 43"/>
                  <a:gd name="T1" fmla="*/ 76 h 76"/>
                  <a:gd name="T2" fmla="*/ 2 w 43"/>
                  <a:gd name="T3" fmla="*/ 64 h 76"/>
                  <a:gd name="T4" fmla="*/ 5 w 43"/>
                  <a:gd name="T5" fmla="*/ 54 h 76"/>
                  <a:gd name="T6" fmla="*/ 10 w 43"/>
                  <a:gd name="T7" fmla="*/ 44 h 76"/>
                  <a:gd name="T8" fmla="*/ 15 w 43"/>
                  <a:gd name="T9" fmla="*/ 35 h 76"/>
                  <a:gd name="T10" fmla="*/ 22 w 43"/>
                  <a:gd name="T11" fmla="*/ 25 h 76"/>
                  <a:gd name="T12" fmla="*/ 28 w 43"/>
                  <a:gd name="T13" fmla="*/ 16 h 76"/>
                  <a:gd name="T14" fmla="*/ 35 w 43"/>
                  <a:gd name="T15" fmla="*/ 7 h 76"/>
                  <a:gd name="T16" fmla="*/ 43 w 43"/>
                  <a:gd name="T17" fmla="*/ 0 h 76"/>
                  <a:gd name="T18" fmla="*/ 40 w 43"/>
                  <a:gd name="T19" fmla="*/ 10 h 76"/>
                  <a:gd name="T20" fmla="*/ 36 w 43"/>
                  <a:gd name="T21" fmla="*/ 20 h 76"/>
                  <a:gd name="T22" fmla="*/ 31 w 43"/>
                  <a:gd name="T23" fmla="*/ 29 h 76"/>
                  <a:gd name="T24" fmla="*/ 24 w 43"/>
                  <a:gd name="T25" fmla="*/ 38 h 76"/>
                  <a:gd name="T26" fmla="*/ 18 w 43"/>
                  <a:gd name="T27" fmla="*/ 47 h 76"/>
                  <a:gd name="T28" fmla="*/ 11 w 43"/>
                  <a:gd name="T29" fmla="*/ 57 h 76"/>
                  <a:gd name="T30" fmla="*/ 5 w 43"/>
                  <a:gd name="T31" fmla="*/ 67 h 76"/>
                  <a:gd name="T32" fmla="*/ 0 w 43"/>
                  <a:gd name="T33" fmla="*/ 76 h 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76"/>
                  <a:gd name="T53" fmla="*/ 43 w 43"/>
                  <a:gd name="T54" fmla="*/ 76 h 7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76">
                    <a:moveTo>
                      <a:pt x="0" y="76"/>
                    </a:moveTo>
                    <a:lnTo>
                      <a:pt x="2" y="64"/>
                    </a:lnTo>
                    <a:lnTo>
                      <a:pt x="5" y="54"/>
                    </a:lnTo>
                    <a:lnTo>
                      <a:pt x="10" y="44"/>
                    </a:lnTo>
                    <a:lnTo>
                      <a:pt x="15" y="35"/>
                    </a:lnTo>
                    <a:lnTo>
                      <a:pt x="22" y="25"/>
                    </a:lnTo>
                    <a:lnTo>
                      <a:pt x="28" y="16"/>
                    </a:lnTo>
                    <a:lnTo>
                      <a:pt x="35" y="7"/>
                    </a:lnTo>
                    <a:lnTo>
                      <a:pt x="43" y="0"/>
                    </a:lnTo>
                    <a:lnTo>
                      <a:pt x="40" y="10"/>
                    </a:lnTo>
                    <a:lnTo>
                      <a:pt x="36" y="20"/>
                    </a:lnTo>
                    <a:lnTo>
                      <a:pt x="31" y="29"/>
                    </a:lnTo>
                    <a:lnTo>
                      <a:pt x="24" y="38"/>
                    </a:lnTo>
                    <a:lnTo>
                      <a:pt x="18" y="47"/>
                    </a:lnTo>
                    <a:lnTo>
                      <a:pt x="11" y="57"/>
                    </a:lnTo>
                    <a:lnTo>
                      <a:pt x="5" y="67"/>
                    </a:lnTo>
                    <a:lnTo>
                      <a:pt x="0" y="76"/>
                    </a:lnTo>
                    <a:close/>
                  </a:path>
                </a:pathLst>
              </a:custGeom>
              <a:solidFill>
                <a:srgbClr val="FFFF00"/>
              </a:solidFill>
              <a:ln w="9525">
                <a:noFill/>
                <a:round/>
                <a:headEnd/>
                <a:tailEnd/>
              </a:ln>
            </p:spPr>
            <p:txBody>
              <a:bodyPr/>
              <a:lstStyle/>
              <a:p>
                <a:endParaRPr lang="en-US" dirty="0"/>
              </a:p>
            </p:txBody>
          </p:sp>
          <p:sp>
            <p:nvSpPr>
              <p:cNvPr id="328" name="Freeform 231"/>
              <p:cNvSpPr>
                <a:spLocks/>
              </p:cNvSpPr>
              <p:nvPr/>
            </p:nvSpPr>
            <p:spPr bwMode="auto">
              <a:xfrm>
                <a:off x="3809" y="3354"/>
                <a:ext cx="72" cy="177"/>
              </a:xfrm>
              <a:custGeom>
                <a:avLst/>
                <a:gdLst>
                  <a:gd name="T0" fmla="*/ 44 w 215"/>
                  <a:gd name="T1" fmla="*/ 528 h 531"/>
                  <a:gd name="T2" fmla="*/ 32 w 215"/>
                  <a:gd name="T3" fmla="*/ 527 h 531"/>
                  <a:gd name="T4" fmla="*/ 22 w 215"/>
                  <a:gd name="T5" fmla="*/ 525 h 531"/>
                  <a:gd name="T6" fmla="*/ 14 w 215"/>
                  <a:gd name="T7" fmla="*/ 521 h 531"/>
                  <a:gd name="T8" fmla="*/ 9 w 215"/>
                  <a:gd name="T9" fmla="*/ 517 h 531"/>
                  <a:gd name="T10" fmla="*/ 5 w 215"/>
                  <a:gd name="T11" fmla="*/ 510 h 531"/>
                  <a:gd name="T12" fmla="*/ 2 w 215"/>
                  <a:gd name="T13" fmla="*/ 505 h 531"/>
                  <a:gd name="T14" fmla="*/ 0 w 215"/>
                  <a:gd name="T15" fmla="*/ 499 h 531"/>
                  <a:gd name="T16" fmla="*/ 0 w 215"/>
                  <a:gd name="T17" fmla="*/ 493 h 531"/>
                  <a:gd name="T18" fmla="*/ 1 w 215"/>
                  <a:gd name="T19" fmla="*/ 35 h 531"/>
                  <a:gd name="T20" fmla="*/ 6 w 215"/>
                  <a:gd name="T21" fmla="*/ 26 h 531"/>
                  <a:gd name="T22" fmla="*/ 13 w 215"/>
                  <a:gd name="T23" fmla="*/ 19 h 531"/>
                  <a:gd name="T24" fmla="*/ 20 w 215"/>
                  <a:gd name="T25" fmla="*/ 14 h 531"/>
                  <a:gd name="T26" fmla="*/ 29 w 215"/>
                  <a:gd name="T27" fmla="*/ 10 h 531"/>
                  <a:gd name="T28" fmla="*/ 40 w 215"/>
                  <a:gd name="T29" fmla="*/ 8 h 531"/>
                  <a:gd name="T30" fmla="*/ 50 w 215"/>
                  <a:gd name="T31" fmla="*/ 5 h 531"/>
                  <a:gd name="T32" fmla="*/ 60 w 215"/>
                  <a:gd name="T33" fmla="*/ 4 h 531"/>
                  <a:gd name="T34" fmla="*/ 71 w 215"/>
                  <a:gd name="T35" fmla="*/ 1 h 531"/>
                  <a:gd name="T36" fmla="*/ 88 w 215"/>
                  <a:gd name="T37" fmla="*/ 4 h 531"/>
                  <a:gd name="T38" fmla="*/ 106 w 215"/>
                  <a:gd name="T39" fmla="*/ 4 h 531"/>
                  <a:gd name="T40" fmla="*/ 128 w 215"/>
                  <a:gd name="T41" fmla="*/ 1 h 531"/>
                  <a:gd name="T42" fmla="*/ 149 w 215"/>
                  <a:gd name="T43" fmla="*/ 0 h 531"/>
                  <a:gd name="T44" fmla="*/ 168 w 215"/>
                  <a:gd name="T45" fmla="*/ 2 h 531"/>
                  <a:gd name="T46" fmla="*/ 185 w 215"/>
                  <a:gd name="T47" fmla="*/ 9 h 531"/>
                  <a:gd name="T48" fmla="*/ 198 w 215"/>
                  <a:gd name="T49" fmla="*/ 23 h 531"/>
                  <a:gd name="T50" fmla="*/ 204 w 215"/>
                  <a:gd name="T51" fmla="*/ 46 h 531"/>
                  <a:gd name="T52" fmla="*/ 212 w 215"/>
                  <a:gd name="T53" fmla="*/ 160 h 531"/>
                  <a:gd name="T54" fmla="*/ 215 w 215"/>
                  <a:gd name="T55" fmla="*/ 276 h 531"/>
                  <a:gd name="T56" fmla="*/ 213 w 215"/>
                  <a:gd name="T57" fmla="*/ 390 h 531"/>
                  <a:gd name="T58" fmla="*/ 213 w 215"/>
                  <a:gd name="T59" fmla="*/ 500 h 531"/>
                  <a:gd name="T60" fmla="*/ 206 w 215"/>
                  <a:gd name="T61" fmla="*/ 514 h 531"/>
                  <a:gd name="T62" fmla="*/ 190 w 215"/>
                  <a:gd name="T63" fmla="*/ 525 h 531"/>
                  <a:gd name="T64" fmla="*/ 169 w 215"/>
                  <a:gd name="T65" fmla="*/ 530 h 531"/>
                  <a:gd name="T66" fmla="*/ 145 w 215"/>
                  <a:gd name="T67" fmla="*/ 531 h 531"/>
                  <a:gd name="T68" fmla="*/ 119 w 215"/>
                  <a:gd name="T69" fmla="*/ 531 h 531"/>
                  <a:gd name="T70" fmla="*/ 92 w 215"/>
                  <a:gd name="T71" fmla="*/ 530 h 531"/>
                  <a:gd name="T72" fmla="*/ 66 w 215"/>
                  <a:gd name="T73" fmla="*/ 528 h 531"/>
                  <a:gd name="T74" fmla="*/ 44 w 215"/>
                  <a:gd name="T75" fmla="*/ 528 h 53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5"/>
                  <a:gd name="T115" fmla="*/ 0 h 531"/>
                  <a:gd name="T116" fmla="*/ 215 w 215"/>
                  <a:gd name="T117" fmla="*/ 531 h 53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5" h="531">
                    <a:moveTo>
                      <a:pt x="44" y="528"/>
                    </a:moveTo>
                    <a:lnTo>
                      <a:pt x="32" y="527"/>
                    </a:lnTo>
                    <a:lnTo>
                      <a:pt x="22" y="525"/>
                    </a:lnTo>
                    <a:lnTo>
                      <a:pt x="14" y="521"/>
                    </a:lnTo>
                    <a:lnTo>
                      <a:pt x="9" y="517"/>
                    </a:lnTo>
                    <a:lnTo>
                      <a:pt x="5" y="510"/>
                    </a:lnTo>
                    <a:lnTo>
                      <a:pt x="2" y="505"/>
                    </a:lnTo>
                    <a:lnTo>
                      <a:pt x="0" y="499"/>
                    </a:lnTo>
                    <a:lnTo>
                      <a:pt x="0" y="493"/>
                    </a:lnTo>
                    <a:lnTo>
                      <a:pt x="1" y="35"/>
                    </a:lnTo>
                    <a:lnTo>
                      <a:pt x="6" y="26"/>
                    </a:lnTo>
                    <a:lnTo>
                      <a:pt x="13" y="19"/>
                    </a:lnTo>
                    <a:lnTo>
                      <a:pt x="20" y="14"/>
                    </a:lnTo>
                    <a:lnTo>
                      <a:pt x="29" y="10"/>
                    </a:lnTo>
                    <a:lnTo>
                      <a:pt x="40" y="8"/>
                    </a:lnTo>
                    <a:lnTo>
                      <a:pt x="50" y="5"/>
                    </a:lnTo>
                    <a:lnTo>
                      <a:pt x="60" y="4"/>
                    </a:lnTo>
                    <a:lnTo>
                      <a:pt x="71" y="1"/>
                    </a:lnTo>
                    <a:lnTo>
                      <a:pt x="88" y="4"/>
                    </a:lnTo>
                    <a:lnTo>
                      <a:pt x="106" y="4"/>
                    </a:lnTo>
                    <a:lnTo>
                      <a:pt x="128" y="1"/>
                    </a:lnTo>
                    <a:lnTo>
                      <a:pt x="149" y="0"/>
                    </a:lnTo>
                    <a:lnTo>
                      <a:pt x="168" y="2"/>
                    </a:lnTo>
                    <a:lnTo>
                      <a:pt x="185" y="9"/>
                    </a:lnTo>
                    <a:lnTo>
                      <a:pt x="198" y="23"/>
                    </a:lnTo>
                    <a:lnTo>
                      <a:pt x="204" y="46"/>
                    </a:lnTo>
                    <a:lnTo>
                      <a:pt x="212" y="160"/>
                    </a:lnTo>
                    <a:lnTo>
                      <a:pt x="215" y="276"/>
                    </a:lnTo>
                    <a:lnTo>
                      <a:pt x="213" y="390"/>
                    </a:lnTo>
                    <a:lnTo>
                      <a:pt x="213" y="500"/>
                    </a:lnTo>
                    <a:lnTo>
                      <a:pt x="206" y="514"/>
                    </a:lnTo>
                    <a:lnTo>
                      <a:pt x="190" y="525"/>
                    </a:lnTo>
                    <a:lnTo>
                      <a:pt x="169" y="530"/>
                    </a:lnTo>
                    <a:lnTo>
                      <a:pt x="145" y="531"/>
                    </a:lnTo>
                    <a:lnTo>
                      <a:pt x="119" y="531"/>
                    </a:lnTo>
                    <a:lnTo>
                      <a:pt x="92" y="530"/>
                    </a:lnTo>
                    <a:lnTo>
                      <a:pt x="66" y="528"/>
                    </a:lnTo>
                    <a:lnTo>
                      <a:pt x="44" y="528"/>
                    </a:lnTo>
                    <a:close/>
                  </a:path>
                </a:pathLst>
              </a:custGeom>
              <a:solidFill>
                <a:srgbClr val="B7C1E8"/>
              </a:solidFill>
              <a:ln w="9525">
                <a:noFill/>
                <a:round/>
                <a:headEnd/>
                <a:tailEnd/>
              </a:ln>
            </p:spPr>
            <p:txBody>
              <a:bodyPr/>
              <a:lstStyle/>
              <a:p>
                <a:endParaRPr lang="en-US" dirty="0"/>
              </a:p>
            </p:txBody>
          </p:sp>
          <p:sp>
            <p:nvSpPr>
              <p:cNvPr id="329" name="Freeform 232"/>
              <p:cNvSpPr>
                <a:spLocks/>
              </p:cNvSpPr>
              <p:nvPr/>
            </p:nvSpPr>
            <p:spPr bwMode="auto">
              <a:xfrm>
                <a:off x="3840" y="3379"/>
                <a:ext cx="34" cy="144"/>
              </a:xfrm>
              <a:custGeom>
                <a:avLst/>
                <a:gdLst>
                  <a:gd name="T0" fmla="*/ 97 w 103"/>
                  <a:gd name="T1" fmla="*/ 19 h 430"/>
                  <a:gd name="T2" fmla="*/ 103 w 103"/>
                  <a:gd name="T3" fmla="*/ 84 h 430"/>
                  <a:gd name="T4" fmla="*/ 103 w 103"/>
                  <a:gd name="T5" fmla="*/ 162 h 430"/>
                  <a:gd name="T6" fmla="*/ 102 w 103"/>
                  <a:gd name="T7" fmla="*/ 236 h 430"/>
                  <a:gd name="T8" fmla="*/ 98 w 103"/>
                  <a:gd name="T9" fmla="*/ 286 h 430"/>
                  <a:gd name="T10" fmla="*/ 98 w 103"/>
                  <a:gd name="T11" fmla="*/ 324 h 430"/>
                  <a:gd name="T12" fmla="*/ 99 w 103"/>
                  <a:gd name="T13" fmla="*/ 363 h 430"/>
                  <a:gd name="T14" fmla="*/ 95 w 103"/>
                  <a:gd name="T15" fmla="*/ 398 h 430"/>
                  <a:gd name="T16" fmla="*/ 83 w 103"/>
                  <a:gd name="T17" fmla="*/ 418 h 430"/>
                  <a:gd name="T18" fmla="*/ 71 w 103"/>
                  <a:gd name="T19" fmla="*/ 424 h 430"/>
                  <a:gd name="T20" fmla="*/ 57 w 103"/>
                  <a:gd name="T21" fmla="*/ 427 h 430"/>
                  <a:gd name="T22" fmla="*/ 41 w 103"/>
                  <a:gd name="T23" fmla="*/ 429 h 430"/>
                  <a:gd name="T24" fmla="*/ 27 w 103"/>
                  <a:gd name="T25" fmla="*/ 430 h 430"/>
                  <a:gd name="T26" fmla="*/ 14 w 103"/>
                  <a:gd name="T27" fmla="*/ 429 h 430"/>
                  <a:gd name="T28" fmla="*/ 5 w 103"/>
                  <a:gd name="T29" fmla="*/ 426 h 430"/>
                  <a:gd name="T30" fmla="*/ 0 w 103"/>
                  <a:gd name="T31" fmla="*/ 422 h 430"/>
                  <a:gd name="T32" fmla="*/ 0 w 103"/>
                  <a:gd name="T33" fmla="*/ 417 h 430"/>
                  <a:gd name="T34" fmla="*/ 5 w 103"/>
                  <a:gd name="T35" fmla="*/ 412 h 430"/>
                  <a:gd name="T36" fmla="*/ 13 w 103"/>
                  <a:gd name="T37" fmla="*/ 411 h 430"/>
                  <a:gd name="T38" fmla="*/ 23 w 103"/>
                  <a:gd name="T39" fmla="*/ 409 h 430"/>
                  <a:gd name="T40" fmla="*/ 35 w 103"/>
                  <a:gd name="T41" fmla="*/ 408 h 430"/>
                  <a:gd name="T42" fmla="*/ 45 w 103"/>
                  <a:gd name="T43" fmla="*/ 405 h 430"/>
                  <a:gd name="T44" fmla="*/ 54 w 103"/>
                  <a:gd name="T45" fmla="*/ 398 h 430"/>
                  <a:gd name="T46" fmla="*/ 62 w 103"/>
                  <a:gd name="T47" fmla="*/ 386 h 430"/>
                  <a:gd name="T48" fmla="*/ 64 w 103"/>
                  <a:gd name="T49" fmla="*/ 368 h 430"/>
                  <a:gd name="T50" fmla="*/ 66 w 103"/>
                  <a:gd name="T51" fmla="*/ 324 h 430"/>
                  <a:gd name="T52" fmla="*/ 68 w 103"/>
                  <a:gd name="T53" fmla="*/ 277 h 430"/>
                  <a:gd name="T54" fmla="*/ 71 w 103"/>
                  <a:gd name="T55" fmla="*/ 227 h 430"/>
                  <a:gd name="T56" fmla="*/ 71 w 103"/>
                  <a:gd name="T57" fmla="*/ 168 h 430"/>
                  <a:gd name="T58" fmla="*/ 72 w 103"/>
                  <a:gd name="T59" fmla="*/ 100 h 430"/>
                  <a:gd name="T60" fmla="*/ 79 w 103"/>
                  <a:gd name="T61" fmla="*/ 35 h 430"/>
                  <a:gd name="T62" fmla="*/ 88 w 103"/>
                  <a:gd name="T63" fmla="*/ 0 h 430"/>
                  <a:gd name="T64" fmla="*/ 97 w 103"/>
                  <a:gd name="T65" fmla="*/ 19 h 4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430"/>
                  <a:gd name="T101" fmla="*/ 103 w 103"/>
                  <a:gd name="T102" fmla="*/ 430 h 43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430">
                    <a:moveTo>
                      <a:pt x="97" y="19"/>
                    </a:moveTo>
                    <a:lnTo>
                      <a:pt x="103" y="84"/>
                    </a:lnTo>
                    <a:lnTo>
                      <a:pt x="103" y="162"/>
                    </a:lnTo>
                    <a:lnTo>
                      <a:pt x="102" y="236"/>
                    </a:lnTo>
                    <a:lnTo>
                      <a:pt x="98" y="286"/>
                    </a:lnTo>
                    <a:lnTo>
                      <a:pt x="98" y="324"/>
                    </a:lnTo>
                    <a:lnTo>
                      <a:pt x="99" y="363"/>
                    </a:lnTo>
                    <a:lnTo>
                      <a:pt x="95" y="398"/>
                    </a:lnTo>
                    <a:lnTo>
                      <a:pt x="83" y="418"/>
                    </a:lnTo>
                    <a:lnTo>
                      <a:pt x="71" y="424"/>
                    </a:lnTo>
                    <a:lnTo>
                      <a:pt x="57" y="427"/>
                    </a:lnTo>
                    <a:lnTo>
                      <a:pt x="41" y="429"/>
                    </a:lnTo>
                    <a:lnTo>
                      <a:pt x="27" y="430"/>
                    </a:lnTo>
                    <a:lnTo>
                      <a:pt x="14" y="429"/>
                    </a:lnTo>
                    <a:lnTo>
                      <a:pt x="5" y="426"/>
                    </a:lnTo>
                    <a:lnTo>
                      <a:pt x="0" y="422"/>
                    </a:lnTo>
                    <a:lnTo>
                      <a:pt x="0" y="417"/>
                    </a:lnTo>
                    <a:lnTo>
                      <a:pt x="5" y="412"/>
                    </a:lnTo>
                    <a:lnTo>
                      <a:pt x="13" y="411"/>
                    </a:lnTo>
                    <a:lnTo>
                      <a:pt x="23" y="409"/>
                    </a:lnTo>
                    <a:lnTo>
                      <a:pt x="35" y="408"/>
                    </a:lnTo>
                    <a:lnTo>
                      <a:pt x="45" y="405"/>
                    </a:lnTo>
                    <a:lnTo>
                      <a:pt x="54" y="398"/>
                    </a:lnTo>
                    <a:lnTo>
                      <a:pt x="62" y="386"/>
                    </a:lnTo>
                    <a:lnTo>
                      <a:pt x="64" y="368"/>
                    </a:lnTo>
                    <a:lnTo>
                      <a:pt x="66" y="324"/>
                    </a:lnTo>
                    <a:lnTo>
                      <a:pt x="68" y="277"/>
                    </a:lnTo>
                    <a:lnTo>
                      <a:pt x="71" y="227"/>
                    </a:lnTo>
                    <a:lnTo>
                      <a:pt x="71" y="168"/>
                    </a:lnTo>
                    <a:lnTo>
                      <a:pt x="72" y="100"/>
                    </a:lnTo>
                    <a:lnTo>
                      <a:pt x="79" y="35"/>
                    </a:lnTo>
                    <a:lnTo>
                      <a:pt x="88" y="0"/>
                    </a:lnTo>
                    <a:lnTo>
                      <a:pt x="97" y="19"/>
                    </a:lnTo>
                    <a:close/>
                  </a:path>
                </a:pathLst>
              </a:custGeom>
              <a:solidFill>
                <a:srgbClr val="8993D6"/>
              </a:solidFill>
              <a:ln w="9525">
                <a:noFill/>
                <a:round/>
                <a:headEnd/>
                <a:tailEnd/>
              </a:ln>
            </p:spPr>
            <p:txBody>
              <a:bodyPr/>
              <a:lstStyle/>
              <a:p>
                <a:endParaRPr lang="en-US" dirty="0"/>
              </a:p>
            </p:txBody>
          </p:sp>
          <p:sp>
            <p:nvSpPr>
              <p:cNvPr id="330" name="Freeform 233"/>
              <p:cNvSpPr>
                <a:spLocks/>
              </p:cNvSpPr>
              <p:nvPr/>
            </p:nvSpPr>
            <p:spPr bwMode="auto">
              <a:xfrm>
                <a:off x="3814" y="3363"/>
                <a:ext cx="41" cy="155"/>
              </a:xfrm>
              <a:custGeom>
                <a:avLst/>
                <a:gdLst>
                  <a:gd name="T0" fmla="*/ 5 w 122"/>
                  <a:gd name="T1" fmla="*/ 453 h 464"/>
                  <a:gd name="T2" fmla="*/ 3 w 122"/>
                  <a:gd name="T3" fmla="*/ 387 h 464"/>
                  <a:gd name="T4" fmla="*/ 0 w 122"/>
                  <a:gd name="T5" fmla="*/ 255 h 464"/>
                  <a:gd name="T6" fmla="*/ 0 w 122"/>
                  <a:gd name="T7" fmla="*/ 122 h 464"/>
                  <a:gd name="T8" fmla="*/ 3 w 122"/>
                  <a:gd name="T9" fmla="*/ 52 h 464"/>
                  <a:gd name="T10" fmla="*/ 4 w 122"/>
                  <a:gd name="T11" fmla="*/ 43 h 464"/>
                  <a:gd name="T12" fmla="*/ 5 w 122"/>
                  <a:gd name="T13" fmla="*/ 33 h 464"/>
                  <a:gd name="T14" fmla="*/ 7 w 122"/>
                  <a:gd name="T15" fmla="*/ 26 h 464"/>
                  <a:gd name="T16" fmla="*/ 10 w 122"/>
                  <a:gd name="T17" fmla="*/ 18 h 464"/>
                  <a:gd name="T18" fmla="*/ 16 w 122"/>
                  <a:gd name="T19" fmla="*/ 11 h 464"/>
                  <a:gd name="T20" fmla="*/ 25 w 122"/>
                  <a:gd name="T21" fmla="*/ 6 h 464"/>
                  <a:gd name="T22" fmla="*/ 35 w 122"/>
                  <a:gd name="T23" fmla="*/ 2 h 464"/>
                  <a:gd name="T24" fmla="*/ 51 w 122"/>
                  <a:gd name="T25" fmla="*/ 1 h 464"/>
                  <a:gd name="T26" fmla="*/ 66 w 122"/>
                  <a:gd name="T27" fmla="*/ 0 h 464"/>
                  <a:gd name="T28" fmla="*/ 82 w 122"/>
                  <a:gd name="T29" fmla="*/ 0 h 464"/>
                  <a:gd name="T30" fmla="*/ 95 w 122"/>
                  <a:gd name="T31" fmla="*/ 0 h 464"/>
                  <a:gd name="T32" fmla="*/ 106 w 122"/>
                  <a:gd name="T33" fmla="*/ 1 h 464"/>
                  <a:gd name="T34" fmla="*/ 115 w 122"/>
                  <a:gd name="T35" fmla="*/ 2 h 464"/>
                  <a:gd name="T36" fmla="*/ 121 w 122"/>
                  <a:gd name="T37" fmla="*/ 6 h 464"/>
                  <a:gd name="T38" fmla="*/ 122 w 122"/>
                  <a:gd name="T39" fmla="*/ 10 h 464"/>
                  <a:gd name="T40" fmla="*/ 119 w 122"/>
                  <a:gd name="T41" fmla="*/ 15 h 464"/>
                  <a:gd name="T42" fmla="*/ 112 w 122"/>
                  <a:gd name="T43" fmla="*/ 20 h 464"/>
                  <a:gd name="T44" fmla="*/ 101 w 122"/>
                  <a:gd name="T45" fmla="*/ 22 h 464"/>
                  <a:gd name="T46" fmla="*/ 87 w 122"/>
                  <a:gd name="T47" fmla="*/ 23 h 464"/>
                  <a:gd name="T48" fmla="*/ 73 w 122"/>
                  <a:gd name="T49" fmla="*/ 23 h 464"/>
                  <a:gd name="T50" fmla="*/ 60 w 122"/>
                  <a:gd name="T51" fmla="*/ 23 h 464"/>
                  <a:gd name="T52" fmla="*/ 47 w 122"/>
                  <a:gd name="T53" fmla="*/ 23 h 464"/>
                  <a:gd name="T54" fmla="*/ 39 w 122"/>
                  <a:gd name="T55" fmla="*/ 27 h 464"/>
                  <a:gd name="T56" fmla="*/ 34 w 122"/>
                  <a:gd name="T57" fmla="*/ 32 h 464"/>
                  <a:gd name="T58" fmla="*/ 30 w 122"/>
                  <a:gd name="T59" fmla="*/ 46 h 464"/>
                  <a:gd name="T60" fmla="*/ 26 w 122"/>
                  <a:gd name="T61" fmla="*/ 65 h 464"/>
                  <a:gd name="T62" fmla="*/ 25 w 122"/>
                  <a:gd name="T63" fmla="*/ 93 h 464"/>
                  <a:gd name="T64" fmla="*/ 25 w 122"/>
                  <a:gd name="T65" fmla="*/ 133 h 464"/>
                  <a:gd name="T66" fmla="*/ 26 w 122"/>
                  <a:gd name="T67" fmla="*/ 206 h 464"/>
                  <a:gd name="T68" fmla="*/ 29 w 122"/>
                  <a:gd name="T69" fmla="*/ 303 h 464"/>
                  <a:gd name="T70" fmla="*/ 30 w 122"/>
                  <a:gd name="T71" fmla="*/ 394 h 464"/>
                  <a:gd name="T72" fmla="*/ 29 w 122"/>
                  <a:gd name="T73" fmla="*/ 443 h 464"/>
                  <a:gd name="T74" fmla="*/ 22 w 122"/>
                  <a:gd name="T75" fmla="*/ 457 h 464"/>
                  <a:gd name="T76" fmla="*/ 14 w 122"/>
                  <a:gd name="T77" fmla="*/ 464 h 464"/>
                  <a:gd name="T78" fmla="*/ 9 w 122"/>
                  <a:gd name="T79" fmla="*/ 462 h 464"/>
                  <a:gd name="T80" fmla="*/ 5 w 122"/>
                  <a:gd name="T81" fmla="*/ 453 h 4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2"/>
                  <a:gd name="T124" fmla="*/ 0 h 464"/>
                  <a:gd name="T125" fmla="*/ 122 w 122"/>
                  <a:gd name="T126" fmla="*/ 464 h 4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2" h="464">
                    <a:moveTo>
                      <a:pt x="5" y="453"/>
                    </a:moveTo>
                    <a:lnTo>
                      <a:pt x="3" y="387"/>
                    </a:lnTo>
                    <a:lnTo>
                      <a:pt x="0" y="255"/>
                    </a:lnTo>
                    <a:lnTo>
                      <a:pt x="0" y="122"/>
                    </a:lnTo>
                    <a:lnTo>
                      <a:pt x="3" y="52"/>
                    </a:lnTo>
                    <a:lnTo>
                      <a:pt x="4" y="43"/>
                    </a:lnTo>
                    <a:lnTo>
                      <a:pt x="5" y="33"/>
                    </a:lnTo>
                    <a:lnTo>
                      <a:pt x="7" y="26"/>
                    </a:lnTo>
                    <a:lnTo>
                      <a:pt x="10" y="18"/>
                    </a:lnTo>
                    <a:lnTo>
                      <a:pt x="16" y="11"/>
                    </a:lnTo>
                    <a:lnTo>
                      <a:pt x="25" y="6"/>
                    </a:lnTo>
                    <a:lnTo>
                      <a:pt x="35" y="2"/>
                    </a:lnTo>
                    <a:lnTo>
                      <a:pt x="51" y="1"/>
                    </a:lnTo>
                    <a:lnTo>
                      <a:pt x="66" y="0"/>
                    </a:lnTo>
                    <a:lnTo>
                      <a:pt x="82" y="0"/>
                    </a:lnTo>
                    <a:lnTo>
                      <a:pt x="95" y="0"/>
                    </a:lnTo>
                    <a:lnTo>
                      <a:pt x="106" y="1"/>
                    </a:lnTo>
                    <a:lnTo>
                      <a:pt x="115" y="2"/>
                    </a:lnTo>
                    <a:lnTo>
                      <a:pt x="121" y="6"/>
                    </a:lnTo>
                    <a:lnTo>
                      <a:pt x="122" y="10"/>
                    </a:lnTo>
                    <a:lnTo>
                      <a:pt x="119" y="15"/>
                    </a:lnTo>
                    <a:lnTo>
                      <a:pt x="112" y="20"/>
                    </a:lnTo>
                    <a:lnTo>
                      <a:pt x="101" y="22"/>
                    </a:lnTo>
                    <a:lnTo>
                      <a:pt x="87" y="23"/>
                    </a:lnTo>
                    <a:lnTo>
                      <a:pt x="73" y="23"/>
                    </a:lnTo>
                    <a:lnTo>
                      <a:pt x="60" y="23"/>
                    </a:lnTo>
                    <a:lnTo>
                      <a:pt x="47" y="23"/>
                    </a:lnTo>
                    <a:lnTo>
                      <a:pt x="39" y="27"/>
                    </a:lnTo>
                    <a:lnTo>
                      <a:pt x="34" y="32"/>
                    </a:lnTo>
                    <a:lnTo>
                      <a:pt x="30" y="46"/>
                    </a:lnTo>
                    <a:lnTo>
                      <a:pt x="26" y="65"/>
                    </a:lnTo>
                    <a:lnTo>
                      <a:pt x="25" y="93"/>
                    </a:lnTo>
                    <a:lnTo>
                      <a:pt x="25" y="133"/>
                    </a:lnTo>
                    <a:lnTo>
                      <a:pt x="26" y="206"/>
                    </a:lnTo>
                    <a:lnTo>
                      <a:pt x="29" y="303"/>
                    </a:lnTo>
                    <a:lnTo>
                      <a:pt x="30" y="394"/>
                    </a:lnTo>
                    <a:lnTo>
                      <a:pt x="29" y="443"/>
                    </a:lnTo>
                    <a:lnTo>
                      <a:pt x="22" y="457"/>
                    </a:lnTo>
                    <a:lnTo>
                      <a:pt x="14" y="464"/>
                    </a:lnTo>
                    <a:lnTo>
                      <a:pt x="9" y="462"/>
                    </a:lnTo>
                    <a:lnTo>
                      <a:pt x="5" y="453"/>
                    </a:lnTo>
                    <a:close/>
                  </a:path>
                </a:pathLst>
              </a:custGeom>
              <a:solidFill>
                <a:srgbClr val="D8DDF9"/>
              </a:solidFill>
              <a:ln w="9525">
                <a:noFill/>
                <a:round/>
                <a:headEnd/>
                <a:tailEnd/>
              </a:ln>
            </p:spPr>
            <p:txBody>
              <a:bodyPr/>
              <a:lstStyle/>
              <a:p>
                <a:endParaRPr lang="en-US" dirty="0"/>
              </a:p>
            </p:txBody>
          </p:sp>
          <p:sp>
            <p:nvSpPr>
              <p:cNvPr id="331" name="Freeform 234"/>
              <p:cNvSpPr>
                <a:spLocks/>
              </p:cNvSpPr>
              <p:nvPr/>
            </p:nvSpPr>
            <p:spPr bwMode="auto">
              <a:xfrm>
                <a:off x="3723" y="3363"/>
                <a:ext cx="12" cy="6"/>
              </a:xfrm>
              <a:custGeom>
                <a:avLst/>
                <a:gdLst>
                  <a:gd name="T0" fmla="*/ 36 w 36"/>
                  <a:gd name="T1" fmla="*/ 12 h 17"/>
                  <a:gd name="T2" fmla="*/ 31 w 36"/>
                  <a:gd name="T3" fmla="*/ 17 h 17"/>
                  <a:gd name="T4" fmla="*/ 24 w 36"/>
                  <a:gd name="T5" fmla="*/ 17 h 17"/>
                  <a:gd name="T6" fmla="*/ 18 w 36"/>
                  <a:gd name="T7" fmla="*/ 16 h 17"/>
                  <a:gd name="T8" fmla="*/ 11 w 36"/>
                  <a:gd name="T9" fmla="*/ 17 h 17"/>
                  <a:gd name="T10" fmla="*/ 0 w 36"/>
                  <a:gd name="T11" fmla="*/ 0 h 17"/>
                  <a:gd name="T12" fmla="*/ 7 w 36"/>
                  <a:gd name="T13" fmla="*/ 4 h 17"/>
                  <a:gd name="T14" fmla="*/ 16 w 36"/>
                  <a:gd name="T15" fmla="*/ 8 h 17"/>
                  <a:gd name="T16" fmla="*/ 26 w 36"/>
                  <a:gd name="T17" fmla="*/ 12 h 17"/>
                  <a:gd name="T18" fmla="*/ 36 w 36"/>
                  <a:gd name="T19" fmla="*/ 12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7"/>
                  <a:gd name="T32" fmla="*/ 36 w 36"/>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7">
                    <a:moveTo>
                      <a:pt x="36" y="12"/>
                    </a:moveTo>
                    <a:lnTo>
                      <a:pt x="31" y="17"/>
                    </a:lnTo>
                    <a:lnTo>
                      <a:pt x="24" y="17"/>
                    </a:lnTo>
                    <a:lnTo>
                      <a:pt x="18" y="16"/>
                    </a:lnTo>
                    <a:lnTo>
                      <a:pt x="11" y="17"/>
                    </a:lnTo>
                    <a:lnTo>
                      <a:pt x="0" y="0"/>
                    </a:lnTo>
                    <a:lnTo>
                      <a:pt x="7" y="4"/>
                    </a:lnTo>
                    <a:lnTo>
                      <a:pt x="16" y="8"/>
                    </a:lnTo>
                    <a:lnTo>
                      <a:pt x="26" y="12"/>
                    </a:lnTo>
                    <a:lnTo>
                      <a:pt x="36" y="12"/>
                    </a:lnTo>
                    <a:close/>
                  </a:path>
                </a:pathLst>
              </a:custGeom>
              <a:solidFill>
                <a:srgbClr val="FFB73D"/>
              </a:solidFill>
              <a:ln w="9525">
                <a:noFill/>
                <a:round/>
                <a:headEnd/>
                <a:tailEnd/>
              </a:ln>
            </p:spPr>
            <p:txBody>
              <a:bodyPr/>
              <a:lstStyle/>
              <a:p>
                <a:endParaRPr lang="en-US" dirty="0"/>
              </a:p>
            </p:txBody>
          </p:sp>
          <p:sp>
            <p:nvSpPr>
              <p:cNvPr id="332" name="Freeform 235"/>
              <p:cNvSpPr>
                <a:spLocks/>
              </p:cNvSpPr>
              <p:nvPr/>
            </p:nvSpPr>
            <p:spPr bwMode="auto">
              <a:xfrm>
                <a:off x="3680" y="3398"/>
                <a:ext cx="16" cy="21"/>
              </a:xfrm>
              <a:custGeom>
                <a:avLst/>
                <a:gdLst>
                  <a:gd name="T0" fmla="*/ 48 w 48"/>
                  <a:gd name="T1" fmla="*/ 0 h 64"/>
                  <a:gd name="T2" fmla="*/ 48 w 48"/>
                  <a:gd name="T3" fmla="*/ 64 h 64"/>
                  <a:gd name="T4" fmla="*/ 42 w 48"/>
                  <a:gd name="T5" fmla="*/ 62 h 64"/>
                  <a:gd name="T6" fmla="*/ 35 w 48"/>
                  <a:gd name="T7" fmla="*/ 58 h 64"/>
                  <a:gd name="T8" fmla="*/ 29 w 48"/>
                  <a:gd name="T9" fmla="*/ 53 h 64"/>
                  <a:gd name="T10" fmla="*/ 23 w 48"/>
                  <a:gd name="T11" fmla="*/ 46 h 64"/>
                  <a:gd name="T12" fmla="*/ 17 w 48"/>
                  <a:gd name="T13" fmla="*/ 40 h 64"/>
                  <a:gd name="T14" fmla="*/ 12 w 48"/>
                  <a:gd name="T15" fmla="*/ 32 h 64"/>
                  <a:gd name="T16" fmla="*/ 5 w 48"/>
                  <a:gd name="T17" fmla="*/ 24 h 64"/>
                  <a:gd name="T18" fmla="*/ 0 w 48"/>
                  <a:gd name="T19" fmla="*/ 17 h 64"/>
                  <a:gd name="T20" fmla="*/ 4 w 48"/>
                  <a:gd name="T21" fmla="*/ 11 h 64"/>
                  <a:gd name="T22" fmla="*/ 9 w 48"/>
                  <a:gd name="T23" fmla="*/ 7 h 64"/>
                  <a:gd name="T24" fmla="*/ 14 w 48"/>
                  <a:gd name="T25" fmla="*/ 5 h 64"/>
                  <a:gd name="T26" fmla="*/ 21 w 48"/>
                  <a:gd name="T27" fmla="*/ 2 h 64"/>
                  <a:gd name="T28" fmla="*/ 27 w 48"/>
                  <a:gd name="T29" fmla="*/ 1 h 64"/>
                  <a:gd name="T30" fmla="*/ 34 w 48"/>
                  <a:gd name="T31" fmla="*/ 0 h 64"/>
                  <a:gd name="T32" fmla="*/ 40 w 48"/>
                  <a:gd name="T33" fmla="*/ 0 h 64"/>
                  <a:gd name="T34" fmla="*/ 48 w 48"/>
                  <a:gd name="T35" fmla="*/ 0 h 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
                  <a:gd name="T55" fmla="*/ 0 h 64"/>
                  <a:gd name="T56" fmla="*/ 48 w 48"/>
                  <a:gd name="T57" fmla="*/ 64 h 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 h="64">
                    <a:moveTo>
                      <a:pt x="48" y="0"/>
                    </a:moveTo>
                    <a:lnTo>
                      <a:pt x="48" y="64"/>
                    </a:lnTo>
                    <a:lnTo>
                      <a:pt x="42" y="62"/>
                    </a:lnTo>
                    <a:lnTo>
                      <a:pt x="35" y="58"/>
                    </a:lnTo>
                    <a:lnTo>
                      <a:pt x="29" y="53"/>
                    </a:lnTo>
                    <a:lnTo>
                      <a:pt x="23" y="46"/>
                    </a:lnTo>
                    <a:lnTo>
                      <a:pt x="17" y="40"/>
                    </a:lnTo>
                    <a:lnTo>
                      <a:pt x="12" y="32"/>
                    </a:lnTo>
                    <a:lnTo>
                      <a:pt x="5" y="24"/>
                    </a:lnTo>
                    <a:lnTo>
                      <a:pt x="0" y="17"/>
                    </a:lnTo>
                    <a:lnTo>
                      <a:pt x="4" y="11"/>
                    </a:lnTo>
                    <a:lnTo>
                      <a:pt x="9" y="7"/>
                    </a:lnTo>
                    <a:lnTo>
                      <a:pt x="14" y="5"/>
                    </a:lnTo>
                    <a:lnTo>
                      <a:pt x="21" y="2"/>
                    </a:lnTo>
                    <a:lnTo>
                      <a:pt x="27" y="1"/>
                    </a:lnTo>
                    <a:lnTo>
                      <a:pt x="34" y="0"/>
                    </a:lnTo>
                    <a:lnTo>
                      <a:pt x="40" y="0"/>
                    </a:lnTo>
                    <a:lnTo>
                      <a:pt x="48" y="0"/>
                    </a:lnTo>
                    <a:close/>
                  </a:path>
                </a:pathLst>
              </a:custGeom>
              <a:solidFill>
                <a:srgbClr val="91A3E0"/>
              </a:solidFill>
              <a:ln w="9525">
                <a:noFill/>
                <a:round/>
                <a:headEnd/>
                <a:tailEnd/>
              </a:ln>
            </p:spPr>
            <p:txBody>
              <a:bodyPr/>
              <a:lstStyle/>
              <a:p>
                <a:endParaRPr lang="en-US" dirty="0"/>
              </a:p>
            </p:txBody>
          </p:sp>
          <p:sp>
            <p:nvSpPr>
              <p:cNvPr id="333" name="Freeform 236"/>
              <p:cNvSpPr>
                <a:spLocks/>
              </p:cNvSpPr>
              <p:nvPr/>
            </p:nvSpPr>
            <p:spPr bwMode="auto">
              <a:xfrm>
                <a:off x="3662" y="3408"/>
                <a:ext cx="16" cy="11"/>
              </a:xfrm>
              <a:custGeom>
                <a:avLst/>
                <a:gdLst>
                  <a:gd name="T0" fmla="*/ 48 w 48"/>
                  <a:gd name="T1" fmla="*/ 31 h 31"/>
                  <a:gd name="T2" fmla="*/ 0 w 48"/>
                  <a:gd name="T3" fmla="*/ 31 h 31"/>
                  <a:gd name="T4" fmla="*/ 4 w 48"/>
                  <a:gd name="T5" fmla="*/ 21 h 31"/>
                  <a:gd name="T6" fmla="*/ 8 w 48"/>
                  <a:gd name="T7" fmla="*/ 10 h 31"/>
                  <a:gd name="T8" fmla="*/ 15 w 48"/>
                  <a:gd name="T9" fmla="*/ 2 h 31"/>
                  <a:gd name="T10" fmla="*/ 27 w 48"/>
                  <a:gd name="T11" fmla="*/ 0 h 31"/>
                  <a:gd name="T12" fmla="*/ 31 w 48"/>
                  <a:gd name="T13" fmla="*/ 9 h 31"/>
                  <a:gd name="T14" fmla="*/ 36 w 48"/>
                  <a:gd name="T15" fmla="*/ 17 h 31"/>
                  <a:gd name="T16" fmla="*/ 40 w 48"/>
                  <a:gd name="T17" fmla="*/ 24 h 31"/>
                  <a:gd name="T18" fmla="*/ 48 w 48"/>
                  <a:gd name="T19" fmla="*/ 31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1"/>
                  <a:gd name="T32" fmla="*/ 48 w 48"/>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1">
                    <a:moveTo>
                      <a:pt x="48" y="31"/>
                    </a:moveTo>
                    <a:lnTo>
                      <a:pt x="0" y="31"/>
                    </a:lnTo>
                    <a:lnTo>
                      <a:pt x="4" y="21"/>
                    </a:lnTo>
                    <a:lnTo>
                      <a:pt x="8" y="10"/>
                    </a:lnTo>
                    <a:lnTo>
                      <a:pt x="15" y="2"/>
                    </a:lnTo>
                    <a:lnTo>
                      <a:pt x="27" y="0"/>
                    </a:lnTo>
                    <a:lnTo>
                      <a:pt x="31" y="9"/>
                    </a:lnTo>
                    <a:lnTo>
                      <a:pt x="36" y="17"/>
                    </a:lnTo>
                    <a:lnTo>
                      <a:pt x="40" y="24"/>
                    </a:lnTo>
                    <a:lnTo>
                      <a:pt x="48" y="31"/>
                    </a:lnTo>
                    <a:close/>
                  </a:path>
                </a:pathLst>
              </a:custGeom>
              <a:solidFill>
                <a:srgbClr val="BFBF00"/>
              </a:solidFill>
              <a:ln w="9525">
                <a:noFill/>
                <a:round/>
                <a:headEnd/>
                <a:tailEnd/>
              </a:ln>
            </p:spPr>
            <p:txBody>
              <a:bodyPr/>
              <a:lstStyle/>
              <a:p>
                <a:endParaRPr lang="en-US" dirty="0"/>
              </a:p>
            </p:txBody>
          </p:sp>
          <p:sp>
            <p:nvSpPr>
              <p:cNvPr id="334" name="Freeform 237"/>
              <p:cNvSpPr>
                <a:spLocks/>
              </p:cNvSpPr>
              <p:nvPr/>
            </p:nvSpPr>
            <p:spPr bwMode="auto">
              <a:xfrm>
                <a:off x="3897" y="3416"/>
                <a:ext cx="6" cy="36"/>
              </a:xfrm>
              <a:custGeom>
                <a:avLst/>
                <a:gdLst>
                  <a:gd name="T0" fmla="*/ 14 w 18"/>
                  <a:gd name="T1" fmla="*/ 102 h 109"/>
                  <a:gd name="T2" fmla="*/ 11 w 18"/>
                  <a:gd name="T3" fmla="*/ 106 h 109"/>
                  <a:gd name="T4" fmla="*/ 10 w 18"/>
                  <a:gd name="T5" fmla="*/ 108 h 109"/>
                  <a:gd name="T6" fmla="*/ 7 w 18"/>
                  <a:gd name="T7" fmla="*/ 109 h 109"/>
                  <a:gd name="T8" fmla="*/ 5 w 18"/>
                  <a:gd name="T9" fmla="*/ 108 h 109"/>
                  <a:gd name="T10" fmla="*/ 0 w 18"/>
                  <a:gd name="T11" fmla="*/ 0 h 109"/>
                  <a:gd name="T12" fmla="*/ 16 w 18"/>
                  <a:gd name="T13" fmla="*/ 17 h 109"/>
                  <a:gd name="T14" fmla="*/ 18 w 18"/>
                  <a:gd name="T15" fmla="*/ 44 h 109"/>
                  <a:gd name="T16" fmla="*/ 14 w 18"/>
                  <a:gd name="T17" fmla="*/ 75 h 109"/>
                  <a:gd name="T18" fmla="*/ 14 w 18"/>
                  <a:gd name="T19" fmla="*/ 102 h 1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
                  <a:gd name="T31" fmla="*/ 0 h 109"/>
                  <a:gd name="T32" fmla="*/ 18 w 18"/>
                  <a:gd name="T33" fmla="*/ 109 h 1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 h="109">
                    <a:moveTo>
                      <a:pt x="14" y="102"/>
                    </a:moveTo>
                    <a:lnTo>
                      <a:pt x="11" y="106"/>
                    </a:lnTo>
                    <a:lnTo>
                      <a:pt x="10" y="108"/>
                    </a:lnTo>
                    <a:lnTo>
                      <a:pt x="7" y="109"/>
                    </a:lnTo>
                    <a:lnTo>
                      <a:pt x="5" y="108"/>
                    </a:lnTo>
                    <a:lnTo>
                      <a:pt x="0" y="0"/>
                    </a:lnTo>
                    <a:lnTo>
                      <a:pt x="16" y="17"/>
                    </a:lnTo>
                    <a:lnTo>
                      <a:pt x="18" y="44"/>
                    </a:lnTo>
                    <a:lnTo>
                      <a:pt x="14" y="75"/>
                    </a:lnTo>
                    <a:lnTo>
                      <a:pt x="14" y="102"/>
                    </a:lnTo>
                    <a:close/>
                  </a:path>
                </a:pathLst>
              </a:custGeom>
              <a:solidFill>
                <a:srgbClr val="66CCF9"/>
              </a:solidFill>
              <a:ln w="9525">
                <a:noFill/>
                <a:round/>
                <a:headEnd/>
                <a:tailEnd/>
              </a:ln>
            </p:spPr>
            <p:txBody>
              <a:bodyPr/>
              <a:lstStyle/>
              <a:p>
                <a:endParaRPr lang="en-US" dirty="0"/>
              </a:p>
            </p:txBody>
          </p:sp>
          <p:sp>
            <p:nvSpPr>
              <p:cNvPr id="335" name="Freeform 238"/>
              <p:cNvSpPr>
                <a:spLocks/>
              </p:cNvSpPr>
              <p:nvPr/>
            </p:nvSpPr>
            <p:spPr bwMode="auto">
              <a:xfrm>
                <a:off x="3603" y="3419"/>
                <a:ext cx="33" cy="6"/>
              </a:xfrm>
              <a:custGeom>
                <a:avLst/>
                <a:gdLst>
                  <a:gd name="T0" fmla="*/ 0 w 101"/>
                  <a:gd name="T1" fmla="*/ 0 h 17"/>
                  <a:gd name="T2" fmla="*/ 13 w 101"/>
                  <a:gd name="T3" fmla="*/ 0 h 17"/>
                  <a:gd name="T4" fmla="*/ 25 w 101"/>
                  <a:gd name="T5" fmla="*/ 0 h 17"/>
                  <a:gd name="T6" fmla="*/ 38 w 101"/>
                  <a:gd name="T7" fmla="*/ 0 h 17"/>
                  <a:gd name="T8" fmla="*/ 51 w 101"/>
                  <a:gd name="T9" fmla="*/ 0 h 17"/>
                  <a:gd name="T10" fmla="*/ 64 w 101"/>
                  <a:gd name="T11" fmla="*/ 0 h 17"/>
                  <a:gd name="T12" fmla="*/ 77 w 101"/>
                  <a:gd name="T13" fmla="*/ 2 h 17"/>
                  <a:gd name="T14" fmla="*/ 89 w 101"/>
                  <a:gd name="T15" fmla="*/ 3 h 17"/>
                  <a:gd name="T16" fmla="*/ 101 w 101"/>
                  <a:gd name="T17" fmla="*/ 6 h 17"/>
                  <a:gd name="T18" fmla="*/ 91 w 101"/>
                  <a:gd name="T19" fmla="*/ 12 h 17"/>
                  <a:gd name="T20" fmla="*/ 79 w 101"/>
                  <a:gd name="T21" fmla="*/ 16 h 17"/>
                  <a:gd name="T22" fmla="*/ 67 w 101"/>
                  <a:gd name="T23" fmla="*/ 17 h 17"/>
                  <a:gd name="T24" fmla="*/ 54 w 101"/>
                  <a:gd name="T25" fmla="*/ 17 h 17"/>
                  <a:gd name="T26" fmla="*/ 42 w 101"/>
                  <a:gd name="T27" fmla="*/ 16 h 17"/>
                  <a:gd name="T28" fmla="*/ 29 w 101"/>
                  <a:gd name="T29" fmla="*/ 16 h 17"/>
                  <a:gd name="T30" fmla="*/ 16 w 101"/>
                  <a:gd name="T31" fmla="*/ 15 h 17"/>
                  <a:gd name="T32" fmla="*/ 3 w 101"/>
                  <a:gd name="T33" fmla="*/ 16 h 17"/>
                  <a:gd name="T34" fmla="*/ 0 w 101"/>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1"/>
                  <a:gd name="T55" fmla="*/ 0 h 17"/>
                  <a:gd name="T56" fmla="*/ 101 w 101"/>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1" h="17">
                    <a:moveTo>
                      <a:pt x="0" y="0"/>
                    </a:moveTo>
                    <a:lnTo>
                      <a:pt x="13" y="0"/>
                    </a:lnTo>
                    <a:lnTo>
                      <a:pt x="25" y="0"/>
                    </a:lnTo>
                    <a:lnTo>
                      <a:pt x="38" y="0"/>
                    </a:lnTo>
                    <a:lnTo>
                      <a:pt x="51" y="0"/>
                    </a:lnTo>
                    <a:lnTo>
                      <a:pt x="64" y="0"/>
                    </a:lnTo>
                    <a:lnTo>
                      <a:pt x="77" y="2"/>
                    </a:lnTo>
                    <a:lnTo>
                      <a:pt x="89" y="3"/>
                    </a:lnTo>
                    <a:lnTo>
                      <a:pt x="101" y="6"/>
                    </a:lnTo>
                    <a:lnTo>
                      <a:pt x="91" y="12"/>
                    </a:lnTo>
                    <a:lnTo>
                      <a:pt x="79" y="16"/>
                    </a:lnTo>
                    <a:lnTo>
                      <a:pt x="67" y="17"/>
                    </a:lnTo>
                    <a:lnTo>
                      <a:pt x="54" y="17"/>
                    </a:lnTo>
                    <a:lnTo>
                      <a:pt x="42" y="16"/>
                    </a:lnTo>
                    <a:lnTo>
                      <a:pt x="29" y="16"/>
                    </a:lnTo>
                    <a:lnTo>
                      <a:pt x="16" y="15"/>
                    </a:lnTo>
                    <a:lnTo>
                      <a:pt x="3" y="16"/>
                    </a:lnTo>
                    <a:lnTo>
                      <a:pt x="0" y="0"/>
                    </a:lnTo>
                    <a:close/>
                  </a:path>
                </a:pathLst>
              </a:custGeom>
              <a:solidFill>
                <a:srgbClr val="91A3E0"/>
              </a:solidFill>
              <a:ln w="9525">
                <a:noFill/>
                <a:round/>
                <a:headEnd/>
                <a:tailEnd/>
              </a:ln>
            </p:spPr>
            <p:txBody>
              <a:bodyPr/>
              <a:lstStyle/>
              <a:p>
                <a:endParaRPr lang="en-US" dirty="0"/>
              </a:p>
            </p:txBody>
          </p:sp>
          <p:sp>
            <p:nvSpPr>
              <p:cNvPr id="336" name="Freeform 239"/>
              <p:cNvSpPr>
                <a:spLocks/>
              </p:cNvSpPr>
              <p:nvPr/>
            </p:nvSpPr>
            <p:spPr bwMode="auto">
              <a:xfrm>
                <a:off x="3556" y="3424"/>
                <a:ext cx="142" cy="11"/>
              </a:xfrm>
              <a:custGeom>
                <a:avLst/>
                <a:gdLst>
                  <a:gd name="T0" fmla="*/ 116 w 424"/>
                  <a:gd name="T1" fmla="*/ 6 h 32"/>
                  <a:gd name="T2" fmla="*/ 116 w 424"/>
                  <a:gd name="T3" fmla="*/ 10 h 32"/>
                  <a:gd name="T4" fmla="*/ 120 w 424"/>
                  <a:gd name="T5" fmla="*/ 14 h 32"/>
                  <a:gd name="T6" fmla="*/ 124 w 424"/>
                  <a:gd name="T7" fmla="*/ 18 h 32"/>
                  <a:gd name="T8" fmla="*/ 126 w 424"/>
                  <a:gd name="T9" fmla="*/ 20 h 32"/>
                  <a:gd name="T10" fmla="*/ 146 w 424"/>
                  <a:gd name="T11" fmla="*/ 19 h 32"/>
                  <a:gd name="T12" fmla="*/ 165 w 424"/>
                  <a:gd name="T13" fmla="*/ 20 h 32"/>
                  <a:gd name="T14" fmla="*/ 186 w 424"/>
                  <a:gd name="T15" fmla="*/ 23 h 32"/>
                  <a:gd name="T16" fmla="*/ 205 w 424"/>
                  <a:gd name="T17" fmla="*/ 24 h 32"/>
                  <a:gd name="T18" fmla="*/ 225 w 424"/>
                  <a:gd name="T19" fmla="*/ 24 h 32"/>
                  <a:gd name="T20" fmla="*/ 243 w 424"/>
                  <a:gd name="T21" fmla="*/ 22 h 32"/>
                  <a:gd name="T22" fmla="*/ 258 w 424"/>
                  <a:gd name="T23" fmla="*/ 14 h 32"/>
                  <a:gd name="T24" fmla="*/ 271 w 424"/>
                  <a:gd name="T25" fmla="*/ 2 h 32"/>
                  <a:gd name="T26" fmla="*/ 424 w 424"/>
                  <a:gd name="T27" fmla="*/ 6 h 32"/>
                  <a:gd name="T28" fmla="*/ 424 w 424"/>
                  <a:gd name="T29" fmla="*/ 32 h 32"/>
                  <a:gd name="T30" fmla="*/ 2 w 424"/>
                  <a:gd name="T31" fmla="*/ 23 h 32"/>
                  <a:gd name="T32" fmla="*/ 0 w 424"/>
                  <a:gd name="T33" fmla="*/ 11 h 32"/>
                  <a:gd name="T34" fmla="*/ 6 w 424"/>
                  <a:gd name="T35" fmla="*/ 5 h 32"/>
                  <a:gd name="T36" fmla="*/ 13 w 424"/>
                  <a:gd name="T37" fmla="*/ 2 h 32"/>
                  <a:gd name="T38" fmla="*/ 22 w 424"/>
                  <a:gd name="T39" fmla="*/ 0 h 32"/>
                  <a:gd name="T40" fmla="*/ 116 w 424"/>
                  <a:gd name="T41" fmla="*/ 6 h 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4"/>
                  <a:gd name="T64" fmla="*/ 0 h 32"/>
                  <a:gd name="T65" fmla="*/ 424 w 424"/>
                  <a:gd name="T66" fmla="*/ 32 h 3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4" h="32">
                    <a:moveTo>
                      <a:pt x="116" y="6"/>
                    </a:moveTo>
                    <a:lnTo>
                      <a:pt x="116" y="10"/>
                    </a:lnTo>
                    <a:lnTo>
                      <a:pt x="120" y="14"/>
                    </a:lnTo>
                    <a:lnTo>
                      <a:pt x="124" y="18"/>
                    </a:lnTo>
                    <a:lnTo>
                      <a:pt x="126" y="20"/>
                    </a:lnTo>
                    <a:lnTo>
                      <a:pt x="146" y="19"/>
                    </a:lnTo>
                    <a:lnTo>
                      <a:pt x="165" y="20"/>
                    </a:lnTo>
                    <a:lnTo>
                      <a:pt x="186" y="23"/>
                    </a:lnTo>
                    <a:lnTo>
                      <a:pt x="205" y="24"/>
                    </a:lnTo>
                    <a:lnTo>
                      <a:pt x="225" y="24"/>
                    </a:lnTo>
                    <a:lnTo>
                      <a:pt x="243" y="22"/>
                    </a:lnTo>
                    <a:lnTo>
                      <a:pt x="258" y="14"/>
                    </a:lnTo>
                    <a:lnTo>
                      <a:pt x="271" y="2"/>
                    </a:lnTo>
                    <a:lnTo>
                      <a:pt x="424" y="6"/>
                    </a:lnTo>
                    <a:lnTo>
                      <a:pt x="424" y="32"/>
                    </a:lnTo>
                    <a:lnTo>
                      <a:pt x="2" y="23"/>
                    </a:lnTo>
                    <a:lnTo>
                      <a:pt x="0" y="11"/>
                    </a:lnTo>
                    <a:lnTo>
                      <a:pt x="6" y="5"/>
                    </a:lnTo>
                    <a:lnTo>
                      <a:pt x="13" y="2"/>
                    </a:lnTo>
                    <a:lnTo>
                      <a:pt x="22" y="0"/>
                    </a:lnTo>
                    <a:lnTo>
                      <a:pt x="116" y="6"/>
                    </a:lnTo>
                    <a:close/>
                  </a:path>
                </a:pathLst>
              </a:custGeom>
              <a:solidFill>
                <a:srgbClr val="9E9E9E"/>
              </a:solidFill>
              <a:ln w="9525">
                <a:noFill/>
                <a:round/>
                <a:headEnd/>
                <a:tailEnd/>
              </a:ln>
            </p:spPr>
            <p:txBody>
              <a:bodyPr/>
              <a:lstStyle/>
              <a:p>
                <a:endParaRPr lang="en-US" dirty="0"/>
              </a:p>
            </p:txBody>
          </p:sp>
          <p:sp>
            <p:nvSpPr>
              <p:cNvPr id="337" name="Freeform 240"/>
              <p:cNvSpPr>
                <a:spLocks/>
              </p:cNvSpPr>
              <p:nvPr/>
            </p:nvSpPr>
            <p:spPr bwMode="auto">
              <a:xfrm>
                <a:off x="3550" y="3439"/>
                <a:ext cx="149" cy="12"/>
              </a:xfrm>
              <a:custGeom>
                <a:avLst/>
                <a:gdLst>
                  <a:gd name="T0" fmla="*/ 449 w 449"/>
                  <a:gd name="T1" fmla="*/ 7 h 34"/>
                  <a:gd name="T2" fmla="*/ 449 w 449"/>
                  <a:gd name="T3" fmla="*/ 29 h 34"/>
                  <a:gd name="T4" fmla="*/ 420 w 449"/>
                  <a:gd name="T5" fmla="*/ 26 h 34"/>
                  <a:gd name="T6" fmla="*/ 390 w 449"/>
                  <a:gd name="T7" fmla="*/ 25 h 34"/>
                  <a:gd name="T8" fmla="*/ 361 w 449"/>
                  <a:gd name="T9" fmla="*/ 25 h 34"/>
                  <a:gd name="T10" fmla="*/ 333 w 449"/>
                  <a:gd name="T11" fmla="*/ 25 h 34"/>
                  <a:gd name="T12" fmla="*/ 306 w 449"/>
                  <a:gd name="T13" fmla="*/ 25 h 34"/>
                  <a:gd name="T14" fmla="*/ 277 w 449"/>
                  <a:gd name="T15" fmla="*/ 26 h 34"/>
                  <a:gd name="T16" fmla="*/ 250 w 449"/>
                  <a:gd name="T17" fmla="*/ 29 h 34"/>
                  <a:gd name="T18" fmla="*/ 223 w 449"/>
                  <a:gd name="T19" fmla="*/ 30 h 34"/>
                  <a:gd name="T20" fmla="*/ 195 w 449"/>
                  <a:gd name="T21" fmla="*/ 31 h 34"/>
                  <a:gd name="T22" fmla="*/ 168 w 449"/>
                  <a:gd name="T23" fmla="*/ 32 h 34"/>
                  <a:gd name="T24" fmla="*/ 141 w 449"/>
                  <a:gd name="T25" fmla="*/ 34 h 34"/>
                  <a:gd name="T26" fmla="*/ 112 w 449"/>
                  <a:gd name="T27" fmla="*/ 34 h 34"/>
                  <a:gd name="T28" fmla="*/ 85 w 449"/>
                  <a:gd name="T29" fmla="*/ 34 h 34"/>
                  <a:gd name="T30" fmla="*/ 57 w 449"/>
                  <a:gd name="T31" fmla="*/ 32 h 34"/>
                  <a:gd name="T32" fmla="*/ 28 w 449"/>
                  <a:gd name="T33" fmla="*/ 30 h 34"/>
                  <a:gd name="T34" fmla="*/ 0 w 449"/>
                  <a:gd name="T35" fmla="*/ 26 h 34"/>
                  <a:gd name="T36" fmla="*/ 0 w 449"/>
                  <a:gd name="T37" fmla="*/ 4 h 34"/>
                  <a:gd name="T38" fmla="*/ 13 w 449"/>
                  <a:gd name="T39" fmla="*/ 4 h 34"/>
                  <a:gd name="T40" fmla="*/ 24 w 449"/>
                  <a:gd name="T41" fmla="*/ 4 h 34"/>
                  <a:gd name="T42" fmla="*/ 37 w 449"/>
                  <a:gd name="T43" fmla="*/ 4 h 34"/>
                  <a:gd name="T44" fmla="*/ 49 w 449"/>
                  <a:gd name="T45" fmla="*/ 7 h 34"/>
                  <a:gd name="T46" fmla="*/ 59 w 449"/>
                  <a:gd name="T47" fmla="*/ 9 h 34"/>
                  <a:gd name="T48" fmla="*/ 70 w 449"/>
                  <a:gd name="T49" fmla="*/ 13 h 34"/>
                  <a:gd name="T50" fmla="*/ 80 w 449"/>
                  <a:gd name="T51" fmla="*/ 18 h 34"/>
                  <a:gd name="T52" fmla="*/ 88 w 449"/>
                  <a:gd name="T53" fmla="*/ 26 h 34"/>
                  <a:gd name="T54" fmla="*/ 96 w 449"/>
                  <a:gd name="T55" fmla="*/ 23 h 34"/>
                  <a:gd name="T56" fmla="*/ 102 w 449"/>
                  <a:gd name="T57" fmla="*/ 21 h 34"/>
                  <a:gd name="T58" fmla="*/ 109 w 449"/>
                  <a:gd name="T59" fmla="*/ 18 h 34"/>
                  <a:gd name="T60" fmla="*/ 115 w 449"/>
                  <a:gd name="T61" fmla="*/ 12 h 34"/>
                  <a:gd name="T62" fmla="*/ 127 w 449"/>
                  <a:gd name="T63" fmla="*/ 10 h 34"/>
                  <a:gd name="T64" fmla="*/ 141 w 449"/>
                  <a:gd name="T65" fmla="*/ 9 h 34"/>
                  <a:gd name="T66" fmla="*/ 155 w 449"/>
                  <a:gd name="T67" fmla="*/ 8 h 34"/>
                  <a:gd name="T68" fmla="*/ 171 w 449"/>
                  <a:gd name="T69" fmla="*/ 7 h 34"/>
                  <a:gd name="T70" fmla="*/ 186 w 449"/>
                  <a:gd name="T71" fmla="*/ 8 h 34"/>
                  <a:gd name="T72" fmla="*/ 201 w 449"/>
                  <a:gd name="T73" fmla="*/ 10 h 34"/>
                  <a:gd name="T74" fmla="*/ 213 w 449"/>
                  <a:gd name="T75" fmla="*/ 16 h 34"/>
                  <a:gd name="T76" fmla="*/ 224 w 449"/>
                  <a:gd name="T77" fmla="*/ 23 h 34"/>
                  <a:gd name="T78" fmla="*/ 234 w 449"/>
                  <a:gd name="T79" fmla="*/ 22 h 34"/>
                  <a:gd name="T80" fmla="*/ 245 w 449"/>
                  <a:gd name="T81" fmla="*/ 19 h 34"/>
                  <a:gd name="T82" fmla="*/ 255 w 449"/>
                  <a:gd name="T83" fmla="*/ 17 h 34"/>
                  <a:gd name="T84" fmla="*/ 265 w 449"/>
                  <a:gd name="T85" fmla="*/ 13 h 34"/>
                  <a:gd name="T86" fmla="*/ 274 w 449"/>
                  <a:gd name="T87" fmla="*/ 10 h 34"/>
                  <a:gd name="T88" fmla="*/ 285 w 449"/>
                  <a:gd name="T89" fmla="*/ 8 h 34"/>
                  <a:gd name="T90" fmla="*/ 296 w 449"/>
                  <a:gd name="T91" fmla="*/ 5 h 34"/>
                  <a:gd name="T92" fmla="*/ 307 w 449"/>
                  <a:gd name="T93" fmla="*/ 4 h 34"/>
                  <a:gd name="T94" fmla="*/ 322 w 449"/>
                  <a:gd name="T95" fmla="*/ 0 h 34"/>
                  <a:gd name="T96" fmla="*/ 337 w 449"/>
                  <a:gd name="T97" fmla="*/ 1 h 34"/>
                  <a:gd name="T98" fmla="*/ 350 w 449"/>
                  <a:gd name="T99" fmla="*/ 8 h 34"/>
                  <a:gd name="T100" fmla="*/ 363 w 449"/>
                  <a:gd name="T101" fmla="*/ 14 h 34"/>
                  <a:gd name="T102" fmla="*/ 374 w 449"/>
                  <a:gd name="T103" fmla="*/ 21 h 34"/>
                  <a:gd name="T104" fmla="*/ 387 w 449"/>
                  <a:gd name="T105" fmla="*/ 22 h 34"/>
                  <a:gd name="T106" fmla="*/ 400 w 449"/>
                  <a:gd name="T107" fmla="*/ 18 h 34"/>
                  <a:gd name="T108" fmla="*/ 414 w 449"/>
                  <a:gd name="T109" fmla="*/ 7 h 34"/>
                  <a:gd name="T110" fmla="*/ 449 w 449"/>
                  <a:gd name="T111" fmla="*/ 7 h 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49"/>
                  <a:gd name="T169" fmla="*/ 0 h 34"/>
                  <a:gd name="T170" fmla="*/ 449 w 449"/>
                  <a:gd name="T171" fmla="*/ 34 h 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49" h="34">
                    <a:moveTo>
                      <a:pt x="449" y="7"/>
                    </a:moveTo>
                    <a:lnTo>
                      <a:pt x="449" y="29"/>
                    </a:lnTo>
                    <a:lnTo>
                      <a:pt x="420" y="26"/>
                    </a:lnTo>
                    <a:lnTo>
                      <a:pt x="390" y="25"/>
                    </a:lnTo>
                    <a:lnTo>
                      <a:pt x="361" y="25"/>
                    </a:lnTo>
                    <a:lnTo>
                      <a:pt x="333" y="25"/>
                    </a:lnTo>
                    <a:lnTo>
                      <a:pt x="306" y="25"/>
                    </a:lnTo>
                    <a:lnTo>
                      <a:pt x="277" y="26"/>
                    </a:lnTo>
                    <a:lnTo>
                      <a:pt x="250" y="29"/>
                    </a:lnTo>
                    <a:lnTo>
                      <a:pt x="223" y="30"/>
                    </a:lnTo>
                    <a:lnTo>
                      <a:pt x="195" y="31"/>
                    </a:lnTo>
                    <a:lnTo>
                      <a:pt x="168" y="32"/>
                    </a:lnTo>
                    <a:lnTo>
                      <a:pt x="141" y="34"/>
                    </a:lnTo>
                    <a:lnTo>
                      <a:pt x="112" y="34"/>
                    </a:lnTo>
                    <a:lnTo>
                      <a:pt x="85" y="34"/>
                    </a:lnTo>
                    <a:lnTo>
                      <a:pt x="57" y="32"/>
                    </a:lnTo>
                    <a:lnTo>
                      <a:pt x="28" y="30"/>
                    </a:lnTo>
                    <a:lnTo>
                      <a:pt x="0" y="26"/>
                    </a:lnTo>
                    <a:lnTo>
                      <a:pt x="0" y="4"/>
                    </a:lnTo>
                    <a:lnTo>
                      <a:pt x="13" y="4"/>
                    </a:lnTo>
                    <a:lnTo>
                      <a:pt x="24" y="4"/>
                    </a:lnTo>
                    <a:lnTo>
                      <a:pt x="37" y="4"/>
                    </a:lnTo>
                    <a:lnTo>
                      <a:pt x="49" y="7"/>
                    </a:lnTo>
                    <a:lnTo>
                      <a:pt x="59" y="9"/>
                    </a:lnTo>
                    <a:lnTo>
                      <a:pt x="70" y="13"/>
                    </a:lnTo>
                    <a:lnTo>
                      <a:pt x="80" y="18"/>
                    </a:lnTo>
                    <a:lnTo>
                      <a:pt x="88" y="26"/>
                    </a:lnTo>
                    <a:lnTo>
                      <a:pt x="96" y="23"/>
                    </a:lnTo>
                    <a:lnTo>
                      <a:pt x="102" y="21"/>
                    </a:lnTo>
                    <a:lnTo>
                      <a:pt x="109" y="18"/>
                    </a:lnTo>
                    <a:lnTo>
                      <a:pt x="115" y="12"/>
                    </a:lnTo>
                    <a:lnTo>
                      <a:pt x="127" y="10"/>
                    </a:lnTo>
                    <a:lnTo>
                      <a:pt x="141" y="9"/>
                    </a:lnTo>
                    <a:lnTo>
                      <a:pt x="155" y="8"/>
                    </a:lnTo>
                    <a:lnTo>
                      <a:pt x="171" y="7"/>
                    </a:lnTo>
                    <a:lnTo>
                      <a:pt x="186" y="8"/>
                    </a:lnTo>
                    <a:lnTo>
                      <a:pt x="201" y="10"/>
                    </a:lnTo>
                    <a:lnTo>
                      <a:pt x="213" y="16"/>
                    </a:lnTo>
                    <a:lnTo>
                      <a:pt x="224" y="23"/>
                    </a:lnTo>
                    <a:lnTo>
                      <a:pt x="234" y="22"/>
                    </a:lnTo>
                    <a:lnTo>
                      <a:pt x="245" y="19"/>
                    </a:lnTo>
                    <a:lnTo>
                      <a:pt x="255" y="17"/>
                    </a:lnTo>
                    <a:lnTo>
                      <a:pt x="265" y="13"/>
                    </a:lnTo>
                    <a:lnTo>
                      <a:pt x="274" y="10"/>
                    </a:lnTo>
                    <a:lnTo>
                      <a:pt x="285" y="8"/>
                    </a:lnTo>
                    <a:lnTo>
                      <a:pt x="296" y="5"/>
                    </a:lnTo>
                    <a:lnTo>
                      <a:pt x="307" y="4"/>
                    </a:lnTo>
                    <a:lnTo>
                      <a:pt x="322" y="0"/>
                    </a:lnTo>
                    <a:lnTo>
                      <a:pt x="337" y="1"/>
                    </a:lnTo>
                    <a:lnTo>
                      <a:pt x="350" y="8"/>
                    </a:lnTo>
                    <a:lnTo>
                      <a:pt x="363" y="14"/>
                    </a:lnTo>
                    <a:lnTo>
                      <a:pt x="374" y="21"/>
                    </a:lnTo>
                    <a:lnTo>
                      <a:pt x="387" y="22"/>
                    </a:lnTo>
                    <a:lnTo>
                      <a:pt x="400" y="18"/>
                    </a:lnTo>
                    <a:lnTo>
                      <a:pt x="414" y="7"/>
                    </a:lnTo>
                    <a:lnTo>
                      <a:pt x="449" y="7"/>
                    </a:lnTo>
                    <a:close/>
                  </a:path>
                </a:pathLst>
              </a:custGeom>
              <a:solidFill>
                <a:srgbClr val="FFB73D"/>
              </a:solidFill>
              <a:ln w="9525">
                <a:noFill/>
                <a:round/>
                <a:headEnd/>
                <a:tailEnd/>
              </a:ln>
            </p:spPr>
            <p:txBody>
              <a:bodyPr/>
              <a:lstStyle/>
              <a:p>
                <a:endParaRPr lang="en-US" dirty="0"/>
              </a:p>
            </p:txBody>
          </p:sp>
          <p:sp>
            <p:nvSpPr>
              <p:cNvPr id="338" name="Freeform 241"/>
              <p:cNvSpPr>
                <a:spLocks/>
              </p:cNvSpPr>
              <p:nvPr/>
            </p:nvSpPr>
            <p:spPr bwMode="auto">
              <a:xfrm>
                <a:off x="3528" y="3455"/>
                <a:ext cx="75" cy="9"/>
              </a:xfrm>
              <a:custGeom>
                <a:avLst/>
                <a:gdLst>
                  <a:gd name="T0" fmla="*/ 224 w 224"/>
                  <a:gd name="T1" fmla="*/ 28 h 28"/>
                  <a:gd name="T2" fmla="*/ 0 w 224"/>
                  <a:gd name="T3" fmla="*/ 24 h 28"/>
                  <a:gd name="T4" fmla="*/ 0 w 224"/>
                  <a:gd name="T5" fmla="*/ 2 h 28"/>
                  <a:gd name="T6" fmla="*/ 13 w 224"/>
                  <a:gd name="T7" fmla="*/ 2 h 28"/>
                  <a:gd name="T8" fmla="*/ 26 w 224"/>
                  <a:gd name="T9" fmla="*/ 2 h 28"/>
                  <a:gd name="T10" fmla="*/ 39 w 224"/>
                  <a:gd name="T11" fmla="*/ 1 h 28"/>
                  <a:gd name="T12" fmla="*/ 53 w 224"/>
                  <a:gd name="T13" fmla="*/ 1 h 28"/>
                  <a:gd name="T14" fmla="*/ 66 w 224"/>
                  <a:gd name="T15" fmla="*/ 1 h 28"/>
                  <a:gd name="T16" fmla="*/ 81 w 224"/>
                  <a:gd name="T17" fmla="*/ 0 h 28"/>
                  <a:gd name="T18" fmla="*/ 95 w 224"/>
                  <a:gd name="T19" fmla="*/ 0 h 28"/>
                  <a:gd name="T20" fmla="*/ 109 w 224"/>
                  <a:gd name="T21" fmla="*/ 0 h 28"/>
                  <a:gd name="T22" fmla="*/ 122 w 224"/>
                  <a:gd name="T23" fmla="*/ 0 h 28"/>
                  <a:gd name="T24" fmla="*/ 136 w 224"/>
                  <a:gd name="T25" fmla="*/ 0 h 28"/>
                  <a:gd name="T26" fmla="*/ 152 w 224"/>
                  <a:gd name="T27" fmla="*/ 0 h 28"/>
                  <a:gd name="T28" fmla="*/ 166 w 224"/>
                  <a:gd name="T29" fmla="*/ 1 h 28"/>
                  <a:gd name="T30" fmla="*/ 180 w 224"/>
                  <a:gd name="T31" fmla="*/ 2 h 28"/>
                  <a:gd name="T32" fmla="*/ 195 w 224"/>
                  <a:gd name="T33" fmla="*/ 4 h 28"/>
                  <a:gd name="T34" fmla="*/ 210 w 224"/>
                  <a:gd name="T35" fmla="*/ 5 h 28"/>
                  <a:gd name="T36" fmla="*/ 224 w 224"/>
                  <a:gd name="T37" fmla="*/ 7 h 28"/>
                  <a:gd name="T38" fmla="*/ 224 w 224"/>
                  <a:gd name="T39" fmla="*/ 28 h 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
                  <a:gd name="T62" fmla="*/ 224 w 224"/>
                  <a:gd name="T63" fmla="*/ 28 h 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
                    <a:moveTo>
                      <a:pt x="224" y="28"/>
                    </a:moveTo>
                    <a:lnTo>
                      <a:pt x="0" y="24"/>
                    </a:lnTo>
                    <a:lnTo>
                      <a:pt x="0" y="2"/>
                    </a:lnTo>
                    <a:lnTo>
                      <a:pt x="13" y="2"/>
                    </a:lnTo>
                    <a:lnTo>
                      <a:pt x="26" y="2"/>
                    </a:lnTo>
                    <a:lnTo>
                      <a:pt x="39" y="1"/>
                    </a:lnTo>
                    <a:lnTo>
                      <a:pt x="53" y="1"/>
                    </a:lnTo>
                    <a:lnTo>
                      <a:pt x="66" y="1"/>
                    </a:lnTo>
                    <a:lnTo>
                      <a:pt x="81" y="0"/>
                    </a:lnTo>
                    <a:lnTo>
                      <a:pt x="95" y="0"/>
                    </a:lnTo>
                    <a:lnTo>
                      <a:pt x="109" y="0"/>
                    </a:lnTo>
                    <a:lnTo>
                      <a:pt x="122" y="0"/>
                    </a:lnTo>
                    <a:lnTo>
                      <a:pt x="136" y="0"/>
                    </a:lnTo>
                    <a:lnTo>
                      <a:pt x="152" y="0"/>
                    </a:lnTo>
                    <a:lnTo>
                      <a:pt x="166" y="1"/>
                    </a:lnTo>
                    <a:lnTo>
                      <a:pt x="180" y="2"/>
                    </a:lnTo>
                    <a:lnTo>
                      <a:pt x="195" y="4"/>
                    </a:lnTo>
                    <a:lnTo>
                      <a:pt x="210" y="5"/>
                    </a:lnTo>
                    <a:lnTo>
                      <a:pt x="224" y="7"/>
                    </a:lnTo>
                    <a:lnTo>
                      <a:pt x="224" y="28"/>
                    </a:lnTo>
                    <a:close/>
                  </a:path>
                </a:pathLst>
              </a:custGeom>
              <a:solidFill>
                <a:srgbClr val="91A3E0"/>
              </a:solidFill>
              <a:ln w="9525">
                <a:noFill/>
                <a:round/>
                <a:headEnd/>
                <a:tailEnd/>
              </a:ln>
            </p:spPr>
            <p:txBody>
              <a:bodyPr/>
              <a:lstStyle/>
              <a:p>
                <a:endParaRPr lang="en-US" dirty="0"/>
              </a:p>
            </p:txBody>
          </p:sp>
          <p:sp>
            <p:nvSpPr>
              <p:cNvPr id="339" name="Freeform 242"/>
              <p:cNvSpPr>
                <a:spLocks/>
              </p:cNvSpPr>
              <p:nvPr/>
            </p:nvSpPr>
            <p:spPr bwMode="auto">
              <a:xfrm>
                <a:off x="3863" y="3462"/>
                <a:ext cx="81" cy="138"/>
              </a:xfrm>
              <a:custGeom>
                <a:avLst/>
                <a:gdLst>
                  <a:gd name="T0" fmla="*/ 103 w 242"/>
                  <a:gd name="T1" fmla="*/ 0 h 413"/>
                  <a:gd name="T2" fmla="*/ 120 w 242"/>
                  <a:gd name="T3" fmla="*/ 0 h 413"/>
                  <a:gd name="T4" fmla="*/ 239 w 242"/>
                  <a:gd name="T5" fmla="*/ 278 h 413"/>
                  <a:gd name="T6" fmla="*/ 242 w 242"/>
                  <a:gd name="T7" fmla="*/ 307 h 413"/>
                  <a:gd name="T8" fmla="*/ 239 w 242"/>
                  <a:gd name="T9" fmla="*/ 337 h 413"/>
                  <a:gd name="T10" fmla="*/ 229 w 242"/>
                  <a:gd name="T11" fmla="*/ 364 h 413"/>
                  <a:gd name="T12" fmla="*/ 211 w 242"/>
                  <a:gd name="T13" fmla="*/ 386 h 413"/>
                  <a:gd name="T14" fmla="*/ 200 w 242"/>
                  <a:gd name="T15" fmla="*/ 394 h 413"/>
                  <a:gd name="T16" fmla="*/ 189 w 242"/>
                  <a:gd name="T17" fmla="*/ 400 h 413"/>
                  <a:gd name="T18" fmla="*/ 177 w 242"/>
                  <a:gd name="T19" fmla="*/ 405 h 413"/>
                  <a:gd name="T20" fmla="*/ 164 w 242"/>
                  <a:gd name="T21" fmla="*/ 409 h 413"/>
                  <a:gd name="T22" fmla="*/ 151 w 242"/>
                  <a:gd name="T23" fmla="*/ 412 h 413"/>
                  <a:gd name="T24" fmla="*/ 138 w 242"/>
                  <a:gd name="T25" fmla="*/ 413 h 413"/>
                  <a:gd name="T26" fmla="*/ 125 w 242"/>
                  <a:gd name="T27" fmla="*/ 413 h 413"/>
                  <a:gd name="T28" fmla="*/ 111 w 242"/>
                  <a:gd name="T29" fmla="*/ 413 h 413"/>
                  <a:gd name="T30" fmla="*/ 97 w 242"/>
                  <a:gd name="T31" fmla="*/ 412 h 413"/>
                  <a:gd name="T32" fmla="*/ 82 w 242"/>
                  <a:gd name="T33" fmla="*/ 410 h 413"/>
                  <a:gd name="T34" fmla="*/ 68 w 242"/>
                  <a:gd name="T35" fmla="*/ 409 h 413"/>
                  <a:gd name="T36" fmla="*/ 54 w 242"/>
                  <a:gd name="T37" fmla="*/ 409 h 413"/>
                  <a:gd name="T38" fmla="*/ 40 w 242"/>
                  <a:gd name="T39" fmla="*/ 408 h 413"/>
                  <a:gd name="T40" fmla="*/ 27 w 242"/>
                  <a:gd name="T41" fmla="*/ 408 h 413"/>
                  <a:gd name="T42" fmla="*/ 13 w 242"/>
                  <a:gd name="T43" fmla="*/ 408 h 413"/>
                  <a:gd name="T44" fmla="*/ 0 w 242"/>
                  <a:gd name="T45" fmla="*/ 409 h 413"/>
                  <a:gd name="T46" fmla="*/ 1 w 242"/>
                  <a:gd name="T47" fmla="*/ 233 h 413"/>
                  <a:gd name="T48" fmla="*/ 38 w 242"/>
                  <a:gd name="T49" fmla="*/ 225 h 413"/>
                  <a:gd name="T50" fmla="*/ 60 w 242"/>
                  <a:gd name="T51" fmla="*/ 211 h 413"/>
                  <a:gd name="T52" fmla="*/ 71 w 242"/>
                  <a:gd name="T53" fmla="*/ 190 h 413"/>
                  <a:gd name="T54" fmla="*/ 76 w 242"/>
                  <a:gd name="T55" fmla="*/ 168 h 413"/>
                  <a:gd name="T56" fmla="*/ 76 w 242"/>
                  <a:gd name="T57" fmla="*/ 145 h 413"/>
                  <a:gd name="T58" fmla="*/ 77 w 242"/>
                  <a:gd name="T59" fmla="*/ 125 h 413"/>
                  <a:gd name="T60" fmla="*/ 82 w 242"/>
                  <a:gd name="T61" fmla="*/ 111 h 413"/>
                  <a:gd name="T62" fmla="*/ 97 w 242"/>
                  <a:gd name="T63" fmla="*/ 105 h 413"/>
                  <a:gd name="T64" fmla="*/ 103 w 242"/>
                  <a:gd name="T65" fmla="*/ 0 h 4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2"/>
                  <a:gd name="T100" fmla="*/ 0 h 413"/>
                  <a:gd name="T101" fmla="*/ 242 w 242"/>
                  <a:gd name="T102" fmla="*/ 413 h 4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2" h="413">
                    <a:moveTo>
                      <a:pt x="103" y="0"/>
                    </a:moveTo>
                    <a:lnTo>
                      <a:pt x="120" y="0"/>
                    </a:lnTo>
                    <a:lnTo>
                      <a:pt x="239" y="278"/>
                    </a:lnTo>
                    <a:lnTo>
                      <a:pt x="242" y="307"/>
                    </a:lnTo>
                    <a:lnTo>
                      <a:pt x="239" y="337"/>
                    </a:lnTo>
                    <a:lnTo>
                      <a:pt x="229" y="364"/>
                    </a:lnTo>
                    <a:lnTo>
                      <a:pt x="211" y="386"/>
                    </a:lnTo>
                    <a:lnTo>
                      <a:pt x="200" y="394"/>
                    </a:lnTo>
                    <a:lnTo>
                      <a:pt x="189" y="400"/>
                    </a:lnTo>
                    <a:lnTo>
                      <a:pt x="177" y="405"/>
                    </a:lnTo>
                    <a:lnTo>
                      <a:pt x="164" y="409"/>
                    </a:lnTo>
                    <a:lnTo>
                      <a:pt x="151" y="412"/>
                    </a:lnTo>
                    <a:lnTo>
                      <a:pt x="138" y="413"/>
                    </a:lnTo>
                    <a:lnTo>
                      <a:pt x="125" y="413"/>
                    </a:lnTo>
                    <a:lnTo>
                      <a:pt x="111" y="413"/>
                    </a:lnTo>
                    <a:lnTo>
                      <a:pt x="97" y="412"/>
                    </a:lnTo>
                    <a:lnTo>
                      <a:pt x="82" y="410"/>
                    </a:lnTo>
                    <a:lnTo>
                      <a:pt x="68" y="409"/>
                    </a:lnTo>
                    <a:lnTo>
                      <a:pt x="54" y="409"/>
                    </a:lnTo>
                    <a:lnTo>
                      <a:pt x="40" y="408"/>
                    </a:lnTo>
                    <a:lnTo>
                      <a:pt x="27" y="408"/>
                    </a:lnTo>
                    <a:lnTo>
                      <a:pt x="13" y="408"/>
                    </a:lnTo>
                    <a:lnTo>
                      <a:pt x="0" y="409"/>
                    </a:lnTo>
                    <a:lnTo>
                      <a:pt x="1" y="233"/>
                    </a:lnTo>
                    <a:lnTo>
                      <a:pt x="38" y="225"/>
                    </a:lnTo>
                    <a:lnTo>
                      <a:pt x="60" y="211"/>
                    </a:lnTo>
                    <a:lnTo>
                      <a:pt x="71" y="190"/>
                    </a:lnTo>
                    <a:lnTo>
                      <a:pt x="76" y="168"/>
                    </a:lnTo>
                    <a:lnTo>
                      <a:pt x="76" y="145"/>
                    </a:lnTo>
                    <a:lnTo>
                      <a:pt x="77" y="125"/>
                    </a:lnTo>
                    <a:lnTo>
                      <a:pt x="82" y="111"/>
                    </a:lnTo>
                    <a:lnTo>
                      <a:pt x="97" y="105"/>
                    </a:lnTo>
                    <a:lnTo>
                      <a:pt x="103" y="0"/>
                    </a:lnTo>
                    <a:close/>
                  </a:path>
                </a:pathLst>
              </a:custGeom>
              <a:solidFill>
                <a:srgbClr val="66CCF9"/>
              </a:solidFill>
              <a:ln w="9525">
                <a:noFill/>
                <a:round/>
                <a:headEnd/>
                <a:tailEnd/>
              </a:ln>
            </p:spPr>
            <p:txBody>
              <a:bodyPr/>
              <a:lstStyle/>
              <a:p>
                <a:endParaRPr lang="en-US" dirty="0"/>
              </a:p>
            </p:txBody>
          </p:sp>
          <p:sp>
            <p:nvSpPr>
              <p:cNvPr id="340" name="Freeform 243"/>
              <p:cNvSpPr>
                <a:spLocks/>
              </p:cNvSpPr>
              <p:nvPr/>
            </p:nvSpPr>
            <p:spPr bwMode="auto">
              <a:xfrm>
                <a:off x="3711" y="3463"/>
                <a:ext cx="21" cy="41"/>
              </a:xfrm>
              <a:custGeom>
                <a:avLst/>
                <a:gdLst>
                  <a:gd name="T0" fmla="*/ 64 w 64"/>
                  <a:gd name="T1" fmla="*/ 0 h 123"/>
                  <a:gd name="T2" fmla="*/ 60 w 64"/>
                  <a:gd name="T3" fmla="*/ 16 h 123"/>
                  <a:gd name="T4" fmla="*/ 53 w 64"/>
                  <a:gd name="T5" fmla="*/ 31 h 123"/>
                  <a:gd name="T6" fmla="*/ 47 w 64"/>
                  <a:gd name="T7" fmla="*/ 46 h 123"/>
                  <a:gd name="T8" fmla="*/ 40 w 64"/>
                  <a:gd name="T9" fmla="*/ 60 h 123"/>
                  <a:gd name="T10" fmla="*/ 32 w 64"/>
                  <a:gd name="T11" fmla="*/ 74 h 123"/>
                  <a:gd name="T12" fmla="*/ 26 w 64"/>
                  <a:gd name="T13" fmla="*/ 88 h 123"/>
                  <a:gd name="T14" fmla="*/ 21 w 64"/>
                  <a:gd name="T15" fmla="*/ 104 h 123"/>
                  <a:gd name="T16" fmla="*/ 16 w 64"/>
                  <a:gd name="T17" fmla="*/ 119 h 123"/>
                  <a:gd name="T18" fmla="*/ 0 w 64"/>
                  <a:gd name="T19" fmla="*/ 123 h 123"/>
                  <a:gd name="T20" fmla="*/ 1 w 64"/>
                  <a:gd name="T21" fmla="*/ 108 h 123"/>
                  <a:gd name="T22" fmla="*/ 7 w 64"/>
                  <a:gd name="T23" fmla="*/ 94 h 123"/>
                  <a:gd name="T24" fmla="*/ 13 w 64"/>
                  <a:gd name="T25" fmla="*/ 78 h 123"/>
                  <a:gd name="T26" fmla="*/ 21 w 64"/>
                  <a:gd name="T27" fmla="*/ 62 h 123"/>
                  <a:gd name="T28" fmla="*/ 29 w 64"/>
                  <a:gd name="T29" fmla="*/ 47 h 123"/>
                  <a:gd name="T30" fmla="*/ 36 w 64"/>
                  <a:gd name="T31" fmla="*/ 31 h 123"/>
                  <a:gd name="T32" fmla="*/ 44 w 64"/>
                  <a:gd name="T33" fmla="*/ 16 h 123"/>
                  <a:gd name="T34" fmla="*/ 49 w 64"/>
                  <a:gd name="T35" fmla="*/ 0 h 123"/>
                  <a:gd name="T36" fmla="*/ 64 w 64"/>
                  <a:gd name="T37" fmla="*/ 0 h 1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4"/>
                  <a:gd name="T58" fmla="*/ 0 h 123"/>
                  <a:gd name="T59" fmla="*/ 64 w 64"/>
                  <a:gd name="T60" fmla="*/ 123 h 1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4" h="123">
                    <a:moveTo>
                      <a:pt x="64" y="0"/>
                    </a:moveTo>
                    <a:lnTo>
                      <a:pt x="60" y="16"/>
                    </a:lnTo>
                    <a:lnTo>
                      <a:pt x="53" y="31"/>
                    </a:lnTo>
                    <a:lnTo>
                      <a:pt x="47" y="46"/>
                    </a:lnTo>
                    <a:lnTo>
                      <a:pt x="40" y="60"/>
                    </a:lnTo>
                    <a:lnTo>
                      <a:pt x="32" y="74"/>
                    </a:lnTo>
                    <a:lnTo>
                      <a:pt x="26" y="88"/>
                    </a:lnTo>
                    <a:lnTo>
                      <a:pt x="21" y="104"/>
                    </a:lnTo>
                    <a:lnTo>
                      <a:pt x="16" y="119"/>
                    </a:lnTo>
                    <a:lnTo>
                      <a:pt x="0" y="123"/>
                    </a:lnTo>
                    <a:lnTo>
                      <a:pt x="1" y="108"/>
                    </a:lnTo>
                    <a:lnTo>
                      <a:pt x="7" y="94"/>
                    </a:lnTo>
                    <a:lnTo>
                      <a:pt x="13" y="78"/>
                    </a:lnTo>
                    <a:lnTo>
                      <a:pt x="21" y="62"/>
                    </a:lnTo>
                    <a:lnTo>
                      <a:pt x="29" y="47"/>
                    </a:lnTo>
                    <a:lnTo>
                      <a:pt x="36" y="31"/>
                    </a:lnTo>
                    <a:lnTo>
                      <a:pt x="44" y="16"/>
                    </a:lnTo>
                    <a:lnTo>
                      <a:pt x="49" y="0"/>
                    </a:lnTo>
                    <a:lnTo>
                      <a:pt x="64" y="0"/>
                    </a:lnTo>
                    <a:close/>
                  </a:path>
                </a:pathLst>
              </a:custGeom>
              <a:solidFill>
                <a:srgbClr val="000000"/>
              </a:solidFill>
              <a:ln w="9525">
                <a:noFill/>
                <a:round/>
                <a:headEnd/>
                <a:tailEnd/>
              </a:ln>
            </p:spPr>
            <p:txBody>
              <a:bodyPr/>
              <a:lstStyle/>
              <a:p>
                <a:endParaRPr lang="en-US" dirty="0"/>
              </a:p>
            </p:txBody>
          </p:sp>
          <p:sp>
            <p:nvSpPr>
              <p:cNvPr id="341" name="Freeform 244"/>
              <p:cNvSpPr>
                <a:spLocks/>
              </p:cNvSpPr>
              <p:nvPr/>
            </p:nvSpPr>
            <p:spPr bwMode="auto">
              <a:xfrm>
                <a:off x="3509" y="3462"/>
                <a:ext cx="7" cy="28"/>
              </a:xfrm>
              <a:custGeom>
                <a:avLst/>
                <a:gdLst>
                  <a:gd name="T0" fmla="*/ 22 w 22"/>
                  <a:gd name="T1" fmla="*/ 79 h 83"/>
                  <a:gd name="T2" fmla="*/ 5 w 22"/>
                  <a:gd name="T3" fmla="*/ 83 h 83"/>
                  <a:gd name="T4" fmla="*/ 2 w 22"/>
                  <a:gd name="T5" fmla="*/ 66 h 83"/>
                  <a:gd name="T6" fmla="*/ 0 w 22"/>
                  <a:gd name="T7" fmla="*/ 42 h 83"/>
                  <a:gd name="T8" fmla="*/ 2 w 22"/>
                  <a:gd name="T9" fmla="*/ 20 h 83"/>
                  <a:gd name="T10" fmla="*/ 13 w 22"/>
                  <a:gd name="T11" fmla="*/ 0 h 83"/>
                  <a:gd name="T12" fmla="*/ 17 w 22"/>
                  <a:gd name="T13" fmla="*/ 19 h 83"/>
                  <a:gd name="T14" fmla="*/ 19 w 22"/>
                  <a:gd name="T15" fmla="*/ 39 h 83"/>
                  <a:gd name="T16" fmla="*/ 22 w 22"/>
                  <a:gd name="T17" fmla="*/ 58 h 83"/>
                  <a:gd name="T18" fmla="*/ 22 w 22"/>
                  <a:gd name="T19" fmla="*/ 79 h 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
                  <a:gd name="T31" fmla="*/ 0 h 83"/>
                  <a:gd name="T32" fmla="*/ 22 w 22"/>
                  <a:gd name="T33" fmla="*/ 83 h 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 h="83">
                    <a:moveTo>
                      <a:pt x="22" y="79"/>
                    </a:moveTo>
                    <a:lnTo>
                      <a:pt x="5" y="83"/>
                    </a:lnTo>
                    <a:lnTo>
                      <a:pt x="2" y="66"/>
                    </a:lnTo>
                    <a:lnTo>
                      <a:pt x="0" y="42"/>
                    </a:lnTo>
                    <a:lnTo>
                      <a:pt x="2" y="20"/>
                    </a:lnTo>
                    <a:lnTo>
                      <a:pt x="13" y="0"/>
                    </a:lnTo>
                    <a:lnTo>
                      <a:pt x="17" y="19"/>
                    </a:lnTo>
                    <a:lnTo>
                      <a:pt x="19" y="39"/>
                    </a:lnTo>
                    <a:lnTo>
                      <a:pt x="22" y="58"/>
                    </a:lnTo>
                    <a:lnTo>
                      <a:pt x="22" y="79"/>
                    </a:lnTo>
                    <a:close/>
                  </a:path>
                </a:pathLst>
              </a:custGeom>
              <a:solidFill>
                <a:srgbClr val="91A3E0"/>
              </a:solidFill>
              <a:ln w="9525">
                <a:noFill/>
                <a:round/>
                <a:headEnd/>
                <a:tailEnd/>
              </a:ln>
            </p:spPr>
            <p:txBody>
              <a:bodyPr/>
              <a:lstStyle/>
              <a:p>
                <a:endParaRPr lang="en-US" dirty="0"/>
              </a:p>
            </p:txBody>
          </p:sp>
          <p:sp>
            <p:nvSpPr>
              <p:cNvPr id="342" name="Freeform 245"/>
              <p:cNvSpPr>
                <a:spLocks/>
              </p:cNvSpPr>
              <p:nvPr/>
            </p:nvSpPr>
            <p:spPr bwMode="auto">
              <a:xfrm>
                <a:off x="3569" y="3476"/>
                <a:ext cx="49" cy="28"/>
              </a:xfrm>
              <a:custGeom>
                <a:avLst/>
                <a:gdLst>
                  <a:gd name="T0" fmla="*/ 136 w 145"/>
                  <a:gd name="T1" fmla="*/ 79 h 83"/>
                  <a:gd name="T2" fmla="*/ 121 w 145"/>
                  <a:gd name="T3" fmla="*/ 81 h 83"/>
                  <a:gd name="T4" fmla="*/ 105 w 145"/>
                  <a:gd name="T5" fmla="*/ 82 h 83"/>
                  <a:gd name="T6" fmla="*/ 87 w 145"/>
                  <a:gd name="T7" fmla="*/ 83 h 83"/>
                  <a:gd name="T8" fmla="*/ 69 w 145"/>
                  <a:gd name="T9" fmla="*/ 83 h 83"/>
                  <a:gd name="T10" fmla="*/ 51 w 145"/>
                  <a:gd name="T11" fmla="*/ 82 h 83"/>
                  <a:gd name="T12" fmla="*/ 33 w 145"/>
                  <a:gd name="T13" fmla="*/ 81 h 83"/>
                  <a:gd name="T14" fmla="*/ 16 w 145"/>
                  <a:gd name="T15" fmla="*/ 77 h 83"/>
                  <a:gd name="T16" fmla="*/ 0 w 145"/>
                  <a:gd name="T17" fmla="*/ 72 h 83"/>
                  <a:gd name="T18" fmla="*/ 3 w 145"/>
                  <a:gd name="T19" fmla="*/ 8 h 83"/>
                  <a:gd name="T20" fmla="*/ 17 w 145"/>
                  <a:gd name="T21" fmla="*/ 6 h 83"/>
                  <a:gd name="T22" fmla="*/ 34 w 145"/>
                  <a:gd name="T23" fmla="*/ 4 h 83"/>
                  <a:gd name="T24" fmla="*/ 52 w 145"/>
                  <a:gd name="T25" fmla="*/ 4 h 83"/>
                  <a:gd name="T26" fmla="*/ 70 w 145"/>
                  <a:gd name="T27" fmla="*/ 4 h 83"/>
                  <a:gd name="T28" fmla="*/ 88 w 145"/>
                  <a:gd name="T29" fmla="*/ 4 h 83"/>
                  <a:gd name="T30" fmla="*/ 108 w 145"/>
                  <a:gd name="T31" fmla="*/ 4 h 83"/>
                  <a:gd name="T32" fmla="*/ 126 w 145"/>
                  <a:gd name="T33" fmla="*/ 3 h 83"/>
                  <a:gd name="T34" fmla="*/ 143 w 145"/>
                  <a:gd name="T35" fmla="*/ 0 h 83"/>
                  <a:gd name="T36" fmla="*/ 145 w 145"/>
                  <a:gd name="T37" fmla="*/ 16 h 83"/>
                  <a:gd name="T38" fmla="*/ 144 w 145"/>
                  <a:gd name="T39" fmla="*/ 35 h 83"/>
                  <a:gd name="T40" fmla="*/ 139 w 145"/>
                  <a:gd name="T41" fmla="*/ 57 h 83"/>
                  <a:gd name="T42" fmla="*/ 136 w 145"/>
                  <a:gd name="T43" fmla="*/ 79 h 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5"/>
                  <a:gd name="T67" fmla="*/ 0 h 83"/>
                  <a:gd name="T68" fmla="*/ 145 w 145"/>
                  <a:gd name="T69" fmla="*/ 83 h 8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5" h="83">
                    <a:moveTo>
                      <a:pt x="136" y="79"/>
                    </a:moveTo>
                    <a:lnTo>
                      <a:pt x="121" y="81"/>
                    </a:lnTo>
                    <a:lnTo>
                      <a:pt x="105" y="82"/>
                    </a:lnTo>
                    <a:lnTo>
                      <a:pt x="87" y="83"/>
                    </a:lnTo>
                    <a:lnTo>
                      <a:pt x="69" y="83"/>
                    </a:lnTo>
                    <a:lnTo>
                      <a:pt x="51" y="82"/>
                    </a:lnTo>
                    <a:lnTo>
                      <a:pt x="33" y="81"/>
                    </a:lnTo>
                    <a:lnTo>
                      <a:pt x="16" y="77"/>
                    </a:lnTo>
                    <a:lnTo>
                      <a:pt x="0" y="72"/>
                    </a:lnTo>
                    <a:lnTo>
                      <a:pt x="3" y="8"/>
                    </a:lnTo>
                    <a:lnTo>
                      <a:pt x="17" y="6"/>
                    </a:lnTo>
                    <a:lnTo>
                      <a:pt x="34" y="4"/>
                    </a:lnTo>
                    <a:lnTo>
                      <a:pt x="52" y="4"/>
                    </a:lnTo>
                    <a:lnTo>
                      <a:pt x="70" y="4"/>
                    </a:lnTo>
                    <a:lnTo>
                      <a:pt x="88" y="4"/>
                    </a:lnTo>
                    <a:lnTo>
                      <a:pt x="108" y="4"/>
                    </a:lnTo>
                    <a:lnTo>
                      <a:pt x="126" y="3"/>
                    </a:lnTo>
                    <a:lnTo>
                      <a:pt x="143" y="0"/>
                    </a:lnTo>
                    <a:lnTo>
                      <a:pt x="145" y="16"/>
                    </a:lnTo>
                    <a:lnTo>
                      <a:pt x="144" y="35"/>
                    </a:lnTo>
                    <a:lnTo>
                      <a:pt x="139" y="57"/>
                    </a:lnTo>
                    <a:lnTo>
                      <a:pt x="136" y="79"/>
                    </a:lnTo>
                    <a:close/>
                  </a:path>
                </a:pathLst>
              </a:custGeom>
              <a:solidFill>
                <a:srgbClr val="000000"/>
              </a:solidFill>
              <a:ln w="9525">
                <a:noFill/>
                <a:round/>
                <a:headEnd/>
                <a:tailEnd/>
              </a:ln>
            </p:spPr>
            <p:txBody>
              <a:bodyPr/>
              <a:lstStyle/>
              <a:p>
                <a:endParaRPr lang="en-US" dirty="0"/>
              </a:p>
            </p:txBody>
          </p:sp>
          <p:sp>
            <p:nvSpPr>
              <p:cNvPr id="343" name="Freeform 246"/>
              <p:cNvSpPr>
                <a:spLocks/>
              </p:cNvSpPr>
              <p:nvPr/>
            </p:nvSpPr>
            <p:spPr bwMode="auto">
              <a:xfrm>
                <a:off x="3576" y="3482"/>
                <a:ext cx="35" cy="16"/>
              </a:xfrm>
              <a:custGeom>
                <a:avLst/>
                <a:gdLst>
                  <a:gd name="T0" fmla="*/ 104 w 104"/>
                  <a:gd name="T1" fmla="*/ 29 h 48"/>
                  <a:gd name="T2" fmla="*/ 104 w 104"/>
                  <a:gd name="T3" fmla="*/ 46 h 48"/>
                  <a:gd name="T4" fmla="*/ 1 w 104"/>
                  <a:gd name="T5" fmla="*/ 48 h 48"/>
                  <a:gd name="T6" fmla="*/ 1 w 104"/>
                  <a:gd name="T7" fmla="*/ 34 h 48"/>
                  <a:gd name="T8" fmla="*/ 0 w 104"/>
                  <a:gd name="T9" fmla="*/ 17 h 48"/>
                  <a:gd name="T10" fmla="*/ 3 w 104"/>
                  <a:gd name="T11" fmla="*/ 4 h 48"/>
                  <a:gd name="T12" fmla="*/ 16 w 104"/>
                  <a:gd name="T13" fmla="*/ 3 h 48"/>
                  <a:gd name="T14" fmla="*/ 29 w 104"/>
                  <a:gd name="T15" fmla="*/ 4 h 48"/>
                  <a:gd name="T16" fmla="*/ 43 w 104"/>
                  <a:gd name="T17" fmla="*/ 3 h 48"/>
                  <a:gd name="T18" fmla="*/ 58 w 104"/>
                  <a:gd name="T19" fmla="*/ 2 h 48"/>
                  <a:gd name="T20" fmla="*/ 73 w 104"/>
                  <a:gd name="T21" fmla="*/ 0 h 48"/>
                  <a:gd name="T22" fmla="*/ 86 w 104"/>
                  <a:gd name="T23" fmla="*/ 2 h 48"/>
                  <a:gd name="T24" fmla="*/ 96 w 104"/>
                  <a:gd name="T25" fmla="*/ 5 h 48"/>
                  <a:gd name="T26" fmla="*/ 102 w 104"/>
                  <a:gd name="T27" fmla="*/ 15 h 48"/>
                  <a:gd name="T28" fmla="*/ 104 w 104"/>
                  <a:gd name="T29" fmla="*/ 29 h 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4"/>
                  <a:gd name="T46" fmla="*/ 0 h 48"/>
                  <a:gd name="T47" fmla="*/ 104 w 104"/>
                  <a:gd name="T48" fmla="*/ 48 h 4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4" h="48">
                    <a:moveTo>
                      <a:pt x="104" y="29"/>
                    </a:moveTo>
                    <a:lnTo>
                      <a:pt x="104" y="46"/>
                    </a:lnTo>
                    <a:lnTo>
                      <a:pt x="1" y="48"/>
                    </a:lnTo>
                    <a:lnTo>
                      <a:pt x="1" y="34"/>
                    </a:lnTo>
                    <a:lnTo>
                      <a:pt x="0" y="17"/>
                    </a:lnTo>
                    <a:lnTo>
                      <a:pt x="3" y="4"/>
                    </a:lnTo>
                    <a:lnTo>
                      <a:pt x="16" y="3"/>
                    </a:lnTo>
                    <a:lnTo>
                      <a:pt x="29" y="4"/>
                    </a:lnTo>
                    <a:lnTo>
                      <a:pt x="43" y="3"/>
                    </a:lnTo>
                    <a:lnTo>
                      <a:pt x="58" y="2"/>
                    </a:lnTo>
                    <a:lnTo>
                      <a:pt x="73" y="0"/>
                    </a:lnTo>
                    <a:lnTo>
                      <a:pt x="86" y="2"/>
                    </a:lnTo>
                    <a:lnTo>
                      <a:pt x="96" y="5"/>
                    </a:lnTo>
                    <a:lnTo>
                      <a:pt x="102" y="15"/>
                    </a:lnTo>
                    <a:lnTo>
                      <a:pt x="104" y="29"/>
                    </a:lnTo>
                    <a:close/>
                  </a:path>
                </a:pathLst>
              </a:custGeom>
              <a:solidFill>
                <a:srgbClr val="FFD866"/>
              </a:solidFill>
              <a:ln w="9525">
                <a:noFill/>
                <a:round/>
                <a:headEnd/>
                <a:tailEnd/>
              </a:ln>
            </p:spPr>
            <p:txBody>
              <a:bodyPr/>
              <a:lstStyle/>
              <a:p>
                <a:endParaRPr lang="en-US" dirty="0"/>
              </a:p>
            </p:txBody>
          </p:sp>
          <p:sp>
            <p:nvSpPr>
              <p:cNvPr id="344" name="Freeform 247"/>
              <p:cNvSpPr>
                <a:spLocks/>
              </p:cNvSpPr>
              <p:nvPr/>
            </p:nvSpPr>
            <p:spPr bwMode="auto">
              <a:xfrm>
                <a:off x="3655" y="3484"/>
                <a:ext cx="35" cy="27"/>
              </a:xfrm>
              <a:custGeom>
                <a:avLst/>
                <a:gdLst>
                  <a:gd name="T0" fmla="*/ 107 w 107"/>
                  <a:gd name="T1" fmla="*/ 67 h 81"/>
                  <a:gd name="T2" fmla="*/ 107 w 107"/>
                  <a:gd name="T3" fmla="*/ 81 h 81"/>
                  <a:gd name="T4" fmla="*/ 93 w 107"/>
                  <a:gd name="T5" fmla="*/ 76 h 81"/>
                  <a:gd name="T6" fmla="*/ 79 w 107"/>
                  <a:gd name="T7" fmla="*/ 69 h 81"/>
                  <a:gd name="T8" fmla="*/ 66 w 107"/>
                  <a:gd name="T9" fmla="*/ 61 h 81"/>
                  <a:gd name="T10" fmla="*/ 53 w 107"/>
                  <a:gd name="T11" fmla="*/ 54 h 81"/>
                  <a:gd name="T12" fmla="*/ 40 w 107"/>
                  <a:gd name="T13" fmla="*/ 46 h 81"/>
                  <a:gd name="T14" fmla="*/ 27 w 107"/>
                  <a:gd name="T15" fmla="*/ 38 h 81"/>
                  <a:gd name="T16" fmla="*/ 13 w 107"/>
                  <a:gd name="T17" fmla="*/ 29 h 81"/>
                  <a:gd name="T18" fmla="*/ 0 w 107"/>
                  <a:gd name="T19" fmla="*/ 21 h 81"/>
                  <a:gd name="T20" fmla="*/ 6 w 107"/>
                  <a:gd name="T21" fmla="*/ 0 h 81"/>
                  <a:gd name="T22" fmla="*/ 19 w 107"/>
                  <a:gd name="T23" fmla="*/ 8 h 81"/>
                  <a:gd name="T24" fmla="*/ 32 w 107"/>
                  <a:gd name="T25" fmla="*/ 16 h 81"/>
                  <a:gd name="T26" fmla="*/ 44 w 107"/>
                  <a:gd name="T27" fmla="*/ 24 h 81"/>
                  <a:gd name="T28" fmla="*/ 57 w 107"/>
                  <a:gd name="T29" fmla="*/ 33 h 81"/>
                  <a:gd name="T30" fmla="*/ 70 w 107"/>
                  <a:gd name="T31" fmla="*/ 42 h 81"/>
                  <a:gd name="T32" fmla="*/ 83 w 107"/>
                  <a:gd name="T33" fmla="*/ 51 h 81"/>
                  <a:gd name="T34" fmla="*/ 94 w 107"/>
                  <a:gd name="T35" fmla="*/ 59 h 81"/>
                  <a:gd name="T36" fmla="*/ 107 w 107"/>
                  <a:gd name="T37" fmla="*/ 67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7"/>
                  <a:gd name="T58" fmla="*/ 0 h 81"/>
                  <a:gd name="T59" fmla="*/ 107 w 107"/>
                  <a:gd name="T60" fmla="*/ 81 h 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7" h="81">
                    <a:moveTo>
                      <a:pt x="107" y="67"/>
                    </a:moveTo>
                    <a:lnTo>
                      <a:pt x="107" y="81"/>
                    </a:lnTo>
                    <a:lnTo>
                      <a:pt x="93" y="76"/>
                    </a:lnTo>
                    <a:lnTo>
                      <a:pt x="79" y="69"/>
                    </a:lnTo>
                    <a:lnTo>
                      <a:pt x="66" y="61"/>
                    </a:lnTo>
                    <a:lnTo>
                      <a:pt x="53" y="54"/>
                    </a:lnTo>
                    <a:lnTo>
                      <a:pt x="40" y="46"/>
                    </a:lnTo>
                    <a:lnTo>
                      <a:pt x="27" y="38"/>
                    </a:lnTo>
                    <a:lnTo>
                      <a:pt x="13" y="29"/>
                    </a:lnTo>
                    <a:lnTo>
                      <a:pt x="0" y="21"/>
                    </a:lnTo>
                    <a:lnTo>
                      <a:pt x="6" y="0"/>
                    </a:lnTo>
                    <a:lnTo>
                      <a:pt x="19" y="8"/>
                    </a:lnTo>
                    <a:lnTo>
                      <a:pt x="32" y="16"/>
                    </a:lnTo>
                    <a:lnTo>
                      <a:pt x="44" y="24"/>
                    </a:lnTo>
                    <a:lnTo>
                      <a:pt x="57" y="33"/>
                    </a:lnTo>
                    <a:lnTo>
                      <a:pt x="70" y="42"/>
                    </a:lnTo>
                    <a:lnTo>
                      <a:pt x="83" y="51"/>
                    </a:lnTo>
                    <a:lnTo>
                      <a:pt x="94" y="59"/>
                    </a:lnTo>
                    <a:lnTo>
                      <a:pt x="107" y="67"/>
                    </a:lnTo>
                    <a:close/>
                  </a:path>
                </a:pathLst>
              </a:custGeom>
              <a:solidFill>
                <a:srgbClr val="000000"/>
              </a:solidFill>
              <a:ln w="9525">
                <a:noFill/>
                <a:round/>
                <a:headEnd/>
                <a:tailEnd/>
              </a:ln>
            </p:spPr>
            <p:txBody>
              <a:bodyPr/>
              <a:lstStyle/>
              <a:p>
                <a:endParaRPr lang="en-US" dirty="0"/>
              </a:p>
            </p:txBody>
          </p:sp>
          <p:sp>
            <p:nvSpPr>
              <p:cNvPr id="345" name="Freeform 248"/>
              <p:cNvSpPr>
                <a:spLocks/>
              </p:cNvSpPr>
              <p:nvPr/>
            </p:nvSpPr>
            <p:spPr bwMode="auto">
              <a:xfrm>
                <a:off x="3764" y="3521"/>
                <a:ext cx="92" cy="149"/>
              </a:xfrm>
              <a:custGeom>
                <a:avLst/>
                <a:gdLst>
                  <a:gd name="T0" fmla="*/ 115 w 277"/>
                  <a:gd name="T1" fmla="*/ 0 h 446"/>
                  <a:gd name="T2" fmla="*/ 116 w 277"/>
                  <a:gd name="T3" fmla="*/ 15 h 446"/>
                  <a:gd name="T4" fmla="*/ 122 w 277"/>
                  <a:gd name="T5" fmla="*/ 30 h 446"/>
                  <a:gd name="T6" fmla="*/ 133 w 277"/>
                  <a:gd name="T7" fmla="*/ 40 h 446"/>
                  <a:gd name="T8" fmla="*/ 146 w 277"/>
                  <a:gd name="T9" fmla="*/ 48 h 446"/>
                  <a:gd name="T10" fmla="*/ 161 w 277"/>
                  <a:gd name="T11" fmla="*/ 52 h 446"/>
                  <a:gd name="T12" fmla="*/ 177 w 277"/>
                  <a:gd name="T13" fmla="*/ 54 h 446"/>
                  <a:gd name="T14" fmla="*/ 192 w 277"/>
                  <a:gd name="T15" fmla="*/ 56 h 446"/>
                  <a:gd name="T16" fmla="*/ 209 w 277"/>
                  <a:gd name="T17" fmla="*/ 56 h 446"/>
                  <a:gd name="T18" fmla="*/ 225 w 277"/>
                  <a:gd name="T19" fmla="*/ 56 h 446"/>
                  <a:gd name="T20" fmla="*/ 242 w 277"/>
                  <a:gd name="T21" fmla="*/ 54 h 446"/>
                  <a:gd name="T22" fmla="*/ 258 w 277"/>
                  <a:gd name="T23" fmla="*/ 54 h 446"/>
                  <a:gd name="T24" fmla="*/ 274 w 277"/>
                  <a:gd name="T25" fmla="*/ 54 h 446"/>
                  <a:gd name="T26" fmla="*/ 275 w 277"/>
                  <a:gd name="T27" fmla="*/ 150 h 446"/>
                  <a:gd name="T28" fmla="*/ 275 w 277"/>
                  <a:gd name="T29" fmla="*/ 251 h 446"/>
                  <a:gd name="T30" fmla="*/ 275 w 277"/>
                  <a:gd name="T31" fmla="*/ 351 h 446"/>
                  <a:gd name="T32" fmla="*/ 277 w 277"/>
                  <a:gd name="T33" fmla="*/ 446 h 446"/>
                  <a:gd name="T34" fmla="*/ 45 w 277"/>
                  <a:gd name="T35" fmla="*/ 435 h 446"/>
                  <a:gd name="T36" fmla="*/ 28 w 277"/>
                  <a:gd name="T37" fmla="*/ 425 h 446"/>
                  <a:gd name="T38" fmla="*/ 17 w 277"/>
                  <a:gd name="T39" fmla="*/ 411 h 446"/>
                  <a:gd name="T40" fmla="*/ 11 w 277"/>
                  <a:gd name="T41" fmla="*/ 392 h 446"/>
                  <a:gd name="T42" fmla="*/ 8 w 277"/>
                  <a:gd name="T43" fmla="*/ 373 h 446"/>
                  <a:gd name="T44" fmla="*/ 8 w 277"/>
                  <a:gd name="T45" fmla="*/ 354 h 446"/>
                  <a:gd name="T46" fmla="*/ 8 w 277"/>
                  <a:gd name="T47" fmla="*/ 333 h 446"/>
                  <a:gd name="T48" fmla="*/ 10 w 277"/>
                  <a:gd name="T49" fmla="*/ 316 h 446"/>
                  <a:gd name="T50" fmla="*/ 10 w 277"/>
                  <a:gd name="T51" fmla="*/ 300 h 446"/>
                  <a:gd name="T52" fmla="*/ 0 w 277"/>
                  <a:gd name="T53" fmla="*/ 31 h 446"/>
                  <a:gd name="T54" fmla="*/ 10 w 277"/>
                  <a:gd name="T55" fmla="*/ 18 h 446"/>
                  <a:gd name="T56" fmla="*/ 21 w 277"/>
                  <a:gd name="T57" fmla="*/ 9 h 446"/>
                  <a:gd name="T58" fmla="*/ 35 w 277"/>
                  <a:gd name="T59" fmla="*/ 2 h 446"/>
                  <a:gd name="T60" fmla="*/ 50 w 277"/>
                  <a:gd name="T61" fmla="*/ 0 h 446"/>
                  <a:gd name="T62" fmla="*/ 67 w 277"/>
                  <a:gd name="T63" fmla="*/ 0 h 446"/>
                  <a:gd name="T64" fmla="*/ 82 w 277"/>
                  <a:gd name="T65" fmla="*/ 0 h 446"/>
                  <a:gd name="T66" fmla="*/ 99 w 277"/>
                  <a:gd name="T67" fmla="*/ 0 h 446"/>
                  <a:gd name="T68" fmla="*/ 115 w 277"/>
                  <a:gd name="T69" fmla="*/ 0 h 4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7"/>
                  <a:gd name="T106" fmla="*/ 0 h 446"/>
                  <a:gd name="T107" fmla="*/ 277 w 277"/>
                  <a:gd name="T108" fmla="*/ 446 h 4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7" h="446">
                    <a:moveTo>
                      <a:pt x="115" y="0"/>
                    </a:moveTo>
                    <a:lnTo>
                      <a:pt x="116" y="15"/>
                    </a:lnTo>
                    <a:lnTo>
                      <a:pt x="122" y="30"/>
                    </a:lnTo>
                    <a:lnTo>
                      <a:pt x="133" y="40"/>
                    </a:lnTo>
                    <a:lnTo>
                      <a:pt x="146" y="48"/>
                    </a:lnTo>
                    <a:lnTo>
                      <a:pt x="161" y="52"/>
                    </a:lnTo>
                    <a:lnTo>
                      <a:pt x="177" y="54"/>
                    </a:lnTo>
                    <a:lnTo>
                      <a:pt x="192" y="56"/>
                    </a:lnTo>
                    <a:lnTo>
                      <a:pt x="209" y="56"/>
                    </a:lnTo>
                    <a:lnTo>
                      <a:pt x="225" y="56"/>
                    </a:lnTo>
                    <a:lnTo>
                      <a:pt x="242" y="54"/>
                    </a:lnTo>
                    <a:lnTo>
                      <a:pt x="258" y="54"/>
                    </a:lnTo>
                    <a:lnTo>
                      <a:pt x="274" y="54"/>
                    </a:lnTo>
                    <a:lnTo>
                      <a:pt x="275" y="150"/>
                    </a:lnTo>
                    <a:lnTo>
                      <a:pt x="275" y="251"/>
                    </a:lnTo>
                    <a:lnTo>
                      <a:pt x="275" y="351"/>
                    </a:lnTo>
                    <a:lnTo>
                      <a:pt x="277" y="446"/>
                    </a:lnTo>
                    <a:lnTo>
                      <a:pt x="45" y="435"/>
                    </a:lnTo>
                    <a:lnTo>
                      <a:pt x="28" y="425"/>
                    </a:lnTo>
                    <a:lnTo>
                      <a:pt x="17" y="411"/>
                    </a:lnTo>
                    <a:lnTo>
                      <a:pt x="11" y="392"/>
                    </a:lnTo>
                    <a:lnTo>
                      <a:pt x="8" y="373"/>
                    </a:lnTo>
                    <a:lnTo>
                      <a:pt x="8" y="354"/>
                    </a:lnTo>
                    <a:lnTo>
                      <a:pt x="8" y="333"/>
                    </a:lnTo>
                    <a:lnTo>
                      <a:pt x="10" y="316"/>
                    </a:lnTo>
                    <a:lnTo>
                      <a:pt x="10" y="300"/>
                    </a:lnTo>
                    <a:lnTo>
                      <a:pt x="0" y="31"/>
                    </a:lnTo>
                    <a:lnTo>
                      <a:pt x="10" y="18"/>
                    </a:lnTo>
                    <a:lnTo>
                      <a:pt x="21" y="9"/>
                    </a:lnTo>
                    <a:lnTo>
                      <a:pt x="35" y="2"/>
                    </a:lnTo>
                    <a:lnTo>
                      <a:pt x="50" y="0"/>
                    </a:lnTo>
                    <a:lnTo>
                      <a:pt x="67" y="0"/>
                    </a:lnTo>
                    <a:lnTo>
                      <a:pt x="82" y="0"/>
                    </a:lnTo>
                    <a:lnTo>
                      <a:pt x="99" y="0"/>
                    </a:lnTo>
                    <a:lnTo>
                      <a:pt x="115" y="0"/>
                    </a:lnTo>
                    <a:close/>
                  </a:path>
                </a:pathLst>
              </a:custGeom>
              <a:solidFill>
                <a:srgbClr val="91A3E0"/>
              </a:solidFill>
              <a:ln w="9525">
                <a:noFill/>
                <a:round/>
                <a:headEnd/>
                <a:tailEnd/>
              </a:ln>
            </p:spPr>
            <p:txBody>
              <a:bodyPr/>
              <a:lstStyle/>
              <a:p>
                <a:endParaRPr lang="en-US" dirty="0"/>
              </a:p>
            </p:txBody>
          </p:sp>
          <p:sp>
            <p:nvSpPr>
              <p:cNvPr id="346" name="Freeform 249"/>
              <p:cNvSpPr>
                <a:spLocks/>
              </p:cNvSpPr>
              <p:nvPr/>
            </p:nvSpPr>
            <p:spPr bwMode="auto">
              <a:xfrm>
                <a:off x="3583" y="3521"/>
                <a:ext cx="30" cy="9"/>
              </a:xfrm>
              <a:custGeom>
                <a:avLst/>
                <a:gdLst>
                  <a:gd name="T0" fmla="*/ 90 w 90"/>
                  <a:gd name="T1" fmla="*/ 28 h 28"/>
                  <a:gd name="T2" fmla="*/ 0 w 90"/>
                  <a:gd name="T3" fmla="*/ 25 h 28"/>
                  <a:gd name="T4" fmla="*/ 0 w 90"/>
                  <a:gd name="T5" fmla="*/ 0 h 28"/>
                  <a:gd name="T6" fmla="*/ 13 w 90"/>
                  <a:gd name="T7" fmla="*/ 0 h 28"/>
                  <a:gd name="T8" fmla="*/ 25 w 90"/>
                  <a:gd name="T9" fmla="*/ 1 h 28"/>
                  <a:gd name="T10" fmla="*/ 38 w 90"/>
                  <a:gd name="T11" fmla="*/ 4 h 28"/>
                  <a:gd name="T12" fmla="*/ 50 w 90"/>
                  <a:gd name="T13" fmla="*/ 6 h 28"/>
                  <a:gd name="T14" fmla="*/ 61 w 90"/>
                  <a:gd name="T15" fmla="*/ 10 h 28"/>
                  <a:gd name="T16" fmla="*/ 72 w 90"/>
                  <a:gd name="T17" fmla="*/ 15 h 28"/>
                  <a:gd name="T18" fmla="*/ 81 w 90"/>
                  <a:gd name="T19" fmla="*/ 21 h 28"/>
                  <a:gd name="T20" fmla="*/ 90 w 90"/>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28"/>
                  <a:gd name="T35" fmla="*/ 90 w 90"/>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28">
                    <a:moveTo>
                      <a:pt x="90" y="28"/>
                    </a:moveTo>
                    <a:lnTo>
                      <a:pt x="0" y="25"/>
                    </a:lnTo>
                    <a:lnTo>
                      <a:pt x="0" y="0"/>
                    </a:lnTo>
                    <a:lnTo>
                      <a:pt x="13" y="0"/>
                    </a:lnTo>
                    <a:lnTo>
                      <a:pt x="25" y="1"/>
                    </a:lnTo>
                    <a:lnTo>
                      <a:pt x="38" y="4"/>
                    </a:lnTo>
                    <a:lnTo>
                      <a:pt x="50" y="6"/>
                    </a:lnTo>
                    <a:lnTo>
                      <a:pt x="61" y="10"/>
                    </a:lnTo>
                    <a:lnTo>
                      <a:pt x="72" y="15"/>
                    </a:lnTo>
                    <a:lnTo>
                      <a:pt x="81" y="21"/>
                    </a:lnTo>
                    <a:lnTo>
                      <a:pt x="90" y="28"/>
                    </a:lnTo>
                    <a:close/>
                  </a:path>
                </a:pathLst>
              </a:custGeom>
              <a:solidFill>
                <a:srgbClr val="91A3E0"/>
              </a:solidFill>
              <a:ln w="9525">
                <a:noFill/>
                <a:round/>
                <a:headEnd/>
                <a:tailEnd/>
              </a:ln>
            </p:spPr>
            <p:txBody>
              <a:bodyPr/>
              <a:lstStyle/>
              <a:p>
                <a:endParaRPr lang="en-US" dirty="0"/>
              </a:p>
            </p:txBody>
          </p:sp>
          <p:sp>
            <p:nvSpPr>
              <p:cNvPr id="347" name="Freeform 250"/>
              <p:cNvSpPr>
                <a:spLocks/>
              </p:cNvSpPr>
              <p:nvPr/>
            </p:nvSpPr>
            <p:spPr bwMode="auto">
              <a:xfrm>
                <a:off x="3672" y="3531"/>
                <a:ext cx="26" cy="44"/>
              </a:xfrm>
              <a:custGeom>
                <a:avLst/>
                <a:gdLst>
                  <a:gd name="T0" fmla="*/ 22 w 78"/>
                  <a:gd name="T1" fmla="*/ 131 h 131"/>
                  <a:gd name="T2" fmla="*/ 0 w 78"/>
                  <a:gd name="T3" fmla="*/ 128 h 131"/>
                  <a:gd name="T4" fmla="*/ 8 w 78"/>
                  <a:gd name="T5" fmla="*/ 114 h 131"/>
                  <a:gd name="T6" fmla="*/ 17 w 78"/>
                  <a:gd name="T7" fmla="*/ 100 h 131"/>
                  <a:gd name="T8" fmla="*/ 26 w 78"/>
                  <a:gd name="T9" fmla="*/ 84 h 131"/>
                  <a:gd name="T10" fmla="*/ 35 w 78"/>
                  <a:gd name="T11" fmla="*/ 69 h 131"/>
                  <a:gd name="T12" fmla="*/ 43 w 78"/>
                  <a:gd name="T13" fmla="*/ 53 h 131"/>
                  <a:gd name="T14" fmla="*/ 50 w 78"/>
                  <a:gd name="T15" fmla="*/ 36 h 131"/>
                  <a:gd name="T16" fmla="*/ 55 w 78"/>
                  <a:gd name="T17" fmla="*/ 21 h 131"/>
                  <a:gd name="T18" fmla="*/ 57 w 78"/>
                  <a:gd name="T19" fmla="*/ 4 h 131"/>
                  <a:gd name="T20" fmla="*/ 64 w 78"/>
                  <a:gd name="T21" fmla="*/ 0 h 131"/>
                  <a:gd name="T22" fmla="*/ 70 w 78"/>
                  <a:gd name="T23" fmla="*/ 4 h 131"/>
                  <a:gd name="T24" fmla="*/ 74 w 78"/>
                  <a:gd name="T25" fmla="*/ 10 h 131"/>
                  <a:gd name="T26" fmla="*/ 78 w 78"/>
                  <a:gd name="T27" fmla="*/ 17 h 131"/>
                  <a:gd name="T28" fmla="*/ 22 w 78"/>
                  <a:gd name="T29" fmla="*/ 131 h 1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8"/>
                  <a:gd name="T46" fmla="*/ 0 h 131"/>
                  <a:gd name="T47" fmla="*/ 78 w 78"/>
                  <a:gd name="T48" fmla="*/ 131 h 1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8" h="131">
                    <a:moveTo>
                      <a:pt x="22" y="131"/>
                    </a:moveTo>
                    <a:lnTo>
                      <a:pt x="0" y="128"/>
                    </a:lnTo>
                    <a:lnTo>
                      <a:pt x="8" y="114"/>
                    </a:lnTo>
                    <a:lnTo>
                      <a:pt x="17" y="100"/>
                    </a:lnTo>
                    <a:lnTo>
                      <a:pt x="26" y="84"/>
                    </a:lnTo>
                    <a:lnTo>
                      <a:pt x="35" y="69"/>
                    </a:lnTo>
                    <a:lnTo>
                      <a:pt x="43" y="53"/>
                    </a:lnTo>
                    <a:lnTo>
                      <a:pt x="50" y="36"/>
                    </a:lnTo>
                    <a:lnTo>
                      <a:pt x="55" y="21"/>
                    </a:lnTo>
                    <a:lnTo>
                      <a:pt x="57" y="4"/>
                    </a:lnTo>
                    <a:lnTo>
                      <a:pt x="64" y="0"/>
                    </a:lnTo>
                    <a:lnTo>
                      <a:pt x="70" y="4"/>
                    </a:lnTo>
                    <a:lnTo>
                      <a:pt x="74" y="10"/>
                    </a:lnTo>
                    <a:lnTo>
                      <a:pt x="78" y="17"/>
                    </a:lnTo>
                    <a:lnTo>
                      <a:pt x="22" y="131"/>
                    </a:lnTo>
                    <a:close/>
                  </a:path>
                </a:pathLst>
              </a:custGeom>
              <a:solidFill>
                <a:srgbClr val="000000"/>
              </a:solidFill>
              <a:ln w="9525">
                <a:noFill/>
                <a:round/>
                <a:headEnd/>
                <a:tailEnd/>
              </a:ln>
            </p:spPr>
            <p:txBody>
              <a:bodyPr/>
              <a:lstStyle/>
              <a:p>
                <a:endParaRPr lang="en-US" dirty="0"/>
              </a:p>
            </p:txBody>
          </p:sp>
          <p:sp>
            <p:nvSpPr>
              <p:cNvPr id="348" name="Freeform 251"/>
              <p:cNvSpPr>
                <a:spLocks/>
              </p:cNvSpPr>
              <p:nvPr/>
            </p:nvSpPr>
            <p:spPr bwMode="auto">
              <a:xfrm>
                <a:off x="3589" y="3536"/>
                <a:ext cx="16" cy="91"/>
              </a:xfrm>
              <a:custGeom>
                <a:avLst/>
                <a:gdLst>
                  <a:gd name="T0" fmla="*/ 49 w 49"/>
                  <a:gd name="T1" fmla="*/ 3 h 272"/>
                  <a:gd name="T2" fmla="*/ 45 w 49"/>
                  <a:gd name="T3" fmla="*/ 74 h 272"/>
                  <a:gd name="T4" fmla="*/ 38 w 49"/>
                  <a:gd name="T5" fmla="*/ 138 h 272"/>
                  <a:gd name="T6" fmla="*/ 36 w 49"/>
                  <a:gd name="T7" fmla="*/ 201 h 272"/>
                  <a:gd name="T8" fmla="*/ 40 w 49"/>
                  <a:gd name="T9" fmla="*/ 272 h 272"/>
                  <a:gd name="T10" fmla="*/ 3 w 49"/>
                  <a:gd name="T11" fmla="*/ 267 h 272"/>
                  <a:gd name="T12" fmla="*/ 1 w 49"/>
                  <a:gd name="T13" fmla="*/ 202 h 272"/>
                  <a:gd name="T14" fmla="*/ 0 w 49"/>
                  <a:gd name="T15" fmla="*/ 131 h 272"/>
                  <a:gd name="T16" fmla="*/ 1 w 49"/>
                  <a:gd name="T17" fmla="*/ 62 h 272"/>
                  <a:gd name="T18" fmla="*/ 1 w 49"/>
                  <a:gd name="T19" fmla="*/ 0 h 272"/>
                  <a:gd name="T20" fmla="*/ 49 w 49"/>
                  <a:gd name="T21" fmla="*/ 3 h 27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72"/>
                  <a:gd name="T35" fmla="*/ 49 w 49"/>
                  <a:gd name="T36" fmla="*/ 272 h 27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72">
                    <a:moveTo>
                      <a:pt x="49" y="3"/>
                    </a:moveTo>
                    <a:lnTo>
                      <a:pt x="45" y="74"/>
                    </a:lnTo>
                    <a:lnTo>
                      <a:pt x="38" y="138"/>
                    </a:lnTo>
                    <a:lnTo>
                      <a:pt x="36" y="201"/>
                    </a:lnTo>
                    <a:lnTo>
                      <a:pt x="40" y="272"/>
                    </a:lnTo>
                    <a:lnTo>
                      <a:pt x="3" y="267"/>
                    </a:lnTo>
                    <a:lnTo>
                      <a:pt x="1" y="202"/>
                    </a:lnTo>
                    <a:lnTo>
                      <a:pt x="0" y="131"/>
                    </a:lnTo>
                    <a:lnTo>
                      <a:pt x="1" y="62"/>
                    </a:lnTo>
                    <a:lnTo>
                      <a:pt x="1" y="0"/>
                    </a:lnTo>
                    <a:lnTo>
                      <a:pt x="49" y="3"/>
                    </a:lnTo>
                    <a:close/>
                  </a:path>
                </a:pathLst>
              </a:custGeom>
              <a:solidFill>
                <a:srgbClr val="BFBF00"/>
              </a:solidFill>
              <a:ln w="9525">
                <a:noFill/>
                <a:round/>
                <a:headEnd/>
                <a:tailEnd/>
              </a:ln>
            </p:spPr>
            <p:txBody>
              <a:bodyPr/>
              <a:lstStyle/>
              <a:p>
                <a:endParaRPr lang="en-US" dirty="0"/>
              </a:p>
            </p:txBody>
          </p:sp>
          <p:sp>
            <p:nvSpPr>
              <p:cNvPr id="349" name="Freeform 252"/>
              <p:cNvSpPr>
                <a:spLocks/>
              </p:cNvSpPr>
              <p:nvPr/>
            </p:nvSpPr>
            <p:spPr bwMode="auto">
              <a:xfrm>
                <a:off x="3549" y="3632"/>
                <a:ext cx="74" cy="68"/>
              </a:xfrm>
              <a:custGeom>
                <a:avLst/>
                <a:gdLst>
                  <a:gd name="T0" fmla="*/ 223 w 223"/>
                  <a:gd name="T1" fmla="*/ 177 h 204"/>
                  <a:gd name="T2" fmla="*/ 203 w 223"/>
                  <a:gd name="T3" fmla="*/ 199 h 204"/>
                  <a:gd name="T4" fmla="*/ 0 w 223"/>
                  <a:gd name="T5" fmla="*/ 204 h 204"/>
                  <a:gd name="T6" fmla="*/ 6 w 223"/>
                  <a:gd name="T7" fmla="*/ 199 h 204"/>
                  <a:gd name="T8" fmla="*/ 12 w 223"/>
                  <a:gd name="T9" fmla="*/ 196 h 204"/>
                  <a:gd name="T10" fmla="*/ 19 w 223"/>
                  <a:gd name="T11" fmla="*/ 194 h 204"/>
                  <a:gd name="T12" fmla="*/ 26 w 223"/>
                  <a:gd name="T13" fmla="*/ 191 h 204"/>
                  <a:gd name="T14" fmla="*/ 34 w 223"/>
                  <a:gd name="T15" fmla="*/ 190 h 204"/>
                  <a:gd name="T16" fmla="*/ 42 w 223"/>
                  <a:gd name="T17" fmla="*/ 187 h 204"/>
                  <a:gd name="T18" fmla="*/ 50 w 223"/>
                  <a:gd name="T19" fmla="*/ 185 h 204"/>
                  <a:gd name="T20" fmla="*/ 57 w 223"/>
                  <a:gd name="T21" fmla="*/ 180 h 204"/>
                  <a:gd name="T22" fmla="*/ 77 w 223"/>
                  <a:gd name="T23" fmla="*/ 160 h 204"/>
                  <a:gd name="T24" fmla="*/ 90 w 223"/>
                  <a:gd name="T25" fmla="*/ 139 h 204"/>
                  <a:gd name="T26" fmla="*/ 96 w 223"/>
                  <a:gd name="T27" fmla="*/ 116 h 204"/>
                  <a:gd name="T28" fmla="*/ 100 w 223"/>
                  <a:gd name="T29" fmla="*/ 93 h 204"/>
                  <a:gd name="T30" fmla="*/ 100 w 223"/>
                  <a:gd name="T31" fmla="*/ 68 h 204"/>
                  <a:gd name="T32" fmla="*/ 100 w 223"/>
                  <a:gd name="T33" fmla="*/ 44 h 204"/>
                  <a:gd name="T34" fmla="*/ 103 w 223"/>
                  <a:gd name="T35" fmla="*/ 22 h 204"/>
                  <a:gd name="T36" fmla="*/ 107 w 223"/>
                  <a:gd name="T37" fmla="*/ 0 h 204"/>
                  <a:gd name="T38" fmla="*/ 183 w 223"/>
                  <a:gd name="T39" fmla="*/ 6 h 204"/>
                  <a:gd name="T40" fmla="*/ 187 w 223"/>
                  <a:gd name="T41" fmla="*/ 28 h 204"/>
                  <a:gd name="T42" fmla="*/ 188 w 223"/>
                  <a:gd name="T43" fmla="*/ 51 h 204"/>
                  <a:gd name="T44" fmla="*/ 188 w 223"/>
                  <a:gd name="T45" fmla="*/ 75 h 204"/>
                  <a:gd name="T46" fmla="*/ 190 w 223"/>
                  <a:gd name="T47" fmla="*/ 98 h 204"/>
                  <a:gd name="T48" fmla="*/ 192 w 223"/>
                  <a:gd name="T49" fmla="*/ 120 h 204"/>
                  <a:gd name="T50" fmla="*/ 197 w 223"/>
                  <a:gd name="T51" fmla="*/ 141 h 204"/>
                  <a:gd name="T52" fmla="*/ 208 w 223"/>
                  <a:gd name="T53" fmla="*/ 160 h 204"/>
                  <a:gd name="T54" fmla="*/ 223 w 223"/>
                  <a:gd name="T55" fmla="*/ 177 h 20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3"/>
                  <a:gd name="T85" fmla="*/ 0 h 204"/>
                  <a:gd name="T86" fmla="*/ 223 w 223"/>
                  <a:gd name="T87" fmla="*/ 204 h 20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3" h="204">
                    <a:moveTo>
                      <a:pt x="223" y="177"/>
                    </a:moveTo>
                    <a:lnTo>
                      <a:pt x="203" y="199"/>
                    </a:lnTo>
                    <a:lnTo>
                      <a:pt x="0" y="204"/>
                    </a:lnTo>
                    <a:lnTo>
                      <a:pt x="6" y="199"/>
                    </a:lnTo>
                    <a:lnTo>
                      <a:pt x="12" y="196"/>
                    </a:lnTo>
                    <a:lnTo>
                      <a:pt x="19" y="194"/>
                    </a:lnTo>
                    <a:lnTo>
                      <a:pt x="26" y="191"/>
                    </a:lnTo>
                    <a:lnTo>
                      <a:pt x="34" y="190"/>
                    </a:lnTo>
                    <a:lnTo>
                      <a:pt x="42" y="187"/>
                    </a:lnTo>
                    <a:lnTo>
                      <a:pt x="50" y="185"/>
                    </a:lnTo>
                    <a:lnTo>
                      <a:pt x="57" y="180"/>
                    </a:lnTo>
                    <a:lnTo>
                      <a:pt x="77" y="160"/>
                    </a:lnTo>
                    <a:lnTo>
                      <a:pt x="90" y="139"/>
                    </a:lnTo>
                    <a:lnTo>
                      <a:pt x="96" y="116"/>
                    </a:lnTo>
                    <a:lnTo>
                      <a:pt x="100" y="93"/>
                    </a:lnTo>
                    <a:lnTo>
                      <a:pt x="100" y="68"/>
                    </a:lnTo>
                    <a:lnTo>
                      <a:pt x="100" y="44"/>
                    </a:lnTo>
                    <a:lnTo>
                      <a:pt x="103" y="22"/>
                    </a:lnTo>
                    <a:lnTo>
                      <a:pt x="107" y="0"/>
                    </a:lnTo>
                    <a:lnTo>
                      <a:pt x="183" y="6"/>
                    </a:lnTo>
                    <a:lnTo>
                      <a:pt x="187" y="28"/>
                    </a:lnTo>
                    <a:lnTo>
                      <a:pt x="188" y="51"/>
                    </a:lnTo>
                    <a:lnTo>
                      <a:pt x="188" y="75"/>
                    </a:lnTo>
                    <a:lnTo>
                      <a:pt x="190" y="98"/>
                    </a:lnTo>
                    <a:lnTo>
                      <a:pt x="192" y="120"/>
                    </a:lnTo>
                    <a:lnTo>
                      <a:pt x="197" y="141"/>
                    </a:lnTo>
                    <a:lnTo>
                      <a:pt x="208" y="160"/>
                    </a:lnTo>
                    <a:lnTo>
                      <a:pt x="223" y="177"/>
                    </a:lnTo>
                    <a:close/>
                  </a:path>
                </a:pathLst>
              </a:custGeom>
              <a:solidFill>
                <a:srgbClr val="91A3E0"/>
              </a:solidFill>
              <a:ln w="9525">
                <a:noFill/>
                <a:round/>
                <a:headEnd/>
                <a:tailEnd/>
              </a:ln>
            </p:spPr>
            <p:txBody>
              <a:bodyPr/>
              <a:lstStyle/>
              <a:p>
                <a:endParaRPr lang="en-US" dirty="0"/>
              </a:p>
            </p:txBody>
          </p:sp>
          <p:sp>
            <p:nvSpPr>
              <p:cNvPr id="350" name="Freeform 253"/>
              <p:cNvSpPr>
                <a:spLocks/>
              </p:cNvSpPr>
              <p:nvPr/>
            </p:nvSpPr>
            <p:spPr bwMode="auto">
              <a:xfrm>
                <a:off x="3777" y="3640"/>
                <a:ext cx="20" cy="17"/>
              </a:xfrm>
              <a:custGeom>
                <a:avLst/>
                <a:gdLst>
                  <a:gd name="T0" fmla="*/ 57 w 58"/>
                  <a:gd name="T1" fmla="*/ 24 h 52"/>
                  <a:gd name="T2" fmla="*/ 58 w 58"/>
                  <a:gd name="T3" fmla="*/ 35 h 52"/>
                  <a:gd name="T4" fmla="*/ 50 w 58"/>
                  <a:gd name="T5" fmla="*/ 42 h 52"/>
                  <a:gd name="T6" fmla="*/ 40 w 58"/>
                  <a:gd name="T7" fmla="*/ 47 h 52"/>
                  <a:gd name="T8" fmla="*/ 31 w 58"/>
                  <a:gd name="T9" fmla="*/ 52 h 52"/>
                  <a:gd name="T10" fmla="*/ 18 w 58"/>
                  <a:gd name="T11" fmla="*/ 48 h 52"/>
                  <a:gd name="T12" fmla="*/ 9 w 58"/>
                  <a:gd name="T13" fmla="*/ 41 h 52"/>
                  <a:gd name="T14" fmla="*/ 4 w 58"/>
                  <a:gd name="T15" fmla="*/ 29 h 52"/>
                  <a:gd name="T16" fmla="*/ 0 w 58"/>
                  <a:gd name="T17" fmla="*/ 17 h 52"/>
                  <a:gd name="T18" fmla="*/ 4 w 58"/>
                  <a:gd name="T19" fmla="*/ 12 h 52"/>
                  <a:gd name="T20" fmla="*/ 9 w 58"/>
                  <a:gd name="T21" fmla="*/ 8 h 52"/>
                  <a:gd name="T22" fmla="*/ 13 w 58"/>
                  <a:gd name="T23" fmla="*/ 6 h 52"/>
                  <a:gd name="T24" fmla="*/ 18 w 58"/>
                  <a:gd name="T25" fmla="*/ 3 h 52"/>
                  <a:gd name="T26" fmla="*/ 23 w 58"/>
                  <a:gd name="T27" fmla="*/ 2 h 52"/>
                  <a:gd name="T28" fmla="*/ 29 w 58"/>
                  <a:gd name="T29" fmla="*/ 0 h 52"/>
                  <a:gd name="T30" fmla="*/ 36 w 58"/>
                  <a:gd name="T31" fmla="*/ 0 h 52"/>
                  <a:gd name="T32" fmla="*/ 42 w 58"/>
                  <a:gd name="T33" fmla="*/ 2 h 52"/>
                  <a:gd name="T34" fmla="*/ 46 w 58"/>
                  <a:gd name="T35" fmla="*/ 7 h 52"/>
                  <a:gd name="T36" fmla="*/ 49 w 58"/>
                  <a:gd name="T37" fmla="*/ 12 h 52"/>
                  <a:gd name="T38" fmla="*/ 51 w 58"/>
                  <a:gd name="T39" fmla="*/ 19 h 52"/>
                  <a:gd name="T40" fmla="*/ 57 w 58"/>
                  <a:gd name="T41" fmla="*/ 24 h 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8"/>
                  <a:gd name="T64" fmla="*/ 0 h 52"/>
                  <a:gd name="T65" fmla="*/ 58 w 58"/>
                  <a:gd name="T66" fmla="*/ 52 h 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8" h="52">
                    <a:moveTo>
                      <a:pt x="57" y="24"/>
                    </a:moveTo>
                    <a:lnTo>
                      <a:pt x="58" y="35"/>
                    </a:lnTo>
                    <a:lnTo>
                      <a:pt x="50" y="42"/>
                    </a:lnTo>
                    <a:lnTo>
                      <a:pt x="40" y="47"/>
                    </a:lnTo>
                    <a:lnTo>
                      <a:pt x="31" y="52"/>
                    </a:lnTo>
                    <a:lnTo>
                      <a:pt x="18" y="48"/>
                    </a:lnTo>
                    <a:lnTo>
                      <a:pt x="9" y="41"/>
                    </a:lnTo>
                    <a:lnTo>
                      <a:pt x="4" y="29"/>
                    </a:lnTo>
                    <a:lnTo>
                      <a:pt x="0" y="17"/>
                    </a:lnTo>
                    <a:lnTo>
                      <a:pt x="4" y="12"/>
                    </a:lnTo>
                    <a:lnTo>
                      <a:pt x="9" y="8"/>
                    </a:lnTo>
                    <a:lnTo>
                      <a:pt x="13" y="6"/>
                    </a:lnTo>
                    <a:lnTo>
                      <a:pt x="18" y="3"/>
                    </a:lnTo>
                    <a:lnTo>
                      <a:pt x="23" y="2"/>
                    </a:lnTo>
                    <a:lnTo>
                      <a:pt x="29" y="0"/>
                    </a:lnTo>
                    <a:lnTo>
                      <a:pt x="36" y="0"/>
                    </a:lnTo>
                    <a:lnTo>
                      <a:pt x="42" y="2"/>
                    </a:lnTo>
                    <a:lnTo>
                      <a:pt x="46" y="7"/>
                    </a:lnTo>
                    <a:lnTo>
                      <a:pt x="49" y="12"/>
                    </a:lnTo>
                    <a:lnTo>
                      <a:pt x="51" y="19"/>
                    </a:lnTo>
                    <a:lnTo>
                      <a:pt x="57" y="24"/>
                    </a:lnTo>
                    <a:close/>
                  </a:path>
                </a:pathLst>
              </a:custGeom>
              <a:solidFill>
                <a:srgbClr val="000000"/>
              </a:solidFill>
              <a:ln w="9525">
                <a:noFill/>
                <a:round/>
                <a:headEnd/>
                <a:tailEnd/>
              </a:ln>
            </p:spPr>
            <p:txBody>
              <a:bodyPr/>
              <a:lstStyle/>
              <a:p>
                <a:endParaRPr lang="en-US" dirty="0"/>
              </a:p>
            </p:txBody>
          </p:sp>
          <p:sp>
            <p:nvSpPr>
              <p:cNvPr id="351" name="Freeform 254"/>
              <p:cNvSpPr>
                <a:spLocks/>
              </p:cNvSpPr>
              <p:nvPr/>
            </p:nvSpPr>
            <p:spPr bwMode="auto">
              <a:xfrm>
                <a:off x="3493" y="3708"/>
                <a:ext cx="23" cy="12"/>
              </a:xfrm>
              <a:custGeom>
                <a:avLst/>
                <a:gdLst>
                  <a:gd name="T0" fmla="*/ 69 w 69"/>
                  <a:gd name="T1" fmla="*/ 2 h 37"/>
                  <a:gd name="T2" fmla="*/ 69 w 69"/>
                  <a:gd name="T3" fmla="*/ 37 h 37"/>
                  <a:gd name="T4" fmla="*/ 5 w 69"/>
                  <a:gd name="T5" fmla="*/ 37 h 37"/>
                  <a:gd name="T6" fmla="*/ 5 w 69"/>
                  <a:gd name="T7" fmla="*/ 37 h 37"/>
                  <a:gd name="T8" fmla="*/ 5 w 69"/>
                  <a:gd name="T9" fmla="*/ 29 h 37"/>
                  <a:gd name="T10" fmla="*/ 5 w 69"/>
                  <a:gd name="T11" fmla="*/ 23 h 37"/>
                  <a:gd name="T12" fmla="*/ 4 w 69"/>
                  <a:gd name="T13" fmla="*/ 16 h 37"/>
                  <a:gd name="T14" fmla="*/ 0 w 69"/>
                  <a:gd name="T15" fmla="*/ 11 h 37"/>
                  <a:gd name="T16" fmla="*/ 9 w 69"/>
                  <a:gd name="T17" fmla="*/ 0 h 37"/>
                  <a:gd name="T18" fmla="*/ 17 w 69"/>
                  <a:gd name="T19" fmla="*/ 1 h 37"/>
                  <a:gd name="T20" fmla="*/ 24 w 69"/>
                  <a:gd name="T21" fmla="*/ 1 h 37"/>
                  <a:gd name="T22" fmla="*/ 31 w 69"/>
                  <a:gd name="T23" fmla="*/ 2 h 37"/>
                  <a:gd name="T24" fmla="*/ 39 w 69"/>
                  <a:gd name="T25" fmla="*/ 2 h 37"/>
                  <a:gd name="T26" fmla="*/ 47 w 69"/>
                  <a:gd name="T27" fmla="*/ 2 h 37"/>
                  <a:gd name="T28" fmla="*/ 55 w 69"/>
                  <a:gd name="T29" fmla="*/ 2 h 37"/>
                  <a:gd name="T30" fmla="*/ 61 w 69"/>
                  <a:gd name="T31" fmla="*/ 2 h 37"/>
                  <a:gd name="T32" fmla="*/ 69 w 69"/>
                  <a:gd name="T33" fmla="*/ 2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9"/>
                  <a:gd name="T52" fmla="*/ 0 h 37"/>
                  <a:gd name="T53" fmla="*/ 69 w 69"/>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9" h="37">
                    <a:moveTo>
                      <a:pt x="69" y="2"/>
                    </a:moveTo>
                    <a:lnTo>
                      <a:pt x="69" y="37"/>
                    </a:lnTo>
                    <a:lnTo>
                      <a:pt x="5" y="37"/>
                    </a:lnTo>
                    <a:lnTo>
                      <a:pt x="5" y="29"/>
                    </a:lnTo>
                    <a:lnTo>
                      <a:pt x="5" y="23"/>
                    </a:lnTo>
                    <a:lnTo>
                      <a:pt x="4" y="16"/>
                    </a:lnTo>
                    <a:lnTo>
                      <a:pt x="0" y="11"/>
                    </a:lnTo>
                    <a:lnTo>
                      <a:pt x="9" y="0"/>
                    </a:lnTo>
                    <a:lnTo>
                      <a:pt x="17" y="1"/>
                    </a:lnTo>
                    <a:lnTo>
                      <a:pt x="24" y="1"/>
                    </a:lnTo>
                    <a:lnTo>
                      <a:pt x="31" y="2"/>
                    </a:lnTo>
                    <a:lnTo>
                      <a:pt x="39" y="2"/>
                    </a:lnTo>
                    <a:lnTo>
                      <a:pt x="47" y="2"/>
                    </a:lnTo>
                    <a:lnTo>
                      <a:pt x="55" y="2"/>
                    </a:lnTo>
                    <a:lnTo>
                      <a:pt x="61" y="2"/>
                    </a:lnTo>
                    <a:lnTo>
                      <a:pt x="69" y="2"/>
                    </a:lnTo>
                    <a:close/>
                  </a:path>
                </a:pathLst>
              </a:custGeom>
              <a:solidFill>
                <a:srgbClr val="91A3E0"/>
              </a:solidFill>
              <a:ln w="9525">
                <a:noFill/>
                <a:round/>
                <a:headEnd/>
                <a:tailEnd/>
              </a:ln>
            </p:spPr>
            <p:txBody>
              <a:bodyPr/>
              <a:lstStyle/>
              <a:p>
                <a:endParaRPr lang="en-US" dirty="0"/>
              </a:p>
            </p:txBody>
          </p:sp>
          <p:sp>
            <p:nvSpPr>
              <p:cNvPr id="352" name="Freeform 255"/>
              <p:cNvSpPr>
                <a:spLocks/>
              </p:cNvSpPr>
              <p:nvPr/>
            </p:nvSpPr>
            <p:spPr bwMode="auto">
              <a:xfrm>
                <a:off x="3516" y="3708"/>
                <a:ext cx="43" cy="13"/>
              </a:xfrm>
              <a:custGeom>
                <a:avLst/>
                <a:gdLst>
                  <a:gd name="T0" fmla="*/ 0 w 127"/>
                  <a:gd name="T1" fmla="*/ 35 h 38"/>
                  <a:gd name="T2" fmla="*/ 0 w 127"/>
                  <a:gd name="T3" fmla="*/ 0 h 38"/>
                  <a:gd name="T4" fmla="*/ 15 w 127"/>
                  <a:gd name="T5" fmla="*/ 0 h 38"/>
                  <a:gd name="T6" fmla="*/ 32 w 127"/>
                  <a:gd name="T7" fmla="*/ 0 h 38"/>
                  <a:gd name="T8" fmla="*/ 48 w 127"/>
                  <a:gd name="T9" fmla="*/ 0 h 38"/>
                  <a:gd name="T10" fmla="*/ 63 w 127"/>
                  <a:gd name="T11" fmla="*/ 0 h 38"/>
                  <a:gd name="T12" fmla="*/ 79 w 127"/>
                  <a:gd name="T13" fmla="*/ 0 h 38"/>
                  <a:gd name="T14" fmla="*/ 94 w 127"/>
                  <a:gd name="T15" fmla="*/ 0 h 38"/>
                  <a:gd name="T16" fmla="*/ 111 w 127"/>
                  <a:gd name="T17" fmla="*/ 0 h 38"/>
                  <a:gd name="T18" fmla="*/ 127 w 127"/>
                  <a:gd name="T19" fmla="*/ 0 h 38"/>
                  <a:gd name="T20" fmla="*/ 127 w 127"/>
                  <a:gd name="T21" fmla="*/ 38 h 38"/>
                  <a:gd name="T22" fmla="*/ 0 w 127"/>
                  <a:gd name="T23" fmla="*/ 35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7"/>
                  <a:gd name="T37" fmla="*/ 0 h 38"/>
                  <a:gd name="T38" fmla="*/ 127 w 127"/>
                  <a:gd name="T39" fmla="*/ 38 h 3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7" h="38">
                    <a:moveTo>
                      <a:pt x="0" y="35"/>
                    </a:moveTo>
                    <a:lnTo>
                      <a:pt x="0" y="0"/>
                    </a:lnTo>
                    <a:lnTo>
                      <a:pt x="15" y="0"/>
                    </a:lnTo>
                    <a:lnTo>
                      <a:pt x="32" y="0"/>
                    </a:lnTo>
                    <a:lnTo>
                      <a:pt x="48" y="0"/>
                    </a:lnTo>
                    <a:lnTo>
                      <a:pt x="63" y="0"/>
                    </a:lnTo>
                    <a:lnTo>
                      <a:pt x="79" y="0"/>
                    </a:lnTo>
                    <a:lnTo>
                      <a:pt x="94" y="0"/>
                    </a:lnTo>
                    <a:lnTo>
                      <a:pt x="111" y="0"/>
                    </a:lnTo>
                    <a:lnTo>
                      <a:pt x="127" y="0"/>
                    </a:lnTo>
                    <a:lnTo>
                      <a:pt x="127" y="38"/>
                    </a:lnTo>
                    <a:lnTo>
                      <a:pt x="0" y="35"/>
                    </a:lnTo>
                    <a:close/>
                  </a:path>
                </a:pathLst>
              </a:custGeom>
              <a:solidFill>
                <a:srgbClr val="91A3E0"/>
              </a:solidFill>
              <a:ln w="9525">
                <a:noFill/>
                <a:round/>
                <a:headEnd/>
                <a:tailEnd/>
              </a:ln>
            </p:spPr>
            <p:txBody>
              <a:bodyPr/>
              <a:lstStyle/>
              <a:p>
                <a:endParaRPr lang="en-US" dirty="0"/>
              </a:p>
            </p:txBody>
          </p:sp>
          <p:sp>
            <p:nvSpPr>
              <p:cNvPr id="353" name="Freeform 256"/>
              <p:cNvSpPr>
                <a:spLocks/>
              </p:cNvSpPr>
              <p:nvPr/>
            </p:nvSpPr>
            <p:spPr bwMode="auto">
              <a:xfrm>
                <a:off x="3559" y="3708"/>
                <a:ext cx="42" cy="14"/>
              </a:xfrm>
              <a:custGeom>
                <a:avLst/>
                <a:gdLst>
                  <a:gd name="T0" fmla="*/ 0 w 126"/>
                  <a:gd name="T1" fmla="*/ 40 h 42"/>
                  <a:gd name="T2" fmla="*/ 0 w 126"/>
                  <a:gd name="T3" fmla="*/ 2 h 42"/>
                  <a:gd name="T4" fmla="*/ 15 w 126"/>
                  <a:gd name="T5" fmla="*/ 2 h 42"/>
                  <a:gd name="T6" fmla="*/ 31 w 126"/>
                  <a:gd name="T7" fmla="*/ 2 h 42"/>
                  <a:gd name="T8" fmla="*/ 47 w 126"/>
                  <a:gd name="T9" fmla="*/ 1 h 42"/>
                  <a:gd name="T10" fmla="*/ 63 w 126"/>
                  <a:gd name="T11" fmla="*/ 1 h 42"/>
                  <a:gd name="T12" fmla="*/ 79 w 126"/>
                  <a:gd name="T13" fmla="*/ 1 h 42"/>
                  <a:gd name="T14" fmla="*/ 94 w 126"/>
                  <a:gd name="T15" fmla="*/ 0 h 42"/>
                  <a:gd name="T16" fmla="*/ 110 w 126"/>
                  <a:gd name="T17" fmla="*/ 0 h 42"/>
                  <a:gd name="T18" fmla="*/ 126 w 126"/>
                  <a:gd name="T19" fmla="*/ 0 h 42"/>
                  <a:gd name="T20" fmla="*/ 126 w 126"/>
                  <a:gd name="T21" fmla="*/ 42 h 42"/>
                  <a:gd name="T22" fmla="*/ 94 w 126"/>
                  <a:gd name="T23" fmla="*/ 42 h 42"/>
                  <a:gd name="T24" fmla="*/ 0 w 126"/>
                  <a:gd name="T25" fmla="*/ 40 h 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6"/>
                  <a:gd name="T40" fmla="*/ 0 h 42"/>
                  <a:gd name="T41" fmla="*/ 126 w 126"/>
                  <a:gd name="T42" fmla="*/ 42 h 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6" h="42">
                    <a:moveTo>
                      <a:pt x="0" y="40"/>
                    </a:moveTo>
                    <a:lnTo>
                      <a:pt x="0" y="2"/>
                    </a:lnTo>
                    <a:lnTo>
                      <a:pt x="15" y="2"/>
                    </a:lnTo>
                    <a:lnTo>
                      <a:pt x="31" y="2"/>
                    </a:lnTo>
                    <a:lnTo>
                      <a:pt x="47" y="1"/>
                    </a:lnTo>
                    <a:lnTo>
                      <a:pt x="63" y="1"/>
                    </a:lnTo>
                    <a:lnTo>
                      <a:pt x="79" y="1"/>
                    </a:lnTo>
                    <a:lnTo>
                      <a:pt x="94" y="0"/>
                    </a:lnTo>
                    <a:lnTo>
                      <a:pt x="110" y="0"/>
                    </a:lnTo>
                    <a:lnTo>
                      <a:pt x="126" y="0"/>
                    </a:lnTo>
                    <a:lnTo>
                      <a:pt x="126" y="42"/>
                    </a:lnTo>
                    <a:lnTo>
                      <a:pt x="94" y="42"/>
                    </a:lnTo>
                    <a:lnTo>
                      <a:pt x="0" y="40"/>
                    </a:lnTo>
                    <a:close/>
                  </a:path>
                </a:pathLst>
              </a:custGeom>
              <a:solidFill>
                <a:srgbClr val="9BAAE2"/>
              </a:solidFill>
              <a:ln w="9525">
                <a:noFill/>
                <a:round/>
                <a:headEnd/>
                <a:tailEnd/>
              </a:ln>
            </p:spPr>
            <p:txBody>
              <a:bodyPr/>
              <a:lstStyle/>
              <a:p>
                <a:endParaRPr lang="en-US" dirty="0"/>
              </a:p>
            </p:txBody>
          </p:sp>
          <p:sp>
            <p:nvSpPr>
              <p:cNvPr id="354" name="Freeform 257"/>
              <p:cNvSpPr>
                <a:spLocks/>
              </p:cNvSpPr>
              <p:nvPr/>
            </p:nvSpPr>
            <p:spPr bwMode="auto">
              <a:xfrm>
                <a:off x="3601" y="3705"/>
                <a:ext cx="41" cy="17"/>
              </a:xfrm>
              <a:custGeom>
                <a:avLst/>
                <a:gdLst>
                  <a:gd name="T0" fmla="*/ 0 w 125"/>
                  <a:gd name="T1" fmla="*/ 49 h 49"/>
                  <a:gd name="T2" fmla="*/ 0 w 125"/>
                  <a:gd name="T3" fmla="*/ 7 h 49"/>
                  <a:gd name="T4" fmla="*/ 15 w 125"/>
                  <a:gd name="T5" fmla="*/ 5 h 49"/>
                  <a:gd name="T6" fmla="*/ 31 w 125"/>
                  <a:gd name="T7" fmla="*/ 5 h 49"/>
                  <a:gd name="T8" fmla="*/ 46 w 125"/>
                  <a:gd name="T9" fmla="*/ 4 h 49"/>
                  <a:gd name="T10" fmla="*/ 63 w 125"/>
                  <a:gd name="T11" fmla="*/ 3 h 49"/>
                  <a:gd name="T12" fmla="*/ 79 w 125"/>
                  <a:gd name="T13" fmla="*/ 1 h 49"/>
                  <a:gd name="T14" fmla="*/ 94 w 125"/>
                  <a:gd name="T15" fmla="*/ 1 h 49"/>
                  <a:gd name="T16" fmla="*/ 110 w 125"/>
                  <a:gd name="T17" fmla="*/ 0 h 49"/>
                  <a:gd name="T18" fmla="*/ 125 w 125"/>
                  <a:gd name="T19" fmla="*/ 0 h 49"/>
                  <a:gd name="T20" fmla="*/ 124 w 125"/>
                  <a:gd name="T21" fmla="*/ 49 h 49"/>
                  <a:gd name="T22" fmla="*/ 0 w 125"/>
                  <a:gd name="T23" fmla="*/ 49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5"/>
                  <a:gd name="T37" fmla="*/ 0 h 49"/>
                  <a:gd name="T38" fmla="*/ 125 w 125"/>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5" h="49">
                    <a:moveTo>
                      <a:pt x="0" y="49"/>
                    </a:moveTo>
                    <a:lnTo>
                      <a:pt x="0" y="7"/>
                    </a:lnTo>
                    <a:lnTo>
                      <a:pt x="15" y="5"/>
                    </a:lnTo>
                    <a:lnTo>
                      <a:pt x="31" y="5"/>
                    </a:lnTo>
                    <a:lnTo>
                      <a:pt x="46" y="4"/>
                    </a:lnTo>
                    <a:lnTo>
                      <a:pt x="63" y="3"/>
                    </a:lnTo>
                    <a:lnTo>
                      <a:pt x="79" y="1"/>
                    </a:lnTo>
                    <a:lnTo>
                      <a:pt x="94" y="1"/>
                    </a:lnTo>
                    <a:lnTo>
                      <a:pt x="110" y="0"/>
                    </a:lnTo>
                    <a:lnTo>
                      <a:pt x="125" y="0"/>
                    </a:lnTo>
                    <a:lnTo>
                      <a:pt x="124" y="49"/>
                    </a:lnTo>
                    <a:lnTo>
                      <a:pt x="0" y="49"/>
                    </a:lnTo>
                    <a:close/>
                  </a:path>
                </a:pathLst>
              </a:custGeom>
              <a:solidFill>
                <a:srgbClr val="A8B7E8"/>
              </a:solidFill>
              <a:ln w="9525">
                <a:noFill/>
                <a:round/>
                <a:headEnd/>
                <a:tailEnd/>
              </a:ln>
            </p:spPr>
            <p:txBody>
              <a:bodyPr/>
              <a:lstStyle/>
              <a:p>
                <a:endParaRPr lang="en-US" dirty="0"/>
              </a:p>
            </p:txBody>
          </p:sp>
          <p:sp>
            <p:nvSpPr>
              <p:cNvPr id="355" name="Freeform 258"/>
              <p:cNvSpPr>
                <a:spLocks/>
              </p:cNvSpPr>
              <p:nvPr/>
            </p:nvSpPr>
            <p:spPr bwMode="auto">
              <a:xfrm>
                <a:off x="3642" y="3704"/>
                <a:ext cx="43" cy="18"/>
              </a:xfrm>
              <a:custGeom>
                <a:avLst/>
                <a:gdLst>
                  <a:gd name="T0" fmla="*/ 0 w 128"/>
                  <a:gd name="T1" fmla="*/ 54 h 54"/>
                  <a:gd name="T2" fmla="*/ 1 w 128"/>
                  <a:gd name="T3" fmla="*/ 5 h 54"/>
                  <a:gd name="T4" fmla="*/ 17 w 128"/>
                  <a:gd name="T5" fmla="*/ 5 h 54"/>
                  <a:gd name="T6" fmla="*/ 34 w 128"/>
                  <a:gd name="T7" fmla="*/ 4 h 54"/>
                  <a:gd name="T8" fmla="*/ 49 w 128"/>
                  <a:gd name="T9" fmla="*/ 4 h 54"/>
                  <a:gd name="T10" fmla="*/ 65 w 128"/>
                  <a:gd name="T11" fmla="*/ 2 h 54"/>
                  <a:gd name="T12" fmla="*/ 80 w 128"/>
                  <a:gd name="T13" fmla="*/ 2 h 54"/>
                  <a:gd name="T14" fmla="*/ 96 w 128"/>
                  <a:gd name="T15" fmla="*/ 1 h 54"/>
                  <a:gd name="T16" fmla="*/ 113 w 128"/>
                  <a:gd name="T17" fmla="*/ 1 h 54"/>
                  <a:gd name="T18" fmla="*/ 128 w 128"/>
                  <a:gd name="T19" fmla="*/ 0 h 54"/>
                  <a:gd name="T20" fmla="*/ 126 w 128"/>
                  <a:gd name="T21" fmla="*/ 54 h 54"/>
                  <a:gd name="T22" fmla="*/ 0 w 128"/>
                  <a:gd name="T23" fmla="*/ 54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4"/>
                  <a:gd name="T38" fmla="*/ 128 w 128"/>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4">
                    <a:moveTo>
                      <a:pt x="0" y="54"/>
                    </a:moveTo>
                    <a:lnTo>
                      <a:pt x="1" y="5"/>
                    </a:lnTo>
                    <a:lnTo>
                      <a:pt x="17" y="5"/>
                    </a:lnTo>
                    <a:lnTo>
                      <a:pt x="34" y="4"/>
                    </a:lnTo>
                    <a:lnTo>
                      <a:pt x="49" y="4"/>
                    </a:lnTo>
                    <a:lnTo>
                      <a:pt x="65" y="2"/>
                    </a:lnTo>
                    <a:lnTo>
                      <a:pt x="80" y="2"/>
                    </a:lnTo>
                    <a:lnTo>
                      <a:pt x="96" y="1"/>
                    </a:lnTo>
                    <a:lnTo>
                      <a:pt x="113" y="1"/>
                    </a:lnTo>
                    <a:lnTo>
                      <a:pt x="128" y="0"/>
                    </a:lnTo>
                    <a:lnTo>
                      <a:pt x="126" y="54"/>
                    </a:lnTo>
                    <a:lnTo>
                      <a:pt x="0" y="54"/>
                    </a:lnTo>
                    <a:close/>
                  </a:path>
                </a:pathLst>
              </a:custGeom>
              <a:solidFill>
                <a:srgbClr val="B2BFEA"/>
              </a:solidFill>
              <a:ln w="9525">
                <a:noFill/>
                <a:round/>
                <a:headEnd/>
                <a:tailEnd/>
              </a:ln>
            </p:spPr>
            <p:txBody>
              <a:bodyPr/>
              <a:lstStyle/>
              <a:p>
                <a:endParaRPr lang="en-US" dirty="0"/>
              </a:p>
            </p:txBody>
          </p:sp>
          <p:sp>
            <p:nvSpPr>
              <p:cNvPr id="356" name="Freeform 259"/>
              <p:cNvSpPr>
                <a:spLocks/>
              </p:cNvSpPr>
              <p:nvPr/>
            </p:nvSpPr>
            <p:spPr bwMode="auto">
              <a:xfrm>
                <a:off x="3684" y="3703"/>
                <a:ext cx="41" cy="19"/>
              </a:xfrm>
              <a:custGeom>
                <a:avLst/>
                <a:gdLst>
                  <a:gd name="T0" fmla="*/ 0 w 124"/>
                  <a:gd name="T1" fmla="*/ 57 h 57"/>
                  <a:gd name="T2" fmla="*/ 2 w 124"/>
                  <a:gd name="T3" fmla="*/ 3 h 57"/>
                  <a:gd name="T4" fmla="*/ 17 w 124"/>
                  <a:gd name="T5" fmla="*/ 3 h 57"/>
                  <a:gd name="T6" fmla="*/ 32 w 124"/>
                  <a:gd name="T7" fmla="*/ 3 h 57"/>
                  <a:gd name="T8" fmla="*/ 48 w 124"/>
                  <a:gd name="T9" fmla="*/ 2 h 57"/>
                  <a:gd name="T10" fmla="*/ 63 w 124"/>
                  <a:gd name="T11" fmla="*/ 2 h 57"/>
                  <a:gd name="T12" fmla="*/ 79 w 124"/>
                  <a:gd name="T13" fmla="*/ 2 h 57"/>
                  <a:gd name="T14" fmla="*/ 93 w 124"/>
                  <a:gd name="T15" fmla="*/ 0 h 57"/>
                  <a:gd name="T16" fmla="*/ 109 w 124"/>
                  <a:gd name="T17" fmla="*/ 0 h 57"/>
                  <a:gd name="T18" fmla="*/ 124 w 124"/>
                  <a:gd name="T19" fmla="*/ 0 h 57"/>
                  <a:gd name="T20" fmla="*/ 123 w 124"/>
                  <a:gd name="T21" fmla="*/ 57 h 57"/>
                  <a:gd name="T22" fmla="*/ 0 w 124"/>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4"/>
                  <a:gd name="T37" fmla="*/ 0 h 57"/>
                  <a:gd name="T38" fmla="*/ 124 w 124"/>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4" h="57">
                    <a:moveTo>
                      <a:pt x="0" y="57"/>
                    </a:moveTo>
                    <a:lnTo>
                      <a:pt x="2" y="3"/>
                    </a:lnTo>
                    <a:lnTo>
                      <a:pt x="17" y="3"/>
                    </a:lnTo>
                    <a:lnTo>
                      <a:pt x="32" y="3"/>
                    </a:lnTo>
                    <a:lnTo>
                      <a:pt x="48" y="2"/>
                    </a:lnTo>
                    <a:lnTo>
                      <a:pt x="63" y="2"/>
                    </a:lnTo>
                    <a:lnTo>
                      <a:pt x="79" y="2"/>
                    </a:lnTo>
                    <a:lnTo>
                      <a:pt x="93" y="0"/>
                    </a:lnTo>
                    <a:lnTo>
                      <a:pt x="109" y="0"/>
                    </a:lnTo>
                    <a:lnTo>
                      <a:pt x="124" y="0"/>
                    </a:lnTo>
                    <a:lnTo>
                      <a:pt x="123" y="57"/>
                    </a:lnTo>
                    <a:lnTo>
                      <a:pt x="0" y="57"/>
                    </a:lnTo>
                    <a:close/>
                  </a:path>
                </a:pathLst>
              </a:custGeom>
              <a:solidFill>
                <a:srgbClr val="C1C9EF"/>
              </a:solidFill>
              <a:ln w="9525">
                <a:noFill/>
                <a:round/>
                <a:headEnd/>
                <a:tailEnd/>
              </a:ln>
            </p:spPr>
            <p:txBody>
              <a:bodyPr/>
              <a:lstStyle/>
              <a:p>
                <a:endParaRPr lang="en-US" dirty="0"/>
              </a:p>
            </p:txBody>
          </p:sp>
          <p:sp>
            <p:nvSpPr>
              <p:cNvPr id="357" name="Freeform 260"/>
              <p:cNvSpPr>
                <a:spLocks/>
              </p:cNvSpPr>
              <p:nvPr/>
            </p:nvSpPr>
            <p:spPr bwMode="auto">
              <a:xfrm>
                <a:off x="3725" y="3702"/>
                <a:ext cx="43" cy="20"/>
              </a:xfrm>
              <a:custGeom>
                <a:avLst/>
                <a:gdLst>
                  <a:gd name="T0" fmla="*/ 0 w 128"/>
                  <a:gd name="T1" fmla="*/ 58 h 58"/>
                  <a:gd name="T2" fmla="*/ 1 w 128"/>
                  <a:gd name="T3" fmla="*/ 1 h 58"/>
                  <a:gd name="T4" fmla="*/ 17 w 128"/>
                  <a:gd name="T5" fmla="*/ 1 h 58"/>
                  <a:gd name="T6" fmla="*/ 34 w 128"/>
                  <a:gd name="T7" fmla="*/ 1 h 58"/>
                  <a:gd name="T8" fmla="*/ 49 w 128"/>
                  <a:gd name="T9" fmla="*/ 0 h 58"/>
                  <a:gd name="T10" fmla="*/ 65 w 128"/>
                  <a:gd name="T11" fmla="*/ 0 h 58"/>
                  <a:gd name="T12" fmla="*/ 80 w 128"/>
                  <a:gd name="T13" fmla="*/ 0 h 58"/>
                  <a:gd name="T14" fmla="*/ 96 w 128"/>
                  <a:gd name="T15" fmla="*/ 0 h 58"/>
                  <a:gd name="T16" fmla="*/ 113 w 128"/>
                  <a:gd name="T17" fmla="*/ 0 h 58"/>
                  <a:gd name="T18" fmla="*/ 128 w 128"/>
                  <a:gd name="T19" fmla="*/ 1 h 58"/>
                  <a:gd name="T20" fmla="*/ 126 w 128"/>
                  <a:gd name="T21" fmla="*/ 58 h 58"/>
                  <a:gd name="T22" fmla="*/ 0 w 128"/>
                  <a:gd name="T23" fmla="*/ 58 h 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8"/>
                  <a:gd name="T38" fmla="*/ 128 w 128"/>
                  <a:gd name="T39" fmla="*/ 58 h 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8">
                    <a:moveTo>
                      <a:pt x="0" y="58"/>
                    </a:moveTo>
                    <a:lnTo>
                      <a:pt x="1" y="1"/>
                    </a:lnTo>
                    <a:lnTo>
                      <a:pt x="17" y="1"/>
                    </a:lnTo>
                    <a:lnTo>
                      <a:pt x="34" y="1"/>
                    </a:lnTo>
                    <a:lnTo>
                      <a:pt x="49" y="0"/>
                    </a:lnTo>
                    <a:lnTo>
                      <a:pt x="65" y="0"/>
                    </a:lnTo>
                    <a:lnTo>
                      <a:pt x="80" y="0"/>
                    </a:lnTo>
                    <a:lnTo>
                      <a:pt x="96" y="0"/>
                    </a:lnTo>
                    <a:lnTo>
                      <a:pt x="113" y="0"/>
                    </a:lnTo>
                    <a:lnTo>
                      <a:pt x="128" y="1"/>
                    </a:lnTo>
                    <a:lnTo>
                      <a:pt x="126" y="58"/>
                    </a:lnTo>
                    <a:lnTo>
                      <a:pt x="0" y="58"/>
                    </a:lnTo>
                    <a:close/>
                  </a:path>
                </a:pathLst>
              </a:custGeom>
              <a:solidFill>
                <a:srgbClr val="CCD1F2"/>
              </a:solidFill>
              <a:ln w="9525">
                <a:noFill/>
                <a:round/>
                <a:headEnd/>
                <a:tailEnd/>
              </a:ln>
            </p:spPr>
            <p:txBody>
              <a:bodyPr/>
              <a:lstStyle/>
              <a:p>
                <a:endParaRPr lang="en-US" dirty="0"/>
              </a:p>
            </p:txBody>
          </p:sp>
          <p:sp>
            <p:nvSpPr>
              <p:cNvPr id="358" name="Freeform 261"/>
              <p:cNvSpPr>
                <a:spLocks/>
              </p:cNvSpPr>
              <p:nvPr/>
            </p:nvSpPr>
            <p:spPr bwMode="auto">
              <a:xfrm>
                <a:off x="3767" y="3703"/>
                <a:ext cx="43" cy="19"/>
              </a:xfrm>
              <a:custGeom>
                <a:avLst/>
                <a:gdLst>
                  <a:gd name="T0" fmla="*/ 0 w 128"/>
                  <a:gd name="T1" fmla="*/ 57 h 57"/>
                  <a:gd name="T2" fmla="*/ 2 w 128"/>
                  <a:gd name="T3" fmla="*/ 0 h 57"/>
                  <a:gd name="T4" fmla="*/ 18 w 128"/>
                  <a:gd name="T5" fmla="*/ 0 h 57"/>
                  <a:gd name="T6" fmla="*/ 33 w 128"/>
                  <a:gd name="T7" fmla="*/ 0 h 57"/>
                  <a:gd name="T8" fmla="*/ 49 w 128"/>
                  <a:gd name="T9" fmla="*/ 2 h 57"/>
                  <a:gd name="T10" fmla="*/ 64 w 128"/>
                  <a:gd name="T11" fmla="*/ 2 h 57"/>
                  <a:gd name="T12" fmla="*/ 80 w 128"/>
                  <a:gd name="T13" fmla="*/ 3 h 57"/>
                  <a:gd name="T14" fmla="*/ 95 w 128"/>
                  <a:gd name="T15" fmla="*/ 4 h 57"/>
                  <a:gd name="T16" fmla="*/ 112 w 128"/>
                  <a:gd name="T17" fmla="*/ 4 h 57"/>
                  <a:gd name="T18" fmla="*/ 128 w 128"/>
                  <a:gd name="T19" fmla="*/ 5 h 57"/>
                  <a:gd name="T20" fmla="*/ 127 w 128"/>
                  <a:gd name="T21" fmla="*/ 57 h 57"/>
                  <a:gd name="T22" fmla="*/ 0 w 128"/>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7"/>
                  <a:gd name="T38" fmla="*/ 128 w 128"/>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7">
                    <a:moveTo>
                      <a:pt x="0" y="57"/>
                    </a:moveTo>
                    <a:lnTo>
                      <a:pt x="2" y="0"/>
                    </a:lnTo>
                    <a:lnTo>
                      <a:pt x="18" y="0"/>
                    </a:lnTo>
                    <a:lnTo>
                      <a:pt x="33" y="0"/>
                    </a:lnTo>
                    <a:lnTo>
                      <a:pt x="49" y="2"/>
                    </a:lnTo>
                    <a:lnTo>
                      <a:pt x="64" y="2"/>
                    </a:lnTo>
                    <a:lnTo>
                      <a:pt x="80" y="3"/>
                    </a:lnTo>
                    <a:lnTo>
                      <a:pt x="95" y="4"/>
                    </a:lnTo>
                    <a:lnTo>
                      <a:pt x="112" y="4"/>
                    </a:lnTo>
                    <a:lnTo>
                      <a:pt x="128" y="5"/>
                    </a:lnTo>
                    <a:lnTo>
                      <a:pt x="127" y="57"/>
                    </a:lnTo>
                    <a:lnTo>
                      <a:pt x="0" y="57"/>
                    </a:lnTo>
                    <a:close/>
                  </a:path>
                </a:pathLst>
              </a:custGeom>
              <a:solidFill>
                <a:srgbClr val="D8DBF7"/>
              </a:solidFill>
              <a:ln w="9525">
                <a:noFill/>
                <a:round/>
                <a:headEnd/>
                <a:tailEnd/>
              </a:ln>
            </p:spPr>
            <p:txBody>
              <a:bodyPr/>
              <a:lstStyle/>
              <a:p>
                <a:endParaRPr lang="en-US" dirty="0"/>
              </a:p>
            </p:txBody>
          </p:sp>
          <p:sp>
            <p:nvSpPr>
              <p:cNvPr id="359" name="Freeform 262"/>
              <p:cNvSpPr>
                <a:spLocks/>
              </p:cNvSpPr>
              <p:nvPr/>
            </p:nvSpPr>
            <p:spPr bwMode="auto">
              <a:xfrm>
                <a:off x="3809" y="3704"/>
                <a:ext cx="42" cy="18"/>
              </a:xfrm>
              <a:custGeom>
                <a:avLst/>
                <a:gdLst>
                  <a:gd name="T0" fmla="*/ 0 w 125"/>
                  <a:gd name="T1" fmla="*/ 52 h 52"/>
                  <a:gd name="T2" fmla="*/ 1 w 125"/>
                  <a:gd name="T3" fmla="*/ 0 h 52"/>
                  <a:gd name="T4" fmla="*/ 11 w 125"/>
                  <a:gd name="T5" fmla="*/ 0 h 52"/>
                  <a:gd name="T6" fmla="*/ 22 w 125"/>
                  <a:gd name="T7" fmla="*/ 2 h 52"/>
                  <a:gd name="T8" fmla="*/ 31 w 125"/>
                  <a:gd name="T9" fmla="*/ 3 h 52"/>
                  <a:gd name="T10" fmla="*/ 41 w 125"/>
                  <a:gd name="T11" fmla="*/ 3 h 52"/>
                  <a:gd name="T12" fmla="*/ 51 w 125"/>
                  <a:gd name="T13" fmla="*/ 4 h 52"/>
                  <a:gd name="T14" fmla="*/ 62 w 125"/>
                  <a:gd name="T15" fmla="*/ 6 h 52"/>
                  <a:gd name="T16" fmla="*/ 72 w 125"/>
                  <a:gd name="T17" fmla="*/ 8 h 52"/>
                  <a:gd name="T18" fmla="*/ 82 w 125"/>
                  <a:gd name="T19" fmla="*/ 10 h 52"/>
                  <a:gd name="T20" fmla="*/ 88 w 125"/>
                  <a:gd name="T21" fmla="*/ 10 h 52"/>
                  <a:gd name="T22" fmla="*/ 92 w 125"/>
                  <a:gd name="T23" fmla="*/ 10 h 52"/>
                  <a:gd name="T24" fmla="*/ 97 w 125"/>
                  <a:gd name="T25" fmla="*/ 10 h 52"/>
                  <a:gd name="T26" fmla="*/ 103 w 125"/>
                  <a:gd name="T27" fmla="*/ 10 h 52"/>
                  <a:gd name="T28" fmla="*/ 108 w 125"/>
                  <a:gd name="T29" fmla="*/ 10 h 52"/>
                  <a:gd name="T30" fmla="*/ 114 w 125"/>
                  <a:gd name="T31" fmla="*/ 11 h 52"/>
                  <a:gd name="T32" fmla="*/ 120 w 125"/>
                  <a:gd name="T33" fmla="*/ 11 h 52"/>
                  <a:gd name="T34" fmla="*/ 125 w 125"/>
                  <a:gd name="T35" fmla="*/ 12 h 52"/>
                  <a:gd name="T36" fmla="*/ 125 w 125"/>
                  <a:gd name="T37" fmla="*/ 52 h 52"/>
                  <a:gd name="T38" fmla="*/ 0 w 125"/>
                  <a:gd name="T39" fmla="*/ 52 h 5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5"/>
                  <a:gd name="T61" fmla="*/ 0 h 52"/>
                  <a:gd name="T62" fmla="*/ 125 w 125"/>
                  <a:gd name="T63" fmla="*/ 52 h 5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5" h="52">
                    <a:moveTo>
                      <a:pt x="0" y="52"/>
                    </a:moveTo>
                    <a:lnTo>
                      <a:pt x="1" y="0"/>
                    </a:lnTo>
                    <a:lnTo>
                      <a:pt x="11" y="0"/>
                    </a:lnTo>
                    <a:lnTo>
                      <a:pt x="22" y="2"/>
                    </a:lnTo>
                    <a:lnTo>
                      <a:pt x="31" y="3"/>
                    </a:lnTo>
                    <a:lnTo>
                      <a:pt x="41" y="3"/>
                    </a:lnTo>
                    <a:lnTo>
                      <a:pt x="51" y="4"/>
                    </a:lnTo>
                    <a:lnTo>
                      <a:pt x="62" y="6"/>
                    </a:lnTo>
                    <a:lnTo>
                      <a:pt x="72" y="8"/>
                    </a:lnTo>
                    <a:lnTo>
                      <a:pt x="82" y="10"/>
                    </a:lnTo>
                    <a:lnTo>
                      <a:pt x="88" y="10"/>
                    </a:lnTo>
                    <a:lnTo>
                      <a:pt x="92" y="10"/>
                    </a:lnTo>
                    <a:lnTo>
                      <a:pt x="97" y="10"/>
                    </a:lnTo>
                    <a:lnTo>
                      <a:pt x="103" y="10"/>
                    </a:lnTo>
                    <a:lnTo>
                      <a:pt x="108" y="10"/>
                    </a:lnTo>
                    <a:lnTo>
                      <a:pt x="114" y="11"/>
                    </a:lnTo>
                    <a:lnTo>
                      <a:pt x="120" y="11"/>
                    </a:lnTo>
                    <a:lnTo>
                      <a:pt x="125" y="12"/>
                    </a:lnTo>
                    <a:lnTo>
                      <a:pt x="125" y="52"/>
                    </a:lnTo>
                    <a:lnTo>
                      <a:pt x="0" y="52"/>
                    </a:lnTo>
                    <a:close/>
                  </a:path>
                </a:pathLst>
              </a:custGeom>
              <a:solidFill>
                <a:srgbClr val="E2E5F9"/>
              </a:solidFill>
              <a:ln w="9525">
                <a:noFill/>
                <a:round/>
                <a:headEnd/>
                <a:tailEnd/>
              </a:ln>
            </p:spPr>
            <p:txBody>
              <a:bodyPr/>
              <a:lstStyle/>
              <a:p>
                <a:endParaRPr lang="en-US" dirty="0"/>
              </a:p>
            </p:txBody>
          </p:sp>
          <p:sp>
            <p:nvSpPr>
              <p:cNvPr id="360" name="Freeform 263"/>
              <p:cNvSpPr>
                <a:spLocks/>
              </p:cNvSpPr>
              <p:nvPr/>
            </p:nvSpPr>
            <p:spPr bwMode="auto">
              <a:xfrm>
                <a:off x="3851" y="3708"/>
                <a:ext cx="42" cy="14"/>
              </a:xfrm>
              <a:custGeom>
                <a:avLst/>
                <a:gdLst>
                  <a:gd name="T0" fmla="*/ 0 w 126"/>
                  <a:gd name="T1" fmla="*/ 40 h 40"/>
                  <a:gd name="T2" fmla="*/ 0 w 126"/>
                  <a:gd name="T3" fmla="*/ 0 h 40"/>
                  <a:gd name="T4" fmla="*/ 16 w 126"/>
                  <a:gd name="T5" fmla="*/ 0 h 40"/>
                  <a:gd name="T6" fmla="*/ 31 w 126"/>
                  <a:gd name="T7" fmla="*/ 0 h 40"/>
                  <a:gd name="T8" fmla="*/ 47 w 126"/>
                  <a:gd name="T9" fmla="*/ 0 h 40"/>
                  <a:gd name="T10" fmla="*/ 62 w 126"/>
                  <a:gd name="T11" fmla="*/ 0 h 40"/>
                  <a:gd name="T12" fmla="*/ 78 w 126"/>
                  <a:gd name="T13" fmla="*/ 0 h 40"/>
                  <a:gd name="T14" fmla="*/ 94 w 126"/>
                  <a:gd name="T15" fmla="*/ 0 h 40"/>
                  <a:gd name="T16" fmla="*/ 110 w 126"/>
                  <a:gd name="T17" fmla="*/ 0 h 40"/>
                  <a:gd name="T18" fmla="*/ 126 w 126"/>
                  <a:gd name="T19" fmla="*/ 0 h 40"/>
                  <a:gd name="T20" fmla="*/ 126 w 126"/>
                  <a:gd name="T21" fmla="*/ 40 h 40"/>
                  <a:gd name="T22" fmla="*/ 0 w 126"/>
                  <a:gd name="T23" fmla="*/ 40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6"/>
                  <a:gd name="T37" fmla="*/ 0 h 40"/>
                  <a:gd name="T38" fmla="*/ 126 w 126"/>
                  <a:gd name="T39" fmla="*/ 40 h 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6" h="40">
                    <a:moveTo>
                      <a:pt x="0" y="40"/>
                    </a:moveTo>
                    <a:lnTo>
                      <a:pt x="0" y="0"/>
                    </a:lnTo>
                    <a:lnTo>
                      <a:pt x="16" y="0"/>
                    </a:lnTo>
                    <a:lnTo>
                      <a:pt x="31" y="0"/>
                    </a:lnTo>
                    <a:lnTo>
                      <a:pt x="47" y="0"/>
                    </a:lnTo>
                    <a:lnTo>
                      <a:pt x="62" y="0"/>
                    </a:lnTo>
                    <a:lnTo>
                      <a:pt x="78" y="0"/>
                    </a:lnTo>
                    <a:lnTo>
                      <a:pt x="94" y="0"/>
                    </a:lnTo>
                    <a:lnTo>
                      <a:pt x="110" y="0"/>
                    </a:lnTo>
                    <a:lnTo>
                      <a:pt x="126" y="0"/>
                    </a:lnTo>
                    <a:lnTo>
                      <a:pt x="126" y="40"/>
                    </a:lnTo>
                    <a:lnTo>
                      <a:pt x="0" y="40"/>
                    </a:lnTo>
                    <a:close/>
                  </a:path>
                </a:pathLst>
              </a:custGeom>
              <a:solidFill>
                <a:srgbClr val="EFEFFF"/>
              </a:solidFill>
              <a:ln w="9525">
                <a:noFill/>
                <a:round/>
                <a:headEnd/>
                <a:tailEnd/>
              </a:ln>
            </p:spPr>
            <p:txBody>
              <a:bodyPr/>
              <a:lstStyle/>
              <a:p>
                <a:endParaRPr lang="en-US" dirty="0"/>
              </a:p>
            </p:txBody>
          </p:sp>
          <p:sp>
            <p:nvSpPr>
              <p:cNvPr id="361" name="Freeform 264"/>
              <p:cNvSpPr>
                <a:spLocks/>
              </p:cNvSpPr>
              <p:nvPr/>
            </p:nvSpPr>
            <p:spPr bwMode="auto">
              <a:xfrm>
                <a:off x="3893" y="3708"/>
                <a:ext cx="25" cy="15"/>
              </a:xfrm>
              <a:custGeom>
                <a:avLst/>
                <a:gdLst>
                  <a:gd name="T0" fmla="*/ 0 w 74"/>
                  <a:gd name="T1" fmla="*/ 40 h 43"/>
                  <a:gd name="T2" fmla="*/ 0 w 74"/>
                  <a:gd name="T3" fmla="*/ 0 h 43"/>
                  <a:gd name="T4" fmla="*/ 10 w 74"/>
                  <a:gd name="T5" fmla="*/ 0 h 43"/>
                  <a:gd name="T6" fmla="*/ 19 w 74"/>
                  <a:gd name="T7" fmla="*/ 0 h 43"/>
                  <a:gd name="T8" fmla="*/ 30 w 74"/>
                  <a:gd name="T9" fmla="*/ 1 h 43"/>
                  <a:gd name="T10" fmla="*/ 39 w 74"/>
                  <a:gd name="T11" fmla="*/ 1 h 43"/>
                  <a:gd name="T12" fmla="*/ 48 w 74"/>
                  <a:gd name="T13" fmla="*/ 3 h 43"/>
                  <a:gd name="T14" fmla="*/ 57 w 74"/>
                  <a:gd name="T15" fmla="*/ 4 h 43"/>
                  <a:gd name="T16" fmla="*/ 66 w 74"/>
                  <a:gd name="T17" fmla="*/ 4 h 43"/>
                  <a:gd name="T18" fmla="*/ 74 w 74"/>
                  <a:gd name="T19" fmla="*/ 5 h 43"/>
                  <a:gd name="T20" fmla="*/ 74 w 74"/>
                  <a:gd name="T21" fmla="*/ 43 h 43"/>
                  <a:gd name="T22" fmla="*/ 0 w 74"/>
                  <a:gd name="T23" fmla="*/ 40 h 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4"/>
                  <a:gd name="T37" fmla="*/ 0 h 43"/>
                  <a:gd name="T38" fmla="*/ 74 w 74"/>
                  <a:gd name="T39" fmla="*/ 43 h 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4" h="43">
                    <a:moveTo>
                      <a:pt x="0" y="40"/>
                    </a:moveTo>
                    <a:lnTo>
                      <a:pt x="0" y="0"/>
                    </a:lnTo>
                    <a:lnTo>
                      <a:pt x="10" y="0"/>
                    </a:lnTo>
                    <a:lnTo>
                      <a:pt x="19" y="0"/>
                    </a:lnTo>
                    <a:lnTo>
                      <a:pt x="30" y="1"/>
                    </a:lnTo>
                    <a:lnTo>
                      <a:pt x="39" y="1"/>
                    </a:lnTo>
                    <a:lnTo>
                      <a:pt x="48" y="3"/>
                    </a:lnTo>
                    <a:lnTo>
                      <a:pt x="57" y="4"/>
                    </a:lnTo>
                    <a:lnTo>
                      <a:pt x="66" y="4"/>
                    </a:lnTo>
                    <a:lnTo>
                      <a:pt x="74" y="5"/>
                    </a:lnTo>
                    <a:lnTo>
                      <a:pt x="74" y="43"/>
                    </a:lnTo>
                    <a:lnTo>
                      <a:pt x="0" y="40"/>
                    </a:lnTo>
                    <a:close/>
                  </a:path>
                </a:pathLst>
              </a:custGeom>
              <a:solidFill>
                <a:srgbClr val="EFEFFF"/>
              </a:solidFill>
              <a:ln w="9525">
                <a:noFill/>
                <a:round/>
                <a:headEnd/>
                <a:tailEnd/>
              </a:ln>
            </p:spPr>
            <p:txBody>
              <a:bodyPr/>
              <a:lstStyle/>
              <a:p>
                <a:endParaRPr lang="en-US" dirty="0"/>
              </a:p>
            </p:txBody>
          </p:sp>
          <p:sp>
            <p:nvSpPr>
              <p:cNvPr id="362" name="Freeform 265"/>
              <p:cNvSpPr>
                <a:spLocks/>
              </p:cNvSpPr>
              <p:nvPr/>
            </p:nvSpPr>
            <p:spPr bwMode="auto">
              <a:xfrm>
                <a:off x="3747" y="3013"/>
                <a:ext cx="86" cy="101"/>
              </a:xfrm>
              <a:custGeom>
                <a:avLst/>
                <a:gdLst>
                  <a:gd name="T0" fmla="*/ 256 w 256"/>
                  <a:gd name="T1" fmla="*/ 288 h 305"/>
                  <a:gd name="T2" fmla="*/ 253 w 256"/>
                  <a:gd name="T3" fmla="*/ 277 h 305"/>
                  <a:gd name="T4" fmla="*/ 248 w 256"/>
                  <a:gd name="T5" fmla="*/ 259 h 305"/>
                  <a:gd name="T6" fmla="*/ 241 w 256"/>
                  <a:gd name="T7" fmla="*/ 237 h 305"/>
                  <a:gd name="T8" fmla="*/ 234 w 256"/>
                  <a:gd name="T9" fmla="*/ 210 h 305"/>
                  <a:gd name="T10" fmla="*/ 223 w 256"/>
                  <a:gd name="T11" fmla="*/ 181 h 305"/>
                  <a:gd name="T12" fmla="*/ 211 w 256"/>
                  <a:gd name="T13" fmla="*/ 152 h 305"/>
                  <a:gd name="T14" fmla="*/ 196 w 256"/>
                  <a:gd name="T15" fmla="*/ 121 h 305"/>
                  <a:gd name="T16" fmla="*/ 178 w 256"/>
                  <a:gd name="T17" fmla="*/ 92 h 305"/>
                  <a:gd name="T18" fmla="*/ 157 w 256"/>
                  <a:gd name="T19" fmla="*/ 66 h 305"/>
                  <a:gd name="T20" fmla="*/ 134 w 256"/>
                  <a:gd name="T21" fmla="*/ 44 h 305"/>
                  <a:gd name="T22" fmla="*/ 109 w 256"/>
                  <a:gd name="T23" fmla="*/ 26 h 305"/>
                  <a:gd name="T24" fmla="*/ 86 w 256"/>
                  <a:gd name="T25" fmla="*/ 12 h 305"/>
                  <a:gd name="T26" fmla="*/ 62 w 256"/>
                  <a:gd name="T27" fmla="*/ 3 h 305"/>
                  <a:gd name="T28" fmla="*/ 43 w 256"/>
                  <a:gd name="T29" fmla="*/ 0 h 305"/>
                  <a:gd name="T30" fmla="*/ 26 w 256"/>
                  <a:gd name="T31" fmla="*/ 4 h 305"/>
                  <a:gd name="T32" fmla="*/ 13 w 256"/>
                  <a:gd name="T33" fmla="*/ 14 h 305"/>
                  <a:gd name="T34" fmla="*/ 5 w 256"/>
                  <a:gd name="T35" fmla="*/ 29 h 305"/>
                  <a:gd name="T36" fmla="*/ 0 w 256"/>
                  <a:gd name="T37" fmla="*/ 42 h 305"/>
                  <a:gd name="T38" fmla="*/ 0 w 256"/>
                  <a:gd name="T39" fmla="*/ 52 h 305"/>
                  <a:gd name="T40" fmla="*/ 4 w 256"/>
                  <a:gd name="T41" fmla="*/ 64 h 305"/>
                  <a:gd name="T42" fmla="*/ 12 w 256"/>
                  <a:gd name="T43" fmla="*/ 73 h 305"/>
                  <a:gd name="T44" fmla="*/ 26 w 256"/>
                  <a:gd name="T45" fmla="*/ 83 h 305"/>
                  <a:gd name="T46" fmla="*/ 47 w 256"/>
                  <a:gd name="T47" fmla="*/ 93 h 305"/>
                  <a:gd name="T48" fmla="*/ 73 w 256"/>
                  <a:gd name="T49" fmla="*/ 105 h 305"/>
                  <a:gd name="T50" fmla="*/ 99 w 256"/>
                  <a:gd name="T51" fmla="*/ 121 h 305"/>
                  <a:gd name="T52" fmla="*/ 121 w 256"/>
                  <a:gd name="T53" fmla="*/ 137 h 305"/>
                  <a:gd name="T54" fmla="*/ 138 w 256"/>
                  <a:gd name="T55" fmla="*/ 158 h 305"/>
                  <a:gd name="T56" fmla="*/ 151 w 256"/>
                  <a:gd name="T57" fmla="*/ 180 h 305"/>
                  <a:gd name="T58" fmla="*/ 161 w 256"/>
                  <a:gd name="T59" fmla="*/ 204 h 305"/>
                  <a:gd name="T60" fmla="*/ 169 w 256"/>
                  <a:gd name="T61" fmla="*/ 226 h 305"/>
                  <a:gd name="T62" fmla="*/ 174 w 256"/>
                  <a:gd name="T63" fmla="*/ 248 h 305"/>
                  <a:gd name="T64" fmla="*/ 178 w 256"/>
                  <a:gd name="T65" fmla="*/ 268 h 305"/>
                  <a:gd name="T66" fmla="*/ 183 w 256"/>
                  <a:gd name="T67" fmla="*/ 285 h 305"/>
                  <a:gd name="T68" fmla="*/ 193 w 256"/>
                  <a:gd name="T69" fmla="*/ 297 h 305"/>
                  <a:gd name="T70" fmla="*/ 206 w 256"/>
                  <a:gd name="T71" fmla="*/ 303 h 305"/>
                  <a:gd name="T72" fmla="*/ 221 w 256"/>
                  <a:gd name="T73" fmla="*/ 305 h 305"/>
                  <a:gd name="T74" fmla="*/ 235 w 256"/>
                  <a:gd name="T75" fmla="*/ 305 h 305"/>
                  <a:gd name="T76" fmla="*/ 246 w 256"/>
                  <a:gd name="T77" fmla="*/ 301 h 305"/>
                  <a:gd name="T78" fmla="*/ 254 w 256"/>
                  <a:gd name="T79" fmla="*/ 294 h 305"/>
                  <a:gd name="T80" fmla="*/ 256 w 256"/>
                  <a:gd name="T81" fmla="*/ 288 h 3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6"/>
                  <a:gd name="T124" fmla="*/ 0 h 305"/>
                  <a:gd name="T125" fmla="*/ 256 w 256"/>
                  <a:gd name="T126" fmla="*/ 305 h 3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6" h="305">
                    <a:moveTo>
                      <a:pt x="256" y="288"/>
                    </a:moveTo>
                    <a:lnTo>
                      <a:pt x="253" y="277"/>
                    </a:lnTo>
                    <a:lnTo>
                      <a:pt x="248" y="259"/>
                    </a:lnTo>
                    <a:lnTo>
                      <a:pt x="241" y="237"/>
                    </a:lnTo>
                    <a:lnTo>
                      <a:pt x="234" y="210"/>
                    </a:lnTo>
                    <a:lnTo>
                      <a:pt x="223" y="181"/>
                    </a:lnTo>
                    <a:lnTo>
                      <a:pt x="211" y="152"/>
                    </a:lnTo>
                    <a:lnTo>
                      <a:pt x="196" y="121"/>
                    </a:lnTo>
                    <a:lnTo>
                      <a:pt x="178" y="92"/>
                    </a:lnTo>
                    <a:lnTo>
                      <a:pt x="157" y="66"/>
                    </a:lnTo>
                    <a:lnTo>
                      <a:pt x="134" y="44"/>
                    </a:lnTo>
                    <a:lnTo>
                      <a:pt x="109" y="26"/>
                    </a:lnTo>
                    <a:lnTo>
                      <a:pt x="86" y="12"/>
                    </a:lnTo>
                    <a:lnTo>
                      <a:pt x="62" y="3"/>
                    </a:lnTo>
                    <a:lnTo>
                      <a:pt x="43" y="0"/>
                    </a:lnTo>
                    <a:lnTo>
                      <a:pt x="26" y="4"/>
                    </a:lnTo>
                    <a:lnTo>
                      <a:pt x="13" y="14"/>
                    </a:lnTo>
                    <a:lnTo>
                      <a:pt x="5" y="29"/>
                    </a:lnTo>
                    <a:lnTo>
                      <a:pt x="0" y="42"/>
                    </a:lnTo>
                    <a:lnTo>
                      <a:pt x="0" y="52"/>
                    </a:lnTo>
                    <a:lnTo>
                      <a:pt x="4" y="64"/>
                    </a:lnTo>
                    <a:lnTo>
                      <a:pt x="12" y="73"/>
                    </a:lnTo>
                    <a:lnTo>
                      <a:pt x="26" y="83"/>
                    </a:lnTo>
                    <a:lnTo>
                      <a:pt x="47" y="93"/>
                    </a:lnTo>
                    <a:lnTo>
                      <a:pt x="73" y="105"/>
                    </a:lnTo>
                    <a:lnTo>
                      <a:pt x="99" y="121"/>
                    </a:lnTo>
                    <a:lnTo>
                      <a:pt x="121" y="137"/>
                    </a:lnTo>
                    <a:lnTo>
                      <a:pt x="138" y="158"/>
                    </a:lnTo>
                    <a:lnTo>
                      <a:pt x="151" y="180"/>
                    </a:lnTo>
                    <a:lnTo>
                      <a:pt x="161" y="204"/>
                    </a:lnTo>
                    <a:lnTo>
                      <a:pt x="169" y="226"/>
                    </a:lnTo>
                    <a:lnTo>
                      <a:pt x="174" y="248"/>
                    </a:lnTo>
                    <a:lnTo>
                      <a:pt x="178" y="268"/>
                    </a:lnTo>
                    <a:lnTo>
                      <a:pt x="183" y="285"/>
                    </a:lnTo>
                    <a:lnTo>
                      <a:pt x="193" y="297"/>
                    </a:lnTo>
                    <a:lnTo>
                      <a:pt x="206" y="303"/>
                    </a:lnTo>
                    <a:lnTo>
                      <a:pt x="221" y="305"/>
                    </a:lnTo>
                    <a:lnTo>
                      <a:pt x="235" y="305"/>
                    </a:lnTo>
                    <a:lnTo>
                      <a:pt x="246" y="301"/>
                    </a:lnTo>
                    <a:lnTo>
                      <a:pt x="254" y="294"/>
                    </a:lnTo>
                    <a:lnTo>
                      <a:pt x="256" y="288"/>
                    </a:lnTo>
                    <a:close/>
                  </a:path>
                </a:pathLst>
              </a:custGeom>
              <a:solidFill>
                <a:srgbClr val="5E9EFF"/>
              </a:solidFill>
              <a:ln w="9525">
                <a:noFill/>
                <a:round/>
                <a:headEnd/>
                <a:tailEnd/>
              </a:ln>
            </p:spPr>
            <p:txBody>
              <a:bodyPr/>
              <a:lstStyle/>
              <a:p>
                <a:endParaRPr lang="en-US" dirty="0"/>
              </a:p>
            </p:txBody>
          </p:sp>
          <p:sp>
            <p:nvSpPr>
              <p:cNvPr id="363" name="Freeform 266"/>
              <p:cNvSpPr>
                <a:spLocks/>
              </p:cNvSpPr>
              <p:nvPr/>
            </p:nvSpPr>
            <p:spPr bwMode="auto">
              <a:xfrm>
                <a:off x="3524" y="2998"/>
                <a:ext cx="22" cy="126"/>
              </a:xfrm>
              <a:custGeom>
                <a:avLst/>
                <a:gdLst>
                  <a:gd name="T0" fmla="*/ 52 w 64"/>
                  <a:gd name="T1" fmla="*/ 0 h 377"/>
                  <a:gd name="T2" fmla="*/ 42 w 64"/>
                  <a:gd name="T3" fmla="*/ 3 h 377"/>
                  <a:gd name="T4" fmla="*/ 33 w 64"/>
                  <a:gd name="T5" fmla="*/ 8 h 377"/>
                  <a:gd name="T6" fmla="*/ 24 w 64"/>
                  <a:gd name="T7" fmla="*/ 16 h 377"/>
                  <a:gd name="T8" fmla="*/ 15 w 64"/>
                  <a:gd name="T9" fmla="*/ 26 h 377"/>
                  <a:gd name="T10" fmla="*/ 8 w 64"/>
                  <a:gd name="T11" fmla="*/ 41 h 377"/>
                  <a:gd name="T12" fmla="*/ 3 w 64"/>
                  <a:gd name="T13" fmla="*/ 59 h 377"/>
                  <a:gd name="T14" fmla="*/ 0 w 64"/>
                  <a:gd name="T15" fmla="*/ 81 h 377"/>
                  <a:gd name="T16" fmla="*/ 0 w 64"/>
                  <a:gd name="T17" fmla="*/ 109 h 377"/>
                  <a:gd name="T18" fmla="*/ 2 w 64"/>
                  <a:gd name="T19" fmla="*/ 147 h 377"/>
                  <a:gd name="T20" fmla="*/ 4 w 64"/>
                  <a:gd name="T21" fmla="*/ 193 h 377"/>
                  <a:gd name="T22" fmla="*/ 6 w 64"/>
                  <a:gd name="T23" fmla="*/ 243 h 377"/>
                  <a:gd name="T24" fmla="*/ 8 w 64"/>
                  <a:gd name="T25" fmla="*/ 291 h 377"/>
                  <a:gd name="T26" fmla="*/ 12 w 64"/>
                  <a:gd name="T27" fmla="*/ 333 h 377"/>
                  <a:gd name="T28" fmla="*/ 19 w 64"/>
                  <a:gd name="T29" fmla="*/ 363 h 377"/>
                  <a:gd name="T30" fmla="*/ 28 w 64"/>
                  <a:gd name="T31" fmla="*/ 377 h 377"/>
                  <a:gd name="T32" fmla="*/ 41 w 64"/>
                  <a:gd name="T33" fmla="*/ 371 h 377"/>
                  <a:gd name="T34" fmla="*/ 52 w 64"/>
                  <a:gd name="T35" fmla="*/ 349 h 377"/>
                  <a:gd name="T36" fmla="*/ 59 w 64"/>
                  <a:gd name="T37" fmla="*/ 320 h 377"/>
                  <a:gd name="T38" fmla="*/ 61 w 64"/>
                  <a:gd name="T39" fmla="*/ 289 h 377"/>
                  <a:gd name="T40" fmla="*/ 61 w 64"/>
                  <a:gd name="T41" fmla="*/ 256 h 377"/>
                  <a:gd name="T42" fmla="*/ 59 w 64"/>
                  <a:gd name="T43" fmla="*/ 222 h 377"/>
                  <a:gd name="T44" fmla="*/ 56 w 64"/>
                  <a:gd name="T45" fmla="*/ 190 h 377"/>
                  <a:gd name="T46" fmla="*/ 54 w 64"/>
                  <a:gd name="T47" fmla="*/ 160 h 377"/>
                  <a:gd name="T48" fmla="*/ 52 w 64"/>
                  <a:gd name="T49" fmla="*/ 135 h 377"/>
                  <a:gd name="T50" fmla="*/ 56 w 64"/>
                  <a:gd name="T51" fmla="*/ 88 h 377"/>
                  <a:gd name="T52" fmla="*/ 63 w 64"/>
                  <a:gd name="T53" fmla="*/ 43 h 377"/>
                  <a:gd name="T54" fmla="*/ 64 w 64"/>
                  <a:gd name="T55" fmla="*/ 11 h 377"/>
                  <a:gd name="T56" fmla="*/ 52 w 64"/>
                  <a:gd name="T57" fmla="*/ 0 h 3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4"/>
                  <a:gd name="T88" fmla="*/ 0 h 377"/>
                  <a:gd name="T89" fmla="*/ 64 w 64"/>
                  <a:gd name="T90" fmla="*/ 377 h 37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4" h="377">
                    <a:moveTo>
                      <a:pt x="52" y="0"/>
                    </a:moveTo>
                    <a:lnTo>
                      <a:pt x="42" y="3"/>
                    </a:lnTo>
                    <a:lnTo>
                      <a:pt x="33" y="8"/>
                    </a:lnTo>
                    <a:lnTo>
                      <a:pt x="24" y="16"/>
                    </a:lnTo>
                    <a:lnTo>
                      <a:pt x="15" y="26"/>
                    </a:lnTo>
                    <a:lnTo>
                      <a:pt x="8" y="41"/>
                    </a:lnTo>
                    <a:lnTo>
                      <a:pt x="3" y="59"/>
                    </a:lnTo>
                    <a:lnTo>
                      <a:pt x="0" y="81"/>
                    </a:lnTo>
                    <a:lnTo>
                      <a:pt x="0" y="109"/>
                    </a:lnTo>
                    <a:lnTo>
                      <a:pt x="2" y="147"/>
                    </a:lnTo>
                    <a:lnTo>
                      <a:pt x="4" y="193"/>
                    </a:lnTo>
                    <a:lnTo>
                      <a:pt x="6" y="243"/>
                    </a:lnTo>
                    <a:lnTo>
                      <a:pt x="8" y="291"/>
                    </a:lnTo>
                    <a:lnTo>
                      <a:pt x="12" y="333"/>
                    </a:lnTo>
                    <a:lnTo>
                      <a:pt x="19" y="363"/>
                    </a:lnTo>
                    <a:lnTo>
                      <a:pt x="28" y="377"/>
                    </a:lnTo>
                    <a:lnTo>
                      <a:pt x="41" y="371"/>
                    </a:lnTo>
                    <a:lnTo>
                      <a:pt x="52" y="349"/>
                    </a:lnTo>
                    <a:lnTo>
                      <a:pt x="59" y="320"/>
                    </a:lnTo>
                    <a:lnTo>
                      <a:pt x="61" y="289"/>
                    </a:lnTo>
                    <a:lnTo>
                      <a:pt x="61" y="256"/>
                    </a:lnTo>
                    <a:lnTo>
                      <a:pt x="59" y="222"/>
                    </a:lnTo>
                    <a:lnTo>
                      <a:pt x="56" y="190"/>
                    </a:lnTo>
                    <a:lnTo>
                      <a:pt x="54" y="160"/>
                    </a:lnTo>
                    <a:lnTo>
                      <a:pt x="52" y="135"/>
                    </a:lnTo>
                    <a:lnTo>
                      <a:pt x="56" y="88"/>
                    </a:lnTo>
                    <a:lnTo>
                      <a:pt x="63" y="43"/>
                    </a:lnTo>
                    <a:lnTo>
                      <a:pt x="64" y="11"/>
                    </a:lnTo>
                    <a:lnTo>
                      <a:pt x="52" y="0"/>
                    </a:lnTo>
                    <a:close/>
                  </a:path>
                </a:pathLst>
              </a:custGeom>
              <a:solidFill>
                <a:srgbClr val="B5F7EA"/>
              </a:solidFill>
              <a:ln w="9525">
                <a:noFill/>
                <a:round/>
                <a:headEnd/>
                <a:tailEnd/>
              </a:ln>
            </p:spPr>
            <p:txBody>
              <a:bodyPr/>
              <a:lstStyle/>
              <a:p>
                <a:endParaRPr lang="en-US" dirty="0"/>
              </a:p>
            </p:txBody>
          </p:sp>
          <p:sp>
            <p:nvSpPr>
              <p:cNvPr id="364" name="Freeform 267"/>
              <p:cNvSpPr>
                <a:spLocks/>
              </p:cNvSpPr>
              <p:nvPr/>
            </p:nvSpPr>
            <p:spPr bwMode="auto">
              <a:xfrm>
                <a:off x="3628" y="3516"/>
                <a:ext cx="48" cy="176"/>
              </a:xfrm>
              <a:custGeom>
                <a:avLst/>
                <a:gdLst>
                  <a:gd name="T0" fmla="*/ 16 w 145"/>
                  <a:gd name="T1" fmla="*/ 2 h 528"/>
                  <a:gd name="T2" fmla="*/ 2 w 145"/>
                  <a:gd name="T3" fmla="*/ 0 h 528"/>
                  <a:gd name="T4" fmla="*/ 0 w 145"/>
                  <a:gd name="T5" fmla="*/ 6 h 528"/>
                  <a:gd name="T6" fmla="*/ 9 w 145"/>
                  <a:gd name="T7" fmla="*/ 17 h 528"/>
                  <a:gd name="T8" fmla="*/ 25 w 145"/>
                  <a:gd name="T9" fmla="*/ 37 h 528"/>
                  <a:gd name="T10" fmla="*/ 43 w 145"/>
                  <a:gd name="T11" fmla="*/ 65 h 528"/>
                  <a:gd name="T12" fmla="*/ 62 w 145"/>
                  <a:gd name="T13" fmla="*/ 103 h 528"/>
                  <a:gd name="T14" fmla="*/ 77 w 145"/>
                  <a:gd name="T15" fmla="*/ 152 h 528"/>
                  <a:gd name="T16" fmla="*/ 86 w 145"/>
                  <a:gd name="T17" fmla="*/ 214 h 528"/>
                  <a:gd name="T18" fmla="*/ 88 w 145"/>
                  <a:gd name="T19" fmla="*/ 337 h 528"/>
                  <a:gd name="T20" fmla="*/ 83 w 145"/>
                  <a:gd name="T21" fmla="*/ 428 h 528"/>
                  <a:gd name="T22" fmla="*/ 77 w 145"/>
                  <a:gd name="T23" fmla="*/ 487 h 528"/>
                  <a:gd name="T24" fmla="*/ 72 w 145"/>
                  <a:gd name="T25" fmla="*/ 519 h 528"/>
                  <a:gd name="T26" fmla="*/ 73 w 145"/>
                  <a:gd name="T27" fmla="*/ 524 h 528"/>
                  <a:gd name="T28" fmla="*/ 81 w 145"/>
                  <a:gd name="T29" fmla="*/ 528 h 528"/>
                  <a:gd name="T30" fmla="*/ 92 w 145"/>
                  <a:gd name="T31" fmla="*/ 528 h 528"/>
                  <a:gd name="T32" fmla="*/ 107 w 145"/>
                  <a:gd name="T33" fmla="*/ 524 h 528"/>
                  <a:gd name="T34" fmla="*/ 121 w 145"/>
                  <a:gd name="T35" fmla="*/ 519 h 528"/>
                  <a:gd name="T36" fmla="*/ 134 w 145"/>
                  <a:gd name="T37" fmla="*/ 509 h 528"/>
                  <a:gd name="T38" fmla="*/ 141 w 145"/>
                  <a:gd name="T39" fmla="*/ 498 h 528"/>
                  <a:gd name="T40" fmla="*/ 145 w 145"/>
                  <a:gd name="T41" fmla="*/ 482 h 528"/>
                  <a:gd name="T42" fmla="*/ 145 w 145"/>
                  <a:gd name="T43" fmla="*/ 434 h 528"/>
                  <a:gd name="T44" fmla="*/ 143 w 145"/>
                  <a:gd name="T45" fmla="*/ 362 h 528"/>
                  <a:gd name="T46" fmla="*/ 135 w 145"/>
                  <a:gd name="T47" fmla="*/ 274 h 528"/>
                  <a:gd name="T48" fmla="*/ 119 w 145"/>
                  <a:gd name="T49" fmla="*/ 175 h 528"/>
                  <a:gd name="T50" fmla="*/ 110 w 145"/>
                  <a:gd name="T51" fmla="*/ 130 h 528"/>
                  <a:gd name="T52" fmla="*/ 101 w 145"/>
                  <a:gd name="T53" fmla="*/ 92 h 528"/>
                  <a:gd name="T54" fmla="*/ 91 w 145"/>
                  <a:gd name="T55" fmla="*/ 64 h 528"/>
                  <a:gd name="T56" fmla="*/ 81 w 145"/>
                  <a:gd name="T57" fmla="*/ 42 h 528"/>
                  <a:gd name="T58" fmla="*/ 69 w 145"/>
                  <a:gd name="T59" fmla="*/ 25 h 528"/>
                  <a:gd name="T60" fmla="*/ 53 w 145"/>
                  <a:gd name="T61" fmla="*/ 13 h 528"/>
                  <a:gd name="T62" fmla="*/ 37 w 145"/>
                  <a:gd name="T63" fmla="*/ 7 h 528"/>
                  <a:gd name="T64" fmla="*/ 16 w 145"/>
                  <a:gd name="T65" fmla="*/ 2 h 5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5"/>
                  <a:gd name="T100" fmla="*/ 0 h 528"/>
                  <a:gd name="T101" fmla="*/ 145 w 145"/>
                  <a:gd name="T102" fmla="*/ 528 h 5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5" h="528">
                    <a:moveTo>
                      <a:pt x="16" y="2"/>
                    </a:moveTo>
                    <a:lnTo>
                      <a:pt x="2" y="0"/>
                    </a:lnTo>
                    <a:lnTo>
                      <a:pt x="0" y="6"/>
                    </a:lnTo>
                    <a:lnTo>
                      <a:pt x="9" y="17"/>
                    </a:lnTo>
                    <a:lnTo>
                      <a:pt x="25" y="37"/>
                    </a:lnTo>
                    <a:lnTo>
                      <a:pt x="43" y="65"/>
                    </a:lnTo>
                    <a:lnTo>
                      <a:pt x="62" y="103"/>
                    </a:lnTo>
                    <a:lnTo>
                      <a:pt x="77" y="152"/>
                    </a:lnTo>
                    <a:lnTo>
                      <a:pt x="86" y="214"/>
                    </a:lnTo>
                    <a:lnTo>
                      <a:pt x="88" y="337"/>
                    </a:lnTo>
                    <a:lnTo>
                      <a:pt x="83" y="428"/>
                    </a:lnTo>
                    <a:lnTo>
                      <a:pt x="77" y="487"/>
                    </a:lnTo>
                    <a:lnTo>
                      <a:pt x="72" y="519"/>
                    </a:lnTo>
                    <a:lnTo>
                      <a:pt x="73" y="524"/>
                    </a:lnTo>
                    <a:lnTo>
                      <a:pt x="81" y="528"/>
                    </a:lnTo>
                    <a:lnTo>
                      <a:pt x="92" y="528"/>
                    </a:lnTo>
                    <a:lnTo>
                      <a:pt x="107" y="524"/>
                    </a:lnTo>
                    <a:lnTo>
                      <a:pt x="121" y="519"/>
                    </a:lnTo>
                    <a:lnTo>
                      <a:pt x="134" y="509"/>
                    </a:lnTo>
                    <a:lnTo>
                      <a:pt x="141" y="498"/>
                    </a:lnTo>
                    <a:lnTo>
                      <a:pt x="145" y="482"/>
                    </a:lnTo>
                    <a:lnTo>
                      <a:pt x="145" y="434"/>
                    </a:lnTo>
                    <a:lnTo>
                      <a:pt x="143" y="362"/>
                    </a:lnTo>
                    <a:lnTo>
                      <a:pt x="135" y="274"/>
                    </a:lnTo>
                    <a:lnTo>
                      <a:pt x="119" y="175"/>
                    </a:lnTo>
                    <a:lnTo>
                      <a:pt x="110" y="130"/>
                    </a:lnTo>
                    <a:lnTo>
                      <a:pt x="101" y="92"/>
                    </a:lnTo>
                    <a:lnTo>
                      <a:pt x="91" y="64"/>
                    </a:lnTo>
                    <a:lnTo>
                      <a:pt x="81" y="42"/>
                    </a:lnTo>
                    <a:lnTo>
                      <a:pt x="69" y="25"/>
                    </a:lnTo>
                    <a:lnTo>
                      <a:pt x="53" y="13"/>
                    </a:lnTo>
                    <a:lnTo>
                      <a:pt x="37" y="7"/>
                    </a:lnTo>
                    <a:lnTo>
                      <a:pt x="16" y="2"/>
                    </a:lnTo>
                    <a:close/>
                  </a:path>
                </a:pathLst>
              </a:custGeom>
              <a:solidFill>
                <a:srgbClr val="1EDDFF"/>
              </a:solidFill>
              <a:ln w="9525">
                <a:noFill/>
                <a:round/>
                <a:headEnd/>
                <a:tailEnd/>
              </a:ln>
            </p:spPr>
            <p:txBody>
              <a:bodyPr/>
              <a:lstStyle/>
              <a:p>
                <a:endParaRPr lang="en-US" dirty="0"/>
              </a:p>
            </p:txBody>
          </p:sp>
          <p:sp>
            <p:nvSpPr>
              <p:cNvPr id="365" name="Rectangle 268"/>
              <p:cNvSpPr>
                <a:spLocks noChangeArrowheads="1"/>
              </p:cNvSpPr>
              <p:nvPr/>
            </p:nvSpPr>
            <p:spPr bwMode="auto">
              <a:xfrm>
                <a:off x="3818" y="3499"/>
                <a:ext cx="55" cy="11"/>
              </a:xfrm>
              <a:prstGeom prst="rect">
                <a:avLst/>
              </a:prstGeom>
              <a:solidFill>
                <a:srgbClr val="000000"/>
              </a:solidFill>
              <a:ln w="9525">
                <a:noFill/>
                <a:miter lim="800000"/>
                <a:headEnd/>
                <a:tailEnd/>
              </a:ln>
            </p:spPr>
            <p:txBody>
              <a:bodyPr/>
              <a:lstStyle/>
              <a:p>
                <a:endParaRPr lang="en-US" dirty="0"/>
              </a:p>
            </p:txBody>
          </p:sp>
          <p:sp>
            <p:nvSpPr>
              <p:cNvPr id="366" name="Rectangle 269"/>
              <p:cNvSpPr>
                <a:spLocks noChangeArrowheads="1"/>
              </p:cNvSpPr>
              <p:nvPr/>
            </p:nvSpPr>
            <p:spPr bwMode="auto">
              <a:xfrm>
                <a:off x="3818" y="3480"/>
                <a:ext cx="55" cy="11"/>
              </a:xfrm>
              <a:prstGeom prst="rect">
                <a:avLst/>
              </a:prstGeom>
              <a:solidFill>
                <a:srgbClr val="000000"/>
              </a:solidFill>
              <a:ln w="9525">
                <a:noFill/>
                <a:miter lim="800000"/>
                <a:headEnd/>
                <a:tailEnd/>
              </a:ln>
            </p:spPr>
            <p:txBody>
              <a:bodyPr/>
              <a:lstStyle/>
              <a:p>
                <a:endParaRPr lang="en-US" dirty="0"/>
              </a:p>
            </p:txBody>
          </p:sp>
          <p:sp>
            <p:nvSpPr>
              <p:cNvPr id="367" name="Rectangle 270"/>
              <p:cNvSpPr>
                <a:spLocks noChangeArrowheads="1"/>
              </p:cNvSpPr>
              <p:nvPr/>
            </p:nvSpPr>
            <p:spPr bwMode="auto">
              <a:xfrm>
                <a:off x="3818" y="3461"/>
                <a:ext cx="55" cy="11"/>
              </a:xfrm>
              <a:prstGeom prst="rect">
                <a:avLst/>
              </a:prstGeom>
              <a:solidFill>
                <a:srgbClr val="000000"/>
              </a:solidFill>
              <a:ln w="9525">
                <a:noFill/>
                <a:miter lim="800000"/>
                <a:headEnd/>
                <a:tailEnd/>
              </a:ln>
            </p:spPr>
            <p:txBody>
              <a:bodyPr/>
              <a:lstStyle/>
              <a:p>
                <a:endParaRPr lang="en-US" dirty="0"/>
              </a:p>
            </p:txBody>
          </p:sp>
          <p:sp>
            <p:nvSpPr>
              <p:cNvPr id="368" name="Rectangle 271"/>
              <p:cNvSpPr>
                <a:spLocks noChangeArrowheads="1"/>
              </p:cNvSpPr>
              <p:nvPr/>
            </p:nvSpPr>
            <p:spPr bwMode="auto">
              <a:xfrm>
                <a:off x="3818" y="3441"/>
                <a:ext cx="55" cy="11"/>
              </a:xfrm>
              <a:prstGeom prst="rect">
                <a:avLst/>
              </a:prstGeom>
              <a:solidFill>
                <a:srgbClr val="000000"/>
              </a:solidFill>
              <a:ln w="9525">
                <a:noFill/>
                <a:miter lim="800000"/>
                <a:headEnd/>
                <a:tailEnd/>
              </a:ln>
            </p:spPr>
            <p:txBody>
              <a:bodyPr/>
              <a:lstStyle/>
              <a:p>
                <a:endParaRPr lang="en-US" dirty="0"/>
              </a:p>
            </p:txBody>
          </p:sp>
          <p:sp>
            <p:nvSpPr>
              <p:cNvPr id="369" name="Rectangle 272"/>
              <p:cNvSpPr>
                <a:spLocks noChangeArrowheads="1"/>
              </p:cNvSpPr>
              <p:nvPr/>
            </p:nvSpPr>
            <p:spPr bwMode="auto">
              <a:xfrm>
                <a:off x="3818" y="3421"/>
                <a:ext cx="55" cy="10"/>
              </a:xfrm>
              <a:prstGeom prst="rect">
                <a:avLst/>
              </a:prstGeom>
              <a:solidFill>
                <a:srgbClr val="000000"/>
              </a:solidFill>
              <a:ln w="9525">
                <a:noFill/>
                <a:miter lim="800000"/>
                <a:headEnd/>
                <a:tailEnd/>
              </a:ln>
            </p:spPr>
            <p:txBody>
              <a:bodyPr/>
              <a:lstStyle/>
              <a:p>
                <a:endParaRPr lang="en-US" dirty="0"/>
              </a:p>
            </p:txBody>
          </p:sp>
          <p:sp>
            <p:nvSpPr>
              <p:cNvPr id="370" name="Rectangle 273"/>
              <p:cNvSpPr>
                <a:spLocks noChangeArrowheads="1"/>
              </p:cNvSpPr>
              <p:nvPr/>
            </p:nvSpPr>
            <p:spPr bwMode="auto">
              <a:xfrm>
                <a:off x="3818" y="3399"/>
                <a:ext cx="55" cy="10"/>
              </a:xfrm>
              <a:prstGeom prst="rect">
                <a:avLst/>
              </a:prstGeom>
              <a:solidFill>
                <a:srgbClr val="000000"/>
              </a:solidFill>
              <a:ln w="9525">
                <a:noFill/>
                <a:miter lim="800000"/>
                <a:headEnd/>
                <a:tailEnd/>
              </a:ln>
            </p:spPr>
            <p:txBody>
              <a:bodyPr/>
              <a:lstStyle/>
              <a:p>
                <a:endParaRPr lang="en-US" dirty="0"/>
              </a:p>
            </p:txBody>
          </p:sp>
          <p:sp>
            <p:nvSpPr>
              <p:cNvPr id="371" name="Rectangle 274"/>
              <p:cNvSpPr>
                <a:spLocks noChangeArrowheads="1"/>
              </p:cNvSpPr>
              <p:nvPr/>
            </p:nvSpPr>
            <p:spPr bwMode="auto">
              <a:xfrm>
                <a:off x="3818" y="3378"/>
                <a:ext cx="55" cy="10"/>
              </a:xfrm>
              <a:prstGeom prst="rect">
                <a:avLst/>
              </a:prstGeom>
              <a:solidFill>
                <a:srgbClr val="000000"/>
              </a:solidFill>
              <a:ln w="9525">
                <a:noFill/>
                <a:miter lim="800000"/>
                <a:headEnd/>
                <a:tailEnd/>
              </a:ln>
            </p:spPr>
            <p:txBody>
              <a:bodyPr/>
              <a:lstStyle/>
              <a:p>
                <a:endParaRPr lang="en-US" dirty="0"/>
              </a:p>
            </p:txBody>
          </p:sp>
          <p:sp>
            <p:nvSpPr>
              <p:cNvPr id="372" name="Rectangle 275"/>
              <p:cNvSpPr>
                <a:spLocks noChangeArrowheads="1"/>
              </p:cNvSpPr>
              <p:nvPr/>
            </p:nvSpPr>
            <p:spPr bwMode="auto">
              <a:xfrm>
                <a:off x="3824" y="3503"/>
                <a:ext cx="42" cy="2"/>
              </a:xfrm>
              <a:prstGeom prst="rect">
                <a:avLst/>
              </a:prstGeom>
              <a:solidFill>
                <a:srgbClr val="FFBF3F"/>
              </a:solidFill>
              <a:ln w="9525">
                <a:noFill/>
                <a:miter lim="800000"/>
                <a:headEnd/>
                <a:tailEnd/>
              </a:ln>
            </p:spPr>
            <p:txBody>
              <a:bodyPr/>
              <a:lstStyle/>
              <a:p>
                <a:endParaRPr lang="en-US" dirty="0"/>
              </a:p>
            </p:txBody>
          </p:sp>
          <p:sp>
            <p:nvSpPr>
              <p:cNvPr id="373" name="Rectangle 276"/>
              <p:cNvSpPr>
                <a:spLocks noChangeArrowheads="1"/>
              </p:cNvSpPr>
              <p:nvPr/>
            </p:nvSpPr>
            <p:spPr bwMode="auto">
              <a:xfrm>
                <a:off x="3824" y="3484"/>
                <a:ext cx="42" cy="3"/>
              </a:xfrm>
              <a:prstGeom prst="rect">
                <a:avLst/>
              </a:prstGeom>
              <a:solidFill>
                <a:srgbClr val="FFBF3F"/>
              </a:solidFill>
              <a:ln w="9525">
                <a:noFill/>
                <a:miter lim="800000"/>
                <a:headEnd/>
                <a:tailEnd/>
              </a:ln>
            </p:spPr>
            <p:txBody>
              <a:bodyPr/>
              <a:lstStyle/>
              <a:p>
                <a:endParaRPr lang="en-US" dirty="0"/>
              </a:p>
            </p:txBody>
          </p:sp>
          <p:sp>
            <p:nvSpPr>
              <p:cNvPr id="374" name="Rectangle 277"/>
              <p:cNvSpPr>
                <a:spLocks noChangeArrowheads="1"/>
              </p:cNvSpPr>
              <p:nvPr/>
            </p:nvSpPr>
            <p:spPr bwMode="auto">
              <a:xfrm>
                <a:off x="3824" y="3465"/>
                <a:ext cx="42" cy="3"/>
              </a:xfrm>
              <a:prstGeom prst="rect">
                <a:avLst/>
              </a:prstGeom>
              <a:solidFill>
                <a:srgbClr val="FFBF3F"/>
              </a:solidFill>
              <a:ln w="9525">
                <a:noFill/>
                <a:miter lim="800000"/>
                <a:headEnd/>
                <a:tailEnd/>
              </a:ln>
            </p:spPr>
            <p:txBody>
              <a:bodyPr/>
              <a:lstStyle/>
              <a:p>
                <a:endParaRPr lang="en-US" dirty="0"/>
              </a:p>
            </p:txBody>
          </p:sp>
          <p:sp>
            <p:nvSpPr>
              <p:cNvPr id="375" name="Rectangle 278"/>
              <p:cNvSpPr>
                <a:spLocks noChangeArrowheads="1"/>
              </p:cNvSpPr>
              <p:nvPr/>
            </p:nvSpPr>
            <p:spPr bwMode="auto">
              <a:xfrm>
                <a:off x="3824" y="3445"/>
                <a:ext cx="42" cy="2"/>
              </a:xfrm>
              <a:prstGeom prst="rect">
                <a:avLst/>
              </a:prstGeom>
              <a:solidFill>
                <a:srgbClr val="FFBF3F"/>
              </a:solidFill>
              <a:ln w="9525">
                <a:noFill/>
                <a:miter lim="800000"/>
                <a:headEnd/>
                <a:tailEnd/>
              </a:ln>
            </p:spPr>
            <p:txBody>
              <a:bodyPr/>
              <a:lstStyle/>
              <a:p>
                <a:endParaRPr lang="en-US" dirty="0"/>
              </a:p>
            </p:txBody>
          </p:sp>
          <p:sp>
            <p:nvSpPr>
              <p:cNvPr id="376" name="Rectangle 279"/>
              <p:cNvSpPr>
                <a:spLocks noChangeArrowheads="1"/>
              </p:cNvSpPr>
              <p:nvPr/>
            </p:nvSpPr>
            <p:spPr bwMode="auto">
              <a:xfrm>
                <a:off x="3824" y="3425"/>
                <a:ext cx="42" cy="2"/>
              </a:xfrm>
              <a:prstGeom prst="rect">
                <a:avLst/>
              </a:prstGeom>
              <a:solidFill>
                <a:srgbClr val="FFBF3F"/>
              </a:solidFill>
              <a:ln w="9525">
                <a:noFill/>
                <a:miter lim="800000"/>
                <a:headEnd/>
                <a:tailEnd/>
              </a:ln>
            </p:spPr>
            <p:txBody>
              <a:bodyPr/>
              <a:lstStyle/>
              <a:p>
                <a:endParaRPr lang="en-US" dirty="0"/>
              </a:p>
            </p:txBody>
          </p:sp>
          <p:sp>
            <p:nvSpPr>
              <p:cNvPr id="377" name="Rectangle 280"/>
              <p:cNvSpPr>
                <a:spLocks noChangeArrowheads="1"/>
              </p:cNvSpPr>
              <p:nvPr/>
            </p:nvSpPr>
            <p:spPr bwMode="auto">
              <a:xfrm>
                <a:off x="3824" y="3403"/>
                <a:ext cx="42" cy="3"/>
              </a:xfrm>
              <a:prstGeom prst="rect">
                <a:avLst/>
              </a:prstGeom>
              <a:solidFill>
                <a:srgbClr val="FFBF3F"/>
              </a:solidFill>
              <a:ln w="9525">
                <a:noFill/>
                <a:miter lim="800000"/>
                <a:headEnd/>
                <a:tailEnd/>
              </a:ln>
            </p:spPr>
            <p:txBody>
              <a:bodyPr/>
              <a:lstStyle/>
              <a:p>
                <a:endParaRPr lang="en-US" dirty="0"/>
              </a:p>
            </p:txBody>
          </p:sp>
          <p:sp>
            <p:nvSpPr>
              <p:cNvPr id="378" name="Rectangle 281"/>
              <p:cNvSpPr>
                <a:spLocks noChangeArrowheads="1"/>
              </p:cNvSpPr>
              <p:nvPr/>
            </p:nvSpPr>
            <p:spPr bwMode="auto">
              <a:xfrm>
                <a:off x="3824" y="3381"/>
                <a:ext cx="42" cy="3"/>
              </a:xfrm>
              <a:prstGeom prst="rect">
                <a:avLst/>
              </a:prstGeom>
              <a:solidFill>
                <a:srgbClr val="FFBF3F"/>
              </a:solidFill>
              <a:ln w="9525">
                <a:noFill/>
                <a:miter lim="800000"/>
                <a:headEnd/>
                <a:tailEnd/>
              </a:ln>
            </p:spPr>
            <p:txBody>
              <a:bodyPr/>
              <a:lstStyle/>
              <a:p>
                <a:endParaRPr lang="en-US" dirty="0"/>
              </a:p>
            </p:txBody>
          </p:sp>
          <p:sp>
            <p:nvSpPr>
              <p:cNvPr id="379" name="Freeform 282"/>
              <p:cNvSpPr>
                <a:spLocks/>
              </p:cNvSpPr>
              <p:nvPr/>
            </p:nvSpPr>
            <p:spPr bwMode="auto">
              <a:xfrm>
                <a:off x="3886" y="3392"/>
                <a:ext cx="6" cy="97"/>
              </a:xfrm>
              <a:custGeom>
                <a:avLst/>
                <a:gdLst>
                  <a:gd name="T0" fmla="*/ 3 w 17"/>
                  <a:gd name="T1" fmla="*/ 292 h 292"/>
                  <a:gd name="T2" fmla="*/ 0 w 17"/>
                  <a:gd name="T3" fmla="*/ 0 h 292"/>
                  <a:gd name="T4" fmla="*/ 3 w 17"/>
                  <a:gd name="T5" fmla="*/ 0 h 292"/>
                  <a:gd name="T6" fmla="*/ 9 w 17"/>
                  <a:gd name="T7" fmla="*/ 3 h 292"/>
                  <a:gd name="T8" fmla="*/ 14 w 17"/>
                  <a:gd name="T9" fmla="*/ 15 h 292"/>
                  <a:gd name="T10" fmla="*/ 17 w 17"/>
                  <a:gd name="T11" fmla="*/ 40 h 292"/>
                  <a:gd name="T12" fmla="*/ 17 w 17"/>
                  <a:gd name="T13" fmla="*/ 98 h 292"/>
                  <a:gd name="T14" fmla="*/ 17 w 17"/>
                  <a:gd name="T15" fmla="*/ 184 h 292"/>
                  <a:gd name="T16" fmla="*/ 17 w 17"/>
                  <a:gd name="T17" fmla="*/ 259 h 292"/>
                  <a:gd name="T18" fmla="*/ 17 w 17"/>
                  <a:gd name="T19" fmla="*/ 292 h 292"/>
                  <a:gd name="T20" fmla="*/ 3 w 17"/>
                  <a:gd name="T21" fmla="*/ 292 h 2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292"/>
                  <a:gd name="T35" fmla="*/ 17 w 17"/>
                  <a:gd name="T36" fmla="*/ 292 h 2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292">
                    <a:moveTo>
                      <a:pt x="3" y="292"/>
                    </a:moveTo>
                    <a:lnTo>
                      <a:pt x="0" y="0"/>
                    </a:lnTo>
                    <a:lnTo>
                      <a:pt x="3" y="0"/>
                    </a:lnTo>
                    <a:lnTo>
                      <a:pt x="9" y="3"/>
                    </a:lnTo>
                    <a:lnTo>
                      <a:pt x="14" y="15"/>
                    </a:lnTo>
                    <a:lnTo>
                      <a:pt x="17" y="40"/>
                    </a:lnTo>
                    <a:lnTo>
                      <a:pt x="17" y="98"/>
                    </a:lnTo>
                    <a:lnTo>
                      <a:pt x="17" y="184"/>
                    </a:lnTo>
                    <a:lnTo>
                      <a:pt x="17" y="259"/>
                    </a:lnTo>
                    <a:lnTo>
                      <a:pt x="17" y="292"/>
                    </a:lnTo>
                    <a:lnTo>
                      <a:pt x="3" y="292"/>
                    </a:lnTo>
                    <a:close/>
                  </a:path>
                </a:pathLst>
              </a:custGeom>
              <a:solidFill>
                <a:srgbClr val="66CCF9"/>
              </a:solidFill>
              <a:ln w="9525">
                <a:noFill/>
                <a:round/>
                <a:headEnd/>
                <a:tailEnd/>
              </a:ln>
            </p:spPr>
            <p:txBody>
              <a:bodyPr/>
              <a:lstStyle/>
              <a:p>
                <a:endParaRPr lang="en-US" dirty="0"/>
              </a:p>
            </p:txBody>
          </p:sp>
          <p:sp>
            <p:nvSpPr>
              <p:cNvPr id="380" name="Freeform 283"/>
              <p:cNvSpPr>
                <a:spLocks/>
              </p:cNvSpPr>
              <p:nvPr/>
            </p:nvSpPr>
            <p:spPr bwMode="auto">
              <a:xfrm>
                <a:off x="3601" y="2994"/>
                <a:ext cx="89" cy="11"/>
              </a:xfrm>
              <a:custGeom>
                <a:avLst/>
                <a:gdLst>
                  <a:gd name="T0" fmla="*/ 0 w 267"/>
                  <a:gd name="T1" fmla="*/ 0 h 32"/>
                  <a:gd name="T2" fmla="*/ 2 w 267"/>
                  <a:gd name="T3" fmla="*/ 0 h 32"/>
                  <a:gd name="T4" fmla="*/ 7 w 267"/>
                  <a:gd name="T5" fmla="*/ 0 h 32"/>
                  <a:gd name="T6" fmla="*/ 16 w 267"/>
                  <a:gd name="T7" fmla="*/ 0 h 32"/>
                  <a:gd name="T8" fmla="*/ 29 w 267"/>
                  <a:gd name="T9" fmla="*/ 0 h 32"/>
                  <a:gd name="T10" fmla="*/ 44 w 267"/>
                  <a:gd name="T11" fmla="*/ 0 h 32"/>
                  <a:gd name="T12" fmla="*/ 60 w 267"/>
                  <a:gd name="T13" fmla="*/ 0 h 32"/>
                  <a:gd name="T14" fmla="*/ 79 w 267"/>
                  <a:gd name="T15" fmla="*/ 0 h 32"/>
                  <a:gd name="T16" fmla="*/ 97 w 267"/>
                  <a:gd name="T17" fmla="*/ 0 h 32"/>
                  <a:gd name="T18" fmla="*/ 116 w 267"/>
                  <a:gd name="T19" fmla="*/ 0 h 32"/>
                  <a:gd name="T20" fmla="*/ 136 w 267"/>
                  <a:gd name="T21" fmla="*/ 0 h 32"/>
                  <a:gd name="T22" fmla="*/ 154 w 267"/>
                  <a:gd name="T23" fmla="*/ 0 h 32"/>
                  <a:gd name="T24" fmla="*/ 171 w 267"/>
                  <a:gd name="T25" fmla="*/ 2 h 32"/>
                  <a:gd name="T26" fmla="*/ 188 w 267"/>
                  <a:gd name="T27" fmla="*/ 2 h 32"/>
                  <a:gd name="T28" fmla="*/ 202 w 267"/>
                  <a:gd name="T29" fmla="*/ 3 h 32"/>
                  <a:gd name="T30" fmla="*/ 212 w 267"/>
                  <a:gd name="T31" fmla="*/ 4 h 32"/>
                  <a:gd name="T32" fmla="*/ 221 w 267"/>
                  <a:gd name="T33" fmla="*/ 6 h 32"/>
                  <a:gd name="T34" fmla="*/ 233 w 267"/>
                  <a:gd name="T35" fmla="*/ 7 h 32"/>
                  <a:gd name="T36" fmla="*/ 243 w 267"/>
                  <a:gd name="T37" fmla="*/ 8 h 32"/>
                  <a:gd name="T38" fmla="*/ 251 w 267"/>
                  <a:gd name="T39" fmla="*/ 11 h 32"/>
                  <a:gd name="T40" fmla="*/ 257 w 267"/>
                  <a:gd name="T41" fmla="*/ 12 h 32"/>
                  <a:gd name="T42" fmla="*/ 263 w 267"/>
                  <a:gd name="T43" fmla="*/ 13 h 32"/>
                  <a:gd name="T44" fmla="*/ 265 w 267"/>
                  <a:gd name="T45" fmla="*/ 17 h 32"/>
                  <a:gd name="T46" fmla="*/ 267 w 267"/>
                  <a:gd name="T47" fmla="*/ 20 h 32"/>
                  <a:gd name="T48" fmla="*/ 267 w 267"/>
                  <a:gd name="T49" fmla="*/ 25 h 32"/>
                  <a:gd name="T50" fmla="*/ 261 w 267"/>
                  <a:gd name="T51" fmla="*/ 29 h 32"/>
                  <a:gd name="T52" fmla="*/ 252 w 267"/>
                  <a:gd name="T53" fmla="*/ 32 h 32"/>
                  <a:gd name="T54" fmla="*/ 241 w 267"/>
                  <a:gd name="T55" fmla="*/ 32 h 32"/>
                  <a:gd name="T56" fmla="*/ 225 w 267"/>
                  <a:gd name="T57" fmla="*/ 30 h 32"/>
                  <a:gd name="T58" fmla="*/ 208 w 267"/>
                  <a:gd name="T59" fmla="*/ 29 h 32"/>
                  <a:gd name="T60" fmla="*/ 193 w 267"/>
                  <a:gd name="T61" fmla="*/ 28 h 32"/>
                  <a:gd name="T62" fmla="*/ 177 w 267"/>
                  <a:gd name="T63" fmla="*/ 25 h 32"/>
                  <a:gd name="T64" fmla="*/ 164 w 267"/>
                  <a:gd name="T65" fmla="*/ 25 h 32"/>
                  <a:gd name="T66" fmla="*/ 149 w 267"/>
                  <a:gd name="T67" fmla="*/ 25 h 32"/>
                  <a:gd name="T68" fmla="*/ 129 w 267"/>
                  <a:gd name="T69" fmla="*/ 25 h 32"/>
                  <a:gd name="T70" fmla="*/ 105 w 267"/>
                  <a:gd name="T71" fmla="*/ 24 h 32"/>
                  <a:gd name="T72" fmla="*/ 80 w 267"/>
                  <a:gd name="T73" fmla="*/ 24 h 32"/>
                  <a:gd name="T74" fmla="*/ 57 w 267"/>
                  <a:gd name="T75" fmla="*/ 24 h 32"/>
                  <a:gd name="T76" fmla="*/ 36 w 267"/>
                  <a:gd name="T77" fmla="*/ 24 h 32"/>
                  <a:gd name="T78" fmla="*/ 20 w 267"/>
                  <a:gd name="T79" fmla="*/ 24 h 32"/>
                  <a:gd name="T80" fmla="*/ 11 w 267"/>
                  <a:gd name="T81" fmla="*/ 25 h 32"/>
                  <a:gd name="T82" fmla="*/ 5 w 267"/>
                  <a:gd name="T83" fmla="*/ 22 h 32"/>
                  <a:gd name="T84" fmla="*/ 1 w 267"/>
                  <a:gd name="T85" fmla="*/ 15 h 32"/>
                  <a:gd name="T86" fmla="*/ 0 w 267"/>
                  <a:gd name="T87" fmla="*/ 4 h 32"/>
                  <a:gd name="T88" fmla="*/ 0 w 267"/>
                  <a:gd name="T89" fmla="*/ 0 h 3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7"/>
                  <a:gd name="T136" fmla="*/ 0 h 32"/>
                  <a:gd name="T137" fmla="*/ 267 w 267"/>
                  <a:gd name="T138" fmla="*/ 32 h 3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7" h="32">
                    <a:moveTo>
                      <a:pt x="0" y="0"/>
                    </a:moveTo>
                    <a:lnTo>
                      <a:pt x="2" y="0"/>
                    </a:lnTo>
                    <a:lnTo>
                      <a:pt x="7" y="0"/>
                    </a:lnTo>
                    <a:lnTo>
                      <a:pt x="16" y="0"/>
                    </a:lnTo>
                    <a:lnTo>
                      <a:pt x="29" y="0"/>
                    </a:lnTo>
                    <a:lnTo>
                      <a:pt x="44" y="0"/>
                    </a:lnTo>
                    <a:lnTo>
                      <a:pt x="60" y="0"/>
                    </a:lnTo>
                    <a:lnTo>
                      <a:pt x="79" y="0"/>
                    </a:lnTo>
                    <a:lnTo>
                      <a:pt x="97" y="0"/>
                    </a:lnTo>
                    <a:lnTo>
                      <a:pt x="116" y="0"/>
                    </a:lnTo>
                    <a:lnTo>
                      <a:pt x="136" y="0"/>
                    </a:lnTo>
                    <a:lnTo>
                      <a:pt x="154" y="0"/>
                    </a:lnTo>
                    <a:lnTo>
                      <a:pt x="171" y="2"/>
                    </a:lnTo>
                    <a:lnTo>
                      <a:pt x="188" y="2"/>
                    </a:lnTo>
                    <a:lnTo>
                      <a:pt x="202" y="3"/>
                    </a:lnTo>
                    <a:lnTo>
                      <a:pt x="212" y="4"/>
                    </a:lnTo>
                    <a:lnTo>
                      <a:pt x="221" y="6"/>
                    </a:lnTo>
                    <a:lnTo>
                      <a:pt x="233" y="7"/>
                    </a:lnTo>
                    <a:lnTo>
                      <a:pt x="243" y="8"/>
                    </a:lnTo>
                    <a:lnTo>
                      <a:pt x="251" y="11"/>
                    </a:lnTo>
                    <a:lnTo>
                      <a:pt x="257" y="12"/>
                    </a:lnTo>
                    <a:lnTo>
                      <a:pt x="263" y="13"/>
                    </a:lnTo>
                    <a:lnTo>
                      <a:pt x="265" y="17"/>
                    </a:lnTo>
                    <a:lnTo>
                      <a:pt x="267" y="20"/>
                    </a:lnTo>
                    <a:lnTo>
                      <a:pt x="267" y="25"/>
                    </a:lnTo>
                    <a:lnTo>
                      <a:pt x="261" y="29"/>
                    </a:lnTo>
                    <a:lnTo>
                      <a:pt x="252" y="32"/>
                    </a:lnTo>
                    <a:lnTo>
                      <a:pt x="241" y="32"/>
                    </a:lnTo>
                    <a:lnTo>
                      <a:pt x="225" y="30"/>
                    </a:lnTo>
                    <a:lnTo>
                      <a:pt x="208" y="29"/>
                    </a:lnTo>
                    <a:lnTo>
                      <a:pt x="193" y="28"/>
                    </a:lnTo>
                    <a:lnTo>
                      <a:pt x="177" y="25"/>
                    </a:lnTo>
                    <a:lnTo>
                      <a:pt x="164" y="25"/>
                    </a:lnTo>
                    <a:lnTo>
                      <a:pt x="149" y="25"/>
                    </a:lnTo>
                    <a:lnTo>
                      <a:pt x="129" y="25"/>
                    </a:lnTo>
                    <a:lnTo>
                      <a:pt x="105" y="24"/>
                    </a:lnTo>
                    <a:lnTo>
                      <a:pt x="80" y="24"/>
                    </a:lnTo>
                    <a:lnTo>
                      <a:pt x="57" y="24"/>
                    </a:lnTo>
                    <a:lnTo>
                      <a:pt x="36" y="24"/>
                    </a:lnTo>
                    <a:lnTo>
                      <a:pt x="20" y="24"/>
                    </a:lnTo>
                    <a:lnTo>
                      <a:pt x="11" y="25"/>
                    </a:lnTo>
                    <a:lnTo>
                      <a:pt x="5" y="22"/>
                    </a:lnTo>
                    <a:lnTo>
                      <a:pt x="1" y="15"/>
                    </a:lnTo>
                    <a:lnTo>
                      <a:pt x="0" y="4"/>
                    </a:lnTo>
                    <a:lnTo>
                      <a:pt x="0" y="0"/>
                    </a:lnTo>
                    <a:close/>
                  </a:path>
                </a:pathLst>
              </a:custGeom>
              <a:solidFill>
                <a:srgbClr val="A5C9F4"/>
              </a:solidFill>
              <a:ln w="9525">
                <a:noFill/>
                <a:round/>
                <a:headEnd/>
                <a:tailEnd/>
              </a:ln>
            </p:spPr>
            <p:txBody>
              <a:bodyPr/>
              <a:lstStyle/>
              <a:p>
                <a:endParaRPr lang="en-US" dirty="0"/>
              </a:p>
            </p:txBody>
          </p:sp>
          <p:sp>
            <p:nvSpPr>
              <p:cNvPr id="381" name="Freeform 284"/>
              <p:cNvSpPr>
                <a:spLocks/>
              </p:cNvSpPr>
              <p:nvPr/>
            </p:nvSpPr>
            <p:spPr bwMode="auto">
              <a:xfrm>
                <a:off x="3569" y="3013"/>
                <a:ext cx="162" cy="35"/>
              </a:xfrm>
              <a:custGeom>
                <a:avLst/>
                <a:gdLst>
                  <a:gd name="T0" fmla="*/ 1 w 487"/>
                  <a:gd name="T1" fmla="*/ 66 h 105"/>
                  <a:gd name="T2" fmla="*/ 3 w 487"/>
                  <a:gd name="T3" fmla="*/ 96 h 105"/>
                  <a:gd name="T4" fmla="*/ 18 w 487"/>
                  <a:gd name="T5" fmla="*/ 95 h 105"/>
                  <a:gd name="T6" fmla="*/ 36 w 487"/>
                  <a:gd name="T7" fmla="*/ 86 h 105"/>
                  <a:gd name="T8" fmla="*/ 57 w 487"/>
                  <a:gd name="T9" fmla="*/ 78 h 105"/>
                  <a:gd name="T10" fmla="*/ 79 w 487"/>
                  <a:gd name="T11" fmla="*/ 73 h 105"/>
                  <a:gd name="T12" fmla="*/ 100 w 487"/>
                  <a:gd name="T13" fmla="*/ 78 h 105"/>
                  <a:gd name="T14" fmla="*/ 123 w 487"/>
                  <a:gd name="T15" fmla="*/ 86 h 105"/>
                  <a:gd name="T16" fmla="*/ 153 w 487"/>
                  <a:gd name="T17" fmla="*/ 92 h 105"/>
                  <a:gd name="T18" fmla="*/ 196 w 487"/>
                  <a:gd name="T19" fmla="*/ 97 h 105"/>
                  <a:gd name="T20" fmla="*/ 250 w 487"/>
                  <a:gd name="T21" fmla="*/ 97 h 105"/>
                  <a:gd name="T22" fmla="*/ 294 w 487"/>
                  <a:gd name="T23" fmla="*/ 91 h 105"/>
                  <a:gd name="T24" fmla="*/ 329 w 487"/>
                  <a:gd name="T25" fmla="*/ 82 h 105"/>
                  <a:gd name="T26" fmla="*/ 358 w 487"/>
                  <a:gd name="T27" fmla="*/ 75 h 105"/>
                  <a:gd name="T28" fmla="*/ 382 w 487"/>
                  <a:gd name="T29" fmla="*/ 77 h 105"/>
                  <a:gd name="T30" fmla="*/ 406 w 487"/>
                  <a:gd name="T31" fmla="*/ 84 h 105"/>
                  <a:gd name="T32" fmla="*/ 425 w 487"/>
                  <a:gd name="T33" fmla="*/ 95 h 105"/>
                  <a:gd name="T34" fmla="*/ 443 w 487"/>
                  <a:gd name="T35" fmla="*/ 104 h 105"/>
                  <a:gd name="T36" fmla="*/ 465 w 487"/>
                  <a:gd name="T37" fmla="*/ 105 h 105"/>
                  <a:gd name="T38" fmla="*/ 483 w 487"/>
                  <a:gd name="T39" fmla="*/ 87 h 105"/>
                  <a:gd name="T40" fmla="*/ 487 w 487"/>
                  <a:gd name="T41" fmla="*/ 44 h 105"/>
                  <a:gd name="T42" fmla="*/ 485 w 487"/>
                  <a:gd name="T43" fmla="*/ 1 h 105"/>
                  <a:gd name="T44" fmla="*/ 465 w 487"/>
                  <a:gd name="T45" fmla="*/ 14 h 105"/>
                  <a:gd name="T46" fmla="*/ 461 w 487"/>
                  <a:gd name="T47" fmla="*/ 55 h 105"/>
                  <a:gd name="T48" fmla="*/ 446 w 487"/>
                  <a:gd name="T49" fmla="*/ 65 h 105"/>
                  <a:gd name="T50" fmla="*/ 425 w 487"/>
                  <a:gd name="T51" fmla="*/ 66 h 105"/>
                  <a:gd name="T52" fmla="*/ 398 w 487"/>
                  <a:gd name="T53" fmla="*/ 65 h 105"/>
                  <a:gd name="T54" fmla="*/ 369 w 487"/>
                  <a:gd name="T55" fmla="*/ 64 h 105"/>
                  <a:gd name="T56" fmla="*/ 341 w 487"/>
                  <a:gd name="T57" fmla="*/ 64 h 105"/>
                  <a:gd name="T58" fmla="*/ 305 w 487"/>
                  <a:gd name="T59" fmla="*/ 67 h 105"/>
                  <a:gd name="T60" fmla="*/ 266 w 487"/>
                  <a:gd name="T61" fmla="*/ 74 h 105"/>
                  <a:gd name="T62" fmla="*/ 232 w 487"/>
                  <a:gd name="T63" fmla="*/ 78 h 105"/>
                  <a:gd name="T64" fmla="*/ 205 w 487"/>
                  <a:gd name="T65" fmla="*/ 77 h 105"/>
                  <a:gd name="T66" fmla="*/ 161 w 487"/>
                  <a:gd name="T67" fmla="*/ 73 h 105"/>
                  <a:gd name="T68" fmla="*/ 111 w 487"/>
                  <a:gd name="T69" fmla="*/ 66 h 105"/>
                  <a:gd name="T70" fmla="*/ 73 w 487"/>
                  <a:gd name="T71" fmla="*/ 62 h 105"/>
                  <a:gd name="T72" fmla="*/ 53 w 487"/>
                  <a:gd name="T73" fmla="*/ 61 h 105"/>
                  <a:gd name="T74" fmla="*/ 34 w 487"/>
                  <a:gd name="T75" fmla="*/ 47 h 105"/>
                  <a:gd name="T76" fmla="*/ 23 w 487"/>
                  <a:gd name="T77" fmla="*/ 27 h 105"/>
                  <a:gd name="T78" fmla="*/ 5 w 487"/>
                  <a:gd name="T79" fmla="*/ 36 h 1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7"/>
                  <a:gd name="T121" fmla="*/ 0 h 105"/>
                  <a:gd name="T122" fmla="*/ 487 w 487"/>
                  <a:gd name="T123" fmla="*/ 105 h 10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7" h="105">
                    <a:moveTo>
                      <a:pt x="1" y="49"/>
                    </a:moveTo>
                    <a:lnTo>
                      <a:pt x="1" y="66"/>
                    </a:lnTo>
                    <a:lnTo>
                      <a:pt x="0" y="83"/>
                    </a:lnTo>
                    <a:lnTo>
                      <a:pt x="3" y="96"/>
                    </a:lnTo>
                    <a:lnTo>
                      <a:pt x="12" y="97"/>
                    </a:lnTo>
                    <a:lnTo>
                      <a:pt x="18" y="95"/>
                    </a:lnTo>
                    <a:lnTo>
                      <a:pt x="27" y="91"/>
                    </a:lnTo>
                    <a:lnTo>
                      <a:pt x="36" y="86"/>
                    </a:lnTo>
                    <a:lnTo>
                      <a:pt x="47" y="82"/>
                    </a:lnTo>
                    <a:lnTo>
                      <a:pt x="57" y="78"/>
                    </a:lnTo>
                    <a:lnTo>
                      <a:pt x="67" y="75"/>
                    </a:lnTo>
                    <a:lnTo>
                      <a:pt x="79" y="73"/>
                    </a:lnTo>
                    <a:lnTo>
                      <a:pt x="89" y="74"/>
                    </a:lnTo>
                    <a:lnTo>
                      <a:pt x="100" y="78"/>
                    </a:lnTo>
                    <a:lnTo>
                      <a:pt x="111" y="82"/>
                    </a:lnTo>
                    <a:lnTo>
                      <a:pt x="123" y="86"/>
                    </a:lnTo>
                    <a:lnTo>
                      <a:pt x="137" y="90"/>
                    </a:lnTo>
                    <a:lnTo>
                      <a:pt x="153" y="92"/>
                    </a:lnTo>
                    <a:lnTo>
                      <a:pt x="172" y="95"/>
                    </a:lnTo>
                    <a:lnTo>
                      <a:pt x="196" y="97"/>
                    </a:lnTo>
                    <a:lnTo>
                      <a:pt x="223" y="97"/>
                    </a:lnTo>
                    <a:lnTo>
                      <a:pt x="250" y="97"/>
                    </a:lnTo>
                    <a:lnTo>
                      <a:pt x="273" y="95"/>
                    </a:lnTo>
                    <a:lnTo>
                      <a:pt x="294" y="91"/>
                    </a:lnTo>
                    <a:lnTo>
                      <a:pt x="312" y="87"/>
                    </a:lnTo>
                    <a:lnTo>
                      <a:pt x="329" y="82"/>
                    </a:lnTo>
                    <a:lnTo>
                      <a:pt x="345" y="78"/>
                    </a:lnTo>
                    <a:lnTo>
                      <a:pt x="358" y="75"/>
                    </a:lnTo>
                    <a:lnTo>
                      <a:pt x="371" y="74"/>
                    </a:lnTo>
                    <a:lnTo>
                      <a:pt x="382" y="77"/>
                    </a:lnTo>
                    <a:lnTo>
                      <a:pt x="394" y="80"/>
                    </a:lnTo>
                    <a:lnTo>
                      <a:pt x="406" y="84"/>
                    </a:lnTo>
                    <a:lnTo>
                      <a:pt x="416" y="90"/>
                    </a:lnTo>
                    <a:lnTo>
                      <a:pt x="425" y="95"/>
                    </a:lnTo>
                    <a:lnTo>
                      <a:pt x="435" y="100"/>
                    </a:lnTo>
                    <a:lnTo>
                      <a:pt x="443" y="104"/>
                    </a:lnTo>
                    <a:lnTo>
                      <a:pt x="451" y="105"/>
                    </a:lnTo>
                    <a:lnTo>
                      <a:pt x="465" y="105"/>
                    </a:lnTo>
                    <a:lnTo>
                      <a:pt x="477" y="99"/>
                    </a:lnTo>
                    <a:lnTo>
                      <a:pt x="483" y="87"/>
                    </a:lnTo>
                    <a:lnTo>
                      <a:pt x="486" y="69"/>
                    </a:lnTo>
                    <a:lnTo>
                      <a:pt x="487" y="44"/>
                    </a:lnTo>
                    <a:lnTo>
                      <a:pt x="487" y="18"/>
                    </a:lnTo>
                    <a:lnTo>
                      <a:pt x="485" y="1"/>
                    </a:lnTo>
                    <a:lnTo>
                      <a:pt x="474" y="0"/>
                    </a:lnTo>
                    <a:lnTo>
                      <a:pt x="465" y="14"/>
                    </a:lnTo>
                    <a:lnTo>
                      <a:pt x="463" y="35"/>
                    </a:lnTo>
                    <a:lnTo>
                      <a:pt x="461" y="55"/>
                    </a:lnTo>
                    <a:lnTo>
                      <a:pt x="454" y="64"/>
                    </a:lnTo>
                    <a:lnTo>
                      <a:pt x="446" y="65"/>
                    </a:lnTo>
                    <a:lnTo>
                      <a:pt x="437" y="66"/>
                    </a:lnTo>
                    <a:lnTo>
                      <a:pt x="425" y="66"/>
                    </a:lnTo>
                    <a:lnTo>
                      <a:pt x="412" y="65"/>
                    </a:lnTo>
                    <a:lnTo>
                      <a:pt x="398" y="65"/>
                    </a:lnTo>
                    <a:lnTo>
                      <a:pt x="384" y="65"/>
                    </a:lnTo>
                    <a:lnTo>
                      <a:pt x="369" y="64"/>
                    </a:lnTo>
                    <a:lnTo>
                      <a:pt x="356" y="64"/>
                    </a:lnTo>
                    <a:lnTo>
                      <a:pt x="341" y="64"/>
                    </a:lnTo>
                    <a:lnTo>
                      <a:pt x="324" y="66"/>
                    </a:lnTo>
                    <a:lnTo>
                      <a:pt x="305" y="67"/>
                    </a:lnTo>
                    <a:lnTo>
                      <a:pt x="285" y="70"/>
                    </a:lnTo>
                    <a:lnTo>
                      <a:pt x="266" y="74"/>
                    </a:lnTo>
                    <a:lnTo>
                      <a:pt x="249" y="75"/>
                    </a:lnTo>
                    <a:lnTo>
                      <a:pt x="232" y="78"/>
                    </a:lnTo>
                    <a:lnTo>
                      <a:pt x="219" y="78"/>
                    </a:lnTo>
                    <a:lnTo>
                      <a:pt x="205" y="77"/>
                    </a:lnTo>
                    <a:lnTo>
                      <a:pt x="184" y="75"/>
                    </a:lnTo>
                    <a:lnTo>
                      <a:pt x="161" y="73"/>
                    </a:lnTo>
                    <a:lnTo>
                      <a:pt x="136" y="70"/>
                    </a:lnTo>
                    <a:lnTo>
                      <a:pt x="111" y="66"/>
                    </a:lnTo>
                    <a:lnTo>
                      <a:pt x="89" y="64"/>
                    </a:lnTo>
                    <a:lnTo>
                      <a:pt x="73" y="62"/>
                    </a:lnTo>
                    <a:lnTo>
                      <a:pt x="63" y="62"/>
                    </a:lnTo>
                    <a:lnTo>
                      <a:pt x="53" y="61"/>
                    </a:lnTo>
                    <a:lnTo>
                      <a:pt x="43" y="56"/>
                    </a:lnTo>
                    <a:lnTo>
                      <a:pt x="34" y="47"/>
                    </a:lnTo>
                    <a:lnTo>
                      <a:pt x="28" y="35"/>
                    </a:lnTo>
                    <a:lnTo>
                      <a:pt x="23" y="27"/>
                    </a:lnTo>
                    <a:lnTo>
                      <a:pt x="14" y="29"/>
                    </a:lnTo>
                    <a:lnTo>
                      <a:pt x="5" y="36"/>
                    </a:lnTo>
                    <a:lnTo>
                      <a:pt x="1" y="49"/>
                    </a:lnTo>
                    <a:close/>
                  </a:path>
                </a:pathLst>
              </a:custGeom>
              <a:solidFill>
                <a:srgbClr val="7A847A"/>
              </a:solidFill>
              <a:ln w="9525">
                <a:noFill/>
                <a:round/>
                <a:headEnd/>
                <a:tailEnd/>
              </a:ln>
            </p:spPr>
            <p:txBody>
              <a:bodyPr/>
              <a:lstStyle/>
              <a:p>
                <a:endParaRPr lang="en-US" dirty="0"/>
              </a:p>
            </p:txBody>
          </p:sp>
          <p:sp>
            <p:nvSpPr>
              <p:cNvPr id="382" name="Freeform 285"/>
              <p:cNvSpPr>
                <a:spLocks/>
              </p:cNvSpPr>
              <p:nvPr/>
            </p:nvSpPr>
            <p:spPr bwMode="auto">
              <a:xfrm>
                <a:off x="3562" y="3121"/>
                <a:ext cx="23" cy="13"/>
              </a:xfrm>
              <a:custGeom>
                <a:avLst/>
                <a:gdLst>
                  <a:gd name="T0" fmla="*/ 34 w 71"/>
                  <a:gd name="T1" fmla="*/ 0 h 38"/>
                  <a:gd name="T2" fmla="*/ 52 w 71"/>
                  <a:gd name="T3" fmla="*/ 0 h 38"/>
                  <a:gd name="T4" fmla="*/ 62 w 71"/>
                  <a:gd name="T5" fmla="*/ 3 h 38"/>
                  <a:gd name="T6" fmla="*/ 69 w 71"/>
                  <a:gd name="T7" fmla="*/ 11 h 38"/>
                  <a:gd name="T8" fmla="*/ 71 w 71"/>
                  <a:gd name="T9" fmla="*/ 22 h 38"/>
                  <a:gd name="T10" fmla="*/ 69 w 71"/>
                  <a:gd name="T11" fmla="*/ 29 h 38"/>
                  <a:gd name="T12" fmla="*/ 61 w 71"/>
                  <a:gd name="T13" fmla="*/ 34 h 38"/>
                  <a:gd name="T14" fmla="*/ 49 w 71"/>
                  <a:gd name="T15" fmla="*/ 37 h 38"/>
                  <a:gd name="T16" fmla="*/ 36 w 71"/>
                  <a:gd name="T17" fmla="*/ 38 h 38"/>
                  <a:gd name="T18" fmla="*/ 23 w 71"/>
                  <a:gd name="T19" fmla="*/ 38 h 38"/>
                  <a:gd name="T20" fmla="*/ 12 w 71"/>
                  <a:gd name="T21" fmla="*/ 38 h 38"/>
                  <a:gd name="T22" fmla="*/ 3 w 71"/>
                  <a:gd name="T23" fmla="*/ 37 h 38"/>
                  <a:gd name="T24" fmla="*/ 0 w 71"/>
                  <a:gd name="T25" fmla="*/ 37 h 38"/>
                  <a:gd name="T26" fmla="*/ 0 w 71"/>
                  <a:gd name="T27" fmla="*/ 31 h 38"/>
                  <a:gd name="T28" fmla="*/ 4 w 71"/>
                  <a:gd name="T29" fmla="*/ 20 h 38"/>
                  <a:gd name="T30" fmla="*/ 14 w 71"/>
                  <a:gd name="T31" fmla="*/ 7 h 38"/>
                  <a:gd name="T32" fmla="*/ 34 w 71"/>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1"/>
                  <a:gd name="T52" fmla="*/ 0 h 38"/>
                  <a:gd name="T53" fmla="*/ 71 w 71"/>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1" h="38">
                    <a:moveTo>
                      <a:pt x="34" y="0"/>
                    </a:moveTo>
                    <a:lnTo>
                      <a:pt x="52" y="0"/>
                    </a:lnTo>
                    <a:lnTo>
                      <a:pt x="62" y="3"/>
                    </a:lnTo>
                    <a:lnTo>
                      <a:pt x="69" y="11"/>
                    </a:lnTo>
                    <a:lnTo>
                      <a:pt x="71" y="22"/>
                    </a:lnTo>
                    <a:lnTo>
                      <a:pt x="69" y="29"/>
                    </a:lnTo>
                    <a:lnTo>
                      <a:pt x="61" y="34"/>
                    </a:lnTo>
                    <a:lnTo>
                      <a:pt x="49" y="37"/>
                    </a:lnTo>
                    <a:lnTo>
                      <a:pt x="36" y="38"/>
                    </a:lnTo>
                    <a:lnTo>
                      <a:pt x="23" y="38"/>
                    </a:lnTo>
                    <a:lnTo>
                      <a:pt x="12" y="38"/>
                    </a:lnTo>
                    <a:lnTo>
                      <a:pt x="3" y="37"/>
                    </a:lnTo>
                    <a:lnTo>
                      <a:pt x="0" y="37"/>
                    </a:lnTo>
                    <a:lnTo>
                      <a:pt x="0" y="31"/>
                    </a:lnTo>
                    <a:lnTo>
                      <a:pt x="4" y="20"/>
                    </a:lnTo>
                    <a:lnTo>
                      <a:pt x="14" y="7"/>
                    </a:lnTo>
                    <a:lnTo>
                      <a:pt x="34" y="0"/>
                    </a:lnTo>
                    <a:close/>
                  </a:path>
                </a:pathLst>
              </a:custGeom>
              <a:solidFill>
                <a:srgbClr val="7A847A"/>
              </a:solidFill>
              <a:ln w="9525">
                <a:noFill/>
                <a:round/>
                <a:headEnd/>
                <a:tailEnd/>
              </a:ln>
            </p:spPr>
            <p:txBody>
              <a:bodyPr/>
              <a:lstStyle/>
              <a:p>
                <a:endParaRPr lang="en-US" dirty="0"/>
              </a:p>
            </p:txBody>
          </p:sp>
          <p:sp>
            <p:nvSpPr>
              <p:cNvPr id="383" name="Freeform 286"/>
              <p:cNvSpPr>
                <a:spLocks/>
              </p:cNvSpPr>
              <p:nvPr/>
            </p:nvSpPr>
            <p:spPr bwMode="auto">
              <a:xfrm>
                <a:off x="3575" y="3147"/>
                <a:ext cx="19" cy="14"/>
              </a:xfrm>
              <a:custGeom>
                <a:avLst/>
                <a:gdLst>
                  <a:gd name="T0" fmla="*/ 22 w 55"/>
                  <a:gd name="T1" fmla="*/ 0 h 42"/>
                  <a:gd name="T2" fmla="*/ 11 w 55"/>
                  <a:gd name="T3" fmla="*/ 4 h 42"/>
                  <a:gd name="T4" fmla="*/ 3 w 55"/>
                  <a:gd name="T5" fmla="*/ 11 h 42"/>
                  <a:gd name="T6" fmla="*/ 0 w 55"/>
                  <a:gd name="T7" fmla="*/ 20 h 42"/>
                  <a:gd name="T8" fmla="*/ 2 w 55"/>
                  <a:gd name="T9" fmla="*/ 28 h 42"/>
                  <a:gd name="T10" fmla="*/ 7 w 55"/>
                  <a:gd name="T11" fmla="*/ 34 h 42"/>
                  <a:gd name="T12" fmla="*/ 15 w 55"/>
                  <a:gd name="T13" fmla="*/ 39 h 42"/>
                  <a:gd name="T14" fmla="*/ 24 w 55"/>
                  <a:gd name="T15" fmla="*/ 42 h 42"/>
                  <a:gd name="T16" fmla="*/ 35 w 55"/>
                  <a:gd name="T17" fmla="*/ 40 h 42"/>
                  <a:gd name="T18" fmla="*/ 44 w 55"/>
                  <a:gd name="T19" fmla="*/ 35 h 42"/>
                  <a:gd name="T20" fmla="*/ 51 w 55"/>
                  <a:gd name="T21" fmla="*/ 29 h 42"/>
                  <a:gd name="T22" fmla="*/ 55 w 55"/>
                  <a:gd name="T23" fmla="*/ 21 h 42"/>
                  <a:gd name="T24" fmla="*/ 55 w 55"/>
                  <a:gd name="T25" fmla="*/ 13 h 42"/>
                  <a:gd name="T26" fmla="*/ 52 w 55"/>
                  <a:gd name="T27" fmla="*/ 7 h 42"/>
                  <a:gd name="T28" fmla="*/ 46 w 55"/>
                  <a:gd name="T29" fmla="*/ 2 h 42"/>
                  <a:gd name="T30" fmla="*/ 37 w 55"/>
                  <a:gd name="T31" fmla="*/ 0 h 42"/>
                  <a:gd name="T32" fmla="*/ 22 w 55"/>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42"/>
                  <a:gd name="T53" fmla="*/ 55 w 55"/>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42">
                    <a:moveTo>
                      <a:pt x="22" y="0"/>
                    </a:moveTo>
                    <a:lnTo>
                      <a:pt x="11" y="4"/>
                    </a:lnTo>
                    <a:lnTo>
                      <a:pt x="3" y="11"/>
                    </a:lnTo>
                    <a:lnTo>
                      <a:pt x="0" y="20"/>
                    </a:lnTo>
                    <a:lnTo>
                      <a:pt x="2" y="28"/>
                    </a:lnTo>
                    <a:lnTo>
                      <a:pt x="7" y="34"/>
                    </a:lnTo>
                    <a:lnTo>
                      <a:pt x="15" y="39"/>
                    </a:lnTo>
                    <a:lnTo>
                      <a:pt x="24" y="42"/>
                    </a:lnTo>
                    <a:lnTo>
                      <a:pt x="35" y="40"/>
                    </a:lnTo>
                    <a:lnTo>
                      <a:pt x="44" y="35"/>
                    </a:lnTo>
                    <a:lnTo>
                      <a:pt x="51" y="29"/>
                    </a:lnTo>
                    <a:lnTo>
                      <a:pt x="55" y="21"/>
                    </a:lnTo>
                    <a:lnTo>
                      <a:pt x="55" y="13"/>
                    </a:lnTo>
                    <a:lnTo>
                      <a:pt x="52" y="7"/>
                    </a:lnTo>
                    <a:lnTo>
                      <a:pt x="46" y="2"/>
                    </a:lnTo>
                    <a:lnTo>
                      <a:pt x="37" y="0"/>
                    </a:lnTo>
                    <a:lnTo>
                      <a:pt x="22" y="0"/>
                    </a:lnTo>
                    <a:close/>
                  </a:path>
                </a:pathLst>
              </a:custGeom>
              <a:solidFill>
                <a:srgbClr val="7070FF"/>
              </a:solidFill>
              <a:ln w="9525">
                <a:noFill/>
                <a:round/>
                <a:headEnd/>
                <a:tailEnd/>
              </a:ln>
            </p:spPr>
            <p:txBody>
              <a:bodyPr/>
              <a:lstStyle/>
              <a:p>
                <a:endParaRPr lang="en-US" dirty="0"/>
              </a:p>
            </p:txBody>
          </p:sp>
          <p:sp>
            <p:nvSpPr>
              <p:cNvPr id="384" name="Freeform 287"/>
              <p:cNvSpPr>
                <a:spLocks/>
              </p:cNvSpPr>
              <p:nvPr/>
            </p:nvSpPr>
            <p:spPr bwMode="auto">
              <a:xfrm>
                <a:off x="3550" y="3147"/>
                <a:ext cx="17" cy="14"/>
              </a:xfrm>
              <a:custGeom>
                <a:avLst/>
                <a:gdLst>
                  <a:gd name="T0" fmla="*/ 22 w 53"/>
                  <a:gd name="T1" fmla="*/ 0 h 42"/>
                  <a:gd name="T2" fmla="*/ 10 w 53"/>
                  <a:gd name="T3" fmla="*/ 4 h 42"/>
                  <a:gd name="T4" fmla="*/ 2 w 53"/>
                  <a:gd name="T5" fmla="*/ 11 h 42"/>
                  <a:gd name="T6" fmla="*/ 0 w 53"/>
                  <a:gd name="T7" fmla="*/ 20 h 42"/>
                  <a:gd name="T8" fmla="*/ 1 w 53"/>
                  <a:gd name="T9" fmla="*/ 28 h 42"/>
                  <a:gd name="T10" fmla="*/ 5 w 53"/>
                  <a:gd name="T11" fmla="*/ 34 h 42"/>
                  <a:gd name="T12" fmla="*/ 13 w 53"/>
                  <a:gd name="T13" fmla="*/ 39 h 42"/>
                  <a:gd name="T14" fmla="*/ 22 w 53"/>
                  <a:gd name="T15" fmla="*/ 42 h 42"/>
                  <a:gd name="T16" fmla="*/ 33 w 53"/>
                  <a:gd name="T17" fmla="*/ 40 h 42"/>
                  <a:gd name="T18" fmla="*/ 42 w 53"/>
                  <a:gd name="T19" fmla="*/ 35 h 42"/>
                  <a:gd name="T20" fmla="*/ 49 w 53"/>
                  <a:gd name="T21" fmla="*/ 29 h 42"/>
                  <a:gd name="T22" fmla="*/ 53 w 53"/>
                  <a:gd name="T23" fmla="*/ 21 h 42"/>
                  <a:gd name="T24" fmla="*/ 53 w 53"/>
                  <a:gd name="T25" fmla="*/ 13 h 42"/>
                  <a:gd name="T26" fmla="*/ 50 w 53"/>
                  <a:gd name="T27" fmla="*/ 7 h 42"/>
                  <a:gd name="T28" fmla="*/ 45 w 53"/>
                  <a:gd name="T29" fmla="*/ 2 h 42"/>
                  <a:gd name="T30" fmla="*/ 35 w 53"/>
                  <a:gd name="T31" fmla="*/ 0 h 42"/>
                  <a:gd name="T32" fmla="*/ 22 w 53"/>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
                  <a:gd name="T52" fmla="*/ 0 h 42"/>
                  <a:gd name="T53" fmla="*/ 53 w 53"/>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 h="42">
                    <a:moveTo>
                      <a:pt x="22" y="0"/>
                    </a:moveTo>
                    <a:lnTo>
                      <a:pt x="10" y="4"/>
                    </a:lnTo>
                    <a:lnTo>
                      <a:pt x="2" y="11"/>
                    </a:lnTo>
                    <a:lnTo>
                      <a:pt x="0" y="20"/>
                    </a:lnTo>
                    <a:lnTo>
                      <a:pt x="1" y="28"/>
                    </a:lnTo>
                    <a:lnTo>
                      <a:pt x="5" y="34"/>
                    </a:lnTo>
                    <a:lnTo>
                      <a:pt x="13" y="39"/>
                    </a:lnTo>
                    <a:lnTo>
                      <a:pt x="22" y="42"/>
                    </a:lnTo>
                    <a:lnTo>
                      <a:pt x="33" y="40"/>
                    </a:lnTo>
                    <a:lnTo>
                      <a:pt x="42" y="35"/>
                    </a:lnTo>
                    <a:lnTo>
                      <a:pt x="49" y="29"/>
                    </a:lnTo>
                    <a:lnTo>
                      <a:pt x="53" y="21"/>
                    </a:lnTo>
                    <a:lnTo>
                      <a:pt x="53" y="13"/>
                    </a:lnTo>
                    <a:lnTo>
                      <a:pt x="50" y="7"/>
                    </a:lnTo>
                    <a:lnTo>
                      <a:pt x="45" y="2"/>
                    </a:lnTo>
                    <a:lnTo>
                      <a:pt x="35" y="0"/>
                    </a:lnTo>
                    <a:lnTo>
                      <a:pt x="22" y="0"/>
                    </a:lnTo>
                    <a:close/>
                  </a:path>
                </a:pathLst>
              </a:custGeom>
              <a:solidFill>
                <a:srgbClr val="A5C9F4"/>
              </a:solidFill>
              <a:ln w="9525">
                <a:noFill/>
                <a:round/>
                <a:headEnd/>
                <a:tailEnd/>
              </a:ln>
            </p:spPr>
            <p:txBody>
              <a:bodyPr/>
              <a:lstStyle/>
              <a:p>
                <a:endParaRPr lang="en-US" dirty="0"/>
              </a:p>
            </p:txBody>
          </p:sp>
          <p:sp>
            <p:nvSpPr>
              <p:cNvPr id="385" name="Freeform 288"/>
              <p:cNvSpPr>
                <a:spLocks/>
              </p:cNvSpPr>
              <p:nvPr/>
            </p:nvSpPr>
            <p:spPr bwMode="auto">
              <a:xfrm>
                <a:off x="3655" y="3130"/>
                <a:ext cx="10" cy="80"/>
              </a:xfrm>
              <a:custGeom>
                <a:avLst/>
                <a:gdLst>
                  <a:gd name="T0" fmla="*/ 10 w 31"/>
                  <a:gd name="T1" fmla="*/ 0 h 239"/>
                  <a:gd name="T2" fmla="*/ 2 w 31"/>
                  <a:gd name="T3" fmla="*/ 38 h 239"/>
                  <a:gd name="T4" fmla="*/ 0 w 31"/>
                  <a:gd name="T5" fmla="*/ 117 h 239"/>
                  <a:gd name="T6" fmla="*/ 2 w 31"/>
                  <a:gd name="T7" fmla="*/ 197 h 239"/>
                  <a:gd name="T8" fmla="*/ 13 w 31"/>
                  <a:gd name="T9" fmla="*/ 239 h 239"/>
                  <a:gd name="T10" fmla="*/ 25 w 31"/>
                  <a:gd name="T11" fmla="*/ 231 h 239"/>
                  <a:gd name="T12" fmla="*/ 30 w 31"/>
                  <a:gd name="T13" fmla="*/ 197 h 239"/>
                  <a:gd name="T14" fmla="*/ 31 w 31"/>
                  <a:gd name="T15" fmla="*/ 151 h 239"/>
                  <a:gd name="T16" fmla="*/ 30 w 31"/>
                  <a:gd name="T17" fmla="*/ 107 h 239"/>
                  <a:gd name="T18" fmla="*/ 26 w 31"/>
                  <a:gd name="T19" fmla="*/ 67 h 239"/>
                  <a:gd name="T20" fmla="*/ 21 w 31"/>
                  <a:gd name="T21" fmla="*/ 32 h 239"/>
                  <a:gd name="T22" fmla="*/ 15 w 31"/>
                  <a:gd name="T23" fmla="*/ 7 h 239"/>
                  <a:gd name="T24" fmla="*/ 10 w 31"/>
                  <a:gd name="T25" fmla="*/ 0 h 2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239"/>
                  <a:gd name="T41" fmla="*/ 31 w 31"/>
                  <a:gd name="T42" fmla="*/ 239 h 2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239">
                    <a:moveTo>
                      <a:pt x="10" y="0"/>
                    </a:moveTo>
                    <a:lnTo>
                      <a:pt x="2" y="38"/>
                    </a:lnTo>
                    <a:lnTo>
                      <a:pt x="0" y="117"/>
                    </a:lnTo>
                    <a:lnTo>
                      <a:pt x="2" y="197"/>
                    </a:lnTo>
                    <a:lnTo>
                      <a:pt x="13" y="239"/>
                    </a:lnTo>
                    <a:lnTo>
                      <a:pt x="25" y="231"/>
                    </a:lnTo>
                    <a:lnTo>
                      <a:pt x="30" y="197"/>
                    </a:lnTo>
                    <a:lnTo>
                      <a:pt x="31" y="151"/>
                    </a:lnTo>
                    <a:lnTo>
                      <a:pt x="30" y="107"/>
                    </a:lnTo>
                    <a:lnTo>
                      <a:pt x="26" y="67"/>
                    </a:lnTo>
                    <a:lnTo>
                      <a:pt x="21" y="32"/>
                    </a:lnTo>
                    <a:lnTo>
                      <a:pt x="15" y="7"/>
                    </a:lnTo>
                    <a:lnTo>
                      <a:pt x="10" y="0"/>
                    </a:lnTo>
                    <a:close/>
                  </a:path>
                </a:pathLst>
              </a:custGeom>
              <a:solidFill>
                <a:srgbClr val="FFD866"/>
              </a:solidFill>
              <a:ln w="9525">
                <a:noFill/>
                <a:round/>
                <a:headEnd/>
                <a:tailEnd/>
              </a:ln>
            </p:spPr>
            <p:txBody>
              <a:bodyPr/>
              <a:lstStyle/>
              <a:p>
                <a:endParaRPr lang="en-US" dirty="0"/>
              </a:p>
            </p:txBody>
          </p:sp>
          <p:sp>
            <p:nvSpPr>
              <p:cNvPr id="386" name="Freeform 289"/>
              <p:cNvSpPr>
                <a:spLocks/>
              </p:cNvSpPr>
              <p:nvPr/>
            </p:nvSpPr>
            <p:spPr bwMode="auto">
              <a:xfrm>
                <a:off x="3663" y="3285"/>
                <a:ext cx="6" cy="100"/>
              </a:xfrm>
              <a:custGeom>
                <a:avLst/>
                <a:gdLst>
                  <a:gd name="T0" fmla="*/ 4 w 20"/>
                  <a:gd name="T1" fmla="*/ 0 h 301"/>
                  <a:gd name="T2" fmla="*/ 0 w 20"/>
                  <a:gd name="T3" fmla="*/ 51 h 301"/>
                  <a:gd name="T4" fmla="*/ 0 w 20"/>
                  <a:gd name="T5" fmla="*/ 145 h 301"/>
                  <a:gd name="T6" fmla="*/ 4 w 20"/>
                  <a:gd name="T7" fmla="*/ 243 h 301"/>
                  <a:gd name="T8" fmla="*/ 12 w 20"/>
                  <a:gd name="T9" fmla="*/ 298 h 301"/>
                  <a:gd name="T10" fmla="*/ 18 w 20"/>
                  <a:gd name="T11" fmla="*/ 301 h 301"/>
                  <a:gd name="T12" fmla="*/ 20 w 20"/>
                  <a:gd name="T13" fmla="*/ 271 h 301"/>
                  <a:gd name="T14" fmla="*/ 18 w 20"/>
                  <a:gd name="T15" fmla="*/ 226 h 301"/>
                  <a:gd name="T16" fmla="*/ 18 w 20"/>
                  <a:gd name="T17" fmla="*/ 182 h 301"/>
                  <a:gd name="T18" fmla="*/ 18 w 20"/>
                  <a:gd name="T19" fmla="*/ 129 h 301"/>
                  <a:gd name="T20" fmla="*/ 16 w 20"/>
                  <a:gd name="T21" fmla="*/ 64 h 301"/>
                  <a:gd name="T22" fmla="*/ 11 w 20"/>
                  <a:gd name="T23" fmla="*/ 13 h 301"/>
                  <a:gd name="T24" fmla="*/ 4 w 20"/>
                  <a:gd name="T25" fmla="*/ 0 h 3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301"/>
                  <a:gd name="T41" fmla="*/ 20 w 20"/>
                  <a:gd name="T42" fmla="*/ 301 h 30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301">
                    <a:moveTo>
                      <a:pt x="4" y="0"/>
                    </a:moveTo>
                    <a:lnTo>
                      <a:pt x="0" y="51"/>
                    </a:lnTo>
                    <a:lnTo>
                      <a:pt x="0" y="145"/>
                    </a:lnTo>
                    <a:lnTo>
                      <a:pt x="4" y="243"/>
                    </a:lnTo>
                    <a:lnTo>
                      <a:pt x="12" y="298"/>
                    </a:lnTo>
                    <a:lnTo>
                      <a:pt x="18" y="301"/>
                    </a:lnTo>
                    <a:lnTo>
                      <a:pt x="20" y="271"/>
                    </a:lnTo>
                    <a:lnTo>
                      <a:pt x="18" y="226"/>
                    </a:lnTo>
                    <a:lnTo>
                      <a:pt x="18" y="182"/>
                    </a:lnTo>
                    <a:lnTo>
                      <a:pt x="18" y="129"/>
                    </a:lnTo>
                    <a:lnTo>
                      <a:pt x="16" y="64"/>
                    </a:lnTo>
                    <a:lnTo>
                      <a:pt x="11" y="13"/>
                    </a:lnTo>
                    <a:lnTo>
                      <a:pt x="4" y="0"/>
                    </a:lnTo>
                    <a:close/>
                  </a:path>
                </a:pathLst>
              </a:custGeom>
              <a:solidFill>
                <a:srgbClr val="FFD866"/>
              </a:solidFill>
              <a:ln w="9525">
                <a:noFill/>
                <a:round/>
                <a:headEnd/>
                <a:tailEnd/>
              </a:ln>
            </p:spPr>
            <p:txBody>
              <a:bodyPr/>
              <a:lstStyle/>
              <a:p>
                <a:endParaRPr lang="en-US" dirty="0"/>
              </a:p>
            </p:txBody>
          </p:sp>
          <p:sp>
            <p:nvSpPr>
              <p:cNvPr id="387" name="Freeform 290"/>
              <p:cNvSpPr>
                <a:spLocks/>
              </p:cNvSpPr>
              <p:nvPr/>
            </p:nvSpPr>
            <p:spPr bwMode="auto">
              <a:xfrm>
                <a:off x="3640" y="3217"/>
                <a:ext cx="7" cy="43"/>
              </a:xfrm>
              <a:custGeom>
                <a:avLst/>
                <a:gdLst>
                  <a:gd name="T0" fmla="*/ 9 w 19"/>
                  <a:gd name="T1" fmla="*/ 0 h 128"/>
                  <a:gd name="T2" fmla="*/ 6 w 19"/>
                  <a:gd name="T3" fmla="*/ 16 h 128"/>
                  <a:gd name="T4" fmla="*/ 2 w 19"/>
                  <a:gd name="T5" fmla="*/ 51 h 128"/>
                  <a:gd name="T6" fmla="*/ 0 w 19"/>
                  <a:gd name="T7" fmla="*/ 91 h 128"/>
                  <a:gd name="T8" fmla="*/ 2 w 19"/>
                  <a:gd name="T9" fmla="*/ 119 h 128"/>
                  <a:gd name="T10" fmla="*/ 10 w 19"/>
                  <a:gd name="T11" fmla="*/ 128 h 128"/>
                  <a:gd name="T12" fmla="*/ 17 w 19"/>
                  <a:gd name="T13" fmla="*/ 121 h 128"/>
                  <a:gd name="T14" fmla="*/ 19 w 19"/>
                  <a:gd name="T15" fmla="*/ 100 h 128"/>
                  <a:gd name="T16" fmla="*/ 19 w 19"/>
                  <a:gd name="T17" fmla="*/ 71 h 128"/>
                  <a:gd name="T18" fmla="*/ 17 w 19"/>
                  <a:gd name="T19" fmla="*/ 42 h 128"/>
                  <a:gd name="T20" fmla="*/ 13 w 19"/>
                  <a:gd name="T21" fmla="*/ 20 h 128"/>
                  <a:gd name="T22" fmla="*/ 10 w 19"/>
                  <a:gd name="T23" fmla="*/ 5 h 128"/>
                  <a:gd name="T24" fmla="*/ 9 w 19"/>
                  <a:gd name="T25" fmla="*/ 0 h 1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28"/>
                  <a:gd name="T41" fmla="*/ 19 w 19"/>
                  <a:gd name="T42" fmla="*/ 128 h 1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28">
                    <a:moveTo>
                      <a:pt x="9" y="0"/>
                    </a:moveTo>
                    <a:lnTo>
                      <a:pt x="6" y="16"/>
                    </a:lnTo>
                    <a:lnTo>
                      <a:pt x="2" y="51"/>
                    </a:lnTo>
                    <a:lnTo>
                      <a:pt x="0" y="91"/>
                    </a:lnTo>
                    <a:lnTo>
                      <a:pt x="2" y="119"/>
                    </a:lnTo>
                    <a:lnTo>
                      <a:pt x="10" y="128"/>
                    </a:lnTo>
                    <a:lnTo>
                      <a:pt x="17" y="121"/>
                    </a:lnTo>
                    <a:lnTo>
                      <a:pt x="19" y="100"/>
                    </a:lnTo>
                    <a:lnTo>
                      <a:pt x="19" y="71"/>
                    </a:lnTo>
                    <a:lnTo>
                      <a:pt x="17" y="42"/>
                    </a:lnTo>
                    <a:lnTo>
                      <a:pt x="13" y="20"/>
                    </a:lnTo>
                    <a:lnTo>
                      <a:pt x="10" y="5"/>
                    </a:lnTo>
                    <a:lnTo>
                      <a:pt x="9" y="0"/>
                    </a:lnTo>
                    <a:close/>
                  </a:path>
                </a:pathLst>
              </a:custGeom>
              <a:solidFill>
                <a:srgbClr val="FFD866"/>
              </a:solidFill>
              <a:ln w="9525">
                <a:noFill/>
                <a:round/>
                <a:headEnd/>
                <a:tailEnd/>
              </a:ln>
            </p:spPr>
            <p:txBody>
              <a:bodyPr/>
              <a:lstStyle/>
              <a:p>
                <a:endParaRPr lang="en-US" dirty="0"/>
              </a:p>
            </p:txBody>
          </p:sp>
          <p:sp>
            <p:nvSpPr>
              <p:cNvPr id="388" name="Freeform 291"/>
              <p:cNvSpPr>
                <a:spLocks/>
              </p:cNvSpPr>
              <p:nvPr/>
            </p:nvSpPr>
            <p:spPr bwMode="auto">
              <a:xfrm>
                <a:off x="3481" y="3036"/>
                <a:ext cx="14" cy="10"/>
              </a:xfrm>
              <a:custGeom>
                <a:avLst/>
                <a:gdLst>
                  <a:gd name="T0" fmla="*/ 41 w 41"/>
                  <a:gd name="T1" fmla="*/ 12 h 28"/>
                  <a:gd name="T2" fmla="*/ 41 w 41"/>
                  <a:gd name="T3" fmla="*/ 8 h 28"/>
                  <a:gd name="T4" fmla="*/ 37 w 41"/>
                  <a:gd name="T5" fmla="*/ 6 h 28"/>
                  <a:gd name="T6" fmla="*/ 30 w 41"/>
                  <a:gd name="T7" fmla="*/ 3 h 28"/>
                  <a:gd name="T8" fmla="*/ 22 w 41"/>
                  <a:gd name="T9" fmla="*/ 0 h 28"/>
                  <a:gd name="T10" fmla="*/ 13 w 41"/>
                  <a:gd name="T11" fmla="*/ 0 h 28"/>
                  <a:gd name="T12" fmla="*/ 5 w 41"/>
                  <a:gd name="T13" fmla="*/ 3 h 28"/>
                  <a:gd name="T14" fmla="*/ 1 w 41"/>
                  <a:gd name="T15" fmla="*/ 7 h 28"/>
                  <a:gd name="T16" fmla="*/ 0 w 41"/>
                  <a:gd name="T17" fmla="*/ 15 h 28"/>
                  <a:gd name="T18" fmla="*/ 2 w 41"/>
                  <a:gd name="T19" fmla="*/ 22 h 28"/>
                  <a:gd name="T20" fmla="*/ 8 w 41"/>
                  <a:gd name="T21" fmla="*/ 26 h 28"/>
                  <a:gd name="T22" fmla="*/ 14 w 41"/>
                  <a:gd name="T23" fmla="*/ 28 h 28"/>
                  <a:gd name="T24" fmla="*/ 21 w 41"/>
                  <a:gd name="T25" fmla="*/ 26 h 28"/>
                  <a:gd name="T26" fmla="*/ 27 w 41"/>
                  <a:gd name="T27" fmla="*/ 24 h 28"/>
                  <a:gd name="T28" fmla="*/ 34 w 41"/>
                  <a:gd name="T29" fmla="*/ 20 h 28"/>
                  <a:gd name="T30" fmla="*/ 39 w 41"/>
                  <a:gd name="T31" fmla="*/ 16 h 28"/>
                  <a:gd name="T32" fmla="*/ 41 w 41"/>
                  <a:gd name="T33" fmla="*/ 12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1"/>
                  <a:gd name="T52" fmla="*/ 0 h 28"/>
                  <a:gd name="T53" fmla="*/ 41 w 41"/>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1" h="28">
                    <a:moveTo>
                      <a:pt x="41" y="12"/>
                    </a:moveTo>
                    <a:lnTo>
                      <a:pt x="41" y="8"/>
                    </a:lnTo>
                    <a:lnTo>
                      <a:pt x="37" y="6"/>
                    </a:lnTo>
                    <a:lnTo>
                      <a:pt x="30" y="3"/>
                    </a:lnTo>
                    <a:lnTo>
                      <a:pt x="22" y="0"/>
                    </a:lnTo>
                    <a:lnTo>
                      <a:pt x="13" y="0"/>
                    </a:lnTo>
                    <a:lnTo>
                      <a:pt x="5" y="3"/>
                    </a:lnTo>
                    <a:lnTo>
                      <a:pt x="1" y="7"/>
                    </a:lnTo>
                    <a:lnTo>
                      <a:pt x="0" y="15"/>
                    </a:lnTo>
                    <a:lnTo>
                      <a:pt x="2" y="22"/>
                    </a:lnTo>
                    <a:lnTo>
                      <a:pt x="8" y="26"/>
                    </a:lnTo>
                    <a:lnTo>
                      <a:pt x="14" y="28"/>
                    </a:lnTo>
                    <a:lnTo>
                      <a:pt x="21" y="26"/>
                    </a:lnTo>
                    <a:lnTo>
                      <a:pt x="27" y="24"/>
                    </a:lnTo>
                    <a:lnTo>
                      <a:pt x="34" y="20"/>
                    </a:lnTo>
                    <a:lnTo>
                      <a:pt x="39" y="16"/>
                    </a:lnTo>
                    <a:lnTo>
                      <a:pt x="41" y="12"/>
                    </a:lnTo>
                    <a:close/>
                  </a:path>
                </a:pathLst>
              </a:custGeom>
              <a:solidFill>
                <a:srgbClr val="A5C9F4"/>
              </a:solidFill>
              <a:ln w="9525">
                <a:noFill/>
                <a:round/>
                <a:headEnd/>
                <a:tailEnd/>
              </a:ln>
            </p:spPr>
            <p:txBody>
              <a:bodyPr/>
              <a:lstStyle/>
              <a:p>
                <a:endParaRPr lang="en-US" dirty="0"/>
              </a:p>
            </p:txBody>
          </p:sp>
          <p:sp>
            <p:nvSpPr>
              <p:cNvPr id="389" name="Freeform 292"/>
              <p:cNvSpPr>
                <a:spLocks/>
              </p:cNvSpPr>
              <p:nvPr/>
            </p:nvSpPr>
            <p:spPr bwMode="auto">
              <a:xfrm>
                <a:off x="3483" y="3064"/>
                <a:ext cx="12" cy="10"/>
              </a:xfrm>
              <a:custGeom>
                <a:avLst/>
                <a:gdLst>
                  <a:gd name="T0" fmla="*/ 0 w 35"/>
                  <a:gd name="T1" fmla="*/ 16 h 32"/>
                  <a:gd name="T2" fmla="*/ 8 w 35"/>
                  <a:gd name="T3" fmla="*/ 4 h 32"/>
                  <a:gd name="T4" fmla="*/ 20 w 35"/>
                  <a:gd name="T5" fmla="*/ 0 h 32"/>
                  <a:gd name="T6" fmla="*/ 31 w 35"/>
                  <a:gd name="T7" fmla="*/ 3 h 32"/>
                  <a:gd name="T8" fmla="*/ 35 w 35"/>
                  <a:gd name="T9" fmla="*/ 16 h 32"/>
                  <a:gd name="T10" fmla="*/ 32 w 35"/>
                  <a:gd name="T11" fmla="*/ 23 h 32"/>
                  <a:gd name="T12" fmla="*/ 27 w 35"/>
                  <a:gd name="T13" fmla="*/ 28 h 32"/>
                  <a:gd name="T14" fmla="*/ 21 w 35"/>
                  <a:gd name="T15" fmla="*/ 32 h 32"/>
                  <a:gd name="T16" fmla="*/ 14 w 35"/>
                  <a:gd name="T17" fmla="*/ 32 h 32"/>
                  <a:gd name="T18" fmla="*/ 8 w 35"/>
                  <a:gd name="T19" fmla="*/ 31 h 32"/>
                  <a:gd name="T20" fmla="*/ 3 w 35"/>
                  <a:gd name="T21" fmla="*/ 28 h 32"/>
                  <a:gd name="T22" fmla="*/ 0 w 35"/>
                  <a:gd name="T23" fmla="*/ 23 h 32"/>
                  <a:gd name="T24" fmla="*/ 0 w 35"/>
                  <a:gd name="T25" fmla="*/ 16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
                  <a:gd name="T40" fmla="*/ 0 h 32"/>
                  <a:gd name="T41" fmla="*/ 35 w 35"/>
                  <a:gd name="T42" fmla="*/ 32 h 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 h="32">
                    <a:moveTo>
                      <a:pt x="0" y="16"/>
                    </a:moveTo>
                    <a:lnTo>
                      <a:pt x="8" y="4"/>
                    </a:lnTo>
                    <a:lnTo>
                      <a:pt x="20" y="0"/>
                    </a:lnTo>
                    <a:lnTo>
                      <a:pt x="31" y="3"/>
                    </a:lnTo>
                    <a:lnTo>
                      <a:pt x="35" y="16"/>
                    </a:lnTo>
                    <a:lnTo>
                      <a:pt x="32" y="23"/>
                    </a:lnTo>
                    <a:lnTo>
                      <a:pt x="27" y="28"/>
                    </a:lnTo>
                    <a:lnTo>
                      <a:pt x="21" y="32"/>
                    </a:lnTo>
                    <a:lnTo>
                      <a:pt x="14" y="32"/>
                    </a:lnTo>
                    <a:lnTo>
                      <a:pt x="8" y="31"/>
                    </a:lnTo>
                    <a:lnTo>
                      <a:pt x="3" y="28"/>
                    </a:lnTo>
                    <a:lnTo>
                      <a:pt x="0" y="23"/>
                    </a:lnTo>
                    <a:lnTo>
                      <a:pt x="0" y="16"/>
                    </a:lnTo>
                    <a:close/>
                  </a:path>
                </a:pathLst>
              </a:custGeom>
              <a:solidFill>
                <a:srgbClr val="7070FF"/>
              </a:solidFill>
              <a:ln w="9525">
                <a:noFill/>
                <a:round/>
                <a:headEnd/>
                <a:tailEnd/>
              </a:ln>
            </p:spPr>
            <p:txBody>
              <a:bodyPr/>
              <a:lstStyle/>
              <a:p>
                <a:endParaRPr lang="en-US" dirty="0"/>
              </a:p>
            </p:txBody>
          </p:sp>
          <p:sp>
            <p:nvSpPr>
              <p:cNvPr id="390" name="Freeform 293"/>
              <p:cNvSpPr>
                <a:spLocks/>
              </p:cNvSpPr>
              <p:nvPr/>
            </p:nvSpPr>
            <p:spPr bwMode="auto">
              <a:xfrm>
                <a:off x="3883" y="3502"/>
                <a:ext cx="50" cy="88"/>
              </a:xfrm>
              <a:custGeom>
                <a:avLst/>
                <a:gdLst>
                  <a:gd name="T0" fmla="*/ 67 w 152"/>
                  <a:gd name="T1" fmla="*/ 0 h 263"/>
                  <a:gd name="T2" fmla="*/ 79 w 152"/>
                  <a:gd name="T3" fmla="*/ 5 h 263"/>
                  <a:gd name="T4" fmla="*/ 94 w 152"/>
                  <a:gd name="T5" fmla="*/ 23 h 263"/>
                  <a:gd name="T6" fmla="*/ 110 w 152"/>
                  <a:gd name="T7" fmla="*/ 53 h 263"/>
                  <a:gd name="T8" fmla="*/ 127 w 152"/>
                  <a:gd name="T9" fmla="*/ 89 h 263"/>
                  <a:gd name="T10" fmla="*/ 140 w 152"/>
                  <a:gd name="T11" fmla="*/ 127 h 263"/>
                  <a:gd name="T12" fmla="*/ 149 w 152"/>
                  <a:gd name="T13" fmla="*/ 164 h 263"/>
                  <a:gd name="T14" fmla="*/ 152 w 152"/>
                  <a:gd name="T15" fmla="*/ 196 h 263"/>
                  <a:gd name="T16" fmla="*/ 146 w 152"/>
                  <a:gd name="T17" fmla="*/ 216 h 263"/>
                  <a:gd name="T18" fmla="*/ 133 w 152"/>
                  <a:gd name="T19" fmla="*/ 231 h 263"/>
                  <a:gd name="T20" fmla="*/ 115 w 152"/>
                  <a:gd name="T21" fmla="*/ 242 h 263"/>
                  <a:gd name="T22" fmla="*/ 94 w 152"/>
                  <a:gd name="T23" fmla="*/ 251 h 263"/>
                  <a:gd name="T24" fmla="*/ 74 w 152"/>
                  <a:gd name="T25" fmla="*/ 258 h 263"/>
                  <a:gd name="T26" fmla="*/ 52 w 152"/>
                  <a:gd name="T27" fmla="*/ 262 h 263"/>
                  <a:gd name="T28" fmla="*/ 32 w 152"/>
                  <a:gd name="T29" fmla="*/ 263 h 263"/>
                  <a:gd name="T30" fmla="*/ 17 w 152"/>
                  <a:gd name="T31" fmla="*/ 262 h 263"/>
                  <a:gd name="T32" fmla="*/ 8 w 152"/>
                  <a:gd name="T33" fmla="*/ 255 h 263"/>
                  <a:gd name="T34" fmla="*/ 2 w 152"/>
                  <a:gd name="T35" fmla="*/ 246 h 263"/>
                  <a:gd name="T36" fmla="*/ 0 w 152"/>
                  <a:gd name="T37" fmla="*/ 236 h 263"/>
                  <a:gd name="T38" fmla="*/ 0 w 152"/>
                  <a:gd name="T39" fmla="*/ 225 h 263"/>
                  <a:gd name="T40" fmla="*/ 4 w 152"/>
                  <a:gd name="T41" fmla="*/ 215 h 263"/>
                  <a:gd name="T42" fmla="*/ 10 w 152"/>
                  <a:gd name="T43" fmla="*/ 205 h 263"/>
                  <a:gd name="T44" fmla="*/ 19 w 152"/>
                  <a:gd name="T45" fmla="*/ 197 h 263"/>
                  <a:gd name="T46" fmla="*/ 32 w 152"/>
                  <a:gd name="T47" fmla="*/ 189 h 263"/>
                  <a:gd name="T48" fmla="*/ 48 w 152"/>
                  <a:gd name="T49" fmla="*/ 185 h 263"/>
                  <a:gd name="T50" fmla="*/ 62 w 152"/>
                  <a:gd name="T51" fmla="*/ 180 h 263"/>
                  <a:gd name="T52" fmla="*/ 74 w 152"/>
                  <a:gd name="T53" fmla="*/ 172 h 263"/>
                  <a:gd name="T54" fmla="*/ 80 w 152"/>
                  <a:gd name="T55" fmla="*/ 162 h 263"/>
                  <a:gd name="T56" fmla="*/ 83 w 152"/>
                  <a:gd name="T57" fmla="*/ 150 h 263"/>
                  <a:gd name="T58" fmla="*/ 83 w 152"/>
                  <a:gd name="T59" fmla="*/ 137 h 263"/>
                  <a:gd name="T60" fmla="*/ 80 w 152"/>
                  <a:gd name="T61" fmla="*/ 124 h 263"/>
                  <a:gd name="T62" fmla="*/ 75 w 152"/>
                  <a:gd name="T63" fmla="*/ 111 h 263"/>
                  <a:gd name="T64" fmla="*/ 67 w 152"/>
                  <a:gd name="T65" fmla="*/ 100 h 263"/>
                  <a:gd name="T66" fmla="*/ 56 w 152"/>
                  <a:gd name="T67" fmla="*/ 72 h 263"/>
                  <a:gd name="T68" fmla="*/ 50 w 152"/>
                  <a:gd name="T69" fmla="*/ 41 h 263"/>
                  <a:gd name="T70" fmla="*/ 54 w 152"/>
                  <a:gd name="T71" fmla="*/ 15 h 263"/>
                  <a:gd name="T72" fmla="*/ 67 w 152"/>
                  <a:gd name="T73" fmla="*/ 0 h 26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2"/>
                  <a:gd name="T112" fmla="*/ 0 h 263"/>
                  <a:gd name="T113" fmla="*/ 152 w 152"/>
                  <a:gd name="T114" fmla="*/ 263 h 26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2" h="263">
                    <a:moveTo>
                      <a:pt x="67" y="0"/>
                    </a:moveTo>
                    <a:lnTo>
                      <a:pt x="79" y="5"/>
                    </a:lnTo>
                    <a:lnTo>
                      <a:pt x="94" y="23"/>
                    </a:lnTo>
                    <a:lnTo>
                      <a:pt x="110" y="53"/>
                    </a:lnTo>
                    <a:lnTo>
                      <a:pt x="127" y="89"/>
                    </a:lnTo>
                    <a:lnTo>
                      <a:pt x="140" y="127"/>
                    </a:lnTo>
                    <a:lnTo>
                      <a:pt x="149" y="164"/>
                    </a:lnTo>
                    <a:lnTo>
                      <a:pt x="152" y="196"/>
                    </a:lnTo>
                    <a:lnTo>
                      <a:pt x="146" y="216"/>
                    </a:lnTo>
                    <a:lnTo>
                      <a:pt x="133" y="231"/>
                    </a:lnTo>
                    <a:lnTo>
                      <a:pt x="115" y="242"/>
                    </a:lnTo>
                    <a:lnTo>
                      <a:pt x="94" y="251"/>
                    </a:lnTo>
                    <a:lnTo>
                      <a:pt x="74" y="258"/>
                    </a:lnTo>
                    <a:lnTo>
                      <a:pt x="52" y="262"/>
                    </a:lnTo>
                    <a:lnTo>
                      <a:pt x="32" y="263"/>
                    </a:lnTo>
                    <a:lnTo>
                      <a:pt x="17" y="262"/>
                    </a:lnTo>
                    <a:lnTo>
                      <a:pt x="8" y="255"/>
                    </a:lnTo>
                    <a:lnTo>
                      <a:pt x="2" y="246"/>
                    </a:lnTo>
                    <a:lnTo>
                      <a:pt x="0" y="236"/>
                    </a:lnTo>
                    <a:lnTo>
                      <a:pt x="0" y="225"/>
                    </a:lnTo>
                    <a:lnTo>
                      <a:pt x="4" y="215"/>
                    </a:lnTo>
                    <a:lnTo>
                      <a:pt x="10" y="205"/>
                    </a:lnTo>
                    <a:lnTo>
                      <a:pt x="19" y="197"/>
                    </a:lnTo>
                    <a:lnTo>
                      <a:pt x="32" y="189"/>
                    </a:lnTo>
                    <a:lnTo>
                      <a:pt x="48" y="185"/>
                    </a:lnTo>
                    <a:lnTo>
                      <a:pt x="62" y="180"/>
                    </a:lnTo>
                    <a:lnTo>
                      <a:pt x="74" y="172"/>
                    </a:lnTo>
                    <a:lnTo>
                      <a:pt x="80" y="162"/>
                    </a:lnTo>
                    <a:lnTo>
                      <a:pt x="83" y="150"/>
                    </a:lnTo>
                    <a:lnTo>
                      <a:pt x="83" y="137"/>
                    </a:lnTo>
                    <a:lnTo>
                      <a:pt x="80" y="124"/>
                    </a:lnTo>
                    <a:lnTo>
                      <a:pt x="75" y="111"/>
                    </a:lnTo>
                    <a:lnTo>
                      <a:pt x="67" y="100"/>
                    </a:lnTo>
                    <a:lnTo>
                      <a:pt x="56" y="72"/>
                    </a:lnTo>
                    <a:lnTo>
                      <a:pt x="50" y="41"/>
                    </a:lnTo>
                    <a:lnTo>
                      <a:pt x="54" y="15"/>
                    </a:lnTo>
                    <a:lnTo>
                      <a:pt x="67" y="0"/>
                    </a:lnTo>
                    <a:close/>
                  </a:path>
                </a:pathLst>
              </a:custGeom>
              <a:solidFill>
                <a:srgbClr val="5E9EFF"/>
              </a:solidFill>
              <a:ln w="9525">
                <a:noFill/>
                <a:round/>
                <a:headEnd/>
                <a:tailEnd/>
              </a:ln>
            </p:spPr>
            <p:txBody>
              <a:bodyPr/>
              <a:lstStyle/>
              <a:p>
                <a:endParaRPr lang="en-US" dirty="0"/>
              </a:p>
            </p:txBody>
          </p:sp>
          <p:sp>
            <p:nvSpPr>
              <p:cNvPr id="391" name="Freeform 294"/>
              <p:cNvSpPr>
                <a:spLocks/>
              </p:cNvSpPr>
              <p:nvPr/>
            </p:nvSpPr>
            <p:spPr bwMode="auto">
              <a:xfrm>
                <a:off x="3839" y="3138"/>
                <a:ext cx="13" cy="84"/>
              </a:xfrm>
              <a:custGeom>
                <a:avLst/>
                <a:gdLst>
                  <a:gd name="T0" fmla="*/ 27 w 38"/>
                  <a:gd name="T1" fmla="*/ 253 h 253"/>
                  <a:gd name="T2" fmla="*/ 36 w 38"/>
                  <a:gd name="T3" fmla="*/ 209 h 253"/>
                  <a:gd name="T4" fmla="*/ 38 w 38"/>
                  <a:gd name="T5" fmla="*/ 134 h 253"/>
                  <a:gd name="T6" fmla="*/ 32 w 38"/>
                  <a:gd name="T7" fmla="*/ 59 h 253"/>
                  <a:gd name="T8" fmla="*/ 27 w 38"/>
                  <a:gd name="T9" fmla="*/ 18 h 253"/>
                  <a:gd name="T10" fmla="*/ 21 w 38"/>
                  <a:gd name="T11" fmla="*/ 5 h 253"/>
                  <a:gd name="T12" fmla="*/ 12 w 38"/>
                  <a:gd name="T13" fmla="*/ 0 h 253"/>
                  <a:gd name="T14" fmla="*/ 4 w 38"/>
                  <a:gd name="T15" fmla="*/ 3 h 253"/>
                  <a:gd name="T16" fmla="*/ 0 w 38"/>
                  <a:gd name="T17" fmla="*/ 20 h 253"/>
                  <a:gd name="T18" fmla="*/ 1 w 38"/>
                  <a:gd name="T19" fmla="*/ 73 h 253"/>
                  <a:gd name="T20" fmla="*/ 6 w 38"/>
                  <a:gd name="T21" fmla="*/ 158 h 253"/>
                  <a:gd name="T22" fmla="*/ 14 w 38"/>
                  <a:gd name="T23" fmla="*/ 233 h 253"/>
                  <a:gd name="T24" fmla="*/ 27 w 38"/>
                  <a:gd name="T25" fmla="*/ 253 h 2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53"/>
                  <a:gd name="T41" fmla="*/ 38 w 38"/>
                  <a:gd name="T42" fmla="*/ 253 h 2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53">
                    <a:moveTo>
                      <a:pt x="27" y="253"/>
                    </a:moveTo>
                    <a:lnTo>
                      <a:pt x="36" y="209"/>
                    </a:lnTo>
                    <a:lnTo>
                      <a:pt x="38" y="134"/>
                    </a:lnTo>
                    <a:lnTo>
                      <a:pt x="32" y="59"/>
                    </a:lnTo>
                    <a:lnTo>
                      <a:pt x="27" y="18"/>
                    </a:lnTo>
                    <a:lnTo>
                      <a:pt x="21" y="5"/>
                    </a:lnTo>
                    <a:lnTo>
                      <a:pt x="12" y="0"/>
                    </a:lnTo>
                    <a:lnTo>
                      <a:pt x="4" y="3"/>
                    </a:lnTo>
                    <a:lnTo>
                      <a:pt x="0" y="20"/>
                    </a:lnTo>
                    <a:lnTo>
                      <a:pt x="1" y="73"/>
                    </a:lnTo>
                    <a:lnTo>
                      <a:pt x="6" y="158"/>
                    </a:lnTo>
                    <a:lnTo>
                      <a:pt x="14" y="233"/>
                    </a:lnTo>
                    <a:lnTo>
                      <a:pt x="27" y="253"/>
                    </a:lnTo>
                    <a:close/>
                  </a:path>
                </a:pathLst>
              </a:custGeom>
              <a:solidFill>
                <a:srgbClr val="7070FF"/>
              </a:solidFill>
              <a:ln w="9525">
                <a:noFill/>
                <a:round/>
                <a:headEnd/>
                <a:tailEnd/>
              </a:ln>
            </p:spPr>
            <p:txBody>
              <a:bodyPr/>
              <a:lstStyle/>
              <a:p>
                <a:endParaRPr lang="en-US" dirty="0"/>
              </a:p>
            </p:txBody>
          </p:sp>
          <p:sp>
            <p:nvSpPr>
              <p:cNvPr id="392" name="Freeform 295"/>
              <p:cNvSpPr>
                <a:spLocks/>
              </p:cNvSpPr>
              <p:nvPr/>
            </p:nvSpPr>
            <p:spPr bwMode="auto">
              <a:xfrm>
                <a:off x="3770" y="3526"/>
                <a:ext cx="26" cy="95"/>
              </a:xfrm>
              <a:custGeom>
                <a:avLst/>
                <a:gdLst>
                  <a:gd name="T0" fmla="*/ 71 w 76"/>
                  <a:gd name="T1" fmla="*/ 2 h 285"/>
                  <a:gd name="T2" fmla="*/ 69 w 76"/>
                  <a:gd name="T3" fmla="*/ 2 h 285"/>
                  <a:gd name="T4" fmla="*/ 61 w 76"/>
                  <a:gd name="T5" fmla="*/ 0 h 285"/>
                  <a:gd name="T6" fmla="*/ 52 w 76"/>
                  <a:gd name="T7" fmla="*/ 0 h 285"/>
                  <a:gd name="T8" fmla="*/ 40 w 76"/>
                  <a:gd name="T9" fmla="*/ 2 h 285"/>
                  <a:gd name="T10" fmla="*/ 28 w 76"/>
                  <a:gd name="T11" fmla="*/ 6 h 285"/>
                  <a:gd name="T12" fmla="*/ 18 w 76"/>
                  <a:gd name="T13" fmla="*/ 12 h 285"/>
                  <a:gd name="T14" fmla="*/ 10 w 76"/>
                  <a:gd name="T15" fmla="*/ 22 h 285"/>
                  <a:gd name="T16" fmla="*/ 6 w 76"/>
                  <a:gd name="T17" fmla="*/ 37 h 285"/>
                  <a:gd name="T18" fmla="*/ 3 w 76"/>
                  <a:gd name="T19" fmla="*/ 98 h 285"/>
                  <a:gd name="T20" fmla="*/ 0 w 76"/>
                  <a:gd name="T21" fmla="*/ 183 h 285"/>
                  <a:gd name="T22" fmla="*/ 3 w 76"/>
                  <a:gd name="T23" fmla="*/ 257 h 285"/>
                  <a:gd name="T24" fmla="*/ 13 w 76"/>
                  <a:gd name="T25" fmla="*/ 285 h 285"/>
                  <a:gd name="T26" fmla="*/ 25 w 76"/>
                  <a:gd name="T27" fmla="*/ 263 h 285"/>
                  <a:gd name="T28" fmla="*/ 30 w 76"/>
                  <a:gd name="T29" fmla="*/ 221 h 285"/>
                  <a:gd name="T30" fmla="*/ 31 w 76"/>
                  <a:gd name="T31" fmla="*/ 171 h 285"/>
                  <a:gd name="T32" fmla="*/ 30 w 76"/>
                  <a:gd name="T33" fmla="*/ 133 h 285"/>
                  <a:gd name="T34" fmla="*/ 28 w 76"/>
                  <a:gd name="T35" fmla="*/ 102 h 285"/>
                  <a:gd name="T36" fmla="*/ 34 w 76"/>
                  <a:gd name="T37" fmla="*/ 76 h 285"/>
                  <a:gd name="T38" fmla="*/ 44 w 76"/>
                  <a:gd name="T39" fmla="*/ 56 h 285"/>
                  <a:gd name="T40" fmla="*/ 61 w 76"/>
                  <a:gd name="T41" fmla="*/ 47 h 285"/>
                  <a:gd name="T42" fmla="*/ 75 w 76"/>
                  <a:gd name="T43" fmla="*/ 39 h 285"/>
                  <a:gd name="T44" fmla="*/ 76 w 76"/>
                  <a:gd name="T45" fmla="*/ 24 h 285"/>
                  <a:gd name="T46" fmla="*/ 74 w 76"/>
                  <a:gd name="T47" fmla="*/ 8 h 285"/>
                  <a:gd name="T48" fmla="*/ 71 w 76"/>
                  <a:gd name="T49" fmla="*/ 2 h 2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285"/>
                  <a:gd name="T77" fmla="*/ 76 w 76"/>
                  <a:gd name="T78" fmla="*/ 285 h 2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285">
                    <a:moveTo>
                      <a:pt x="71" y="2"/>
                    </a:moveTo>
                    <a:lnTo>
                      <a:pt x="69" y="2"/>
                    </a:lnTo>
                    <a:lnTo>
                      <a:pt x="61" y="0"/>
                    </a:lnTo>
                    <a:lnTo>
                      <a:pt x="52" y="0"/>
                    </a:lnTo>
                    <a:lnTo>
                      <a:pt x="40" y="2"/>
                    </a:lnTo>
                    <a:lnTo>
                      <a:pt x="28" y="6"/>
                    </a:lnTo>
                    <a:lnTo>
                      <a:pt x="18" y="12"/>
                    </a:lnTo>
                    <a:lnTo>
                      <a:pt x="10" y="22"/>
                    </a:lnTo>
                    <a:lnTo>
                      <a:pt x="6" y="37"/>
                    </a:lnTo>
                    <a:lnTo>
                      <a:pt x="3" y="98"/>
                    </a:lnTo>
                    <a:lnTo>
                      <a:pt x="0" y="183"/>
                    </a:lnTo>
                    <a:lnTo>
                      <a:pt x="3" y="257"/>
                    </a:lnTo>
                    <a:lnTo>
                      <a:pt x="13" y="285"/>
                    </a:lnTo>
                    <a:lnTo>
                      <a:pt x="25" y="263"/>
                    </a:lnTo>
                    <a:lnTo>
                      <a:pt x="30" y="221"/>
                    </a:lnTo>
                    <a:lnTo>
                      <a:pt x="31" y="171"/>
                    </a:lnTo>
                    <a:lnTo>
                      <a:pt x="30" y="133"/>
                    </a:lnTo>
                    <a:lnTo>
                      <a:pt x="28" y="102"/>
                    </a:lnTo>
                    <a:lnTo>
                      <a:pt x="34" y="76"/>
                    </a:lnTo>
                    <a:lnTo>
                      <a:pt x="44" y="56"/>
                    </a:lnTo>
                    <a:lnTo>
                      <a:pt x="61" y="47"/>
                    </a:lnTo>
                    <a:lnTo>
                      <a:pt x="75" y="39"/>
                    </a:lnTo>
                    <a:lnTo>
                      <a:pt x="76" y="24"/>
                    </a:lnTo>
                    <a:lnTo>
                      <a:pt x="74" y="8"/>
                    </a:lnTo>
                    <a:lnTo>
                      <a:pt x="71" y="2"/>
                    </a:lnTo>
                    <a:close/>
                  </a:path>
                </a:pathLst>
              </a:custGeom>
              <a:solidFill>
                <a:srgbClr val="B7C1E8"/>
              </a:solidFill>
              <a:ln w="9525">
                <a:noFill/>
                <a:round/>
                <a:headEnd/>
                <a:tailEnd/>
              </a:ln>
            </p:spPr>
            <p:txBody>
              <a:bodyPr/>
              <a:lstStyle/>
              <a:p>
                <a:endParaRPr lang="en-US" dirty="0"/>
              </a:p>
            </p:txBody>
          </p:sp>
          <p:sp>
            <p:nvSpPr>
              <p:cNvPr id="393" name="Freeform 296"/>
              <p:cNvSpPr>
                <a:spLocks/>
              </p:cNvSpPr>
              <p:nvPr/>
            </p:nvSpPr>
            <p:spPr bwMode="auto">
              <a:xfrm>
                <a:off x="3806" y="3549"/>
                <a:ext cx="46" cy="116"/>
              </a:xfrm>
              <a:custGeom>
                <a:avLst/>
                <a:gdLst>
                  <a:gd name="T0" fmla="*/ 125 w 139"/>
                  <a:gd name="T1" fmla="*/ 0 h 348"/>
                  <a:gd name="T2" fmla="*/ 135 w 139"/>
                  <a:gd name="T3" fmla="*/ 53 h 348"/>
                  <a:gd name="T4" fmla="*/ 139 w 139"/>
                  <a:gd name="T5" fmla="*/ 163 h 348"/>
                  <a:gd name="T6" fmla="*/ 135 w 139"/>
                  <a:gd name="T7" fmla="*/ 274 h 348"/>
                  <a:gd name="T8" fmla="*/ 121 w 139"/>
                  <a:gd name="T9" fmla="*/ 331 h 348"/>
                  <a:gd name="T10" fmla="*/ 108 w 139"/>
                  <a:gd name="T11" fmla="*/ 337 h 348"/>
                  <a:gd name="T12" fmla="*/ 90 w 139"/>
                  <a:gd name="T13" fmla="*/ 342 h 348"/>
                  <a:gd name="T14" fmla="*/ 68 w 139"/>
                  <a:gd name="T15" fmla="*/ 346 h 348"/>
                  <a:gd name="T16" fmla="*/ 45 w 139"/>
                  <a:gd name="T17" fmla="*/ 348 h 348"/>
                  <a:gd name="T18" fmla="*/ 25 w 139"/>
                  <a:gd name="T19" fmla="*/ 348 h 348"/>
                  <a:gd name="T20" fmla="*/ 8 w 139"/>
                  <a:gd name="T21" fmla="*/ 347 h 348"/>
                  <a:gd name="T22" fmla="*/ 0 w 139"/>
                  <a:gd name="T23" fmla="*/ 342 h 348"/>
                  <a:gd name="T24" fmla="*/ 2 w 139"/>
                  <a:gd name="T25" fmla="*/ 334 h 348"/>
                  <a:gd name="T26" fmla="*/ 11 w 139"/>
                  <a:gd name="T27" fmla="*/ 326 h 348"/>
                  <a:gd name="T28" fmla="*/ 21 w 139"/>
                  <a:gd name="T29" fmla="*/ 320 h 348"/>
                  <a:gd name="T30" fmla="*/ 32 w 139"/>
                  <a:gd name="T31" fmla="*/ 315 h 348"/>
                  <a:gd name="T32" fmla="*/ 42 w 139"/>
                  <a:gd name="T33" fmla="*/ 309 h 348"/>
                  <a:gd name="T34" fmla="*/ 52 w 139"/>
                  <a:gd name="T35" fmla="*/ 304 h 348"/>
                  <a:gd name="T36" fmla="*/ 60 w 139"/>
                  <a:gd name="T37" fmla="*/ 299 h 348"/>
                  <a:gd name="T38" fmla="*/ 65 w 139"/>
                  <a:gd name="T39" fmla="*/ 293 h 348"/>
                  <a:gd name="T40" fmla="*/ 67 w 139"/>
                  <a:gd name="T41" fmla="*/ 284 h 348"/>
                  <a:gd name="T42" fmla="*/ 64 w 139"/>
                  <a:gd name="T43" fmla="*/ 252 h 348"/>
                  <a:gd name="T44" fmla="*/ 59 w 139"/>
                  <a:gd name="T45" fmla="*/ 211 h 348"/>
                  <a:gd name="T46" fmla="*/ 59 w 139"/>
                  <a:gd name="T47" fmla="*/ 176 h 348"/>
                  <a:gd name="T48" fmla="*/ 69 w 139"/>
                  <a:gd name="T49" fmla="*/ 160 h 348"/>
                  <a:gd name="T50" fmla="*/ 85 w 139"/>
                  <a:gd name="T51" fmla="*/ 163 h 348"/>
                  <a:gd name="T52" fmla="*/ 95 w 139"/>
                  <a:gd name="T53" fmla="*/ 164 h 348"/>
                  <a:gd name="T54" fmla="*/ 100 w 139"/>
                  <a:gd name="T55" fmla="*/ 157 h 348"/>
                  <a:gd name="T56" fmla="*/ 104 w 139"/>
                  <a:gd name="T57" fmla="*/ 133 h 348"/>
                  <a:gd name="T58" fmla="*/ 105 w 139"/>
                  <a:gd name="T59" fmla="*/ 92 h 348"/>
                  <a:gd name="T60" fmla="*/ 109 w 139"/>
                  <a:gd name="T61" fmla="*/ 46 h 348"/>
                  <a:gd name="T62" fmla="*/ 115 w 139"/>
                  <a:gd name="T63" fmla="*/ 11 h 348"/>
                  <a:gd name="T64" fmla="*/ 125 w 139"/>
                  <a:gd name="T65" fmla="*/ 0 h 3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9"/>
                  <a:gd name="T100" fmla="*/ 0 h 348"/>
                  <a:gd name="T101" fmla="*/ 139 w 139"/>
                  <a:gd name="T102" fmla="*/ 348 h 3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9" h="348">
                    <a:moveTo>
                      <a:pt x="125" y="0"/>
                    </a:moveTo>
                    <a:lnTo>
                      <a:pt x="135" y="53"/>
                    </a:lnTo>
                    <a:lnTo>
                      <a:pt x="139" y="163"/>
                    </a:lnTo>
                    <a:lnTo>
                      <a:pt x="135" y="274"/>
                    </a:lnTo>
                    <a:lnTo>
                      <a:pt x="121" y="331"/>
                    </a:lnTo>
                    <a:lnTo>
                      <a:pt x="108" y="337"/>
                    </a:lnTo>
                    <a:lnTo>
                      <a:pt x="90" y="342"/>
                    </a:lnTo>
                    <a:lnTo>
                      <a:pt x="68" y="346"/>
                    </a:lnTo>
                    <a:lnTo>
                      <a:pt x="45" y="348"/>
                    </a:lnTo>
                    <a:lnTo>
                      <a:pt x="25" y="348"/>
                    </a:lnTo>
                    <a:lnTo>
                      <a:pt x="8" y="347"/>
                    </a:lnTo>
                    <a:lnTo>
                      <a:pt x="0" y="342"/>
                    </a:lnTo>
                    <a:lnTo>
                      <a:pt x="2" y="334"/>
                    </a:lnTo>
                    <a:lnTo>
                      <a:pt x="11" y="326"/>
                    </a:lnTo>
                    <a:lnTo>
                      <a:pt x="21" y="320"/>
                    </a:lnTo>
                    <a:lnTo>
                      <a:pt x="32" y="315"/>
                    </a:lnTo>
                    <a:lnTo>
                      <a:pt x="42" y="309"/>
                    </a:lnTo>
                    <a:lnTo>
                      <a:pt x="52" y="304"/>
                    </a:lnTo>
                    <a:lnTo>
                      <a:pt x="60" y="299"/>
                    </a:lnTo>
                    <a:lnTo>
                      <a:pt x="65" y="293"/>
                    </a:lnTo>
                    <a:lnTo>
                      <a:pt x="67" y="284"/>
                    </a:lnTo>
                    <a:lnTo>
                      <a:pt x="64" y="252"/>
                    </a:lnTo>
                    <a:lnTo>
                      <a:pt x="59" y="211"/>
                    </a:lnTo>
                    <a:lnTo>
                      <a:pt x="59" y="176"/>
                    </a:lnTo>
                    <a:lnTo>
                      <a:pt x="69" y="160"/>
                    </a:lnTo>
                    <a:lnTo>
                      <a:pt x="85" y="163"/>
                    </a:lnTo>
                    <a:lnTo>
                      <a:pt x="95" y="164"/>
                    </a:lnTo>
                    <a:lnTo>
                      <a:pt x="100" y="157"/>
                    </a:lnTo>
                    <a:lnTo>
                      <a:pt x="104" y="133"/>
                    </a:lnTo>
                    <a:lnTo>
                      <a:pt x="105" y="92"/>
                    </a:lnTo>
                    <a:lnTo>
                      <a:pt x="109" y="46"/>
                    </a:lnTo>
                    <a:lnTo>
                      <a:pt x="115" y="11"/>
                    </a:lnTo>
                    <a:lnTo>
                      <a:pt x="125" y="0"/>
                    </a:lnTo>
                    <a:close/>
                  </a:path>
                </a:pathLst>
              </a:custGeom>
              <a:solidFill>
                <a:srgbClr val="7587C9"/>
              </a:solidFill>
              <a:ln w="9525">
                <a:noFill/>
                <a:round/>
                <a:headEnd/>
                <a:tailEnd/>
              </a:ln>
            </p:spPr>
            <p:txBody>
              <a:bodyPr/>
              <a:lstStyle/>
              <a:p>
                <a:endParaRPr lang="en-US" dirty="0"/>
              </a:p>
            </p:txBody>
          </p:sp>
          <p:sp>
            <p:nvSpPr>
              <p:cNvPr id="394" name="Freeform 297"/>
              <p:cNvSpPr>
                <a:spLocks/>
              </p:cNvSpPr>
              <p:nvPr/>
            </p:nvSpPr>
            <p:spPr bwMode="auto">
              <a:xfrm>
                <a:off x="3690" y="3681"/>
                <a:ext cx="158" cy="14"/>
              </a:xfrm>
              <a:custGeom>
                <a:avLst/>
                <a:gdLst>
                  <a:gd name="T0" fmla="*/ 0 w 476"/>
                  <a:gd name="T1" fmla="*/ 16 h 44"/>
                  <a:gd name="T2" fmla="*/ 7 w 476"/>
                  <a:gd name="T3" fmla="*/ 20 h 44"/>
                  <a:gd name="T4" fmla="*/ 23 w 476"/>
                  <a:gd name="T5" fmla="*/ 24 h 44"/>
                  <a:gd name="T6" fmla="*/ 48 w 476"/>
                  <a:gd name="T7" fmla="*/ 27 h 44"/>
                  <a:gd name="T8" fmla="*/ 79 w 476"/>
                  <a:gd name="T9" fmla="*/ 30 h 44"/>
                  <a:gd name="T10" fmla="*/ 114 w 476"/>
                  <a:gd name="T11" fmla="*/ 34 h 44"/>
                  <a:gd name="T12" fmla="*/ 154 w 476"/>
                  <a:gd name="T13" fmla="*/ 37 h 44"/>
                  <a:gd name="T14" fmla="*/ 197 w 476"/>
                  <a:gd name="T15" fmla="*/ 39 h 44"/>
                  <a:gd name="T16" fmla="*/ 241 w 476"/>
                  <a:gd name="T17" fmla="*/ 42 h 44"/>
                  <a:gd name="T18" fmla="*/ 283 w 476"/>
                  <a:gd name="T19" fmla="*/ 43 h 44"/>
                  <a:gd name="T20" fmla="*/ 326 w 476"/>
                  <a:gd name="T21" fmla="*/ 44 h 44"/>
                  <a:gd name="T22" fmla="*/ 365 w 476"/>
                  <a:gd name="T23" fmla="*/ 44 h 44"/>
                  <a:gd name="T24" fmla="*/ 401 w 476"/>
                  <a:gd name="T25" fmla="*/ 44 h 44"/>
                  <a:gd name="T26" fmla="*/ 431 w 476"/>
                  <a:gd name="T27" fmla="*/ 42 h 44"/>
                  <a:gd name="T28" fmla="*/ 454 w 476"/>
                  <a:gd name="T29" fmla="*/ 39 h 44"/>
                  <a:gd name="T30" fmla="*/ 470 w 476"/>
                  <a:gd name="T31" fmla="*/ 35 h 44"/>
                  <a:gd name="T32" fmla="*/ 476 w 476"/>
                  <a:gd name="T33" fmla="*/ 30 h 44"/>
                  <a:gd name="T34" fmla="*/ 475 w 476"/>
                  <a:gd name="T35" fmla="*/ 20 h 44"/>
                  <a:gd name="T36" fmla="*/ 467 w 476"/>
                  <a:gd name="T37" fmla="*/ 12 h 44"/>
                  <a:gd name="T38" fmla="*/ 454 w 476"/>
                  <a:gd name="T39" fmla="*/ 7 h 44"/>
                  <a:gd name="T40" fmla="*/ 439 w 476"/>
                  <a:gd name="T41" fmla="*/ 4 h 44"/>
                  <a:gd name="T42" fmla="*/ 419 w 476"/>
                  <a:gd name="T43" fmla="*/ 3 h 44"/>
                  <a:gd name="T44" fmla="*/ 400 w 476"/>
                  <a:gd name="T45" fmla="*/ 2 h 44"/>
                  <a:gd name="T46" fmla="*/ 381 w 476"/>
                  <a:gd name="T47" fmla="*/ 2 h 44"/>
                  <a:gd name="T48" fmla="*/ 362 w 476"/>
                  <a:gd name="T49" fmla="*/ 2 h 44"/>
                  <a:gd name="T50" fmla="*/ 351 w 476"/>
                  <a:gd name="T51" fmla="*/ 2 h 44"/>
                  <a:gd name="T52" fmla="*/ 334 w 476"/>
                  <a:gd name="T53" fmla="*/ 2 h 44"/>
                  <a:gd name="T54" fmla="*/ 312 w 476"/>
                  <a:gd name="T55" fmla="*/ 2 h 44"/>
                  <a:gd name="T56" fmla="*/ 286 w 476"/>
                  <a:gd name="T57" fmla="*/ 0 h 44"/>
                  <a:gd name="T58" fmla="*/ 257 w 476"/>
                  <a:gd name="T59" fmla="*/ 0 h 44"/>
                  <a:gd name="T60" fmla="*/ 226 w 476"/>
                  <a:gd name="T61" fmla="*/ 0 h 44"/>
                  <a:gd name="T62" fmla="*/ 194 w 476"/>
                  <a:gd name="T63" fmla="*/ 0 h 44"/>
                  <a:gd name="T64" fmla="*/ 162 w 476"/>
                  <a:gd name="T65" fmla="*/ 0 h 44"/>
                  <a:gd name="T66" fmla="*/ 129 w 476"/>
                  <a:gd name="T67" fmla="*/ 2 h 44"/>
                  <a:gd name="T68" fmla="*/ 98 w 476"/>
                  <a:gd name="T69" fmla="*/ 2 h 44"/>
                  <a:gd name="T70" fmla="*/ 71 w 476"/>
                  <a:gd name="T71" fmla="*/ 3 h 44"/>
                  <a:gd name="T72" fmla="*/ 46 w 476"/>
                  <a:gd name="T73" fmla="*/ 5 h 44"/>
                  <a:gd name="T74" fmla="*/ 25 w 476"/>
                  <a:gd name="T75" fmla="*/ 7 h 44"/>
                  <a:gd name="T76" fmla="*/ 10 w 476"/>
                  <a:gd name="T77" fmla="*/ 9 h 44"/>
                  <a:gd name="T78" fmla="*/ 1 w 476"/>
                  <a:gd name="T79" fmla="*/ 12 h 44"/>
                  <a:gd name="T80" fmla="*/ 0 w 476"/>
                  <a:gd name="T81" fmla="*/ 16 h 4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76"/>
                  <a:gd name="T124" fmla="*/ 0 h 44"/>
                  <a:gd name="T125" fmla="*/ 476 w 476"/>
                  <a:gd name="T126" fmla="*/ 44 h 4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76" h="44">
                    <a:moveTo>
                      <a:pt x="0" y="16"/>
                    </a:moveTo>
                    <a:lnTo>
                      <a:pt x="7" y="20"/>
                    </a:lnTo>
                    <a:lnTo>
                      <a:pt x="23" y="24"/>
                    </a:lnTo>
                    <a:lnTo>
                      <a:pt x="48" y="27"/>
                    </a:lnTo>
                    <a:lnTo>
                      <a:pt x="79" y="30"/>
                    </a:lnTo>
                    <a:lnTo>
                      <a:pt x="114" y="34"/>
                    </a:lnTo>
                    <a:lnTo>
                      <a:pt x="154" y="37"/>
                    </a:lnTo>
                    <a:lnTo>
                      <a:pt x="197" y="39"/>
                    </a:lnTo>
                    <a:lnTo>
                      <a:pt x="241" y="42"/>
                    </a:lnTo>
                    <a:lnTo>
                      <a:pt x="283" y="43"/>
                    </a:lnTo>
                    <a:lnTo>
                      <a:pt x="326" y="44"/>
                    </a:lnTo>
                    <a:lnTo>
                      <a:pt x="365" y="44"/>
                    </a:lnTo>
                    <a:lnTo>
                      <a:pt x="401" y="44"/>
                    </a:lnTo>
                    <a:lnTo>
                      <a:pt x="431" y="42"/>
                    </a:lnTo>
                    <a:lnTo>
                      <a:pt x="454" y="39"/>
                    </a:lnTo>
                    <a:lnTo>
                      <a:pt x="470" y="35"/>
                    </a:lnTo>
                    <a:lnTo>
                      <a:pt x="476" y="30"/>
                    </a:lnTo>
                    <a:lnTo>
                      <a:pt x="475" y="20"/>
                    </a:lnTo>
                    <a:lnTo>
                      <a:pt x="467" y="12"/>
                    </a:lnTo>
                    <a:lnTo>
                      <a:pt x="454" y="7"/>
                    </a:lnTo>
                    <a:lnTo>
                      <a:pt x="439" y="4"/>
                    </a:lnTo>
                    <a:lnTo>
                      <a:pt x="419" y="3"/>
                    </a:lnTo>
                    <a:lnTo>
                      <a:pt x="400" y="2"/>
                    </a:lnTo>
                    <a:lnTo>
                      <a:pt x="381" y="2"/>
                    </a:lnTo>
                    <a:lnTo>
                      <a:pt x="362" y="2"/>
                    </a:lnTo>
                    <a:lnTo>
                      <a:pt x="351" y="2"/>
                    </a:lnTo>
                    <a:lnTo>
                      <a:pt x="334" y="2"/>
                    </a:lnTo>
                    <a:lnTo>
                      <a:pt x="312" y="2"/>
                    </a:lnTo>
                    <a:lnTo>
                      <a:pt x="286" y="0"/>
                    </a:lnTo>
                    <a:lnTo>
                      <a:pt x="257" y="0"/>
                    </a:lnTo>
                    <a:lnTo>
                      <a:pt x="226" y="0"/>
                    </a:lnTo>
                    <a:lnTo>
                      <a:pt x="194" y="0"/>
                    </a:lnTo>
                    <a:lnTo>
                      <a:pt x="162" y="0"/>
                    </a:lnTo>
                    <a:lnTo>
                      <a:pt x="129" y="2"/>
                    </a:lnTo>
                    <a:lnTo>
                      <a:pt x="98" y="2"/>
                    </a:lnTo>
                    <a:lnTo>
                      <a:pt x="71" y="3"/>
                    </a:lnTo>
                    <a:lnTo>
                      <a:pt x="46" y="5"/>
                    </a:lnTo>
                    <a:lnTo>
                      <a:pt x="25" y="7"/>
                    </a:lnTo>
                    <a:lnTo>
                      <a:pt x="10" y="9"/>
                    </a:lnTo>
                    <a:lnTo>
                      <a:pt x="1" y="12"/>
                    </a:lnTo>
                    <a:lnTo>
                      <a:pt x="0" y="16"/>
                    </a:lnTo>
                    <a:close/>
                  </a:path>
                </a:pathLst>
              </a:custGeom>
              <a:solidFill>
                <a:srgbClr val="212187"/>
              </a:solidFill>
              <a:ln w="9525">
                <a:noFill/>
                <a:round/>
                <a:headEnd/>
                <a:tailEnd/>
              </a:ln>
            </p:spPr>
            <p:txBody>
              <a:bodyPr/>
              <a:lstStyle/>
              <a:p>
                <a:endParaRPr lang="en-US" dirty="0"/>
              </a:p>
            </p:txBody>
          </p:sp>
          <p:sp>
            <p:nvSpPr>
              <p:cNvPr id="395" name="Freeform 298"/>
              <p:cNvSpPr>
                <a:spLocks/>
              </p:cNvSpPr>
              <p:nvPr/>
            </p:nvSpPr>
            <p:spPr bwMode="auto">
              <a:xfrm>
                <a:off x="3499" y="3707"/>
                <a:ext cx="177" cy="12"/>
              </a:xfrm>
              <a:custGeom>
                <a:avLst/>
                <a:gdLst>
                  <a:gd name="T0" fmla="*/ 532 w 532"/>
                  <a:gd name="T1" fmla="*/ 4 h 35"/>
                  <a:gd name="T2" fmla="*/ 528 w 532"/>
                  <a:gd name="T3" fmla="*/ 2 h 35"/>
                  <a:gd name="T4" fmla="*/ 517 w 532"/>
                  <a:gd name="T5" fmla="*/ 0 h 35"/>
                  <a:gd name="T6" fmla="*/ 500 w 532"/>
                  <a:gd name="T7" fmla="*/ 0 h 35"/>
                  <a:gd name="T8" fmla="*/ 478 w 532"/>
                  <a:gd name="T9" fmla="*/ 0 h 35"/>
                  <a:gd name="T10" fmla="*/ 451 w 532"/>
                  <a:gd name="T11" fmla="*/ 2 h 35"/>
                  <a:gd name="T12" fmla="*/ 421 w 532"/>
                  <a:gd name="T13" fmla="*/ 3 h 35"/>
                  <a:gd name="T14" fmla="*/ 389 w 532"/>
                  <a:gd name="T15" fmla="*/ 5 h 35"/>
                  <a:gd name="T16" fmla="*/ 355 w 532"/>
                  <a:gd name="T17" fmla="*/ 7 h 35"/>
                  <a:gd name="T18" fmla="*/ 321 w 532"/>
                  <a:gd name="T19" fmla="*/ 9 h 35"/>
                  <a:gd name="T20" fmla="*/ 287 w 532"/>
                  <a:gd name="T21" fmla="*/ 11 h 35"/>
                  <a:gd name="T22" fmla="*/ 254 w 532"/>
                  <a:gd name="T23" fmla="*/ 13 h 35"/>
                  <a:gd name="T24" fmla="*/ 224 w 532"/>
                  <a:gd name="T25" fmla="*/ 16 h 35"/>
                  <a:gd name="T26" fmla="*/ 197 w 532"/>
                  <a:gd name="T27" fmla="*/ 17 h 35"/>
                  <a:gd name="T28" fmla="*/ 172 w 532"/>
                  <a:gd name="T29" fmla="*/ 18 h 35"/>
                  <a:gd name="T30" fmla="*/ 154 w 532"/>
                  <a:gd name="T31" fmla="*/ 18 h 35"/>
                  <a:gd name="T32" fmla="*/ 141 w 532"/>
                  <a:gd name="T33" fmla="*/ 18 h 35"/>
                  <a:gd name="T34" fmla="*/ 119 w 532"/>
                  <a:gd name="T35" fmla="*/ 17 h 35"/>
                  <a:gd name="T36" fmla="*/ 94 w 532"/>
                  <a:gd name="T37" fmla="*/ 15 h 35"/>
                  <a:gd name="T38" fmla="*/ 70 w 532"/>
                  <a:gd name="T39" fmla="*/ 12 h 35"/>
                  <a:gd name="T40" fmla="*/ 45 w 532"/>
                  <a:gd name="T41" fmla="*/ 11 h 35"/>
                  <a:gd name="T42" fmla="*/ 24 w 532"/>
                  <a:gd name="T43" fmla="*/ 9 h 35"/>
                  <a:gd name="T44" fmla="*/ 9 w 532"/>
                  <a:gd name="T45" fmla="*/ 9 h 35"/>
                  <a:gd name="T46" fmla="*/ 0 w 532"/>
                  <a:gd name="T47" fmla="*/ 13 h 35"/>
                  <a:gd name="T48" fmla="*/ 1 w 532"/>
                  <a:gd name="T49" fmla="*/ 18 h 35"/>
                  <a:gd name="T50" fmla="*/ 10 w 532"/>
                  <a:gd name="T51" fmla="*/ 25 h 35"/>
                  <a:gd name="T52" fmla="*/ 23 w 532"/>
                  <a:gd name="T53" fmla="*/ 27 h 35"/>
                  <a:gd name="T54" fmla="*/ 40 w 532"/>
                  <a:gd name="T55" fmla="*/ 29 h 35"/>
                  <a:gd name="T56" fmla="*/ 61 w 532"/>
                  <a:gd name="T57" fmla="*/ 29 h 35"/>
                  <a:gd name="T58" fmla="*/ 87 w 532"/>
                  <a:gd name="T59" fmla="*/ 29 h 35"/>
                  <a:gd name="T60" fmla="*/ 115 w 532"/>
                  <a:gd name="T61" fmla="*/ 29 h 35"/>
                  <a:gd name="T62" fmla="*/ 149 w 532"/>
                  <a:gd name="T63" fmla="*/ 30 h 35"/>
                  <a:gd name="T64" fmla="*/ 186 w 532"/>
                  <a:gd name="T65" fmla="*/ 33 h 35"/>
                  <a:gd name="T66" fmla="*/ 207 w 532"/>
                  <a:gd name="T67" fmla="*/ 34 h 35"/>
                  <a:gd name="T68" fmla="*/ 230 w 532"/>
                  <a:gd name="T69" fmla="*/ 35 h 35"/>
                  <a:gd name="T70" fmla="*/ 256 w 532"/>
                  <a:gd name="T71" fmla="*/ 35 h 35"/>
                  <a:gd name="T72" fmla="*/ 284 w 532"/>
                  <a:gd name="T73" fmla="*/ 35 h 35"/>
                  <a:gd name="T74" fmla="*/ 313 w 532"/>
                  <a:gd name="T75" fmla="*/ 34 h 35"/>
                  <a:gd name="T76" fmla="*/ 342 w 532"/>
                  <a:gd name="T77" fmla="*/ 33 h 35"/>
                  <a:gd name="T78" fmla="*/ 370 w 532"/>
                  <a:gd name="T79" fmla="*/ 30 h 35"/>
                  <a:gd name="T80" fmla="*/ 399 w 532"/>
                  <a:gd name="T81" fmla="*/ 27 h 35"/>
                  <a:gd name="T82" fmla="*/ 426 w 532"/>
                  <a:gd name="T83" fmla="*/ 25 h 35"/>
                  <a:gd name="T84" fmla="*/ 452 w 532"/>
                  <a:gd name="T85" fmla="*/ 22 h 35"/>
                  <a:gd name="T86" fmla="*/ 474 w 532"/>
                  <a:gd name="T87" fmla="*/ 20 h 35"/>
                  <a:gd name="T88" fmla="*/ 495 w 532"/>
                  <a:gd name="T89" fmla="*/ 16 h 35"/>
                  <a:gd name="T90" fmla="*/ 510 w 532"/>
                  <a:gd name="T91" fmla="*/ 13 h 35"/>
                  <a:gd name="T92" fmla="*/ 523 w 532"/>
                  <a:gd name="T93" fmla="*/ 9 h 35"/>
                  <a:gd name="T94" fmla="*/ 530 w 532"/>
                  <a:gd name="T95" fmla="*/ 7 h 35"/>
                  <a:gd name="T96" fmla="*/ 532 w 532"/>
                  <a:gd name="T97" fmla="*/ 4 h 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32"/>
                  <a:gd name="T148" fmla="*/ 0 h 35"/>
                  <a:gd name="T149" fmla="*/ 532 w 532"/>
                  <a:gd name="T150" fmla="*/ 35 h 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32" h="35">
                    <a:moveTo>
                      <a:pt x="532" y="4"/>
                    </a:moveTo>
                    <a:lnTo>
                      <a:pt x="528" y="2"/>
                    </a:lnTo>
                    <a:lnTo>
                      <a:pt x="517" y="0"/>
                    </a:lnTo>
                    <a:lnTo>
                      <a:pt x="500" y="0"/>
                    </a:lnTo>
                    <a:lnTo>
                      <a:pt x="478" y="0"/>
                    </a:lnTo>
                    <a:lnTo>
                      <a:pt x="451" y="2"/>
                    </a:lnTo>
                    <a:lnTo>
                      <a:pt x="421" y="3"/>
                    </a:lnTo>
                    <a:lnTo>
                      <a:pt x="389" y="5"/>
                    </a:lnTo>
                    <a:lnTo>
                      <a:pt x="355" y="7"/>
                    </a:lnTo>
                    <a:lnTo>
                      <a:pt x="321" y="9"/>
                    </a:lnTo>
                    <a:lnTo>
                      <a:pt x="287" y="11"/>
                    </a:lnTo>
                    <a:lnTo>
                      <a:pt x="254" y="13"/>
                    </a:lnTo>
                    <a:lnTo>
                      <a:pt x="224" y="16"/>
                    </a:lnTo>
                    <a:lnTo>
                      <a:pt x="197" y="17"/>
                    </a:lnTo>
                    <a:lnTo>
                      <a:pt x="172" y="18"/>
                    </a:lnTo>
                    <a:lnTo>
                      <a:pt x="154" y="18"/>
                    </a:lnTo>
                    <a:lnTo>
                      <a:pt x="141" y="18"/>
                    </a:lnTo>
                    <a:lnTo>
                      <a:pt x="119" y="17"/>
                    </a:lnTo>
                    <a:lnTo>
                      <a:pt x="94" y="15"/>
                    </a:lnTo>
                    <a:lnTo>
                      <a:pt x="70" y="12"/>
                    </a:lnTo>
                    <a:lnTo>
                      <a:pt x="45" y="11"/>
                    </a:lnTo>
                    <a:lnTo>
                      <a:pt x="24" y="9"/>
                    </a:lnTo>
                    <a:lnTo>
                      <a:pt x="9" y="9"/>
                    </a:lnTo>
                    <a:lnTo>
                      <a:pt x="0" y="13"/>
                    </a:lnTo>
                    <a:lnTo>
                      <a:pt x="1" y="18"/>
                    </a:lnTo>
                    <a:lnTo>
                      <a:pt x="10" y="25"/>
                    </a:lnTo>
                    <a:lnTo>
                      <a:pt x="23" y="27"/>
                    </a:lnTo>
                    <a:lnTo>
                      <a:pt x="40" y="29"/>
                    </a:lnTo>
                    <a:lnTo>
                      <a:pt x="61" y="29"/>
                    </a:lnTo>
                    <a:lnTo>
                      <a:pt x="87" y="29"/>
                    </a:lnTo>
                    <a:lnTo>
                      <a:pt x="115" y="29"/>
                    </a:lnTo>
                    <a:lnTo>
                      <a:pt x="149" y="30"/>
                    </a:lnTo>
                    <a:lnTo>
                      <a:pt x="186" y="33"/>
                    </a:lnTo>
                    <a:lnTo>
                      <a:pt x="207" y="34"/>
                    </a:lnTo>
                    <a:lnTo>
                      <a:pt x="230" y="35"/>
                    </a:lnTo>
                    <a:lnTo>
                      <a:pt x="256" y="35"/>
                    </a:lnTo>
                    <a:lnTo>
                      <a:pt x="284" y="35"/>
                    </a:lnTo>
                    <a:lnTo>
                      <a:pt x="313" y="34"/>
                    </a:lnTo>
                    <a:lnTo>
                      <a:pt x="342" y="33"/>
                    </a:lnTo>
                    <a:lnTo>
                      <a:pt x="370" y="30"/>
                    </a:lnTo>
                    <a:lnTo>
                      <a:pt x="399" y="27"/>
                    </a:lnTo>
                    <a:lnTo>
                      <a:pt x="426" y="25"/>
                    </a:lnTo>
                    <a:lnTo>
                      <a:pt x="452" y="22"/>
                    </a:lnTo>
                    <a:lnTo>
                      <a:pt x="474" y="20"/>
                    </a:lnTo>
                    <a:lnTo>
                      <a:pt x="495" y="16"/>
                    </a:lnTo>
                    <a:lnTo>
                      <a:pt x="510" y="13"/>
                    </a:lnTo>
                    <a:lnTo>
                      <a:pt x="523" y="9"/>
                    </a:lnTo>
                    <a:lnTo>
                      <a:pt x="530" y="7"/>
                    </a:lnTo>
                    <a:lnTo>
                      <a:pt x="532" y="4"/>
                    </a:lnTo>
                    <a:close/>
                  </a:path>
                </a:pathLst>
              </a:custGeom>
              <a:solidFill>
                <a:srgbClr val="DDDDFF"/>
              </a:solidFill>
              <a:ln w="9525">
                <a:noFill/>
                <a:round/>
                <a:headEnd/>
                <a:tailEnd/>
              </a:ln>
            </p:spPr>
            <p:txBody>
              <a:bodyPr/>
              <a:lstStyle/>
              <a:p>
                <a:endParaRPr lang="en-US" dirty="0"/>
              </a:p>
            </p:txBody>
          </p:sp>
          <p:sp>
            <p:nvSpPr>
              <p:cNvPr id="396" name="Freeform 299"/>
              <p:cNvSpPr>
                <a:spLocks/>
              </p:cNvSpPr>
              <p:nvPr/>
            </p:nvSpPr>
            <p:spPr bwMode="auto">
              <a:xfrm>
                <a:off x="3592" y="3541"/>
                <a:ext cx="5" cy="78"/>
              </a:xfrm>
              <a:custGeom>
                <a:avLst/>
                <a:gdLst>
                  <a:gd name="T0" fmla="*/ 0 w 14"/>
                  <a:gd name="T1" fmla="*/ 0 h 235"/>
                  <a:gd name="T2" fmla="*/ 0 w 14"/>
                  <a:gd name="T3" fmla="*/ 235 h 235"/>
                  <a:gd name="T4" fmla="*/ 2 w 14"/>
                  <a:gd name="T5" fmla="*/ 226 h 235"/>
                  <a:gd name="T6" fmla="*/ 9 w 14"/>
                  <a:gd name="T7" fmla="*/ 198 h 235"/>
                  <a:gd name="T8" fmla="*/ 14 w 14"/>
                  <a:gd name="T9" fmla="*/ 152 h 235"/>
                  <a:gd name="T10" fmla="*/ 14 w 14"/>
                  <a:gd name="T11" fmla="*/ 90 h 235"/>
                  <a:gd name="T12" fmla="*/ 10 w 14"/>
                  <a:gd name="T13" fmla="*/ 37 h 235"/>
                  <a:gd name="T14" fmla="*/ 6 w 14"/>
                  <a:gd name="T15" fmla="*/ 10 h 235"/>
                  <a:gd name="T16" fmla="*/ 1 w 14"/>
                  <a:gd name="T17" fmla="*/ 1 h 235"/>
                  <a:gd name="T18" fmla="*/ 0 w 14"/>
                  <a:gd name="T19" fmla="*/ 0 h 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235"/>
                  <a:gd name="T32" fmla="*/ 14 w 14"/>
                  <a:gd name="T33" fmla="*/ 235 h 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235">
                    <a:moveTo>
                      <a:pt x="0" y="0"/>
                    </a:moveTo>
                    <a:lnTo>
                      <a:pt x="0" y="235"/>
                    </a:lnTo>
                    <a:lnTo>
                      <a:pt x="2" y="226"/>
                    </a:lnTo>
                    <a:lnTo>
                      <a:pt x="9" y="198"/>
                    </a:lnTo>
                    <a:lnTo>
                      <a:pt x="14" y="152"/>
                    </a:lnTo>
                    <a:lnTo>
                      <a:pt x="14" y="90"/>
                    </a:lnTo>
                    <a:lnTo>
                      <a:pt x="10" y="37"/>
                    </a:lnTo>
                    <a:lnTo>
                      <a:pt x="6" y="10"/>
                    </a:lnTo>
                    <a:lnTo>
                      <a:pt x="1" y="1"/>
                    </a:lnTo>
                    <a:lnTo>
                      <a:pt x="0" y="0"/>
                    </a:lnTo>
                    <a:close/>
                  </a:path>
                </a:pathLst>
              </a:custGeom>
              <a:solidFill>
                <a:srgbClr val="FFFF4F"/>
              </a:solidFill>
              <a:ln w="9525">
                <a:noFill/>
                <a:round/>
                <a:headEnd/>
                <a:tailEnd/>
              </a:ln>
            </p:spPr>
            <p:txBody>
              <a:bodyPr/>
              <a:lstStyle/>
              <a:p>
                <a:endParaRPr lang="en-US" dirty="0"/>
              </a:p>
            </p:txBody>
          </p:sp>
          <p:sp>
            <p:nvSpPr>
              <p:cNvPr id="397" name="Freeform 300"/>
              <p:cNvSpPr>
                <a:spLocks/>
              </p:cNvSpPr>
              <p:nvPr/>
            </p:nvSpPr>
            <p:spPr bwMode="auto">
              <a:xfrm>
                <a:off x="3573" y="3641"/>
                <a:ext cx="31" cy="54"/>
              </a:xfrm>
              <a:custGeom>
                <a:avLst/>
                <a:gdLst>
                  <a:gd name="T0" fmla="*/ 6 w 94"/>
                  <a:gd name="T1" fmla="*/ 158 h 162"/>
                  <a:gd name="T2" fmla="*/ 0 w 94"/>
                  <a:gd name="T3" fmla="*/ 152 h 162"/>
                  <a:gd name="T4" fmla="*/ 1 w 94"/>
                  <a:gd name="T5" fmla="*/ 145 h 162"/>
                  <a:gd name="T6" fmla="*/ 6 w 94"/>
                  <a:gd name="T7" fmla="*/ 136 h 162"/>
                  <a:gd name="T8" fmla="*/ 14 w 94"/>
                  <a:gd name="T9" fmla="*/ 126 h 162"/>
                  <a:gd name="T10" fmla="*/ 23 w 94"/>
                  <a:gd name="T11" fmla="*/ 116 h 162"/>
                  <a:gd name="T12" fmla="*/ 32 w 94"/>
                  <a:gd name="T13" fmla="*/ 105 h 162"/>
                  <a:gd name="T14" fmla="*/ 39 w 94"/>
                  <a:gd name="T15" fmla="*/ 94 h 162"/>
                  <a:gd name="T16" fmla="*/ 40 w 94"/>
                  <a:gd name="T17" fmla="*/ 82 h 162"/>
                  <a:gd name="T18" fmla="*/ 39 w 94"/>
                  <a:gd name="T19" fmla="*/ 69 h 162"/>
                  <a:gd name="T20" fmla="*/ 37 w 94"/>
                  <a:gd name="T21" fmla="*/ 55 h 162"/>
                  <a:gd name="T22" fmla="*/ 37 w 94"/>
                  <a:gd name="T23" fmla="*/ 41 h 162"/>
                  <a:gd name="T24" fmla="*/ 39 w 94"/>
                  <a:gd name="T25" fmla="*/ 28 h 162"/>
                  <a:gd name="T26" fmla="*/ 41 w 94"/>
                  <a:gd name="T27" fmla="*/ 15 h 162"/>
                  <a:gd name="T28" fmla="*/ 46 w 94"/>
                  <a:gd name="T29" fmla="*/ 6 h 162"/>
                  <a:gd name="T30" fmla="*/ 55 w 94"/>
                  <a:gd name="T31" fmla="*/ 0 h 162"/>
                  <a:gd name="T32" fmla="*/ 68 w 94"/>
                  <a:gd name="T33" fmla="*/ 0 h 162"/>
                  <a:gd name="T34" fmla="*/ 89 w 94"/>
                  <a:gd name="T35" fmla="*/ 8 h 162"/>
                  <a:gd name="T36" fmla="*/ 94 w 94"/>
                  <a:gd name="T37" fmla="*/ 17 h 162"/>
                  <a:gd name="T38" fmla="*/ 88 w 94"/>
                  <a:gd name="T39" fmla="*/ 30 h 162"/>
                  <a:gd name="T40" fmla="*/ 71 w 94"/>
                  <a:gd name="T41" fmla="*/ 43 h 162"/>
                  <a:gd name="T42" fmla="*/ 63 w 94"/>
                  <a:gd name="T43" fmla="*/ 51 h 162"/>
                  <a:gd name="T44" fmla="*/ 61 w 94"/>
                  <a:gd name="T45" fmla="*/ 63 h 162"/>
                  <a:gd name="T46" fmla="*/ 62 w 94"/>
                  <a:gd name="T47" fmla="*/ 75 h 162"/>
                  <a:gd name="T48" fmla="*/ 66 w 94"/>
                  <a:gd name="T49" fmla="*/ 90 h 162"/>
                  <a:gd name="T50" fmla="*/ 70 w 94"/>
                  <a:gd name="T51" fmla="*/ 103 h 162"/>
                  <a:gd name="T52" fmla="*/ 72 w 94"/>
                  <a:gd name="T53" fmla="*/ 116 h 162"/>
                  <a:gd name="T54" fmla="*/ 72 w 94"/>
                  <a:gd name="T55" fmla="*/ 126 h 162"/>
                  <a:gd name="T56" fmla="*/ 68 w 94"/>
                  <a:gd name="T57" fmla="*/ 134 h 162"/>
                  <a:gd name="T58" fmla="*/ 61 w 94"/>
                  <a:gd name="T59" fmla="*/ 139 h 162"/>
                  <a:gd name="T60" fmla="*/ 54 w 94"/>
                  <a:gd name="T61" fmla="*/ 145 h 162"/>
                  <a:gd name="T62" fmla="*/ 46 w 94"/>
                  <a:gd name="T63" fmla="*/ 152 h 162"/>
                  <a:gd name="T64" fmla="*/ 39 w 94"/>
                  <a:gd name="T65" fmla="*/ 157 h 162"/>
                  <a:gd name="T66" fmla="*/ 31 w 94"/>
                  <a:gd name="T67" fmla="*/ 161 h 162"/>
                  <a:gd name="T68" fmla="*/ 23 w 94"/>
                  <a:gd name="T69" fmla="*/ 162 h 162"/>
                  <a:gd name="T70" fmla="*/ 14 w 94"/>
                  <a:gd name="T71" fmla="*/ 162 h 162"/>
                  <a:gd name="T72" fmla="*/ 6 w 94"/>
                  <a:gd name="T73" fmla="*/ 158 h 1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4"/>
                  <a:gd name="T112" fmla="*/ 0 h 162"/>
                  <a:gd name="T113" fmla="*/ 94 w 94"/>
                  <a:gd name="T114" fmla="*/ 162 h 16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4" h="162">
                    <a:moveTo>
                      <a:pt x="6" y="158"/>
                    </a:moveTo>
                    <a:lnTo>
                      <a:pt x="0" y="152"/>
                    </a:lnTo>
                    <a:lnTo>
                      <a:pt x="1" y="145"/>
                    </a:lnTo>
                    <a:lnTo>
                      <a:pt x="6" y="136"/>
                    </a:lnTo>
                    <a:lnTo>
                      <a:pt x="14" y="126"/>
                    </a:lnTo>
                    <a:lnTo>
                      <a:pt x="23" y="116"/>
                    </a:lnTo>
                    <a:lnTo>
                      <a:pt x="32" y="105"/>
                    </a:lnTo>
                    <a:lnTo>
                      <a:pt x="39" y="94"/>
                    </a:lnTo>
                    <a:lnTo>
                      <a:pt x="40" y="82"/>
                    </a:lnTo>
                    <a:lnTo>
                      <a:pt x="39" y="69"/>
                    </a:lnTo>
                    <a:lnTo>
                      <a:pt x="37" y="55"/>
                    </a:lnTo>
                    <a:lnTo>
                      <a:pt x="37" y="41"/>
                    </a:lnTo>
                    <a:lnTo>
                      <a:pt x="39" y="28"/>
                    </a:lnTo>
                    <a:lnTo>
                      <a:pt x="41" y="15"/>
                    </a:lnTo>
                    <a:lnTo>
                      <a:pt x="46" y="6"/>
                    </a:lnTo>
                    <a:lnTo>
                      <a:pt x="55" y="0"/>
                    </a:lnTo>
                    <a:lnTo>
                      <a:pt x="68" y="0"/>
                    </a:lnTo>
                    <a:lnTo>
                      <a:pt x="89" y="8"/>
                    </a:lnTo>
                    <a:lnTo>
                      <a:pt x="94" y="17"/>
                    </a:lnTo>
                    <a:lnTo>
                      <a:pt x="88" y="30"/>
                    </a:lnTo>
                    <a:lnTo>
                      <a:pt x="71" y="43"/>
                    </a:lnTo>
                    <a:lnTo>
                      <a:pt x="63" y="51"/>
                    </a:lnTo>
                    <a:lnTo>
                      <a:pt x="61" y="63"/>
                    </a:lnTo>
                    <a:lnTo>
                      <a:pt x="62" y="75"/>
                    </a:lnTo>
                    <a:lnTo>
                      <a:pt x="66" y="90"/>
                    </a:lnTo>
                    <a:lnTo>
                      <a:pt x="70" y="103"/>
                    </a:lnTo>
                    <a:lnTo>
                      <a:pt x="72" y="116"/>
                    </a:lnTo>
                    <a:lnTo>
                      <a:pt x="72" y="126"/>
                    </a:lnTo>
                    <a:lnTo>
                      <a:pt x="68" y="134"/>
                    </a:lnTo>
                    <a:lnTo>
                      <a:pt x="61" y="139"/>
                    </a:lnTo>
                    <a:lnTo>
                      <a:pt x="54" y="145"/>
                    </a:lnTo>
                    <a:lnTo>
                      <a:pt x="46" y="152"/>
                    </a:lnTo>
                    <a:lnTo>
                      <a:pt x="39" y="157"/>
                    </a:lnTo>
                    <a:lnTo>
                      <a:pt x="31" y="161"/>
                    </a:lnTo>
                    <a:lnTo>
                      <a:pt x="23" y="162"/>
                    </a:lnTo>
                    <a:lnTo>
                      <a:pt x="14" y="162"/>
                    </a:lnTo>
                    <a:lnTo>
                      <a:pt x="6" y="158"/>
                    </a:lnTo>
                    <a:close/>
                  </a:path>
                </a:pathLst>
              </a:custGeom>
              <a:solidFill>
                <a:srgbClr val="B7C1E8"/>
              </a:solidFill>
              <a:ln w="9525">
                <a:noFill/>
                <a:round/>
                <a:headEnd/>
                <a:tailEnd/>
              </a:ln>
            </p:spPr>
            <p:txBody>
              <a:bodyPr/>
              <a:lstStyle/>
              <a:p>
                <a:endParaRPr lang="en-US" dirty="0"/>
              </a:p>
            </p:txBody>
          </p:sp>
          <p:sp>
            <p:nvSpPr>
              <p:cNvPr id="398" name="Freeform 301"/>
              <p:cNvSpPr>
                <a:spLocks/>
              </p:cNvSpPr>
              <p:nvPr/>
            </p:nvSpPr>
            <p:spPr bwMode="auto">
              <a:xfrm>
                <a:off x="3643" y="3476"/>
                <a:ext cx="19" cy="19"/>
              </a:xfrm>
              <a:custGeom>
                <a:avLst/>
                <a:gdLst>
                  <a:gd name="T0" fmla="*/ 27 w 57"/>
                  <a:gd name="T1" fmla="*/ 0 h 57"/>
                  <a:gd name="T2" fmla="*/ 39 w 57"/>
                  <a:gd name="T3" fmla="*/ 2 h 57"/>
                  <a:gd name="T4" fmla="*/ 48 w 57"/>
                  <a:gd name="T5" fmla="*/ 9 h 57"/>
                  <a:gd name="T6" fmla="*/ 54 w 57"/>
                  <a:gd name="T7" fmla="*/ 18 h 57"/>
                  <a:gd name="T8" fmla="*/ 57 w 57"/>
                  <a:gd name="T9" fmla="*/ 28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8 h 57"/>
                  <a:gd name="T26" fmla="*/ 2 w 57"/>
                  <a:gd name="T27" fmla="*/ 18 h 57"/>
                  <a:gd name="T28" fmla="*/ 8 w 57"/>
                  <a:gd name="T29" fmla="*/ 9 h 57"/>
                  <a:gd name="T30" fmla="*/ 17 w 57"/>
                  <a:gd name="T31" fmla="*/ 2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2"/>
                    </a:lnTo>
                    <a:lnTo>
                      <a:pt x="48" y="9"/>
                    </a:lnTo>
                    <a:lnTo>
                      <a:pt x="54" y="18"/>
                    </a:lnTo>
                    <a:lnTo>
                      <a:pt x="57" y="28"/>
                    </a:lnTo>
                    <a:lnTo>
                      <a:pt x="54" y="40"/>
                    </a:lnTo>
                    <a:lnTo>
                      <a:pt x="48" y="49"/>
                    </a:lnTo>
                    <a:lnTo>
                      <a:pt x="39" y="54"/>
                    </a:lnTo>
                    <a:lnTo>
                      <a:pt x="27" y="57"/>
                    </a:lnTo>
                    <a:lnTo>
                      <a:pt x="17" y="54"/>
                    </a:lnTo>
                    <a:lnTo>
                      <a:pt x="8" y="49"/>
                    </a:lnTo>
                    <a:lnTo>
                      <a:pt x="2" y="40"/>
                    </a:lnTo>
                    <a:lnTo>
                      <a:pt x="0" y="28"/>
                    </a:lnTo>
                    <a:lnTo>
                      <a:pt x="2" y="18"/>
                    </a:lnTo>
                    <a:lnTo>
                      <a:pt x="8" y="9"/>
                    </a:lnTo>
                    <a:lnTo>
                      <a:pt x="17" y="2"/>
                    </a:lnTo>
                    <a:lnTo>
                      <a:pt x="27" y="0"/>
                    </a:lnTo>
                    <a:close/>
                  </a:path>
                </a:pathLst>
              </a:custGeom>
              <a:solidFill>
                <a:srgbClr val="000000"/>
              </a:solidFill>
              <a:ln w="9525">
                <a:noFill/>
                <a:round/>
                <a:headEnd/>
                <a:tailEnd/>
              </a:ln>
            </p:spPr>
            <p:txBody>
              <a:bodyPr/>
              <a:lstStyle/>
              <a:p>
                <a:endParaRPr lang="en-US" dirty="0"/>
              </a:p>
            </p:txBody>
          </p:sp>
          <p:sp>
            <p:nvSpPr>
              <p:cNvPr id="399" name="Freeform 302"/>
              <p:cNvSpPr>
                <a:spLocks/>
              </p:cNvSpPr>
              <p:nvPr/>
            </p:nvSpPr>
            <p:spPr bwMode="auto">
              <a:xfrm>
                <a:off x="3647" y="3479"/>
                <a:ext cx="11" cy="13"/>
              </a:xfrm>
              <a:custGeom>
                <a:avLst/>
                <a:gdLst>
                  <a:gd name="T0" fmla="*/ 17 w 35"/>
                  <a:gd name="T1" fmla="*/ 0 h 38"/>
                  <a:gd name="T2" fmla="*/ 25 w 35"/>
                  <a:gd name="T3" fmla="*/ 2 h 38"/>
                  <a:gd name="T4" fmla="*/ 30 w 35"/>
                  <a:gd name="T5" fmla="*/ 5 h 38"/>
                  <a:gd name="T6" fmla="*/ 34 w 35"/>
                  <a:gd name="T7" fmla="*/ 12 h 38"/>
                  <a:gd name="T8" fmla="*/ 35 w 35"/>
                  <a:gd name="T9" fmla="*/ 18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8 h 38"/>
                  <a:gd name="T26" fmla="*/ 2 w 35"/>
                  <a:gd name="T27" fmla="*/ 12 h 38"/>
                  <a:gd name="T28" fmla="*/ 5 w 35"/>
                  <a:gd name="T29" fmla="*/ 5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5"/>
                    </a:lnTo>
                    <a:lnTo>
                      <a:pt x="34" y="12"/>
                    </a:lnTo>
                    <a:lnTo>
                      <a:pt x="35" y="18"/>
                    </a:lnTo>
                    <a:lnTo>
                      <a:pt x="34" y="26"/>
                    </a:lnTo>
                    <a:lnTo>
                      <a:pt x="30" y="33"/>
                    </a:lnTo>
                    <a:lnTo>
                      <a:pt x="25" y="37"/>
                    </a:lnTo>
                    <a:lnTo>
                      <a:pt x="17" y="38"/>
                    </a:lnTo>
                    <a:lnTo>
                      <a:pt x="11" y="37"/>
                    </a:lnTo>
                    <a:lnTo>
                      <a:pt x="5" y="33"/>
                    </a:lnTo>
                    <a:lnTo>
                      <a:pt x="2" y="26"/>
                    </a:lnTo>
                    <a:lnTo>
                      <a:pt x="0" y="18"/>
                    </a:lnTo>
                    <a:lnTo>
                      <a:pt x="2" y="12"/>
                    </a:lnTo>
                    <a:lnTo>
                      <a:pt x="5" y="5"/>
                    </a:lnTo>
                    <a:lnTo>
                      <a:pt x="11" y="2"/>
                    </a:lnTo>
                    <a:lnTo>
                      <a:pt x="17" y="0"/>
                    </a:lnTo>
                    <a:close/>
                  </a:path>
                </a:pathLst>
              </a:custGeom>
              <a:solidFill>
                <a:srgbClr val="FFB73D"/>
              </a:solidFill>
              <a:ln w="9525">
                <a:noFill/>
                <a:round/>
                <a:headEnd/>
                <a:tailEnd/>
              </a:ln>
            </p:spPr>
            <p:txBody>
              <a:bodyPr/>
              <a:lstStyle/>
              <a:p>
                <a:endParaRPr lang="en-US" dirty="0"/>
              </a:p>
            </p:txBody>
          </p:sp>
          <p:sp>
            <p:nvSpPr>
              <p:cNvPr id="400" name="Freeform 303"/>
              <p:cNvSpPr>
                <a:spLocks/>
              </p:cNvSpPr>
              <p:nvPr/>
            </p:nvSpPr>
            <p:spPr bwMode="auto">
              <a:xfrm>
                <a:off x="3649" y="3482"/>
                <a:ext cx="6" cy="5"/>
              </a:xfrm>
              <a:custGeom>
                <a:avLst/>
                <a:gdLst>
                  <a:gd name="T0" fmla="*/ 9 w 17"/>
                  <a:gd name="T1" fmla="*/ 0 h 15"/>
                  <a:gd name="T2" fmla="*/ 13 w 17"/>
                  <a:gd name="T3" fmla="*/ 0 h 15"/>
                  <a:gd name="T4" fmla="*/ 15 w 17"/>
                  <a:gd name="T5" fmla="*/ 2 h 15"/>
                  <a:gd name="T6" fmla="*/ 17 w 17"/>
                  <a:gd name="T7" fmla="*/ 4 h 15"/>
                  <a:gd name="T8" fmla="*/ 17 w 17"/>
                  <a:gd name="T9" fmla="*/ 7 h 15"/>
                  <a:gd name="T10" fmla="*/ 17 w 17"/>
                  <a:gd name="T11" fmla="*/ 11 h 15"/>
                  <a:gd name="T12" fmla="*/ 15 w 17"/>
                  <a:gd name="T13" fmla="*/ 12 h 15"/>
                  <a:gd name="T14" fmla="*/ 13 w 17"/>
                  <a:gd name="T15" fmla="*/ 15 h 15"/>
                  <a:gd name="T16" fmla="*/ 9 w 17"/>
                  <a:gd name="T17" fmla="*/ 15 h 15"/>
                  <a:gd name="T18" fmla="*/ 6 w 17"/>
                  <a:gd name="T19" fmla="*/ 15 h 15"/>
                  <a:gd name="T20" fmla="*/ 2 w 17"/>
                  <a:gd name="T21" fmla="*/ 12 h 15"/>
                  <a:gd name="T22" fmla="*/ 1 w 17"/>
                  <a:gd name="T23" fmla="*/ 11 h 15"/>
                  <a:gd name="T24" fmla="*/ 0 w 17"/>
                  <a:gd name="T25" fmla="*/ 7 h 15"/>
                  <a:gd name="T26" fmla="*/ 1 w 17"/>
                  <a:gd name="T27" fmla="*/ 4 h 15"/>
                  <a:gd name="T28" fmla="*/ 2 w 17"/>
                  <a:gd name="T29" fmla="*/ 2 h 15"/>
                  <a:gd name="T30" fmla="*/ 6 w 17"/>
                  <a:gd name="T31" fmla="*/ 0 h 15"/>
                  <a:gd name="T32" fmla="*/ 9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9" y="0"/>
                    </a:moveTo>
                    <a:lnTo>
                      <a:pt x="13" y="0"/>
                    </a:lnTo>
                    <a:lnTo>
                      <a:pt x="15" y="2"/>
                    </a:lnTo>
                    <a:lnTo>
                      <a:pt x="17" y="4"/>
                    </a:lnTo>
                    <a:lnTo>
                      <a:pt x="17" y="7"/>
                    </a:lnTo>
                    <a:lnTo>
                      <a:pt x="17" y="11"/>
                    </a:lnTo>
                    <a:lnTo>
                      <a:pt x="15" y="12"/>
                    </a:lnTo>
                    <a:lnTo>
                      <a:pt x="13" y="15"/>
                    </a:lnTo>
                    <a:lnTo>
                      <a:pt x="9" y="15"/>
                    </a:lnTo>
                    <a:lnTo>
                      <a:pt x="6" y="15"/>
                    </a:lnTo>
                    <a:lnTo>
                      <a:pt x="2" y="12"/>
                    </a:lnTo>
                    <a:lnTo>
                      <a:pt x="1" y="11"/>
                    </a:lnTo>
                    <a:lnTo>
                      <a:pt x="0" y="7"/>
                    </a:lnTo>
                    <a:lnTo>
                      <a:pt x="1" y="4"/>
                    </a:lnTo>
                    <a:lnTo>
                      <a:pt x="2" y="2"/>
                    </a:lnTo>
                    <a:lnTo>
                      <a:pt x="6" y="0"/>
                    </a:lnTo>
                    <a:lnTo>
                      <a:pt x="9" y="0"/>
                    </a:lnTo>
                    <a:close/>
                  </a:path>
                </a:pathLst>
              </a:custGeom>
              <a:solidFill>
                <a:srgbClr val="FFFF00"/>
              </a:solidFill>
              <a:ln w="9525">
                <a:noFill/>
                <a:round/>
                <a:headEnd/>
                <a:tailEnd/>
              </a:ln>
            </p:spPr>
            <p:txBody>
              <a:bodyPr/>
              <a:lstStyle/>
              <a:p>
                <a:endParaRPr lang="en-US" dirty="0"/>
              </a:p>
            </p:txBody>
          </p:sp>
          <p:sp>
            <p:nvSpPr>
              <p:cNvPr id="401" name="Freeform 304"/>
              <p:cNvSpPr>
                <a:spLocks/>
              </p:cNvSpPr>
              <p:nvPr/>
            </p:nvSpPr>
            <p:spPr bwMode="auto">
              <a:xfrm>
                <a:off x="3578" y="3483"/>
                <a:ext cx="16" cy="15"/>
              </a:xfrm>
              <a:custGeom>
                <a:avLst/>
                <a:gdLst>
                  <a:gd name="T0" fmla="*/ 24 w 46"/>
                  <a:gd name="T1" fmla="*/ 0 h 45"/>
                  <a:gd name="T2" fmla="*/ 32 w 46"/>
                  <a:gd name="T3" fmla="*/ 2 h 45"/>
                  <a:gd name="T4" fmla="*/ 39 w 46"/>
                  <a:gd name="T5" fmla="*/ 8 h 45"/>
                  <a:gd name="T6" fmla="*/ 45 w 46"/>
                  <a:gd name="T7" fmla="*/ 14 h 45"/>
                  <a:gd name="T8" fmla="*/ 46 w 46"/>
                  <a:gd name="T9" fmla="*/ 23 h 45"/>
                  <a:gd name="T10" fmla="*/ 45 w 46"/>
                  <a:gd name="T11" fmla="*/ 31 h 45"/>
                  <a:gd name="T12" fmla="*/ 39 w 46"/>
                  <a:gd name="T13" fmla="*/ 37 h 45"/>
                  <a:gd name="T14" fmla="*/ 32 w 46"/>
                  <a:gd name="T15" fmla="*/ 43 h 45"/>
                  <a:gd name="T16" fmla="*/ 24 w 46"/>
                  <a:gd name="T17" fmla="*/ 45 h 45"/>
                  <a:gd name="T18" fmla="*/ 15 w 46"/>
                  <a:gd name="T19" fmla="*/ 43 h 45"/>
                  <a:gd name="T20" fmla="*/ 8 w 46"/>
                  <a:gd name="T21" fmla="*/ 37 h 45"/>
                  <a:gd name="T22" fmla="*/ 3 w 46"/>
                  <a:gd name="T23" fmla="*/ 31 h 45"/>
                  <a:gd name="T24" fmla="*/ 0 w 46"/>
                  <a:gd name="T25" fmla="*/ 23 h 45"/>
                  <a:gd name="T26" fmla="*/ 3 w 46"/>
                  <a:gd name="T27" fmla="*/ 14 h 45"/>
                  <a:gd name="T28" fmla="*/ 8 w 46"/>
                  <a:gd name="T29" fmla="*/ 8 h 45"/>
                  <a:gd name="T30" fmla="*/ 15 w 46"/>
                  <a:gd name="T31" fmla="*/ 2 h 45"/>
                  <a:gd name="T32" fmla="*/ 24 w 46"/>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45"/>
                  <a:gd name="T53" fmla="*/ 46 w 46"/>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45">
                    <a:moveTo>
                      <a:pt x="24" y="0"/>
                    </a:moveTo>
                    <a:lnTo>
                      <a:pt x="32" y="2"/>
                    </a:lnTo>
                    <a:lnTo>
                      <a:pt x="39" y="8"/>
                    </a:lnTo>
                    <a:lnTo>
                      <a:pt x="45" y="14"/>
                    </a:lnTo>
                    <a:lnTo>
                      <a:pt x="46" y="23"/>
                    </a:lnTo>
                    <a:lnTo>
                      <a:pt x="45" y="31"/>
                    </a:lnTo>
                    <a:lnTo>
                      <a:pt x="39" y="37"/>
                    </a:lnTo>
                    <a:lnTo>
                      <a:pt x="32" y="43"/>
                    </a:lnTo>
                    <a:lnTo>
                      <a:pt x="24" y="45"/>
                    </a:lnTo>
                    <a:lnTo>
                      <a:pt x="15" y="43"/>
                    </a:lnTo>
                    <a:lnTo>
                      <a:pt x="8" y="37"/>
                    </a:lnTo>
                    <a:lnTo>
                      <a:pt x="3" y="31"/>
                    </a:lnTo>
                    <a:lnTo>
                      <a:pt x="0" y="23"/>
                    </a:lnTo>
                    <a:lnTo>
                      <a:pt x="3" y="14"/>
                    </a:lnTo>
                    <a:lnTo>
                      <a:pt x="8" y="8"/>
                    </a:lnTo>
                    <a:lnTo>
                      <a:pt x="15" y="2"/>
                    </a:lnTo>
                    <a:lnTo>
                      <a:pt x="24" y="0"/>
                    </a:lnTo>
                    <a:close/>
                  </a:path>
                </a:pathLst>
              </a:custGeom>
              <a:solidFill>
                <a:srgbClr val="000000"/>
              </a:solidFill>
              <a:ln w="9525">
                <a:noFill/>
                <a:round/>
                <a:headEnd/>
                <a:tailEnd/>
              </a:ln>
            </p:spPr>
            <p:txBody>
              <a:bodyPr/>
              <a:lstStyle/>
              <a:p>
                <a:endParaRPr lang="en-US" dirty="0"/>
              </a:p>
            </p:txBody>
          </p:sp>
          <p:sp>
            <p:nvSpPr>
              <p:cNvPr id="402" name="Freeform 305"/>
              <p:cNvSpPr>
                <a:spLocks/>
              </p:cNvSpPr>
              <p:nvPr/>
            </p:nvSpPr>
            <p:spPr bwMode="auto">
              <a:xfrm>
                <a:off x="3594" y="3482"/>
                <a:ext cx="14" cy="15"/>
              </a:xfrm>
              <a:custGeom>
                <a:avLst/>
                <a:gdLst>
                  <a:gd name="T0" fmla="*/ 22 w 43"/>
                  <a:gd name="T1" fmla="*/ 0 h 46"/>
                  <a:gd name="T2" fmla="*/ 30 w 43"/>
                  <a:gd name="T3" fmla="*/ 3 h 46"/>
                  <a:gd name="T4" fmla="*/ 36 w 43"/>
                  <a:gd name="T5" fmla="*/ 7 h 46"/>
                  <a:gd name="T6" fmla="*/ 42 w 43"/>
                  <a:gd name="T7" fmla="*/ 15 h 46"/>
                  <a:gd name="T8" fmla="*/ 43 w 43"/>
                  <a:gd name="T9" fmla="*/ 22 h 46"/>
                  <a:gd name="T10" fmla="*/ 42 w 43"/>
                  <a:gd name="T11" fmla="*/ 31 h 46"/>
                  <a:gd name="T12" fmla="*/ 36 w 43"/>
                  <a:gd name="T13" fmla="*/ 39 h 46"/>
                  <a:gd name="T14" fmla="*/ 30 w 43"/>
                  <a:gd name="T15" fmla="*/ 44 h 46"/>
                  <a:gd name="T16" fmla="*/ 22 w 43"/>
                  <a:gd name="T17" fmla="*/ 46 h 46"/>
                  <a:gd name="T18" fmla="*/ 14 w 43"/>
                  <a:gd name="T19" fmla="*/ 44 h 46"/>
                  <a:gd name="T20" fmla="*/ 7 w 43"/>
                  <a:gd name="T21" fmla="*/ 39 h 46"/>
                  <a:gd name="T22" fmla="*/ 1 w 43"/>
                  <a:gd name="T23" fmla="*/ 31 h 46"/>
                  <a:gd name="T24" fmla="*/ 0 w 43"/>
                  <a:gd name="T25" fmla="*/ 22 h 46"/>
                  <a:gd name="T26" fmla="*/ 1 w 43"/>
                  <a:gd name="T27" fmla="*/ 15 h 46"/>
                  <a:gd name="T28" fmla="*/ 7 w 43"/>
                  <a:gd name="T29" fmla="*/ 7 h 46"/>
                  <a:gd name="T30" fmla="*/ 14 w 43"/>
                  <a:gd name="T31" fmla="*/ 3 h 46"/>
                  <a:gd name="T32" fmla="*/ 22 w 43"/>
                  <a:gd name="T33" fmla="*/ 0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46"/>
                  <a:gd name="T53" fmla="*/ 43 w 43"/>
                  <a:gd name="T54" fmla="*/ 46 h 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46">
                    <a:moveTo>
                      <a:pt x="22" y="0"/>
                    </a:moveTo>
                    <a:lnTo>
                      <a:pt x="30" y="3"/>
                    </a:lnTo>
                    <a:lnTo>
                      <a:pt x="36" y="7"/>
                    </a:lnTo>
                    <a:lnTo>
                      <a:pt x="42" y="15"/>
                    </a:lnTo>
                    <a:lnTo>
                      <a:pt x="43" y="22"/>
                    </a:lnTo>
                    <a:lnTo>
                      <a:pt x="42" y="31"/>
                    </a:lnTo>
                    <a:lnTo>
                      <a:pt x="36" y="39"/>
                    </a:lnTo>
                    <a:lnTo>
                      <a:pt x="30" y="44"/>
                    </a:lnTo>
                    <a:lnTo>
                      <a:pt x="22" y="46"/>
                    </a:lnTo>
                    <a:lnTo>
                      <a:pt x="14" y="44"/>
                    </a:lnTo>
                    <a:lnTo>
                      <a:pt x="7" y="39"/>
                    </a:lnTo>
                    <a:lnTo>
                      <a:pt x="1" y="31"/>
                    </a:lnTo>
                    <a:lnTo>
                      <a:pt x="0" y="22"/>
                    </a:lnTo>
                    <a:lnTo>
                      <a:pt x="1" y="15"/>
                    </a:lnTo>
                    <a:lnTo>
                      <a:pt x="7" y="7"/>
                    </a:lnTo>
                    <a:lnTo>
                      <a:pt x="14" y="3"/>
                    </a:lnTo>
                    <a:lnTo>
                      <a:pt x="22" y="0"/>
                    </a:lnTo>
                    <a:close/>
                  </a:path>
                </a:pathLst>
              </a:custGeom>
              <a:solidFill>
                <a:srgbClr val="000000"/>
              </a:solidFill>
              <a:ln w="9525">
                <a:noFill/>
                <a:round/>
                <a:headEnd/>
                <a:tailEnd/>
              </a:ln>
            </p:spPr>
            <p:txBody>
              <a:bodyPr/>
              <a:lstStyle/>
              <a:p>
                <a:endParaRPr lang="en-US" dirty="0"/>
              </a:p>
            </p:txBody>
          </p:sp>
          <p:sp>
            <p:nvSpPr>
              <p:cNvPr id="403" name="Freeform 306"/>
              <p:cNvSpPr>
                <a:spLocks/>
              </p:cNvSpPr>
              <p:nvPr/>
            </p:nvSpPr>
            <p:spPr bwMode="auto">
              <a:xfrm>
                <a:off x="3582" y="3486"/>
                <a:ext cx="9" cy="9"/>
              </a:xfrm>
              <a:custGeom>
                <a:avLst/>
                <a:gdLst>
                  <a:gd name="T0" fmla="*/ 14 w 28"/>
                  <a:gd name="T1" fmla="*/ 0 h 28"/>
                  <a:gd name="T2" fmla="*/ 19 w 28"/>
                  <a:gd name="T3" fmla="*/ 1 h 28"/>
                  <a:gd name="T4" fmla="*/ 23 w 28"/>
                  <a:gd name="T5" fmla="*/ 4 h 28"/>
                  <a:gd name="T6" fmla="*/ 27 w 28"/>
                  <a:gd name="T7" fmla="*/ 8 h 28"/>
                  <a:gd name="T8" fmla="*/ 28 w 28"/>
                  <a:gd name="T9" fmla="*/ 14 h 28"/>
                  <a:gd name="T10" fmla="*/ 27 w 28"/>
                  <a:gd name="T11" fmla="*/ 19 h 28"/>
                  <a:gd name="T12" fmla="*/ 23 w 28"/>
                  <a:gd name="T13" fmla="*/ 25 h 28"/>
                  <a:gd name="T14" fmla="*/ 19 w 28"/>
                  <a:gd name="T15" fmla="*/ 27 h 28"/>
                  <a:gd name="T16" fmla="*/ 14 w 28"/>
                  <a:gd name="T17" fmla="*/ 28 h 28"/>
                  <a:gd name="T18" fmla="*/ 9 w 28"/>
                  <a:gd name="T19" fmla="*/ 27 h 28"/>
                  <a:gd name="T20" fmla="*/ 3 w 28"/>
                  <a:gd name="T21" fmla="*/ 25 h 28"/>
                  <a:gd name="T22" fmla="*/ 1 w 28"/>
                  <a:gd name="T23" fmla="*/ 19 h 28"/>
                  <a:gd name="T24" fmla="*/ 0 w 28"/>
                  <a:gd name="T25" fmla="*/ 14 h 28"/>
                  <a:gd name="T26" fmla="*/ 1 w 28"/>
                  <a:gd name="T27" fmla="*/ 8 h 28"/>
                  <a:gd name="T28" fmla="*/ 3 w 28"/>
                  <a:gd name="T29" fmla="*/ 4 h 28"/>
                  <a:gd name="T30" fmla="*/ 9 w 28"/>
                  <a:gd name="T31" fmla="*/ 1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1"/>
                    </a:lnTo>
                    <a:lnTo>
                      <a:pt x="23" y="4"/>
                    </a:lnTo>
                    <a:lnTo>
                      <a:pt x="27" y="8"/>
                    </a:lnTo>
                    <a:lnTo>
                      <a:pt x="28" y="14"/>
                    </a:lnTo>
                    <a:lnTo>
                      <a:pt x="27" y="19"/>
                    </a:lnTo>
                    <a:lnTo>
                      <a:pt x="23" y="25"/>
                    </a:lnTo>
                    <a:lnTo>
                      <a:pt x="19" y="27"/>
                    </a:lnTo>
                    <a:lnTo>
                      <a:pt x="14" y="28"/>
                    </a:lnTo>
                    <a:lnTo>
                      <a:pt x="9" y="27"/>
                    </a:lnTo>
                    <a:lnTo>
                      <a:pt x="3" y="25"/>
                    </a:lnTo>
                    <a:lnTo>
                      <a:pt x="1" y="19"/>
                    </a:lnTo>
                    <a:lnTo>
                      <a:pt x="0" y="14"/>
                    </a:lnTo>
                    <a:lnTo>
                      <a:pt x="1" y="8"/>
                    </a:lnTo>
                    <a:lnTo>
                      <a:pt x="3" y="4"/>
                    </a:lnTo>
                    <a:lnTo>
                      <a:pt x="9" y="1"/>
                    </a:lnTo>
                    <a:lnTo>
                      <a:pt x="14" y="0"/>
                    </a:lnTo>
                    <a:close/>
                  </a:path>
                </a:pathLst>
              </a:custGeom>
              <a:solidFill>
                <a:srgbClr val="DD001E"/>
              </a:solidFill>
              <a:ln w="9525">
                <a:noFill/>
                <a:round/>
                <a:headEnd/>
                <a:tailEnd/>
              </a:ln>
            </p:spPr>
            <p:txBody>
              <a:bodyPr/>
              <a:lstStyle/>
              <a:p>
                <a:endParaRPr lang="en-US" dirty="0"/>
              </a:p>
            </p:txBody>
          </p:sp>
          <p:sp>
            <p:nvSpPr>
              <p:cNvPr id="404" name="Freeform 307"/>
              <p:cNvSpPr>
                <a:spLocks/>
              </p:cNvSpPr>
              <p:nvPr/>
            </p:nvSpPr>
            <p:spPr bwMode="auto">
              <a:xfrm>
                <a:off x="3597" y="3485"/>
                <a:ext cx="9" cy="9"/>
              </a:xfrm>
              <a:custGeom>
                <a:avLst/>
                <a:gdLst>
                  <a:gd name="T0" fmla="*/ 14 w 28"/>
                  <a:gd name="T1" fmla="*/ 0 h 28"/>
                  <a:gd name="T2" fmla="*/ 19 w 28"/>
                  <a:gd name="T3" fmla="*/ 2 h 28"/>
                  <a:gd name="T4" fmla="*/ 23 w 28"/>
                  <a:gd name="T5" fmla="*/ 4 h 28"/>
                  <a:gd name="T6" fmla="*/ 27 w 28"/>
                  <a:gd name="T7" fmla="*/ 8 h 28"/>
                  <a:gd name="T8" fmla="*/ 28 w 28"/>
                  <a:gd name="T9" fmla="*/ 13 h 28"/>
                  <a:gd name="T10" fmla="*/ 27 w 28"/>
                  <a:gd name="T11" fmla="*/ 20 h 28"/>
                  <a:gd name="T12" fmla="*/ 23 w 28"/>
                  <a:gd name="T13" fmla="*/ 24 h 28"/>
                  <a:gd name="T14" fmla="*/ 19 w 28"/>
                  <a:gd name="T15" fmla="*/ 26 h 28"/>
                  <a:gd name="T16" fmla="*/ 14 w 28"/>
                  <a:gd name="T17" fmla="*/ 28 h 28"/>
                  <a:gd name="T18" fmla="*/ 8 w 28"/>
                  <a:gd name="T19" fmla="*/ 26 h 28"/>
                  <a:gd name="T20" fmla="*/ 4 w 28"/>
                  <a:gd name="T21" fmla="*/ 24 h 28"/>
                  <a:gd name="T22" fmla="*/ 1 w 28"/>
                  <a:gd name="T23" fmla="*/ 20 h 28"/>
                  <a:gd name="T24" fmla="*/ 0 w 28"/>
                  <a:gd name="T25" fmla="*/ 13 h 28"/>
                  <a:gd name="T26" fmla="*/ 1 w 28"/>
                  <a:gd name="T27" fmla="*/ 8 h 28"/>
                  <a:gd name="T28" fmla="*/ 4 w 28"/>
                  <a:gd name="T29" fmla="*/ 4 h 28"/>
                  <a:gd name="T30" fmla="*/ 8 w 28"/>
                  <a:gd name="T31" fmla="*/ 2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2"/>
                    </a:lnTo>
                    <a:lnTo>
                      <a:pt x="23" y="4"/>
                    </a:lnTo>
                    <a:lnTo>
                      <a:pt x="27" y="8"/>
                    </a:lnTo>
                    <a:lnTo>
                      <a:pt x="28" y="13"/>
                    </a:lnTo>
                    <a:lnTo>
                      <a:pt x="27" y="20"/>
                    </a:lnTo>
                    <a:lnTo>
                      <a:pt x="23" y="24"/>
                    </a:lnTo>
                    <a:lnTo>
                      <a:pt x="19" y="26"/>
                    </a:lnTo>
                    <a:lnTo>
                      <a:pt x="14" y="28"/>
                    </a:lnTo>
                    <a:lnTo>
                      <a:pt x="8" y="26"/>
                    </a:lnTo>
                    <a:lnTo>
                      <a:pt x="4" y="24"/>
                    </a:lnTo>
                    <a:lnTo>
                      <a:pt x="1" y="20"/>
                    </a:lnTo>
                    <a:lnTo>
                      <a:pt x="0" y="13"/>
                    </a:lnTo>
                    <a:lnTo>
                      <a:pt x="1" y="8"/>
                    </a:lnTo>
                    <a:lnTo>
                      <a:pt x="4" y="4"/>
                    </a:lnTo>
                    <a:lnTo>
                      <a:pt x="8" y="2"/>
                    </a:lnTo>
                    <a:lnTo>
                      <a:pt x="14" y="0"/>
                    </a:lnTo>
                    <a:close/>
                  </a:path>
                </a:pathLst>
              </a:custGeom>
              <a:solidFill>
                <a:srgbClr val="FFB73D"/>
              </a:solidFill>
              <a:ln w="9525">
                <a:noFill/>
                <a:round/>
                <a:headEnd/>
                <a:tailEnd/>
              </a:ln>
            </p:spPr>
            <p:txBody>
              <a:bodyPr/>
              <a:lstStyle/>
              <a:p>
                <a:endParaRPr lang="en-US" dirty="0"/>
              </a:p>
            </p:txBody>
          </p:sp>
          <p:sp>
            <p:nvSpPr>
              <p:cNvPr id="405" name="Freeform 308"/>
              <p:cNvSpPr>
                <a:spLocks/>
              </p:cNvSpPr>
              <p:nvPr/>
            </p:nvSpPr>
            <p:spPr bwMode="auto">
              <a:xfrm>
                <a:off x="3584" y="3488"/>
                <a:ext cx="3" cy="4"/>
              </a:xfrm>
              <a:custGeom>
                <a:avLst/>
                <a:gdLst>
                  <a:gd name="T0" fmla="*/ 5 w 10"/>
                  <a:gd name="T1" fmla="*/ 0 h 12"/>
                  <a:gd name="T2" fmla="*/ 7 w 10"/>
                  <a:gd name="T3" fmla="*/ 0 h 12"/>
                  <a:gd name="T4" fmla="*/ 9 w 10"/>
                  <a:gd name="T5" fmla="*/ 3 h 12"/>
                  <a:gd name="T6" fmla="*/ 10 w 10"/>
                  <a:gd name="T7" fmla="*/ 4 h 12"/>
                  <a:gd name="T8" fmla="*/ 10 w 10"/>
                  <a:gd name="T9" fmla="*/ 7 h 12"/>
                  <a:gd name="T10" fmla="*/ 10 w 10"/>
                  <a:gd name="T11" fmla="*/ 8 h 12"/>
                  <a:gd name="T12" fmla="*/ 9 w 10"/>
                  <a:gd name="T13" fmla="*/ 11 h 12"/>
                  <a:gd name="T14" fmla="*/ 7 w 10"/>
                  <a:gd name="T15" fmla="*/ 12 h 12"/>
                  <a:gd name="T16" fmla="*/ 5 w 10"/>
                  <a:gd name="T17" fmla="*/ 12 h 12"/>
                  <a:gd name="T18" fmla="*/ 4 w 10"/>
                  <a:gd name="T19" fmla="*/ 12 h 12"/>
                  <a:gd name="T20" fmla="*/ 1 w 10"/>
                  <a:gd name="T21" fmla="*/ 11 h 12"/>
                  <a:gd name="T22" fmla="*/ 0 w 10"/>
                  <a:gd name="T23" fmla="*/ 8 h 12"/>
                  <a:gd name="T24" fmla="*/ 0 w 10"/>
                  <a:gd name="T25" fmla="*/ 7 h 12"/>
                  <a:gd name="T26" fmla="*/ 0 w 10"/>
                  <a:gd name="T27" fmla="*/ 4 h 12"/>
                  <a:gd name="T28" fmla="*/ 1 w 10"/>
                  <a:gd name="T29" fmla="*/ 3 h 12"/>
                  <a:gd name="T30" fmla="*/ 4 w 10"/>
                  <a:gd name="T31" fmla="*/ 0 h 12"/>
                  <a:gd name="T32" fmla="*/ 5 w 10"/>
                  <a:gd name="T33" fmla="*/ 0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
                  <a:gd name="T52" fmla="*/ 0 h 12"/>
                  <a:gd name="T53" fmla="*/ 10 w 10"/>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 h="12">
                    <a:moveTo>
                      <a:pt x="5" y="0"/>
                    </a:moveTo>
                    <a:lnTo>
                      <a:pt x="7" y="0"/>
                    </a:lnTo>
                    <a:lnTo>
                      <a:pt x="9" y="3"/>
                    </a:lnTo>
                    <a:lnTo>
                      <a:pt x="10" y="4"/>
                    </a:lnTo>
                    <a:lnTo>
                      <a:pt x="10" y="7"/>
                    </a:lnTo>
                    <a:lnTo>
                      <a:pt x="10" y="8"/>
                    </a:lnTo>
                    <a:lnTo>
                      <a:pt x="9" y="11"/>
                    </a:lnTo>
                    <a:lnTo>
                      <a:pt x="7" y="12"/>
                    </a:lnTo>
                    <a:lnTo>
                      <a:pt x="5" y="12"/>
                    </a:lnTo>
                    <a:lnTo>
                      <a:pt x="4" y="12"/>
                    </a:lnTo>
                    <a:lnTo>
                      <a:pt x="1" y="11"/>
                    </a:lnTo>
                    <a:lnTo>
                      <a:pt x="0" y="8"/>
                    </a:lnTo>
                    <a:lnTo>
                      <a:pt x="0" y="7"/>
                    </a:lnTo>
                    <a:lnTo>
                      <a:pt x="0" y="4"/>
                    </a:lnTo>
                    <a:lnTo>
                      <a:pt x="1" y="3"/>
                    </a:lnTo>
                    <a:lnTo>
                      <a:pt x="4" y="0"/>
                    </a:lnTo>
                    <a:lnTo>
                      <a:pt x="5" y="0"/>
                    </a:lnTo>
                    <a:close/>
                  </a:path>
                </a:pathLst>
              </a:custGeom>
              <a:solidFill>
                <a:srgbClr val="FF7F7F"/>
              </a:solidFill>
              <a:ln w="9525">
                <a:noFill/>
                <a:round/>
                <a:headEnd/>
                <a:tailEnd/>
              </a:ln>
            </p:spPr>
            <p:txBody>
              <a:bodyPr/>
              <a:lstStyle/>
              <a:p>
                <a:endParaRPr lang="en-US" dirty="0"/>
              </a:p>
            </p:txBody>
          </p:sp>
          <p:sp>
            <p:nvSpPr>
              <p:cNvPr id="406" name="Freeform 309"/>
              <p:cNvSpPr>
                <a:spLocks/>
              </p:cNvSpPr>
              <p:nvPr/>
            </p:nvSpPr>
            <p:spPr bwMode="auto">
              <a:xfrm>
                <a:off x="3598" y="3487"/>
                <a:ext cx="5" cy="4"/>
              </a:xfrm>
              <a:custGeom>
                <a:avLst/>
                <a:gdLst>
                  <a:gd name="T0" fmla="*/ 7 w 14"/>
                  <a:gd name="T1" fmla="*/ 0 h 11"/>
                  <a:gd name="T2" fmla="*/ 10 w 14"/>
                  <a:gd name="T3" fmla="*/ 0 h 11"/>
                  <a:gd name="T4" fmla="*/ 13 w 14"/>
                  <a:gd name="T5" fmla="*/ 1 h 11"/>
                  <a:gd name="T6" fmla="*/ 14 w 14"/>
                  <a:gd name="T7" fmla="*/ 3 h 11"/>
                  <a:gd name="T8" fmla="*/ 14 w 14"/>
                  <a:gd name="T9" fmla="*/ 6 h 11"/>
                  <a:gd name="T10" fmla="*/ 14 w 14"/>
                  <a:gd name="T11" fmla="*/ 7 h 11"/>
                  <a:gd name="T12" fmla="*/ 13 w 14"/>
                  <a:gd name="T13" fmla="*/ 10 h 11"/>
                  <a:gd name="T14" fmla="*/ 10 w 14"/>
                  <a:gd name="T15" fmla="*/ 11 h 11"/>
                  <a:gd name="T16" fmla="*/ 7 w 14"/>
                  <a:gd name="T17" fmla="*/ 11 h 11"/>
                  <a:gd name="T18" fmla="*/ 4 w 14"/>
                  <a:gd name="T19" fmla="*/ 11 h 11"/>
                  <a:gd name="T20" fmla="*/ 3 w 14"/>
                  <a:gd name="T21" fmla="*/ 10 h 11"/>
                  <a:gd name="T22" fmla="*/ 1 w 14"/>
                  <a:gd name="T23" fmla="*/ 7 h 11"/>
                  <a:gd name="T24" fmla="*/ 0 w 14"/>
                  <a:gd name="T25" fmla="*/ 6 h 11"/>
                  <a:gd name="T26" fmla="*/ 1 w 14"/>
                  <a:gd name="T27" fmla="*/ 3 h 11"/>
                  <a:gd name="T28" fmla="*/ 3 w 14"/>
                  <a:gd name="T29" fmla="*/ 1 h 11"/>
                  <a:gd name="T30" fmla="*/ 4 w 14"/>
                  <a:gd name="T31" fmla="*/ 0 h 11"/>
                  <a:gd name="T32" fmla="*/ 7 w 14"/>
                  <a:gd name="T33" fmla="*/ 0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
                  <a:gd name="T52" fmla="*/ 0 h 11"/>
                  <a:gd name="T53" fmla="*/ 14 w 14"/>
                  <a:gd name="T54" fmla="*/ 11 h 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 h="11">
                    <a:moveTo>
                      <a:pt x="7" y="0"/>
                    </a:moveTo>
                    <a:lnTo>
                      <a:pt x="10" y="0"/>
                    </a:lnTo>
                    <a:lnTo>
                      <a:pt x="13" y="1"/>
                    </a:lnTo>
                    <a:lnTo>
                      <a:pt x="14" y="3"/>
                    </a:lnTo>
                    <a:lnTo>
                      <a:pt x="14" y="6"/>
                    </a:lnTo>
                    <a:lnTo>
                      <a:pt x="14" y="7"/>
                    </a:lnTo>
                    <a:lnTo>
                      <a:pt x="13" y="10"/>
                    </a:lnTo>
                    <a:lnTo>
                      <a:pt x="10" y="11"/>
                    </a:lnTo>
                    <a:lnTo>
                      <a:pt x="7" y="11"/>
                    </a:lnTo>
                    <a:lnTo>
                      <a:pt x="4" y="11"/>
                    </a:lnTo>
                    <a:lnTo>
                      <a:pt x="3" y="10"/>
                    </a:lnTo>
                    <a:lnTo>
                      <a:pt x="1" y="7"/>
                    </a:lnTo>
                    <a:lnTo>
                      <a:pt x="0" y="6"/>
                    </a:lnTo>
                    <a:lnTo>
                      <a:pt x="1" y="3"/>
                    </a:lnTo>
                    <a:lnTo>
                      <a:pt x="3" y="1"/>
                    </a:lnTo>
                    <a:lnTo>
                      <a:pt x="4" y="0"/>
                    </a:lnTo>
                    <a:lnTo>
                      <a:pt x="7" y="0"/>
                    </a:lnTo>
                    <a:close/>
                  </a:path>
                </a:pathLst>
              </a:custGeom>
              <a:solidFill>
                <a:srgbClr val="FFFF00"/>
              </a:solidFill>
              <a:ln w="9525">
                <a:noFill/>
                <a:round/>
                <a:headEnd/>
                <a:tailEnd/>
              </a:ln>
            </p:spPr>
            <p:txBody>
              <a:bodyPr/>
              <a:lstStyle/>
              <a:p>
                <a:endParaRPr lang="en-US" dirty="0"/>
              </a:p>
            </p:txBody>
          </p:sp>
          <p:sp>
            <p:nvSpPr>
              <p:cNvPr id="407" name="Freeform 310"/>
              <p:cNvSpPr>
                <a:spLocks/>
              </p:cNvSpPr>
              <p:nvPr/>
            </p:nvSpPr>
            <p:spPr bwMode="auto">
              <a:xfrm>
                <a:off x="3791" y="3274"/>
                <a:ext cx="16" cy="15"/>
              </a:xfrm>
              <a:custGeom>
                <a:avLst/>
                <a:gdLst>
                  <a:gd name="T0" fmla="*/ 48 w 48"/>
                  <a:gd name="T1" fmla="*/ 22 h 45"/>
                  <a:gd name="T2" fmla="*/ 46 w 48"/>
                  <a:gd name="T3" fmla="*/ 31 h 45"/>
                  <a:gd name="T4" fmla="*/ 41 w 48"/>
                  <a:gd name="T5" fmla="*/ 38 h 45"/>
                  <a:gd name="T6" fmla="*/ 33 w 48"/>
                  <a:gd name="T7" fmla="*/ 44 h 45"/>
                  <a:gd name="T8" fmla="*/ 24 w 48"/>
                  <a:gd name="T9" fmla="*/ 45 h 45"/>
                  <a:gd name="T10" fmla="*/ 15 w 48"/>
                  <a:gd name="T11" fmla="*/ 44 h 45"/>
                  <a:gd name="T12" fmla="*/ 7 w 48"/>
                  <a:gd name="T13" fmla="*/ 38 h 45"/>
                  <a:gd name="T14" fmla="*/ 2 w 48"/>
                  <a:gd name="T15" fmla="*/ 31 h 45"/>
                  <a:gd name="T16" fmla="*/ 0 w 48"/>
                  <a:gd name="T17" fmla="*/ 22 h 45"/>
                  <a:gd name="T18" fmla="*/ 2 w 48"/>
                  <a:gd name="T19" fmla="*/ 14 h 45"/>
                  <a:gd name="T20" fmla="*/ 7 w 48"/>
                  <a:gd name="T21" fmla="*/ 6 h 45"/>
                  <a:gd name="T22" fmla="*/ 15 w 48"/>
                  <a:gd name="T23" fmla="*/ 1 h 45"/>
                  <a:gd name="T24" fmla="*/ 24 w 48"/>
                  <a:gd name="T25" fmla="*/ 0 h 45"/>
                  <a:gd name="T26" fmla="*/ 34 w 48"/>
                  <a:gd name="T27" fmla="*/ 1 h 45"/>
                  <a:gd name="T28" fmla="*/ 42 w 48"/>
                  <a:gd name="T29" fmla="*/ 6 h 45"/>
                  <a:gd name="T30" fmla="*/ 47 w 48"/>
                  <a:gd name="T31" fmla="*/ 14 h 45"/>
                  <a:gd name="T32" fmla="*/ 48 w 48"/>
                  <a:gd name="T33" fmla="*/ 22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2"/>
                    </a:moveTo>
                    <a:lnTo>
                      <a:pt x="46" y="31"/>
                    </a:lnTo>
                    <a:lnTo>
                      <a:pt x="41" y="38"/>
                    </a:lnTo>
                    <a:lnTo>
                      <a:pt x="33" y="44"/>
                    </a:lnTo>
                    <a:lnTo>
                      <a:pt x="24" y="45"/>
                    </a:lnTo>
                    <a:lnTo>
                      <a:pt x="15" y="44"/>
                    </a:lnTo>
                    <a:lnTo>
                      <a:pt x="7" y="38"/>
                    </a:lnTo>
                    <a:lnTo>
                      <a:pt x="2" y="31"/>
                    </a:lnTo>
                    <a:lnTo>
                      <a:pt x="0" y="22"/>
                    </a:lnTo>
                    <a:lnTo>
                      <a:pt x="2" y="14"/>
                    </a:lnTo>
                    <a:lnTo>
                      <a:pt x="7" y="6"/>
                    </a:lnTo>
                    <a:lnTo>
                      <a:pt x="15" y="1"/>
                    </a:lnTo>
                    <a:lnTo>
                      <a:pt x="24" y="0"/>
                    </a:lnTo>
                    <a:lnTo>
                      <a:pt x="34" y="1"/>
                    </a:lnTo>
                    <a:lnTo>
                      <a:pt x="42" y="6"/>
                    </a:lnTo>
                    <a:lnTo>
                      <a:pt x="47" y="14"/>
                    </a:lnTo>
                    <a:lnTo>
                      <a:pt x="48" y="22"/>
                    </a:lnTo>
                    <a:close/>
                  </a:path>
                </a:pathLst>
              </a:custGeom>
              <a:solidFill>
                <a:srgbClr val="000000"/>
              </a:solidFill>
              <a:ln w="9525">
                <a:noFill/>
                <a:round/>
                <a:headEnd/>
                <a:tailEnd/>
              </a:ln>
            </p:spPr>
            <p:txBody>
              <a:bodyPr/>
              <a:lstStyle/>
              <a:p>
                <a:endParaRPr lang="en-US" dirty="0"/>
              </a:p>
            </p:txBody>
          </p:sp>
          <p:sp>
            <p:nvSpPr>
              <p:cNvPr id="408" name="Freeform 311"/>
              <p:cNvSpPr>
                <a:spLocks/>
              </p:cNvSpPr>
              <p:nvPr/>
            </p:nvSpPr>
            <p:spPr bwMode="auto">
              <a:xfrm>
                <a:off x="3792" y="3290"/>
                <a:ext cx="16" cy="15"/>
              </a:xfrm>
              <a:custGeom>
                <a:avLst/>
                <a:gdLst>
                  <a:gd name="T0" fmla="*/ 48 w 48"/>
                  <a:gd name="T1" fmla="*/ 23 h 45"/>
                  <a:gd name="T2" fmla="*/ 47 w 48"/>
                  <a:gd name="T3" fmla="*/ 33 h 45"/>
                  <a:gd name="T4" fmla="*/ 41 w 48"/>
                  <a:gd name="T5" fmla="*/ 39 h 45"/>
                  <a:gd name="T6" fmla="*/ 34 w 48"/>
                  <a:gd name="T7" fmla="*/ 44 h 45"/>
                  <a:gd name="T8" fmla="*/ 23 w 48"/>
                  <a:gd name="T9" fmla="*/ 45 h 45"/>
                  <a:gd name="T10" fmla="*/ 14 w 48"/>
                  <a:gd name="T11" fmla="*/ 44 h 45"/>
                  <a:gd name="T12" fmla="*/ 8 w 48"/>
                  <a:gd name="T13" fmla="*/ 39 h 45"/>
                  <a:gd name="T14" fmla="*/ 3 w 48"/>
                  <a:gd name="T15" fmla="*/ 33 h 45"/>
                  <a:gd name="T16" fmla="*/ 0 w 48"/>
                  <a:gd name="T17" fmla="*/ 23 h 45"/>
                  <a:gd name="T18" fmla="*/ 3 w 48"/>
                  <a:gd name="T19" fmla="*/ 14 h 45"/>
                  <a:gd name="T20" fmla="*/ 8 w 48"/>
                  <a:gd name="T21" fmla="*/ 7 h 45"/>
                  <a:gd name="T22" fmla="*/ 14 w 48"/>
                  <a:gd name="T23" fmla="*/ 1 h 45"/>
                  <a:gd name="T24" fmla="*/ 23 w 48"/>
                  <a:gd name="T25" fmla="*/ 0 h 45"/>
                  <a:gd name="T26" fmla="*/ 34 w 48"/>
                  <a:gd name="T27" fmla="*/ 1 h 45"/>
                  <a:gd name="T28" fmla="*/ 41 w 48"/>
                  <a:gd name="T29" fmla="*/ 7 h 45"/>
                  <a:gd name="T30" fmla="*/ 47 w 48"/>
                  <a:gd name="T31" fmla="*/ 14 h 45"/>
                  <a:gd name="T32" fmla="*/ 48 w 48"/>
                  <a:gd name="T33" fmla="*/ 23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3"/>
                    </a:moveTo>
                    <a:lnTo>
                      <a:pt x="47" y="33"/>
                    </a:lnTo>
                    <a:lnTo>
                      <a:pt x="41" y="39"/>
                    </a:lnTo>
                    <a:lnTo>
                      <a:pt x="34" y="44"/>
                    </a:lnTo>
                    <a:lnTo>
                      <a:pt x="23" y="45"/>
                    </a:lnTo>
                    <a:lnTo>
                      <a:pt x="14" y="44"/>
                    </a:lnTo>
                    <a:lnTo>
                      <a:pt x="8" y="39"/>
                    </a:lnTo>
                    <a:lnTo>
                      <a:pt x="3" y="33"/>
                    </a:lnTo>
                    <a:lnTo>
                      <a:pt x="0" y="23"/>
                    </a:lnTo>
                    <a:lnTo>
                      <a:pt x="3" y="14"/>
                    </a:lnTo>
                    <a:lnTo>
                      <a:pt x="8" y="7"/>
                    </a:lnTo>
                    <a:lnTo>
                      <a:pt x="14" y="1"/>
                    </a:lnTo>
                    <a:lnTo>
                      <a:pt x="23" y="0"/>
                    </a:lnTo>
                    <a:lnTo>
                      <a:pt x="34" y="1"/>
                    </a:lnTo>
                    <a:lnTo>
                      <a:pt x="41" y="7"/>
                    </a:lnTo>
                    <a:lnTo>
                      <a:pt x="47" y="14"/>
                    </a:lnTo>
                    <a:lnTo>
                      <a:pt x="48" y="23"/>
                    </a:lnTo>
                    <a:close/>
                  </a:path>
                </a:pathLst>
              </a:custGeom>
              <a:solidFill>
                <a:srgbClr val="000000"/>
              </a:solidFill>
              <a:ln w="9525">
                <a:noFill/>
                <a:round/>
                <a:headEnd/>
                <a:tailEnd/>
              </a:ln>
            </p:spPr>
            <p:txBody>
              <a:bodyPr/>
              <a:lstStyle/>
              <a:p>
                <a:endParaRPr lang="en-US" dirty="0"/>
              </a:p>
            </p:txBody>
          </p:sp>
          <p:sp>
            <p:nvSpPr>
              <p:cNvPr id="409" name="Freeform 312"/>
              <p:cNvSpPr>
                <a:spLocks/>
              </p:cNvSpPr>
              <p:nvPr/>
            </p:nvSpPr>
            <p:spPr bwMode="auto">
              <a:xfrm>
                <a:off x="3794" y="3276"/>
                <a:ext cx="10" cy="10"/>
              </a:xfrm>
              <a:custGeom>
                <a:avLst/>
                <a:gdLst>
                  <a:gd name="T0" fmla="*/ 31 w 31"/>
                  <a:gd name="T1" fmla="*/ 15 h 31"/>
                  <a:gd name="T2" fmla="*/ 30 w 31"/>
                  <a:gd name="T3" fmla="*/ 21 h 31"/>
                  <a:gd name="T4" fmla="*/ 27 w 31"/>
                  <a:gd name="T5" fmla="*/ 26 h 31"/>
                  <a:gd name="T6" fmla="*/ 22 w 31"/>
                  <a:gd name="T7" fmla="*/ 30 h 31"/>
                  <a:gd name="T8" fmla="*/ 17 w 31"/>
                  <a:gd name="T9" fmla="*/ 31 h 31"/>
                  <a:gd name="T10" fmla="*/ 10 w 31"/>
                  <a:gd name="T11" fmla="*/ 30 h 31"/>
                  <a:gd name="T12" fmla="*/ 5 w 31"/>
                  <a:gd name="T13" fmla="*/ 26 h 31"/>
                  <a:gd name="T14" fmla="*/ 1 w 31"/>
                  <a:gd name="T15" fmla="*/ 21 h 31"/>
                  <a:gd name="T16" fmla="*/ 0 w 31"/>
                  <a:gd name="T17" fmla="*/ 15 h 31"/>
                  <a:gd name="T18" fmla="*/ 1 w 31"/>
                  <a:gd name="T19" fmla="*/ 9 h 31"/>
                  <a:gd name="T20" fmla="*/ 5 w 31"/>
                  <a:gd name="T21" fmla="*/ 4 h 31"/>
                  <a:gd name="T22" fmla="*/ 10 w 31"/>
                  <a:gd name="T23" fmla="*/ 2 h 31"/>
                  <a:gd name="T24" fmla="*/ 17 w 31"/>
                  <a:gd name="T25" fmla="*/ 0 h 31"/>
                  <a:gd name="T26" fmla="*/ 22 w 31"/>
                  <a:gd name="T27" fmla="*/ 2 h 31"/>
                  <a:gd name="T28" fmla="*/ 27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7" y="26"/>
                    </a:lnTo>
                    <a:lnTo>
                      <a:pt x="22" y="30"/>
                    </a:lnTo>
                    <a:lnTo>
                      <a:pt x="17" y="31"/>
                    </a:lnTo>
                    <a:lnTo>
                      <a:pt x="10" y="30"/>
                    </a:lnTo>
                    <a:lnTo>
                      <a:pt x="5" y="26"/>
                    </a:lnTo>
                    <a:lnTo>
                      <a:pt x="1" y="21"/>
                    </a:lnTo>
                    <a:lnTo>
                      <a:pt x="0" y="15"/>
                    </a:lnTo>
                    <a:lnTo>
                      <a:pt x="1" y="9"/>
                    </a:lnTo>
                    <a:lnTo>
                      <a:pt x="5" y="4"/>
                    </a:lnTo>
                    <a:lnTo>
                      <a:pt x="10" y="2"/>
                    </a:lnTo>
                    <a:lnTo>
                      <a:pt x="17" y="0"/>
                    </a:lnTo>
                    <a:lnTo>
                      <a:pt x="22" y="2"/>
                    </a:lnTo>
                    <a:lnTo>
                      <a:pt x="27" y="4"/>
                    </a:lnTo>
                    <a:lnTo>
                      <a:pt x="30" y="9"/>
                    </a:lnTo>
                    <a:lnTo>
                      <a:pt x="31" y="15"/>
                    </a:lnTo>
                    <a:close/>
                  </a:path>
                </a:pathLst>
              </a:custGeom>
              <a:solidFill>
                <a:srgbClr val="DD001E"/>
              </a:solidFill>
              <a:ln w="9525">
                <a:noFill/>
                <a:round/>
                <a:headEnd/>
                <a:tailEnd/>
              </a:ln>
            </p:spPr>
            <p:txBody>
              <a:bodyPr/>
              <a:lstStyle/>
              <a:p>
                <a:endParaRPr lang="en-US" dirty="0"/>
              </a:p>
            </p:txBody>
          </p:sp>
          <p:sp>
            <p:nvSpPr>
              <p:cNvPr id="410" name="Freeform 313"/>
              <p:cNvSpPr>
                <a:spLocks/>
              </p:cNvSpPr>
              <p:nvPr/>
            </p:nvSpPr>
            <p:spPr bwMode="auto">
              <a:xfrm>
                <a:off x="3795" y="3293"/>
                <a:ext cx="11" cy="10"/>
              </a:xfrm>
              <a:custGeom>
                <a:avLst/>
                <a:gdLst>
                  <a:gd name="T0" fmla="*/ 31 w 31"/>
                  <a:gd name="T1" fmla="*/ 15 h 31"/>
                  <a:gd name="T2" fmla="*/ 30 w 31"/>
                  <a:gd name="T3" fmla="*/ 21 h 31"/>
                  <a:gd name="T4" fmla="*/ 26 w 31"/>
                  <a:gd name="T5" fmla="*/ 26 h 31"/>
                  <a:gd name="T6" fmla="*/ 21 w 31"/>
                  <a:gd name="T7" fmla="*/ 30 h 31"/>
                  <a:gd name="T8" fmla="*/ 14 w 31"/>
                  <a:gd name="T9" fmla="*/ 31 h 31"/>
                  <a:gd name="T10" fmla="*/ 8 w 31"/>
                  <a:gd name="T11" fmla="*/ 30 h 31"/>
                  <a:gd name="T12" fmla="*/ 4 w 31"/>
                  <a:gd name="T13" fmla="*/ 26 h 31"/>
                  <a:gd name="T14" fmla="*/ 1 w 31"/>
                  <a:gd name="T15" fmla="*/ 21 h 31"/>
                  <a:gd name="T16" fmla="*/ 0 w 31"/>
                  <a:gd name="T17" fmla="*/ 15 h 31"/>
                  <a:gd name="T18" fmla="*/ 1 w 31"/>
                  <a:gd name="T19" fmla="*/ 9 h 31"/>
                  <a:gd name="T20" fmla="*/ 4 w 31"/>
                  <a:gd name="T21" fmla="*/ 4 h 31"/>
                  <a:gd name="T22" fmla="*/ 8 w 31"/>
                  <a:gd name="T23" fmla="*/ 1 h 31"/>
                  <a:gd name="T24" fmla="*/ 14 w 31"/>
                  <a:gd name="T25" fmla="*/ 0 h 31"/>
                  <a:gd name="T26" fmla="*/ 21 w 31"/>
                  <a:gd name="T27" fmla="*/ 1 h 31"/>
                  <a:gd name="T28" fmla="*/ 26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6" y="26"/>
                    </a:lnTo>
                    <a:lnTo>
                      <a:pt x="21" y="30"/>
                    </a:lnTo>
                    <a:lnTo>
                      <a:pt x="14" y="31"/>
                    </a:lnTo>
                    <a:lnTo>
                      <a:pt x="8" y="30"/>
                    </a:lnTo>
                    <a:lnTo>
                      <a:pt x="4" y="26"/>
                    </a:lnTo>
                    <a:lnTo>
                      <a:pt x="1" y="21"/>
                    </a:lnTo>
                    <a:lnTo>
                      <a:pt x="0" y="15"/>
                    </a:lnTo>
                    <a:lnTo>
                      <a:pt x="1" y="9"/>
                    </a:lnTo>
                    <a:lnTo>
                      <a:pt x="4" y="4"/>
                    </a:lnTo>
                    <a:lnTo>
                      <a:pt x="8" y="1"/>
                    </a:lnTo>
                    <a:lnTo>
                      <a:pt x="14" y="0"/>
                    </a:lnTo>
                    <a:lnTo>
                      <a:pt x="21" y="1"/>
                    </a:lnTo>
                    <a:lnTo>
                      <a:pt x="26" y="4"/>
                    </a:lnTo>
                    <a:lnTo>
                      <a:pt x="30" y="9"/>
                    </a:lnTo>
                    <a:lnTo>
                      <a:pt x="31" y="15"/>
                    </a:lnTo>
                    <a:close/>
                  </a:path>
                </a:pathLst>
              </a:custGeom>
              <a:solidFill>
                <a:srgbClr val="FFB73D"/>
              </a:solidFill>
              <a:ln w="9525">
                <a:noFill/>
                <a:round/>
                <a:headEnd/>
                <a:tailEnd/>
              </a:ln>
            </p:spPr>
            <p:txBody>
              <a:bodyPr/>
              <a:lstStyle/>
              <a:p>
                <a:endParaRPr lang="en-US" dirty="0"/>
              </a:p>
            </p:txBody>
          </p:sp>
          <p:sp>
            <p:nvSpPr>
              <p:cNvPr id="411" name="Freeform 314"/>
              <p:cNvSpPr>
                <a:spLocks/>
              </p:cNvSpPr>
              <p:nvPr/>
            </p:nvSpPr>
            <p:spPr bwMode="auto">
              <a:xfrm>
                <a:off x="3798" y="3278"/>
                <a:ext cx="4" cy="5"/>
              </a:xfrm>
              <a:custGeom>
                <a:avLst/>
                <a:gdLst>
                  <a:gd name="T0" fmla="*/ 12 w 12"/>
                  <a:gd name="T1" fmla="*/ 8 h 13"/>
                  <a:gd name="T2" fmla="*/ 12 w 12"/>
                  <a:gd name="T3" fmla="*/ 9 h 13"/>
                  <a:gd name="T4" fmla="*/ 10 w 12"/>
                  <a:gd name="T5" fmla="*/ 12 h 13"/>
                  <a:gd name="T6" fmla="*/ 8 w 12"/>
                  <a:gd name="T7" fmla="*/ 13 h 13"/>
                  <a:gd name="T8" fmla="*/ 6 w 12"/>
                  <a:gd name="T9" fmla="*/ 13 h 13"/>
                  <a:gd name="T10" fmla="*/ 4 w 12"/>
                  <a:gd name="T11" fmla="*/ 13 h 13"/>
                  <a:gd name="T12" fmla="*/ 1 w 12"/>
                  <a:gd name="T13" fmla="*/ 12 h 13"/>
                  <a:gd name="T14" fmla="*/ 0 w 12"/>
                  <a:gd name="T15" fmla="*/ 9 h 13"/>
                  <a:gd name="T16" fmla="*/ 0 w 12"/>
                  <a:gd name="T17" fmla="*/ 8 h 13"/>
                  <a:gd name="T18" fmla="*/ 0 w 12"/>
                  <a:gd name="T19" fmla="*/ 4 h 13"/>
                  <a:gd name="T20" fmla="*/ 1 w 12"/>
                  <a:gd name="T21" fmla="*/ 1 h 13"/>
                  <a:gd name="T22" fmla="*/ 4 w 12"/>
                  <a:gd name="T23" fmla="*/ 0 h 13"/>
                  <a:gd name="T24" fmla="*/ 6 w 12"/>
                  <a:gd name="T25" fmla="*/ 0 h 13"/>
                  <a:gd name="T26" fmla="*/ 8 w 12"/>
                  <a:gd name="T27" fmla="*/ 0 h 13"/>
                  <a:gd name="T28" fmla="*/ 10 w 12"/>
                  <a:gd name="T29" fmla="*/ 1 h 13"/>
                  <a:gd name="T30" fmla="*/ 12 w 12"/>
                  <a:gd name="T31" fmla="*/ 4 h 13"/>
                  <a:gd name="T32" fmla="*/ 12 w 12"/>
                  <a:gd name="T33" fmla="*/ 8 h 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3"/>
                  <a:gd name="T53" fmla="*/ 12 w 12"/>
                  <a:gd name="T54" fmla="*/ 13 h 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3">
                    <a:moveTo>
                      <a:pt x="12" y="8"/>
                    </a:moveTo>
                    <a:lnTo>
                      <a:pt x="12" y="9"/>
                    </a:lnTo>
                    <a:lnTo>
                      <a:pt x="10" y="12"/>
                    </a:lnTo>
                    <a:lnTo>
                      <a:pt x="8" y="13"/>
                    </a:lnTo>
                    <a:lnTo>
                      <a:pt x="6" y="13"/>
                    </a:lnTo>
                    <a:lnTo>
                      <a:pt x="4" y="13"/>
                    </a:lnTo>
                    <a:lnTo>
                      <a:pt x="1" y="12"/>
                    </a:lnTo>
                    <a:lnTo>
                      <a:pt x="0" y="9"/>
                    </a:lnTo>
                    <a:lnTo>
                      <a:pt x="0" y="8"/>
                    </a:lnTo>
                    <a:lnTo>
                      <a:pt x="0" y="4"/>
                    </a:lnTo>
                    <a:lnTo>
                      <a:pt x="1" y="1"/>
                    </a:lnTo>
                    <a:lnTo>
                      <a:pt x="4" y="0"/>
                    </a:lnTo>
                    <a:lnTo>
                      <a:pt x="6" y="0"/>
                    </a:lnTo>
                    <a:lnTo>
                      <a:pt x="8" y="0"/>
                    </a:lnTo>
                    <a:lnTo>
                      <a:pt x="10" y="1"/>
                    </a:lnTo>
                    <a:lnTo>
                      <a:pt x="12" y="4"/>
                    </a:lnTo>
                    <a:lnTo>
                      <a:pt x="12" y="8"/>
                    </a:lnTo>
                    <a:close/>
                  </a:path>
                </a:pathLst>
              </a:custGeom>
              <a:solidFill>
                <a:srgbClr val="FF7F7F"/>
              </a:solidFill>
              <a:ln w="9525">
                <a:noFill/>
                <a:round/>
                <a:headEnd/>
                <a:tailEnd/>
              </a:ln>
            </p:spPr>
            <p:txBody>
              <a:bodyPr/>
              <a:lstStyle/>
              <a:p>
                <a:endParaRPr lang="en-US" dirty="0"/>
              </a:p>
            </p:txBody>
          </p:sp>
          <p:sp>
            <p:nvSpPr>
              <p:cNvPr id="412" name="Freeform 315"/>
              <p:cNvSpPr>
                <a:spLocks/>
              </p:cNvSpPr>
              <p:nvPr/>
            </p:nvSpPr>
            <p:spPr bwMode="auto">
              <a:xfrm>
                <a:off x="3798" y="3295"/>
                <a:ext cx="5" cy="5"/>
              </a:xfrm>
              <a:custGeom>
                <a:avLst/>
                <a:gdLst>
                  <a:gd name="T0" fmla="*/ 13 w 13"/>
                  <a:gd name="T1" fmla="*/ 6 h 15"/>
                  <a:gd name="T2" fmla="*/ 13 w 13"/>
                  <a:gd name="T3" fmla="*/ 9 h 15"/>
                  <a:gd name="T4" fmla="*/ 12 w 13"/>
                  <a:gd name="T5" fmla="*/ 12 h 15"/>
                  <a:gd name="T6" fmla="*/ 9 w 13"/>
                  <a:gd name="T7" fmla="*/ 13 h 15"/>
                  <a:gd name="T8" fmla="*/ 8 w 13"/>
                  <a:gd name="T9" fmla="*/ 15 h 15"/>
                  <a:gd name="T10" fmla="*/ 4 w 13"/>
                  <a:gd name="T11" fmla="*/ 13 h 15"/>
                  <a:gd name="T12" fmla="*/ 3 w 13"/>
                  <a:gd name="T13" fmla="*/ 12 h 15"/>
                  <a:gd name="T14" fmla="*/ 0 w 13"/>
                  <a:gd name="T15" fmla="*/ 9 h 15"/>
                  <a:gd name="T16" fmla="*/ 0 w 13"/>
                  <a:gd name="T17" fmla="*/ 6 h 15"/>
                  <a:gd name="T18" fmla="*/ 0 w 13"/>
                  <a:gd name="T19" fmla="*/ 4 h 15"/>
                  <a:gd name="T20" fmla="*/ 3 w 13"/>
                  <a:gd name="T21" fmla="*/ 2 h 15"/>
                  <a:gd name="T22" fmla="*/ 4 w 13"/>
                  <a:gd name="T23" fmla="*/ 0 h 15"/>
                  <a:gd name="T24" fmla="*/ 8 w 13"/>
                  <a:gd name="T25" fmla="*/ 0 h 15"/>
                  <a:gd name="T26" fmla="*/ 9 w 13"/>
                  <a:gd name="T27" fmla="*/ 0 h 15"/>
                  <a:gd name="T28" fmla="*/ 12 w 13"/>
                  <a:gd name="T29" fmla="*/ 2 h 15"/>
                  <a:gd name="T30" fmla="*/ 13 w 13"/>
                  <a:gd name="T31" fmla="*/ 4 h 15"/>
                  <a:gd name="T32" fmla="*/ 13 w 13"/>
                  <a:gd name="T33" fmla="*/ 6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5"/>
                  <a:gd name="T53" fmla="*/ 13 w 13"/>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5">
                    <a:moveTo>
                      <a:pt x="13" y="6"/>
                    </a:moveTo>
                    <a:lnTo>
                      <a:pt x="13" y="9"/>
                    </a:lnTo>
                    <a:lnTo>
                      <a:pt x="12" y="12"/>
                    </a:lnTo>
                    <a:lnTo>
                      <a:pt x="9" y="13"/>
                    </a:lnTo>
                    <a:lnTo>
                      <a:pt x="8" y="15"/>
                    </a:lnTo>
                    <a:lnTo>
                      <a:pt x="4" y="13"/>
                    </a:lnTo>
                    <a:lnTo>
                      <a:pt x="3" y="12"/>
                    </a:lnTo>
                    <a:lnTo>
                      <a:pt x="0" y="9"/>
                    </a:lnTo>
                    <a:lnTo>
                      <a:pt x="0" y="6"/>
                    </a:lnTo>
                    <a:lnTo>
                      <a:pt x="0" y="4"/>
                    </a:lnTo>
                    <a:lnTo>
                      <a:pt x="3" y="2"/>
                    </a:lnTo>
                    <a:lnTo>
                      <a:pt x="4" y="0"/>
                    </a:lnTo>
                    <a:lnTo>
                      <a:pt x="8" y="0"/>
                    </a:lnTo>
                    <a:lnTo>
                      <a:pt x="9" y="0"/>
                    </a:lnTo>
                    <a:lnTo>
                      <a:pt x="12" y="2"/>
                    </a:lnTo>
                    <a:lnTo>
                      <a:pt x="13" y="4"/>
                    </a:lnTo>
                    <a:lnTo>
                      <a:pt x="13" y="6"/>
                    </a:lnTo>
                    <a:close/>
                  </a:path>
                </a:pathLst>
              </a:custGeom>
              <a:solidFill>
                <a:srgbClr val="FFFF00"/>
              </a:solidFill>
              <a:ln w="9525">
                <a:noFill/>
                <a:round/>
                <a:headEnd/>
                <a:tailEnd/>
              </a:ln>
            </p:spPr>
            <p:txBody>
              <a:bodyPr/>
              <a:lstStyle/>
              <a:p>
                <a:endParaRPr lang="en-US" dirty="0"/>
              </a:p>
            </p:txBody>
          </p:sp>
          <p:sp>
            <p:nvSpPr>
              <p:cNvPr id="413" name="Freeform 316"/>
              <p:cNvSpPr>
                <a:spLocks/>
              </p:cNvSpPr>
              <p:nvPr/>
            </p:nvSpPr>
            <p:spPr bwMode="auto">
              <a:xfrm>
                <a:off x="3721" y="3451"/>
                <a:ext cx="19" cy="19"/>
              </a:xfrm>
              <a:custGeom>
                <a:avLst/>
                <a:gdLst>
                  <a:gd name="T0" fmla="*/ 27 w 57"/>
                  <a:gd name="T1" fmla="*/ 0 h 57"/>
                  <a:gd name="T2" fmla="*/ 39 w 57"/>
                  <a:gd name="T3" fmla="*/ 3 h 57"/>
                  <a:gd name="T4" fmla="*/ 48 w 57"/>
                  <a:gd name="T5" fmla="*/ 9 h 57"/>
                  <a:gd name="T6" fmla="*/ 54 w 57"/>
                  <a:gd name="T7" fmla="*/ 18 h 57"/>
                  <a:gd name="T8" fmla="*/ 57 w 57"/>
                  <a:gd name="T9" fmla="*/ 29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9 h 57"/>
                  <a:gd name="T26" fmla="*/ 2 w 57"/>
                  <a:gd name="T27" fmla="*/ 18 h 57"/>
                  <a:gd name="T28" fmla="*/ 8 w 57"/>
                  <a:gd name="T29" fmla="*/ 9 h 57"/>
                  <a:gd name="T30" fmla="*/ 17 w 57"/>
                  <a:gd name="T31" fmla="*/ 3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3"/>
                    </a:lnTo>
                    <a:lnTo>
                      <a:pt x="48" y="9"/>
                    </a:lnTo>
                    <a:lnTo>
                      <a:pt x="54" y="18"/>
                    </a:lnTo>
                    <a:lnTo>
                      <a:pt x="57" y="29"/>
                    </a:lnTo>
                    <a:lnTo>
                      <a:pt x="54" y="40"/>
                    </a:lnTo>
                    <a:lnTo>
                      <a:pt x="48" y="49"/>
                    </a:lnTo>
                    <a:lnTo>
                      <a:pt x="39" y="54"/>
                    </a:lnTo>
                    <a:lnTo>
                      <a:pt x="27" y="57"/>
                    </a:lnTo>
                    <a:lnTo>
                      <a:pt x="17" y="54"/>
                    </a:lnTo>
                    <a:lnTo>
                      <a:pt x="8" y="49"/>
                    </a:lnTo>
                    <a:lnTo>
                      <a:pt x="2" y="40"/>
                    </a:lnTo>
                    <a:lnTo>
                      <a:pt x="0" y="29"/>
                    </a:lnTo>
                    <a:lnTo>
                      <a:pt x="2" y="18"/>
                    </a:lnTo>
                    <a:lnTo>
                      <a:pt x="8" y="9"/>
                    </a:lnTo>
                    <a:lnTo>
                      <a:pt x="17" y="3"/>
                    </a:lnTo>
                    <a:lnTo>
                      <a:pt x="27" y="0"/>
                    </a:lnTo>
                    <a:close/>
                  </a:path>
                </a:pathLst>
              </a:custGeom>
              <a:solidFill>
                <a:srgbClr val="000000"/>
              </a:solidFill>
              <a:ln w="9525">
                <a:noFill/>
                <a:round/>
                <a:headEnd/>
                <a:tailEnd/>
              </a:ln>
            </p:spPr>
            <p:txBody>
              <a:bodyPr/>
              <a:lstStyle/>
              <a:p>
                <a:endParaRPr lang="en-US" dirty="0"/>
              </a:p>
            </p:txBody>
          </p:sp>
          <p:sp>
            <p:nvSpPr>
              <p:cNvPr id="414" name="Freeform 317"/>
              <p:cNvSpPr>
                <a:spLocks/>
              </p:cNvSpPr>
              <p:nvPr/>
            </p:nvSpPr>
            <p:spPr bwMode="auto">
              <a:xfrm>
                <a:off x="3724" y="3454"/>
                <a:ext cx="12" cy="13"/>
              </a:xfrm>
              <a:custGeom>
                <a:avLst/>
                <a:gdLst>
                  <a:gd name="T0" fmla="*/ 17 w 35"/>
                  <a:gd name="T1" fmla="*/ 0 h 38"/>
                  <a:gd name="T2" fmla="*/ 25 w 35"/>
                  <a:gd name="T3" fmla="*/ 2 h 38"/>
                  <a:gd name="T4" fmla="*/ 30 w 35"/>
                  <a:gd name="T5" fmla="*/ 6 h 38"/>
                  <a:gd name="T6" fmla="*/ 34 w 35"/>
                  <a:gd name="T7" fmla="*/ 12 h 38"/>
                  <a:gd name="T8" fmla="*/ 35 w 35"/>
                  <a:gd name="T9" fmla="*/ 19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9 h 38"/>
                  <a:gd name="T26" fmla="*/ 2 w 35"/>
                  <a:gd name="T27" fmla="*/ 12 h 38"/>
                  <a:gd name="T28" fmla="*/ 5 w 35"/>
                  <a:gd name="T29" fmla="*/ 6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6"/>
                    </a:lnTo>
                    <a:lnTo>
                      <a:pt x="34" y="12"/>
                    </a:lnTo>
                    <a:lnTo>
                      <a:pt x="35" y="19"/>
                    </a:lnTo>
                    <a:lnTo>
                      <a:pt x="34" y="26"/>
                    </a:lnTo>
                    <a:lnTo>
                      <a:pt x="30" y="33"/>
                    </a:lnTo>
                    <a:lnTo>
                      <a:pt x="25" y="37"/>
                    </a:lnTo>
                    <a:lnTo>
                      <a:pt x="17" y="38"/>
                    </a:lnTo>
                    <a:lnTo>
                      <a:pt x="11" y="37"/>
                    </a:lnTo>
                    <a:lnTo>
                      <a:pt x="5" y="33"/>
                    </a:lnTo>
                    <a:lnTo>
                      <a:pt x="2" y="26"/>
                    </a:lnTo>
                    <a:lnTo>
                      <a:pt x="0" y="19"/>
                    </a:lnTo>
                    <a:lnTo>
                      <a:pt x="2" y="12"/>
                    </a:lnTo>
                    <a:lnTo>
                      <a:pt x="5" y="6"/>
                    </a:lnTo>
                    <a:lnTo>
                      <a:pt x="11" y="2"/>
                    </a:lnTo>
                    <a:lnTo>
                      <a:pt x="17" y="0"/>
                    </a:lnTo>
                    <a:close/>
                  </a:path>
                </a:pathLst>
              </a:custGeom>
              <a:solidFill>
                <a:srgbClr val="FFB73D"/>
              </a:solidFill>
              <a:ln w="9525">
                <a:noFill/>
                <a:round/>
                <a:headEnd/>
                <a:tailEnd/>
              </a:ln>
            </p:spPr>
            <p:txBody>
              <a:bodyPr/>
              <a:lstStyle/>
              <a:p>
                <a:endParaRPr lang="en-US" dirty="0"/>
              </a:p>
            </p:txBody>
          </p:sp>
          <p:sp>
            <p:nvSpPr>
              <p:cNvPr id="415" name="Freeform 318"/>
              <p:cNvSpPr>
                <a:spLocks/>
              </p:cNvSpPr>
              <p:nvPr/>
            </p:nvSpPr>
            <p:spPr bwMode="auto">
              <a:xfrm>
                <a:off x="3726" y="3457"/>
                <a:ext cx="6" cy="5"/>
              </a:xfrm>
              <a:custGeom>
                <a:avLst/>
                <a:gdLst>
                  <a:gd name="T0" fmla="*/ 7 w 17"/>
                  <a:gd name="T1" fmla="*/ 0 h 15"/>
                  <a:gd name="T2" fmla="*/ 11 w 17"/>
                  <a:gd name="T3" fmla="*/ 0 h 15"/>
                  <a:gd name="T4" fmla="*/ 14 w 17"/>
                  <a:gd name="T5" fmla="*/ 2 h 15"/>
                  <a:gd name="T6" fmla="*/ 17 w 17"/>
                  <a:gd name="T7" fmla="*/ 4 h 15"/>
                  <a:gd name="T8" fmla="*/ 17 w 17"/>
                  <a:gd name="T9" fmla="*/ 8 h 15"/>
                  <a:gd name="T10" fmla="*/ 17 w 17"/>
                  <a:gd name="T11" fmla="*/ 11 h 15"/>
                  <a:gd name="T12" fmla="*/ 14 w 17"/>
                  <a:gd name="T13" fmla="*/ 13 h 15"/>
                  <a:gd name="T14" fmla="*/ 11 w 17"/>
                  <a:gd name="T15" fmla="*/ 15 h 15"/>
                  <a:gd name="T16" fmla="*/ 7 w 17"/>
                  <a:gd name="T17" fmla="*/ 15 h 15"/>
                  <a:gd name="T18" fmla="*/ 5 w 17"/>
                  <a:gd name="T19" fmla="*/ 15 h 15"/>
                  <a:gd name="T20" fmla="*/ 2 w 17"/>
                  <a:gd name="T21" fmla="*/ 13 h 15"/>
                  <a:gd name="T22" fmla="*/ 1 w 17"/>
                  <a:gd name="T23" fmla="*/ 11 h 15"/>
                  <a:gd name="T24" fmla="*/ 0 w 17"/>
                  <a:gd name="T25" fmla="*/ 8 h 15"/>
                  <a:gd name="T26" fmla="*/ 1 w 17"/>
                  <a:gd name="T27" fmla="*/ 4 h 15"/>
                  <a:gd name="T28" fmla="*/ 2 w 17"/>
                  <a:gd name="T29" fmla="*/ 2 h 15"/>
                  <a:gd name="T30" fmla="*/ 5 w 17"/>
                  <a:gd name="T31" fmla="*/ 0 h 15"/>
                  <a:gd name="T32" fmla="*/ 7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7" y="0"/>
                    </a:moveTo>
                    <a:lnTo>
                      <a:pt x="11" y="0"/>
                    </a:lnTo>
                    <a:lnTo>
                      <a:pt x="14" y="2"/>
                    </a:lnTo>
                    <a:lnTo>
                      <a:pt x="17" y="4"/>
                    </a:lnTo>
                    <a:lnTo>
                      <a:pt x="17" y="8"/>
                    </a:lnTo>
                    <a:lnTo>
                      <a:pt x="17" y="11"/>
                    </a:lnTo>
                    <a:lnTo>
                      <a:pt x="14" y="13"/>
                    </a:lnTo>
                    <a:lnTo>
                      <a:pt x="11" y="15"/>
                    </a:lnTo>
                    <a:lnTo>
                      <a:pt x="7" y="15"/>
                    </a:lnTo>
                    <a:lnTo>
                      <a:pt x="5" y="15"/>
                    </a:lnTo>
                    <a:lnTo>
                      <a:pt x="2" y="13"/>
                    </a:lnTo>
                    <a:lnTo>
                      <a:pt x="1" y="11"/>
                    </a:lnTo>
                    <a:lnTo>
                      <a:pt x="0" y="8"/>
                    </a:lnTo>
                    <a:lnTo>
                      <a:pt x="1" y="4"/>
                    </a:lnTo>
                    <a:lnTo>
                      <a:pt x="2" y="2"/>
                    </a:lnTo>
                    <a:lnTo>
                      <a:pt x="5" y="0"/>
                    </a:lnTo>
                    <a:lnTo>
                      <a:pt x="7" y="0"/>
                    </a:lnTo>
                    <a:close/>
                  </a:path>
                </a:pathLst>
              </a:custGeom>
              <a:solidFill>
                <a:srgbClr val="FFFF00"/>
              </a:solidFill>
              <a:ln w="9525">
                <a:noFill/>
                <a:round/>
                <a:headEnd/>
                <a:tailEnd/>
              </a:ln>
            </p:spPr>
            <p:txBody>
              <a:bodyPr/>
              <a:lstStyle/>
              <a:p>
                <a:endParaRPr lang="en-US" dirty="0"/>
              </a:p>
            </p:txBody>
          </p:sp>
          <p:sp>
            <p:nvSpPr>
              <p:cNvPr id="416" name="Freeform 319"/>
              <p:cNvSpPr>
                <a:spLocks/>
              </p:cNvSpPr>
              <p:nvPr/>
            </p:nvSpPr>
            <p:spPr bwMode="auto">
              <a:xfrm>
                <a:off x="3742" y="3312"/>
                <a:ext cx="25" cy="25"/>
              </a:xfrm>
              <a:custGeom>
                <a:avLst/>
                <a:gdLst>
                  <a:gd name="T0" fmla="*/ 36 w 74"/>
                  <a:gd name="T1" fmla="*/ 0 h 74"/>
                  <a:gd name="T2" fmla="*/ 50 w 74"/>
                  <a:gd name="T3" fmla="*/ 2 h 74"/>
                  <a:gd name="T4" fmla="*/ 63 w 74"/>
                  <a:gd name="T5" fmla="*/ 10 h 74"/>
                  <a:gd name="T6" fmla="*/ 71 w 74"/>
                  <a:gd name="T7" fmla="*/ 23 h 74"/>
                  <a:gd name="T8" fmla="*/ 74 w 74"/>
                  <a:gd name="T9" fmla="*/ 37 h 74"/>
                  <a:gd name="T10" fmla="*/ 71 w 74"/>
                  <a:gd name="T11" fmla="*/ 52 h 74"/>
                  <a:gd name="T12" fmla="*/ 63 w 74"/>
                  <a:gd name="T13" fmla="*/ 63 h 74"/>
                  <a:gd name="T14" fmla="*/ 50 w 74"/>
                  <a:gd name="T15" fmla="*/ 71 h 74"/>
                  <a:gd name="T16" fmla="*/ 36 w 74"/>
                  <a:gd name="T17" fmla="*/ 74 h 74"/>
                  <a:gd name="T18" fmla="*/ 22 w 74"/>
                  <a:gd name="T19" fmla="*/ 71 h 74"/>
                  <a:gd name="T20" fmla="*/ 10 w 74"/>
                  <a:gd name="T21" fmla="*/ 63 h 74"/>
                  <a:gd name="T22" fmla="*/ 2 w 74"/>
                  <a:gd name="T23" fmla="*/ 52 h 74"/>
                  <a:gd name="T24" fmla="*/ 0 w 74"/>
                  <a:gd name="T25" fmla="*/ 37 h 74"/>
                  <a:gd name="T26" fmla="*/ 2 w 74"/>
                  <a:gd name="T27" fmla="*/ 23 h 74"/>
                  <a:gd name="T28" fmla="*/ 10 w 74"/>
                  <a:gd name="T29" fmla="*/ 10 h 74"/>
                  <a:gd name="T30" fmla="*/ 22 w 74"/>
                  <a:gd name="T31" fmla="*/ 2 h 74"/>
                  <a:gd name="T32" fmla="*/ 36 w 74"/>
                  <a:gd name="T33" fmla="*/ 0 h 7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4"/>
                  <a:gd name="T52" fmla="*/ 0 h 74"/>
                  <a:gd name="T53" fmla="*/ 74 w 74"/>
                  <a:gd name="T54" fmla="*/ 74 h 7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4" h="74">
                    <a:moveTo>
                      <a:pt x="36" y="0"/>
                    </a:moveTo>
                    <a:lnTo>
                      <a:pt x="50" y="2"/>
                    </a:lnTo>
                    <a:lnTo>
                      <a:pt x="63" y="10"/>
                    </a:lnTo>
                    <a:lnTo>
                      <a:pt x="71" y="23"/>
                    </a:lnTo>
                    <a:lnTo>
                      <a:pt x="74" y="37"/>
                    </a:lnTo>
                    <a:lnTo>
                      <a:pt x="71" y="52"/>
                    </a:lnTo>
                    <a:lnTo>
                      <a:pt x="63" y="63"/>
                    </a:lnTo>
                    <a:lnTo>
                      <a:pt x="50" y="71"/>
                    </a:lnTo>
                    <a:lnTo>
                      <a:pt x="36" y="74"/>
                    </a:lnTo>
                    <a:lnTo>
                      <a:pt x="22" y="71"/>
                    </a:lnTo>
                    <a:lnTo>
                      <a:pt x="10" y="63"/>
                    </a:lnTo>
                    <a:lnTo>
                      <a:pt x="2" y="52"/>
                    </a:lnTo>
                    <a:lnTo>
                      <a:pt x="0" y="37"/>
                    </a:lnTo>
                    <a:lnTo>
                      <a:pt x="2" y="23"/>
                    </a:lnTo>
                    <a:lnTo>
                      <a:pt x="10" y="10"/>
                    </a:lnTo>
                    <a:lnTo>
                      <a:pt x="22" y="2"/>
                    </a:lnTo>
                    <a:lnTo>
                      <a:pt x="36" y="0"/>
                    </a:lnTo>
                    <a:close/>
                  </a:path>
                </a:pathLst>
              </a:custGeom>
              <a:solidFill>
                <a:srgbClr val="000000"/>
              </a:solidFill>
              <a:ln w="9525">
                <a:noFill/>
                <a:round/>
                <a:headEnd/>
                <a:tailEnd/>
              </a:ln>
            </p:spPr>
            <p:txBody>
              <a:bodyPr/>
              <a:lstStyle/>
              <a:p>
                <a:endParaRPr lang="en-US" dirty="0"/>
              </a:p>
            </p:txBody>
          </p:sp>
          <p:sp>
            <p:nvSpPr>
              <p:cNvPr id="417" name="Freeform 320"/>
              <p:cNvSpPr>
                <a:spLocks/>
              </p:cNvSpPr>
              <p:nvPr/>
            </p:nvSpPr>
            <p:spPr bwMode="auto">
              <a:xfrm>
                <a:off x="3746" y="3316"/>
                <a:ext cx="17" cy="16"/>
              </a:xfrm>
              <a:custGeom>
                <a:avLst/>
                <a:gdLst>
                  <a:gd name="T0" fmla="*/ 25 w 51"/>
                  <a:gd name="T1" fmla="*/ 0 h 49"/>
                  <a:gd name="T2" fmla="*/ 35 w 51"/>
                  <a:gd name="T3" fmla="*/ 2 h 49"/>
                  <a:gd name="T4" fmla="*/ 43 w 51"/>
                  <a:gd name="T5" fmla="*/ 7 h 49"/>
                  <a:gd name="T6" fmla="*/ 48 w 51"/>
                  <a:gd name="T7" fmla="*/ 15 h 49"/>
                  <a:gd name="T8" fmla="*/ 51 w 51"/>
                  <a:gd name="T9" fmla="*/ 25 h 49"/>
                  <a:gd name="T10" fmla="*/ 48 w 51"/>
                  <a:gd name="T11" fmla="*/ 35 h 49"/>
                  <a:gd name="T12" fmla="*/ 43 w 51"/>
                  <a:gd name="T13" fmla="*/ 41 h 49"/>
                  <a:gd name="T14" fmla="*/ 35 w 51"/>
                  <a:gd name="T15" fmla="*/ 46 h 49"/>
                  <a:gd name="T16" fmla="*/ 25 w 51"/>
                  <a:gd name="T17" fmla="*/ 49 h 49"/>
                  <a:gd name="T18" fmla="*/ 16 w 51"/>
                  <a:gd name="T19" fmla="*/ 46 h 49"/>
                  <a:gd name="T20" fmla="*/ 8 w 51"/>
                  <a:gd name="T21" fmla="*/ 41 h 49"/>
                  <a:gd name="T22" fmla="*/ 3 w 51"/>
                  <a:gd name="T23" fmla="*/ 35 h 49"/>
                  <a:gd name="T24" fmla="*/ 0 w 51"/>
                  <a:gd name="T25" fmla="*/ 25 h 49"/>
                  <a:gd name="T26" fmla="*/ 3 w 51"/>
                  <a:gd name="T27" fmla="*/ 15 h 49"/>
                  <a:gd name="T28" fmla="*/ 8 w 51"/>
                  <a:gd name="T29" fmla="*/ 7 h 49"/>
                  <a:gd name="T30" fmla="*/ 16 w 51"/>
                  <a:gd name="T31" fmla="*/ 2 h 49"/>
                  <a:gd name="T32" fmla="*/ 25 w 51"/>
                  <a:gd name="T33" fmla="*/ 0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49"/>
                  <a:gd name="T53" fmla="*/ 51 w 51"/>
                  <a:gd name="T54" fmla="*/ 49 h 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49">
                    <a:moveTo>
                      <a:pt x="25" y="0"/>
                    </a:moveTo>
                    <a:lnTo>
                      <a:pt x="35" y="2"/>
                    </a:lnTo>
                    <a:lnTo>
                      <a:pt x="43" y="7"/>
                    </a:lnTo>
                    <a:lnTo>
                      <a:pt x="48" y="15"/>
                    </a:lnTo>
                    <a:lnTo>
                      <a:pt x="51" y="25"/>
                    </a:lnTo>
                    <a:lnTo>
                      <a:pt x="48" y="35"/>
                    </a:lnTo>
                    <a:lnTo>
                      <a:pt x="43" y="41"/>
                    </a:lnTo>
                    <a:lnTo>
                      <a:pt x="35" y="46"/>
                    </a:lnTo>
                    <a:lnTo>
                      <a:pt x="25" y="49"/>
                    </a:lnTo>
                    <a:lnTo>
                      <a:pt x="16" y="46"/>
                    </a:lnTo>
                    <a:lnTo>
                      <a:pt x="8" y="41"/>
                    </a:lnTo>
                    <a:lnTo>
                      <a:pt x="3" y="35"/>
                    </a:lnTo>
                    <a:lnTo>
                      <a:pt x="0" y="25"/>
                    </a:lnTo>
                    <a:lnTo>
                      <a:pt x="3" y="15"/>
                    </a:lnTo>
                    <a:lnTo>
                      <a:pt x="8" y="7"/>
                    </a:lnTo>
                    <a:lnTo>
                      <a:pt x="16" y="2"/>
                    </a:lnTo>
                    <a:lnTo>
                      <a:pt x="25" y="0"/>
                    </a:lnTo>
                    <a:close/>
                  </a:path>
                </a:pathLst>
              </a:custGeom>
              <a:solidFill>
                <a:srgbClr val="FFB73D"/>
              </a:solidFill>
              <a:ln w="9525">
                <a:noFill/>
                <a:round/>
                <a:headEnd/>
                <a:tailEnd/>
              </a:ln>
            </p:spPr>
            <p:txBody>
              <a:bodyPr/>
              <a:lstStyle/>
              <a:p>
                <a:endParaRPr lang="en-US" dirty="0"/>
              </a:p>
            </p:txBody>
          </p:sp>
          <p:sp>
            <p:nvSpPr>
              <p:cNvPr id="418" name="Freeform 321"/>
              <p:cNvSpPr>
                <a:spLocks/>
              </p:cNvSpPr>
              <p:nvPr/>
            </p:nvSpPr>
            <p:spPr bwMode="auto">
              <a:xfrm>
                <a:off x="3750" y="3320"/>
                <a:ext cx="7" cy="7"/>
              </a:xfrm>
              <a:custGeom>
                <a:avLst/>
                <a:gdLst>
                  <a:gd name="T0" fmla="*/ 10 w 22"/>
                  <a:gd name="T1" fmla="*/ 0 h 22"/>
                  <a:gd name="T2" fmla="*/ 16 w 22"/>
                  <a:gd name="T3" fmla="*/ 2 h 22"/>
                  <a:gd name="T4" fmla="*/ 18 w 22"/>
                  <a:gd name="T5" fmla="*/ 3 h 22"/>
                  <a:gd name="T6" fmla="*/ 21 w 22"/>
                  <a:gd name="T7" fmla="*/ 7 h 22"/>
                  <a:gd name="T8" fmla="*/ 22 w 22"/>
                  <a:gd name="T9" fmla="*/ 9 h 22"/>
                  <a:gd name="T10" fmla="*/ 21 w 22"/>
                  <a:gd name="T11" fmla="*/ 14 h 22"/>
                  <a:gd name="T12" fmla="*/ 18 w 22"/>
                  <a:gd name="T13" fmla="*/ 18 h 22"/>
                  <a:gd name="T14" fmla="*/ 16 w 22"/>
                  <a:gd name="T15" fmla="*/ 21 h 22"/>
                  <a:gd name="T16" fmla="*/ 10 w 22"/>
                  <a:gd name="T17" fmla="*/ 22 h 22"/>
                  <a:gd name="T18" fmla="*/ 6 w 22"/>
                  <a:gd name="T19" fmla="*/ 21 h 22"/>
                  <a:gd name="T20" fmla="*/ 4 w 22"/>
                  <a:gd name="T21" fmla="*/ 18 h 22"/>
                  <a:gd name="T22" fmla="*/ 1 w 22"/>
                  <a:gd name="T23" fmla="*/ 14 h 22"/>
                  <a:gd name="T24" fmla="*/ 0 w 22"/>
                  <a:gd name="T25" fmla="*/ 9 h 22"/>
                  <a:gd name="T26" fmla="*/ 1 w 22"/>
                  <a:gd name="T27" fmla="*/ 7 h 22"/>
                  <a:gd name="T28" fmla="*/ 4 w 22"/>
                  <a:gd name="T29" fmla="*/ 3 h 22"/>
                  <a:gd name="T30" fmla="*/ 6 w 22"/>
                  <a:gd name="T31" fmla="*/ 2 h 22"/>
                  <a:gd name="T32" fmla="*/ 10 w 22"/>
                  <a:gd name="T33" fmla="*/ 0 h 2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22"/>
                  <a:gd name="T53" fmla="*/ 22 w 22"/>
                  <a:gd name="T54" fmla="*/ 22 h 2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22">
                    <a:moveTo>
                      <a:pt x="10" y="0"/>
                    </a:moveTo>
                    <a:lnTo>
                      <a:pt x="16" y="2"/>
                    </a:lnTo>
                    <a:lnTo>
                      <a:pt x="18" y="3"/>
                    </a:lnTo>
                    <a:lnTo>
                      <a:pt x="21" y="7"/>
                    </a:lnTo>
                    <a:lnTo>
                      <a:pt x="22" y="9"/>
                    </a:lnTo>
                    <a:lnTo>
                      <a:pt x="21" y="14"/>
                    </a:lnTo>
                    <a:lnTo>
                      <a:pt x="18" y="18"/>
                    </a:lnTo>
                    <a:lnTo>
                      <a:pt x="16" y="21"/>
                    </a:lnTo>
                    <a:lnTo>
                      <a:pt x="10" y="22"/>
                    </a:lnTo>
                    <a:lnTo>
                      <a:pt x="6" y="21"/>
                    </a:lnTo>
                    <a:lnTo>
                      <a:pt x="4" y="18"/>
                    </a:lnTo>
                    <a:lnTo>
                      <a:pt x="1" y="14"/>
                    </a:lnTo>
                    <a:lnTo>
                      <a:pt x="0" y="9"/>
                    </a:lnTo>
                    <a:lnTo>
                      <a:pt x="1" y="7"/>
                    </a:lnTo>
                    <a:lnTo>
                      <a:pt x="4" y="3"/>
                    </a:lnTo>
                    <a:lnTo>
                      <a:pt x="6" y="2"/>
                    </a:lnTo>
                    <a:lnTo>
                      <a:pt x="10" y="0"/>
                    </a:lnTo>
                    <a:close/>
                  </a:path>
                </a:pathLst>
              </a:custGeom>
              <a:solidFill>
                <a:srgbClr val="FFFF00"/>
              </a:solidFill>
              <a:ln w="9525">
                <a:noFill/>
                <a:round/>
                <a:headEnd/>
                <a:tailEnd/>
              </a:ln>
            </p:spPr>
            <p:txBody>
              <a:bodyPr/>
              <a:lstStyle/>
              <a:p>
                <a:endParaRPr lang="en-US" dirty="0"/>
              </a:p>
            </p:txBody>
          </p:sp>
          <p:sp>
            <p:nvSpPr>
              <p:cNvPr id="419" name="Freeform 322"/>
              <p:cNvSpPr>
                <a:spLocks/>
              </p:cNvSpPr>
              <p:nvPr/>
            </p:nvSpPr>
            <p:spPr bwMode="auto">
              <a:xfrm>
                <a:off x="3750" y="3540"/>
                <a:ext cx="19" cy="18"/>
              </a:xfrm>
              <a:custGeom>
                <a:avLst/>
                <a:gdLst>
                  <a:gd name="T0" fmla="*/ 28 w 57"/>
                  <a:gd name="T1" fmla="*/ 0 h 54"/>
                  <a:gd name="T2" fmla="*/ 40 w 57"/>
                  <a:gd name="T3" fmla="*/ 3 h 54"/>
                  <a:gd name="T4" fmla="*/ 49 w 57"/>
                  <a:gd name="T5" fmla="*/ 8 h 54"/>
                  <a:gd name="T6" fmla="*/ 54 w 57"/>
                  <a:gd name="T7" fmla="*/ 17 h 54"/>
                  <a:gd name="T8" fmla="*/ 57 w 57"/>
                  <a:gd name="T9" fmla="*/ 28 h 54"/>
                  <a:gd name="T10" fmla="*/ 54 w 57"/>
                  <a:gd name="T11" fmla="*/ 39 h 54"/>
                  <a:gd name="T12" fmla="*/ 49 w 57"/>
                  <a:gd name="T13" fmla="*/ 47 h 54"/>
                  <a:gd name="T14" fmla="*/ 40 w 57"/>
                  <a:gd name="T15" fmla="*/ 52 h 54"/>
                  <a:gd name="T16" fmla="*/ 28 w 57"/>
                  <a:gd name="T17" fmla="*/ 54 h 54"/>
                  <a:gd name="T18" fmla="*/ 17 w 57"/>
                  <a:gd name="T19" fmla="*/ 52 h 54"/>
                  <a:gd name="T20" fmla="*/ 7 w 57"/>
                  <a:gd name="T21" fmla="*/ 47 h 54"/>
                  <a:gd name="T22" fmla="*/ 2 w 57"/>
                  <a:gd name="T23" fmla="*/ 39 h 54"/>
                  <a:gd name="T24" fmla="*/ 0 w 57"/>
                  <a:gd name="T25" fmla="*/ 28 h 54"/>
                  <a:gd name="T26" fmla="*/ 2 w 57"/>
                  <a:gd name="T27" fmla="*/ 17 h 54"/>
                  <a:gd name="T28" fmla="*/ 7 w 57"/>
                  <a:gd name="T29" fmla="*/ 8 h 54"/>
                  <a:gd name="T30" fmla="*/ 17 w 57"/>
                  <a:gd name="T31" fmla="*/ 3 h 54"/>
                  <a:gd name="T32" fmla="*/ 28 w 57"/>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4"/>
                  <a:gd name="T53" fmla="*/ 57 w 57"/>
                  <a:gd name="T54" fmla="*/ 54 h 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4">
                    <a:moveTo>
                      <a:pt x="28" y="0"/>
                    </a:moveTo>
                    <a:lnTo>
                      <a:pt x="40" y="3"/>
                    </a:lnTo>
                    <a:lnTo>
                      <a:pt x="49" y="8"/>
                    </a:lnTo>
                    <a:lnTo>
                      <a:pt x="54" y="17"/>
                    </a:lnTo>
                    <a:lnTo>
                      <a:pt x="57" y="28"/>
                    </a:lnTo>
                    <a:lnTo>
                      <a:pt x="54" y="39"/>
                    </a:lnTo>
                    <a:lnTo>
                      <a:pt x="49" y="47"/>
                    </a:lnTo>
                    <a:lnTo>
                      <a:pt x="40" y="52"/>
                    </a:lnTo>
                    <a:lnTo>
                      <a:pt x="28" y="54"/>
                    </a:lnTo>
                    <a:lnTo>
                      <a:pt x="17" y="52"/>
                    </a:lnTo>
                    <a:lnTo>
                      <a:pt x="7" y="47"/>
                    </a:lnTo>
                    <a:lnTo>
                      <a:pt x="2" y="39"/>
                    </a:lnTo>
                    <a:lnTo>
                      <a:pt x="0" y="28"/>
                    </a:lnTo>
                    <a:lnTo>
                      <a:pt x="2" y="17"/>
                    </a:lnTo>
                    <a:lnTo>
                      <a:pt x="7" y="8"/>
                    </a:lnTo>
                    <a:lnTo>
                      <a:pt x="17" y="3"/>
                    </a:lnTo>
                    <a:lnTo>
                      <a:pt x="28" y="0"/>
                    </a:lnTo>
                    <a:close/>
                  </a:path>
                </a:pathLst>
              </a:custGeom>
              <a:solidFill>
                <a:srgbClr val="000000"/>
              </a:solidFill>
              <a:ln w="9525">
                <a:noFill/>
                <a:round/>
                <a:headEnd/>
                <a:tailEnd/>
              </a:ln>
            </p:spPr>
            <p:txBody>
              <a:bodyPr/>
              <a:lstStyle/>
              <a:p>
                <a:endParaRPr lang="en-US" dirty="0"/>
              </a:p>
            </p:txBody>
          </p:sp>
          <p:sp>
            <p:nvSpPr>
              <p:cNvPr id="420" name="Freeform 323"/>
              <p:cNvSpPr>
                <a:spLocks/>
              </p:cNvSpPr>
              <p:nvPr/>
            </p:nvSpPr>
            <p:spPr bwMode="auto">
              <a:xfrm>
                <a:off x="3753" y="3543"/>
                <a:ext cx="12" cy="12"/>
              </a:xfrm>
              <a:custGeom>
                <a:avLst/>
                <a:gdLst>
                  <a:gd name="T0" fmla="*/ 19 w 36"/>
                  <a:gd name="T1" fmla="*/ 0 h 36"/>
                  <a:gd name="T2" fmla="*/ 26 w 36"/>
                  <a:gd name="T3" fmla="*/ 1 h 36"/>
                  <a:gd name="T4" fmla="*/ 31 w 36"/>
                  <a:gd name="T5" fmla="*/ 5 h 36"/>
                  <a:gd name="T6" fmla="*/ 35 w 36"/>
                  <a:gd name="T7" fmla="*/ 12 h 36"/>
                  <a:gd name="T8" fmla="*/ 36 w 36"/>
                  <a:gd name="T9" fmla="*/ 19 h 36"/>
                  <a:gd name="T10" fmla="*/ 35 w 36"/>
                  <a:gd name="T11" fmla="*/ 26 h 36"/>
                  <a:gd name="T12" fmla="*/ 31 w 36"/>
                  <a:gd name="T13" fmla="*/ 31 h 36"/>
                  <a:gd name="T14" fmla="*/ 26 w 36"/>
                  <a:gd name="T15" fmla="*/ 35 h 36"/>
                  <a:gd name="T16" fmla="*/ 19 w 36"/>
                  <a:gd name="T17" fmla="*/ 36 h 36"/>
                  <a:gd name="T18" fmla="*/ 11 w 36"/>
                  <a:gd name="T19" fmla="*/ 35 h 36"/>
                  <a:gd name="T20" fmla="*/ 6 w 36"/>
                  <a:gd name="T21" fmla="*/ 31 h 36"/>
                  <a:gd name="T22" fmla="*/ 1 w 36"/>
                  <a:gd name="T23" fmla="*/ 26 h 36"/>
                  <a:gd name="T24" fmla="*/ 0 w 36"/>
                  <a:gd name="T25" fmla="*/ 19 h 36"/>
                  <a:gd name="T26" fmla="*/ 1 w 36"/>
                  <a:gd name="T27" fmla="*/ 12 h 36"/>
                  <a:gd name="T28" fmla="*/ 6 w 36"/>
                  <a:gd name="T29" fmla="*/ 5 h 36"/>
                  <a:gd name="T30" fmla="*/ 11 w 36"/>
                  <a:gd name="T31" fmla="*/ 1 h 36"/>
                  <a:gd name="T32" fmla="*/ 19 w 36"/>
                  <a:gd name="T33" fmla="*/ 0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6"/>
                  <a:gd name="T53" fmla="*/ 36 w 36"/>
                  <a:gd name="T54" fmla="*/ 36 h 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6">
                    <a:moveTo>
                      <a:pt x="19" y="0"/>
                    </a:moveTo>
                    <a:lnTo>
                      <a:pt x="26" y="1"/>
                    </a:lnTo>
                    <a:lnTo>
                      <a:pt x="31" y="5"/>
                    </a:lnTo>
                    <a:lnTo>
                      <a:pt x="35" y="12"/>
                    </a:lnTo>
                    <a:lnTo>
                      <a:pt x="36" y="19"/>
                    </a:lnTo>
                    <a:lnTo>
                      <a:pt x="35" y="26"/>
                    </a:lnTo>
                    <a:lnTo>
                      <a:pt x="31" y="31"/>
                    </a:lnTo>
                    <a:lnTo>
                      <a:pt x="26" y="35"/>
                    </a:lnTo>
                    <a:lnTo>
                      <a:pt x="19" y="36"/>
                    </a:lnTo>
                    <a:lnTo>
                      <a:pt x="11" y="35"/>
                    </a:lnTo>
                    <a:lnTo>
                      <a:pt x="6" y="31"/>
                    </a:lnTo>
                    <a:lnTo>
                      <a:pt x="1" y="26"/>
                    </a:lnTo>
                    <a:lnTo>
                      <a:pt x="0" y="19"/>
                    </a:lnTo>
                    <a:lnTo>
                      <a:pt x="1" y="12"/>
                    </a:lnTo>
                    <a:lnTo>
                      <a:pt x="6" y="5"/>
                    </a:lnTo>
                    <a:lnTo>
                      <a:pt x="11" y="1"/>
                    </a:lnTo>
                    <a:lnTo>
                      <a:pt x="19" y="0"/>
                    </a:lnTo>
                    <a:close/>
                  </a:path>
                </a:pathLst>
              </a:custGeom>
              <a:solidFill>
                <a:srgbClr val="FFB73D"/>
              </a:solidFill>
              <a:ln w="9525">
                <a:noFill/>
                <a:round/>
                <a:headEnd/>
                <a:tailEnd/>
              </a:ln>
            </p:spPr>
            <p:txBody>
              <a:bodyPr/>
              <a:lstStyle/>
              <a:p>
                <a:endParaRPr lang="en-US" dirty="0"/>
              </a:p>
            </p:txBody>
          </p:sp>
          <p:sp>
            <p:nvSpPr>
              <p:cNvPr id="421" name="Freeform 324"/>
              <p:cNvSpPr>
                <a:spLocks/>
              </p:cNvSpPr>
              <p:nvPr/>
            </p:nvSpPr>
            <p:spPr bwMode="auto">
              <a:xfrm>
                <a:off x="3756" y="3546"/>
                <a:ext cx="5" cy="5"/>
              </a:xfrm>
              <a:custGeom>
                <a:avLst/>
                <a:gdLst>
                  <a:gd name="T0" fmla="*/ 8 w 17"/>
                  <a:gd name="T1" fmla="*/ 0 h 17"/>
                  <a:gd name="T2" fmla="*/ 12 w 17"/>
                  <a:gd name="T3" fmla="*/ 0 h 17"/>
                  <a:gd name="T4" fmla="*/ 14 w 17"/>
                  <a:gd name="T5" fmla="*/ 1 h 17"/>
                  <a:gd name="T6" fmla="*/ 15 w 17"/>
                  <a:gd name="T7" fmla="*/ 4 h 17"/>
                  <a:gd name="T8" fmla="*/ 17 w 17"/>
                  <a:gd name="T9" fmla="*/ 8 h 17"/>
                  <a:gd name="T10" fmla="*/ 15 w 17"/>
                  <a:gd name="T11" fmla="*/ 10 h 17"/>
                  <a:gd name="T12" fmla="*/ 14 w 17"/>
                  <a:gd name="T13" fmla="*/ 14 h 17"/>
                  <a:gd name="T14" fmla="*/ 12 w 17"/>
                  <a:gd name="T15" fmla="*/ 15 h 17"/>
                  <a:gd name="T16" fmla="*/ 8 w 17"/>
                  <a:gd name="T17" fmla="*/ 17 h 17"/>
                  <a:gd name="T18" fmla="*/ 4 w 17"/>
                  <a:gd name="T19" fmla="*/ 15 h 17"/>
                  <a:gd name="T20" fmla="*/ 2 w 17"/>
                  <a:gd name="T21" fmla="*/ 14 h 17"/>
                  <a:gd name="T22" fmla="*/ 0 w 17"/>
                  <a:gd name="T23" fmla="*/ 10 h 17"/>
                  <a:gd name="T24" fmla="*/ 0 w 17"/>
                  <a:gd name="T25" fmla="*/ 8 h 17"/>
                  <a:gd name="T26" fmla="*/ 0 w 17"/>
                  <a:gd name="T27" fmla="*/ 4 h 17"/>
                  <a:gd name="T28" fmla="*/ 2 w 17"/>
                  <a:gd name="T29" fmla="*/ 1 h 17"/>
                  <a:gd name="T30" fmla="*/ 4 w 17"/>
                  <a:gd name="T31" fmla="*/ 0 h 17"/>
                  <a:gd name="T32" fmla="*/ 8 w 17"/>
                  <a:gd name="T33" fmla="*/ 0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7"/>
                  <a:gd name="T53" fmla="*/ 17 w 17"/>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7">
                    <a:moveTo>
                      <a:pt x="8" y="0"/>
                    </a:moveTo>
                    <a:lnTo>
                      <a:pt x="12" y="0"/>
                    </a:lnTo>
                    <a:lnTo>
                      <a:pt x="14" y="1"/>
                    </a:lnTo>
                    <a:lnTo>
                      <a:pt x="15" y="4"/>
                    </a:lnTo>
                    <a:lnTo>
                      <a:pt x="17" y="8"/>
                    </a:lnTo>
                    <a:lnTo>
                      <a:pt x="15" y="10"/>
                    </a:lnTo>
                    <a:lnTo>
                      <a:pt x="14" y="14"/>
                    </a:lnTo>
                    <a:lnTo>
                      <a:pt x="12" y="15"/>
                    </a:lnTo>
                    <a:lnTo>
                      <a:pt x="8" y="17"/>
                    </a:lnTo>
                    <a:lnTo>
                      <a:pt x="4" y="15"/>
                    </a:lnTo>
                    <a:lnTo>
                      <a:pt x="2" y="14"/>
                    </a:lnTo>
                    <a:lnTo>
                      <a:pt x="0" y="10"/>
                    </a:lnTo>
                    <a:lnTo>
                      <a:pt x="0" y="8"/>
                    </a:lnTo>
                    <a:lnTo>
                      <a:pt x="0" y="4"/>
                    </a:lnTo>
                    <a:lnTo>
                      <a:pt x="2" y="1"/>
                    </a:lnTo>
                    <a:lnTo>
                      <a:pt x="4" y="0"/>
                    </a:lnTo>
                    <a:lnTo>
                      <a:pt x="8" y="0"/>
                    </a:lnTo>
                    <a:close/>
                  </a:path>
                </a:pathLst>
              </a:custGeom>
              <a:solidFill>
                <a:srgbClr val="FFFF00"/>
              </a:solidFill>
              <a:ln w="9525">
                <a:noFill/>
                <a:round/>
                <a:headEnd/>
                <a:tailEnd/>
              </a:ln>
            </p:spPr>
            <p:txBody>
              <a:bodyPr/>
              <a:lstStyle/>
              <a:p>
                <a:endParaRPr lang="en-US" dirty="0"/>
              </a:p>
            </p:txBody>
          </p:sp>
          <p:sp>
            <p:nvSpPr>
              <p:cNvPr id="422" name="Freeform 325"/>
              <p:cNvSpPr>
                <a:spLocks/>
              </p:cNvSpPr>
              <p:nvPr/>
            </p:nvSpPr>
            <p:spPr bwMode="auto">
              <a:xfrm>
                <a:off x="3663" y="3568"/>
                <a:ext cx="19" cy="19"/>
              </a:xfrm>
              <a:custGeom>
                <a:avLst/>
                <a:gdLst>
                  <a:gd name="T0" fmla="*/ 28 w 57"/>
                  <a:gd name="T1" fmla="*/ 0 h 56"/>
                  <a:gd name="T2" fmla="*/ 40 w 57"/>
                  <a:gd name="T3" fmla="*/ 3 h 56"/>
                  <a:gd name="T4" fmla="*/ 49 w 57"/>
                  <a:gd name="T5" fmla="*/ 8 h 56"/>
                  <a:gd name="T6" fmla="*/ 54 w 57"/>
                  <a:gd name="T7" fmla="*/ 17 h 56"/>
                  <a:gd name="T8" fmla="*/ 57 w 57"/>
                  <a:gd name="T9" fmla="*/ 29 h 56"/>
                  <a:gd name="T10" fmla="*/ 54 w 57"/>
                  <a:gd name="T11" fmla="*/ 39 h 56"/>
                  <a:gd name="T12" fmla="*/ 49 w 57"/>
                  <a:gd name="T13" fmla="*/ 48 h 56"/>
                  <a:gd name="T14" fmla="*/ 40 w 57"/>
                  <a:gd name="T15" fmla="*/ 54 h 56"/>
                  <a:gd name="T16" fmla="*/ 28 w 57"/>
                  <a:gd name="T17" fmla="*/ 56 h 56"/>
                  <a:gd name="T18" fmla="*/ 18 w 57"/>
                  <a:gd name="T19" fmla="*/ 54 h 56"/>
                  <a:gd name="T20" fmla="*/ 9 w 57"/>
                  <a:gd name="T21" fmla="*/ 48 h 56"/>
                  <a:gd name="T22" fmla="*/ 2 w 57"/>
                  <a:gd name="T23" fmla="*/ 39 h 56"/>
                  <a:gd name="T24" fmla="*/ 0 w 57"/>
                  <a:gd name="T25" fmla="*/ 29 h 56"/>
                  <a:gd name="T26" fmla="*/ 2 w 57"/>
                  <a:gd name="T27" fmla="*/ 17 h 56"/>
                  <a:gd name="T28" fmla="*/ 9 w 57"/>
                  <a:gd name="T29" fmla="*/ 8 h 56"/>
                  <a:gd name="T30" fmla="*/ 18 w 57"/>
                  <a:gd name="T31" fmla="*/ 3 h 56"/>
                  <a:gd name="T32" fmla="*/ 28 w 57"/>
                  <a:gd name="T33" fmla="*/ 0 h 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6"/>
                  <a:gd name="T53" fmla="*/ 57 w 57"/>
                  <a:gd name="T54" fmla="*/ 56 h 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6">
                    <a:moveTo>
                      <a:pt x="28" y="0"/>
                    </a:moveTo>
                    <a:lnTo>
                      <a:pt x="40" y="3"/>
                    </a:lnTo>
                    <a:lnTo>
                      <a:pt x="49" y="8"/>
                    </a:lnTo>
                    <a:lnTo>
                      <a:pt x="54" y="17"/>
                    </a:lnTo>
                    <a:lnTo>
                      <a:pt x="57" y="29"/>
                    </a:lnTo>
                    <a:lnTo>
                      <a:pt x="54" y="39"/>
                    </a:lnTo>
                    <a:lnTo>
                      <a:pt x="49" y="48"/>
                    </a:lnTo>
                    <a:lnTo>
                      <a:pt x="40" y="54"/>
                    </a:lnTo>
                    <a:lnTo>
                      <a:pt x="28" y="56"/>
                    </a:lnTo>
                    <a:lnTo>
                      <a:pt x="18" y="54"/>
                    </a:lnTo>
                    <a:lnTo>
                      <a:pt x="9" y="48"/>
                    </a:lnTo>
                    <a:lnTo>
                      <a:pt x="2" y="39"/>
                    </a:lnTo>
                    <a:lnTo>
                      <a:pt x="0" y="29"/>
                    </a:lnTo>
                    <a:lnTo>
                      <a:pt x="2" y="17"/>
                    </a:lnTo>
                    <a:lnTo>
                      <a:pt x="9" y="8"/>
                    </a:lnTo>
                    <a:lnTo>
                      <a:pt x="18" y="3"/>
                    </a:lnTo>
                    <a:lnTo>
                      <a:pt x="28" y="0"/>
                    </a:lnTo>
                    <a:close/>
                  </a:path>
                </a:pathLst>
              </a:custGeom>
              <a:solidFill>
                <a:srgbClr val="000000"/>
              </a:solidFill>
              <a:ln w="9525">
                <a:noFill/>
                <a:round/>
                <a:headEnd/>
                <a:tailEnd/>
              </a:ln>
            </p:spPr>
            <p:txBody>
              <a:bodyPr/>
              <a:lstStyle/>
              <a:p>
                <a:endParaRPr lang="en-US" dirty="0"/>
              </a:p>
            </p:txBody>
          </p:sp>
          <p:sp>
            <p:nvSpPr>
              <p:cNvPr id="423" name="Freeform 326"/>
              <p:cNvSpPr>
                <a:spLocks/>
              </p:cNvSpPr>
              <p:nvPr/>
            </p:nvSpPr>
            <p:spPr bwMode="auto">
              <a:xfrm>
                <a:off x="3667" y="3572"/>
                <a:ext cx="12" cy="12"/>
              </a:xfrm>
              <a:custGeom>
                <a:avLst/>
                <a:gdLst>
                  <a:gd name="T0" fmla="*/ 17 w 36"/>
                  <a:gd name="T1" fmla="*/ 0 h 37"/>
                  <a:gd name="T2" fmla="*/ 25 w 36"/>
                  <a:gd name="T3" fmla="*/ 1 h 37"/>
                  <a:gd name="T4" fmla="*/ 31 w 36"/>
                  <a:gd name="T5" fmla="*/ 5 h 37"/>
                  <a:gd name="T6" fmla="*/ 35 w 36"/>
                  <a:gd name="T7" fmla="*/ 11 h 37"/>
                  <a:gd name="T8" fmla="*/ 36 w 36"/>
                  <a:gd name="T9" fmla="*/ 18 h 37"/>
                  <a:gd name="T10" fmla="*/ 35 w 36"/>
                  <a:gd name="T11" fmla="*/ 26 h 37"/>
                  <a:gd name="T12" fmla="*/ 31 w 36"/>
                  <a:gd name="T13" fmla="*/ 31 h 37"/>
                  <a:gd name="T14" fmla="*/ 25 w 36"/>
                  <a:gd name="T15" fmla="*/ 36 h 37"/>
                  <a:gd name="T16" fmla="*/ 17 w 36"/>
                  <a:gd name="T17" fmla="*/ 37 h 37"/>
                  <a:gd name="T18" fmla="*/ 11 w 36"/>
                  <a:gd name="T19" fmla="*/ 36 h 37"/>
                  <a:gd name="T20" fmla="*/ 5 w 36"/>
                  <a:gd name="T21" fmla="*/ 31 h 37"/>
                  <a:gd name="T22" fmla="*/ 1 w 36"/>
                  <a:gd name="T23" fmla="*/ 26 h 37"/>
                  <a:gd name="T24" fmla="*/ 0 w 36"/>
                  <a:gd name="T25" fmla="*/ 18 h 37"/>
                  <a:gd name="T26" fmla="*/ 1 w 36"/>
                  <a:gd name="T27" fmla="*/ 11 h 37"/>
                  <a:gd name="T28" fmla="*/ 5 w 36"/>
                  <a:gd name="T29" fmla="*/ 5 h 37"/>
                  <a:gd name="T30" fmla="*/ 11 w 36"/>
                  <a:gd name="T31" fmla="*/ 1 h 37"/>
                  <a:gd name="T32" fmla="*/ 17 w 36"/>
                  <a:gd name="T33" fmla="*/ 0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7"/>
                  <a:gd name="T53" fmla="*/ 36 w 36"/>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7">
                    <a:moveTo>
                      <a:pt x="17" y="0"/>
                    </a:moveTo>
                    <a:lnTo>
                      <a:pt x="25" y="1"/>
                    </a:lnTo>
                    <a:lnTo>
                      <a:pt x="31" y="5"/>
                    </a:lnTo>
                    <a:lnTo>
                      <a:pt x="35" y="11"/>
                    </a:lnTo>
                    <a:lnTo>
                      <a:pt x="36" y="18"/>
                    </a:lnTo>
                    <a:lnTo>
                      <a:pt x="35" y="26"/>
                    </a:lnTo>
                    <a:lnTo>
                      <a:pt x="31" y="31"/>
                    </a:lnTo>
                    <a:lnTo>
                      <a:pt x="25" y="36"/>
                    </a:lnTo>
                    <a:lnTo>
                      <a:pt x="17" y="37"/>
                    </a:lnTo>
                    <a:lnTo>
                      <a:pt x="11" y="36"/>
                    </a:lnTo>
                    <a:lnTo>
                      <a:pt x="5" y="31"/>
                    </a:lnTo>
                    <a:lnTo>
                      <a:pt x="1" y="26"/>
                    </a:lnTo>
                    <a:lnTo>
                      <a:pt x="0" y="18"/>
                    </a:lnTo>
                    <a:lnTo>
                      <a:pt x="1" y="11"/>
                    </a:lnTo>
                    <a:lnTo>
                      <a:pt x="5" y="5"/>
                    </a:lnTo>
                    <a:lnTo>
                      <a:pt x="11" y="1"/>
                    </a:lnTo>
                    <a:lnTo>
                      <a:pt x="17" y="0"/>
                    </a:lnTo>
                    <a:close/>
                  </a:path>
                </a:pathLst>
              </a:custGeom>
              <a:solidFill>
                <a:srgbClr val="FFB73D"/>
              </a:solidFill>
              <a:ln w="9525">
                <a:noFill/>
                <a:round/>
                <a:headEnd/>
                <a:tailEnd/>
              </a:ln>
            </p:spPr>
            <p:txBody>
              <a:bodyPr/>
              <a:lstStyle/>
              <a:p>
                <a:endParaRPr lang="en-US" dirty="0"/>
              </a:p>
            </p:txBody>
          </p:sp>
          <p:sp>
            <p:nvSpPr>
              <p:cNvPr id="424" name="Freeform 327"/>
              <p:cNvSpPr>
                <a:spLocks/>
              </p:cNvSpPr>
              <p:nvPr/>
            </p:nvSpPr>
            <p:spPr bwMode="auto">
              <a:xfrm>
                <a:off x="3670" y="3575"/>
                <a:ext cx="5" cy="5"/>
              </a:xfrm>
              <a:custGeom>
                <a:avLst/>
                <a:gdLst>
                  <a:gd name="T0" fmla="*/ 6 w 17"/>
                  <a:gd name="T1" fmla="*/ 0 h 14"/>
                  <a:gd name="T2" fmla="*/ 10 w 17"/>
                  <a:gd name="T3" fmla="*/ 0 h 14"/>
                  <a:gd name="T4" fmla="*/ 14 w 17"/>
                  <a:gd name="T5" fmla="*/ 1 h 14"/>
                  <a:gd name="T6" fmla="*/ 15 w 17"/>
                  <a:gd name="T7" fmla="*/ 4 h 14"/>
                  <a:gd name="T8" fmla="*/ 17 w 17"/>
                  <a:gd name="T9" fmla="*/ 8 h 14"/>
                  <a:gd name="T10" fmla="*/ 15 w 17"/>
                  <a:gd name="T11" fmla="*/ 10 h 14"/>
                  <a:gd name="T12" fmla="*/ 14 w 17"/>
                  <a:gd name="T13" fmla="*/ 13 h 14"/>
                  <a:gd name="T14" fmla="*/ 10 w 17"/>
                  <a:gd name="T15" fmla="*/ 14 h 14"/>
                  <a:gd name="T16" fmla="*/ 6 w 17"/>
                  <a:gd name="T17" fmla="*/ 14 h 14"/>
                  <a:gd name="T18" fmla="*/ 4 w 17"/>
                  <a:gd name="T19" fmla="*/ 14 h 14"/>
                  <a:gd name="T20" fmla="*/ 3 w 17"/>
                  <a:gd name="T21" fmla="*/ 13 h 14"/>
                  <a:gd name="T22" fmla="*/ 1 w 17"/>
                  <a:gd name="T23" fmla="*/ 10 h 14"/>
                  <a:gd name="T24" fmla="*/ 0 w 17"/>
                  <a:gd name="T25" fmla="*/ 8 h 14"/>
                  <a:gd name="T26" fmla="*/ 1 w 17"/>
                  <a:gd name="T27" fmla="*/ 4 h 14"/>
                  <a:gd name="T28" fmla="*/ 3 w 17"/>
                  <a:gd name="T29" fmla="*/ 1 h 14"/>
                  <a:gd name="T30" fmla="*/ 4 w 17"/>
                  <a:gd name="T31" fmla="*/ 0 h 14"/>
                  <a:gd name="T32" fmla="*/ 6 w 17"/>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4"/>
                  <a:gd name="T53" fmla="*/ 17 w 17"/>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4">
                    <a:moveTo>
                      <a:pt x="6" y="0"/>
                    </a:moveTo>
                    <a:lnTo>
                      <a:pt x="10" y="0"/>
                    </a:lnTo>
                    <a:lnTo>
                      <a:pt x="14" y="1"/>
                    </a:lnTo>
                    <a:lnTo>
                      <a:pt x="15" y="4"/>
                    </a:lnTo>
                    <a:lnTo>
                      <a:pt x="17" y="8"/>
                    </a:lnTo>
                    <a:lnTo>
                      <a:pt x="15" y="10"/>
                    </a:lnTo>
                    <a:lnTo>
                      <a:pt x="14" y="13"/>
                    </a:lnTo>
                    <a:lnTo>
                      <a:pt x="10" y="14"/>
                    </a:lnTo>
                    <a:lnTo>
                      <a:pt x="6" y="14"/>
                    </a:lnTo>
                    <a:lnTo>
                      <a:pt x="4" y="14"/>
                    </a:lnTo>
                    <a:lnTo>
                      <a:pt x="3" y="13"/>
                    </a:lnTo>
                    <a:lnTo>
                      <a:pt x="1" y="10"/>
                    </a:lnTo>
                    <a:lnTo>
                      <a:pt x="0" y="8"/>
                    </a:lnTo>
                    <a:lnTo>
                      <a:pt x="1" y="4"/>
                    </a:lnTo>
                    <a:lnTo>
                      <a:pt x="3" y="1"/>
                    </a:lnTo>
                    <a:lnTo>
                      <a:pt x="4" y="0"/>
                    </a:lnTo>
                    <a:lnTo>
                      <a:pt x="6" y="0"/>
                    </a:lnTo>
                    <a:close/>
                  </a:path>
                </a:pathLst>
              </a:custGeom>
              <a:solidFill>
                <a:srgbClr val="FFFF00"/>
              </a:solidFill>
              <a:ln w="9525">
                <a:noFill/>
                <a:round/>
                <a:headEnd/>
                <a:tailEnd/>
              </a:ln>
            </p:spPr>
            <p:txBody>
              <a:bodyPr/>
              <a:lstStyle/>
              <a:p>
                <a:endParaRPr lang="en-US" dirty="0"/>
              </a:p>
            </p:txBody>
          </p:sp>
          <p:sp>
            <p:nvSpPr>
              <p:cNvPr id="425" name="Freeform 328"/>
              <p:cNvSpPr>
                <a:spLocks/>
              </p:cNvSpPr>
              <p:nvPr/>
            </p:nvSpPr>
            <p:spPr bwMode="auto">
              <a:xfrm>
                <a:off x="3683" y="3497"/>
                <a:ext cx="42" cy="43"/>
              </a:xfrm>
              <a:custGeom>
                <a:avLst/>
                <a:gdLst>
                  <a:gd name="T0" fmla="*/ 64 w 127"/>
                  <a:gd name="T1" fmla="*/ 0 h 128"/>
                  <a:gd name="T2" fmla="*/ 77 w 127"/>
                  <a:gd name="T3" fmla="*/ 1 h 128"/>
                  <a:gd name="T4" fmla="*/ 88 w 127"/>
                  <a:gd name="T5" fmla="*/ 5 h 128"/>
                  <a:gd name="T6" fmla="*/ 99 w 127"/>
                  <a:gd name="T7" fmla="*/ 10 h 128"/>
                  <a:gd name="T8" fmla="*/ 109 w 127"/>
                  <a:gd name="T9" fmla="*/ 18 h 128"/>
                  <a:gd name="T10" fmla="*/ 117 w 127"/>
                  <a:gd name="T11" fmla="*/ 28 h 128"/>
                  <a:gd name="T12" fmla="*/ 122 w 127"/>
                  <a:gd name="T13" fmla="*/ 39 h 128"/>
                  <a:gd name="T14" fmla="*/ 126 w 127"/>
                  <a:gd name="T15" fmla="*/ 50 h 128"/>
                  <a:gd name="T16" fmla="*/ 127 w 127"/>
                  <a:gd name="T17" fmla="*/ 63 h 128"/>
                  <a:gd name="T18" fmla="*/ 126 w 127"/>
                  <a:gd name="T19" fmla="*/ 76 h 128"/>
                  <a:gd name="T20" fmla="*/ 122 w 127"/>
                  <a:gd name="T21" fmla="*/ 89 h 128"/>
                  <a:gd name="T22" fmla="*/ 117 w 127"/>
                  <a:gd name="T23" fmla="*/ 99 h 128"/>
                  <a:gd name="T24" fmla="*/ 109 w 127"/>
                  <a:gd name="T25" fmla="*/ 108 h 128"/>
                  <a:gd name="T26" fmla="*/ 99 w 127"/>
                  <a:gd name="T27" fmla="*/ 118 h 128"/>
                  <a:gd name="T28" fmla="*/ 88 w 127"/>
                  <a:gd name="T29" fmla="*/ 123 h 128"/>
                  <a:gd name="T30" fmla="*/ 77 w 127"/>
                  <a:gd name="T31" fmla="*/ 127 h 128"/>
                  <a:gd name="T32" fmla="*/ 64 w 127"/>
                  <a:gd name="T33" fmla="*/ 128 h 128"/>
                  <a:gd name="T34" fmla="*/ 52 w 127"/>
                  <a:gd name="T35" fmla="*/ 127 h 128"/>
                  <a:gd name="T36" fmla="*/ 40 w 127"/>
                  <a:gd name="T37" fmla="*/ 123 h 128"/>
                  <a:gd name="T38" fmla="*/ 30 w 127"/>
                  <a:gd name="T39" fmla="*/ 118 h 128"/>
                  <a:gd name="T40" fmla="*/ 20 w 127"/>
                  <a:gd name="T41" fmla="*/ 108 h 128"/>
                  <a:gd name="T42" fmla="*/ 12 w 127"/>
                  <a:gd name="T43" fmla="*/ 99 h 128"/>
                  <a:gd name="T44" fmla="*/ 5 w 127"/>
                  <a:gd name="T45" fmla="*/ 89 h 128"/>
                  <a:gd name="T46" fmla="*/ 1 w 127"/>
                  <a:gd name="T47" fmla="*/ 76 h 128"/>
                  <a:gd name="T48" fmla="*/ 0 w 127"/>
                  <a:gd name="T49" fmla="*/ 63 h 128"/>
                  <a:gd name="T50" fmla="*/ 1 w 127"/>
                  <a:gd name="T51" fmla="*/ 50 h 128"/>
                  <a:gd name="T52" fmla="*/ 5 w 127"/>
                  <a:gd name="T53" fmla="*/ 39 h 128"/>
                  <a:gd name="T54" fmla="*/ 12 w 127"/>
                  <a:gd name="T55" fmla="*/ 28 h 128"/>
                  <a:gd name="T56" fmla="*/ 20 w 127"/>
                  <a:gd name="T57" fmla="*/ 18 h 128"/>
                  <a:gd name="T58" fmla="*/ 30 w 127"/>
                  <a:gd name="T59" fmla="*/ 10 h 128"/>
                  <a:gd name="T60" fmla="*/ 40 w 127"/>
                  <a:gd name="T61" fmla="*/ 5 h 128"/>
                  <a:gd name="T62" fmla="*/ 52 w 127"/>
                  <a:gd name="T63" fmla="*/ 1 h 128"/>
                  <a:gd name="T64" fmla="*/ 64 w 127"/>
                  <a:gd name="T65" fmla="*/ 0 h 1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128"/>
                  <a:gd name="T101" fmla="*/ 127 w 127"/>
                  <a:gd name="T102" fmla="*/ 128 h 1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128">
                    <a:moveTo>
                      <a:pt x="64" y="0"/>
                    </a:moveTo>
                    <a:lnTo>
                      <a:pt x="77" y="1"/>
                    </a:lnTo>
                    <a:lnTo>
                      <a:pt x="88" y="5"/>
                    </a:lnTo>
                    <a:lnTo>
                      <a:pt x="99" y="10"/>
                    </a:lnTo>
                    <a:lnTo>
                      <a:pt x="109" y="18"/>
                    </a:lnTo>
                    <a:lnTo>
                      <a:pt x="117" y="28"/>
                    </a:lnTo>
                    <a:lnTo>
                      <a:pt x="122" y="39"/>
                    </a:lnTo>
                    <a:lnTo>
                      <a:pt x="126" y="50"/>
                    </a:lnTo>
                    <a:lnTo>
                      <a:pt x="127" y="63"/>
                    </a:lnTo>
                    <a:lnTo>
                      <a:pt x="126" y="76"/>
                    </a:lnTo>
                    <a:lnTo>
                      <a:pt x="122" y="89"/>
                    </a:lnTo>
                    <a:lnTo>
                      <a:pt x="117" y="99"/>
                    </a:lnTo>
                    <a:lnTo>
                      <a:pt x="109" y="108"/>
                    </a:lnTo>
                    <a:lnTo>
                      <a:pt x="99" y="118"/>
                    </a:lnTo>
                    <a:lnTo>
                      <a:pt x="88" y="123"/>
                    </a:lnTo>
                    <a:lnTo>
                      <a:pt x="77" y="127"/>
                    </a:lnTo>
                    <a:lnTo>
                      <a:pt x="64" y="128"/>
                    </a:lnTo>
                    <a:lnTo>
                      <a:pt x="52" y="127"/>
                    </a:lnTo>
                    <a:lnTo>
                      <a:pt x="40" y="123"/>
                    </a:lnTo>
                    <a:lnTo>
                      <a:pt x="30" y="118"/>
                    </a:lnTo>
                    <a:lnTo>
                      <a:pt x="20" y="108"/>
                    </a:lnTo>
                    <a:lnTo>
                      <a:pt x="12" y="99"/>
                    </a:lnTo>
                    <a:lnTo>
                      <a:pt x="5" y="89"/>
                    </a:lnTo>
                    <a:lnTo>
                      <a:pt x="1" y="76"/>
                    </a:lnTo>
                    <a:lnTo>
                      <a:pt x="0" y="63"/>
                    </a:lnTo>
                    <a:lnTo>
                      <a:pt x="1" y="50"/>
                    </a:lnTo>
                    <a:lnTo>
                      <a:pt x="5" y="39"/>
                    </a:lnTo>
                    <a:lnTo>
                      <a:pt x="12" y="28"/>
                    </a:lnTo>
                    <a:lnTo>
                      <a:pt x="20" y="18"/>
                    </a:lnTo>
                    <a:lnTo>
                      <a:pt x="30" y="10"/>
                    </a:lnTo>
                    <a:lnTo>
                      <a:pt x="40" y="5"/>
                    </a:lnTo>
                    <a:lnTo>
                      <a:pt x="52" y="1"/>
                    </a:lnTo>
                    <a:lnTo>
                      <a:pt x="64" y="0"/>
                    </a:lnTo>
                    <a:close/>
                  </a:path>
                </a:pathLst>
              </a:custGeom>
              <a:solidFill>
                <a:srgbClr val="000000"/>
              </a:solidFill>
              <a:ln w="9525">
                <a:noFill/>
                <a:round/>
                <a:headEnd/>
                <a:tailEnd/>
              </a:ln>
            </p:spPr>
            <p:txBody>
              <a:bodyPr/>
              <a:lstStyle/>
              <a:p>
                <a:endParaRPr lang="en-US" dirty="0"/>
              </a:p>
            </p:txBody>
          </p:sp>
          <p:sp>
            <p:nvSpPr>
              <p:cNvPr id="426" name="Freeform 329"/>
              <p:cNvSpPr>
                <a:spLocks/>
              </p:cNvSpPr>
              <p:nvPr/>
            </p:nvSpPr>
            <p:spPr bwMode="auto">
              <a:xfrm>
                <a:off x="3686" y="3500"/>
                <a:ext cx="36" cy="36"/>
              </a:xfrm>
              <a:custGeom>
                <a:avLst/>
                <a:gdLst>
                  <a:gd name="T0" fmla="*/ 54 w 108"/>
                  <a:gd name="T1" fmla="*/ 0 h 107"/>
                  <a:gd name="T2" fmla="*/ 64 w 108"/>
                  <a:gd name="T3" fmla="*/ 1 h 107"/>
                  <a:gd name="T4" fmla="*/ 74 w 108"/>
                  <a:gd name="T5" fmla="*/ 4 h 107"/>
                  <a:gd name="T6" fmla="*/ 83 w 108"/>
                  <a:gd name="T7" fmla="*/ 9 h 107"/>
                  <a:gd name="T8" fmla="*/ 91 w 108"/>
                  <a:gd name="T9" fmla="*/ 15 h 107"/>
                  <a:gd name="T10" fmla="*/ 99 w 108"/>
                  <a:gd name="T11" fmla="*/ 24 h 107"/>
                  <a:gd name="T12" fmla="*/ 104 w 108"/>
                  <a:gd name="T13" fmla="*/ 33 h 107"/>
                  <a:gd name="T14" fmla="*/ 107 w 108"/>
                  <a:gd name="T15" fmla="*/ 44 h 107"/>
                  <a:gd name="T16" fmla="*/ 108 w 108"/>
                  <a:gd name="T17" fmla="*/ 54 h 107"/>
                  <a:gd name="T18" fmla="*/ 107 w 108"/>
                  <a:gd name="T19" fmla="*/ 66 h 107"/>
                  <a:gd name="T20" fmla="*/ 104 w 108"/>
                  <a:gd name="T21" fmla="*/ 76 h 107"/>
                  <a:gd name="T22" fmla="*/ 99 w 108"/>
                  <a:gd name="T23" fmla="*/ 85 h 107"/>
                  <a:gd name="T24" fmla="*/ 91 w 108"/>
                  <a:gd name="T25" fmla="*/ 92 h 107"/>
                  <a:gd name="T26" fmla="*/ 83 w 108"/>
                  <a:gd name="T27" fmla="*/ 98 h 107"/>
                  <a:gd name="T28" fmla="*/ 74 w 108"/>
                  <a:gd name="T29" fmla="*/ 103 h 107"/>
                  <a:gd name="T30" fmla="*/ 64 w 108"/>
                  <a:gd name="T31" fmla="*/ 106 h 107"/>
                  <a:gd name="T32" fmla="*/ 54 w 108"/>
                  <a:gd name="T33" fmla="*/ 107 h 107"/>
                  <a:gd name="T34" fmla="*/ 43 w 108"/>
                  <a:gd name="T35" fmla="*/ 106 h 107"/>
                  <a:gd name="T36" fmla="*/ 34 w 108"/>
                  <a:gd name="T37" fmla="*/ 103 h 107"/>
                  <a:gd name="T38" fmla="*/ 25 w 108"/>
                  <a:gd name="T39" fmla="*/ 98 h 107"/>
                  <a:gd name="T40" fmla="*/ 17 w 108"/>
                  <a:gd name="T41" fmla="*/ 92 h 107"/>
                  <a:gd name="T42" fmla="*/ 10 w 108"/>
                  <a:gd name="T43" fmla="*/ 85 h 107"/>
                  <a:gd name="T44" fmla="*/ 4 w 108"/>
                  <a:gd name="T45" fmla="*/ 76 h 107"/>
                  <a:gd name="T46" fmla="*/ 2 w 108"/>
                  <a:gd name="T47" fmla="*/ 66 h 107"/>
                  <a:gd name="T48" fmla="*/ 0 w 108"/>
                  <a:gd name="T49" fmla="*/ 54 h 107"/>
                  <a:gd name="T50" fmla="*/ 2 w 108"/>
                  <a:gd name="T51" fmla="*/ 44 h 107"/>
                  <a:gd name="T52" fmla="*/ 4 w 108"/>
                  <a:gd name="T53" fmla="*/ 33 h 107"/>
                  <a:gd name="T54" fmla="*/ 10 w 108"/>
                  <a:gd name="T55" fmla="*/ 24 h 107"/>
                  <a:gd name="T56" fmla="*/ 17 w 108"/>
                  <a:gd name="T57" fmla="*/ 15 h 107"/>
                  <a:gd name="T58" fmla="*/ 25 w 108"/>
                  <a:gd name="T59" fmla="*/ 9 h 107"/>
                  <a:gd name="T60" fmla="*/ 34 w 108"/>
                  <a:gd name="T61" fmla="*/ 4 h 107"/>
                  <a:gd name="T62" fmla="*/ 43 w 108"/>
                  <a:gd name="T63" fmla="*/ 1 h 107"/>
                  <a:gd name="T64" fmla="*/ 54 w 108"/>
                  <a:gd name="T65" fmla="*/ 0 h 1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8"/>
                  <a:gd name="T100" fmla="*/ 0 h 107"/>
                  <a:gd name="T101" fmla="*/ 108 w 108"/>
                  <a:gd name="T102" fmla="*/ 107 h 1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8" h="107">
                    <a:moveTo>
                      <a:pt x="54" y="0"/>
                    </a:moveTo>
                    <a:lnTo>
                      <a:pt x="64" y="1"/>
                    </a:lnTo>
                    <a:lnTo>
                      <a:pt x="74" y="4"/>
                    </a:lnTo>
                    <a:lnTo>
                      <a:pt x="83" y="9"/>
                    </a:lnTo>
                    <a:lnTo>
                      <a:pt x="91" y="15"/>
                    </a:lnTo>
                    <a:lnTo>
                      <a:pt x="99" y="24"/>
                    </a:lnTo>
                    <a:lnTo>
                      <a:pt x="104" y="33"/>
                    </a:lnTo>
                    <a:lnTo>
                      <a:pt x="107" y="44"/>
                    </a:lnTo>
                    <a:lnTo>
                      <a:pt x="108" y="54"/>
                    </a:lnTo>
                    <a:lnTo>
                      <a:pt x="107" y="66"/>
                    </a:lnTo>
                    <a:lnTo>
                      <a:pt x="104" y="76"/>
                    </a:lnTo>
                    <a:lnTo>
                      <a:pt x="99" y="85"/>
                    </a:lnTo>
                    <a:lnTo>
                      <a:pt x="91" y="92"/>
                    </a:lnTo>
                    <a:lnTo>
                      <a:pt x="83" y="98"/>
                    </a:lnTo>
                    <a:lnTo>
                      <a:pt x="74" y="103"/>
                    </a:lnTo>
                    <a:lnTo>
                      <a:pt x="64" y="106"/>
                    </a:lnTo>
                    <a:lnTo>
                      <a:pt x="54" y="107"/>
                    </a:lnTo>
                    <a:lnTo>
                      <a:pt x="43" y="106"/>
                    </a:lnTo>
                    <a:lnTo>
                      <a:pt x="34" y="103"/>
                    </a:lnTo>
                    <a:lnTo>
                      <a:pt x="25" y="98"/>
                    </a:lnTo>
                    <a:lnTo>
                      <a:pt x="17" y="92"/>
                    </a:lnTo>
                    <a:lnTo>
                      <a:pt x="10" y="85"/>
                    </a:lnTo>
                    <a:lnTo>
                      <a:pt x="4" y="76"/>
                    </a:lnTo>
                    <a:lnTo>
                      <a:pt x="2" y="66"/>
                    </a:lnTo>
                    <a:lnTo>
                      <a:pt x="0" y="54"/>
                    </a:lnTo>
                    <a:lnTo>
                      <a:pt x="2" y="44"/>
                    </a:lnTo>
                    <a:lnTo>
                      <a:pt x="4" y="33"/>
                    </a:lnTo>
                    <a:lnTo>
                      <a:pt x="10" y="24"/>
                    </a:lnTo>
                    <a:lnTo>
                      <a:pt x="17" y="15"/>
                    </a:lnTo>
                    <a:lnTo>
                      <a:pt x="25" y="9"/>
                    </a:lnTo>
                    <a:lnTo>
                      <a:pt x="34" y="4"/>
                    </a:lnTo>
                    <a:lnTo>
                      <a:pt x="43" y="1"/>
                    </a:lnTo>
                    <a:lnTo>
                      <a:pt x="54" y="0"/>
                    </a:lnTo>
                    <a:close/>
                  </a:path>
                </a:pathLst>
              </a:custGeom>
              <a:solidFill>
                <a:srgbClr val="FFB73D"/>
              </a:solidFill>
              <a:ln w="9525">
                <a:noFill/>
                <a:round/>
                <a:headEnd/>
                <a:tailEnd/>
              </a:ln>
            </p:spPr>
            <p:txBody>
              <a:bodyPr/>
              <a:lstStyle/>
              <a:p>
                <a:endParaRPr lang="en-US" dirty="0"/>
              </a:p>
            </p:txBody>
          </p:sp>
          <p:sp>
            <p:nvSpPr>
              <p:cNvPr id="427" name="Freeform 330"/>
              <p:cNvSpPr>
                <a:spLocks/>
              </p:cNvSpPr>
              <p:nvPr/>
            </p:nvSpPr>
            <p:spPr bwMode="auto">
              <a:xfrm>
                <a:off x="3694" y="3508"/>
                <a:ext cx="21" cy="21"/>
              </a:xfrm>
              <a:custGeom>
                <a:avLst/>
                <a:gdLst>
                  <a:gd name="T0" fmla="*/ 30 w 61"/>
                  <a:gd name="T1" fmla="*/ 0 h 61"/>
                  <a:gd name="T2" fmla="*/ 41 w 61"/>
                  <a:gd name="T3" fmla="*/ 3 h 61"/>
                  <a:gd name="T4" fmla="*/ 52 w 61"/>
                  <a:gd name="T5" fmla="*/ 8 h 61"/>
                  <a:gd name="T6" fmla="*/ 58 w 61"/>
                  <a:gd name="T7" fmla="*/ 17 h 61"/>
                  <a:gd name="T8" fmla="*/ 61 w 61"/>
                  <a:gd name="T9" fmla="*/ 30 h 61"/>
                  <a:gd name="T10" fmla="*/ 58 w 61"/>
                  <a:gd name="T11" fmla="*/ 42 h 61"/>
                  <a:gd name="T12" fmla="*/ 52 w 61"/>
                  <a:gd name="T13" fmla="*/ 52 h 61"/>
                  <a:gd name="T14" fmla="*/ 41 w 61"/>
                  <a:gd name="T15" fmla="*/ 59 h 61"/>
                  <a:gd name="T16" fmla="*/ 30 w 61"/>
                  <a:gd name="T17" fmla="*/ 61 h 61"/>
                  <a:gd name="T18" fmla="*/ 18 w 61"/>
                  <a:gd name="T19" fmla="*/ 59 h 61"/>
                  <a:gd name="T20" fmla="*/ 9 w 61"/>
                  <a:gd name="T21" fmla="*/ 52 h 61"/>
                  <a:gd name="T22" fmla="*/ 2 w 61"/>
                  <a:gd name="T23" fmla="*/ 42 h 61"/>
                  <a:gd name="T24" fmla="*/ 0 w 61"/>
                  <a:gd name="T25" fmla="*/ 30 h 61"/>
                  <a:gd name="T26" fmla="*/ 2 w 61"/>
                  <a:gd name="T27" fmla="*/ 17 h 61"/>
                  <a:gd name="T28" fmla="*/ 9 w 61"/>
                  <a:gd name="T29" fmla="*/ 8 h 61"/>
                  <a:gd name="T30" fmla="*/ 18 w 61"/>
                  <a:gd name="T31" fmla="*/ 3 h 61"/>
                  <a:gd name="T32" fmla="*/ 30 w 61"/>
                  <a:gd name="T33" fmla="*/ 0 h 6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1"/>
                  <a:gd name="T53" fmla="*/ 61 w 61"/>
                  <a:gd name="T54" fmla="*/ 61 h 6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1">
                    <a:moveTo>
                      <a:pt x="30" y="0"/>
                    </a:moveTo>
                    <a:lnTo>
                      <a:pt x="41" y="3"/>
                    </a:lnTo>
                    <a:lnTo>
                      <a:pt x="52" y="8"/>
                    </a:lnTo>
                    <a:lnTo>
                      <a:pt x="58" y="17"/>
                    </a:lnTo>
                    <a:lnTo>
                      <a:pt x="61" y="30"/>
                    </a:lnTo>
                    <a:lnTo>
                      <a:pt x="58" y="42"/>
                    </a:lnTo>
                    <a:lnTo>
                      <a:pt x="52" y="52"/>
                    </a:lnTo>
                    <a:lnTo>
                      <a:pt x="41" y="59"/>
                    </a:lnTo>
                    <a:lnTo>
                      <a:pt x="30" y="61"/>
                    </a:lnTo>
                    <a:lnTo>
                      <a:pt x="18" y="59"/>
                    </a:lnTo>
                    <a:lnTo>
                      <a:pt x="9" y="52"/>
                    </a:lnTo>
                    <a:lnTo>
                      <a:pt x="2" y="42"/>
                    </a:lnTo>
                    <a:lnTo>
                      <a:pt x="0" y="30"/>
                    </a:lnTo>
                    <a:lnTo>
                      <a:pt x="2" y="17"/>
                    </a:lnTo>
                    <a:lnTo>
                      <a:pt x="9" y="8"/>
                    </a:lnTo>
                    <a:lnTo>
                      <a:pt x="18" y="3"/>
                    </a:lnTo>
                    <a:lnTo>
                      <a:pt x="30" y="0"/>
                    </a:lnTo>
                    <a:close/>
                  </a:path>
                </a:pathLst>
              </a:custGeom>
              <a:solidFill>
                <a:srgbClr val="000000"/>
              </a:solidFill>
              <a:ln w="9525">
                <a:noFill/>
                <a:round/>
                <a:headEnd/>
                <a:tailEnd/>
              </a:ln>
            </p:spPr>
            <p:txBody>
              <a:bodyPr/>
              <a:lstStyle/>
              <a:p>
                <a:endParaRPr lang="en-US" dirty="0"/>
              </a:p>
            </p:txBody>
          </p:sp>
          <p:sp>
            <p:nvSpPr>
              <p:cNvPr id="428" name="Freeform 331"/>
              <p:cNvSpPr>
                <a:spLocks/>
              </p:cNvSpPr>
              <p:nvPr/>
            </p:nvSpPr>
            <p:spPr bwMode="auto">
              <a:xfrm>
                <a:off x="3697" y="3511"/>
                <a:ext cx="14" cy="15"/>
              </a:xfrm>
              <a:custGeom>
                <a:avLst/>
                <a:gdLst>
                  <a:gd name="T0" fmla="*/ 22 w 42"/>
                  <a:gd name="T1" fmla="*/ 0 h 45"/>
                  <a:gd name="T2" fmla="*/ 29 w 42"/>
                  <a:gd name="T3" fmla="*/ 1 h 45"/>
                  <a:gd name="T4" fmla="*/ 36 w 42"/>
                  <a:gd name="T5" fmla="*/ 6 h 45"/>
                  <a:gd name="T6" fmla="*/ 41 w 42"/>
                  <a:gd name="T7" fmla="*/ 14 h 45"/>
                  <a:gd name="T8" fmla="*/ 42 w 42"/>
                  <a:gd name="T9" fmla="*/ 23 h 45"/>
                  <a:gd name="T10" fmla="*/ 41 w 42"/>
                  <a:gd name="T11" fmla="*/ 32 h 45"/>
                  <a:gd name="T12" fmla="*/ 36 w 42"/>
                  <a:gd name="T13" fmla="*/ 39 h 45"/>
                  <a:gd name="T14" fmla="*/ 29 w 42"/>
                  <a:gd name="T15" fmla="*/ 44 h 45"/>
                  <a:gd name="T16" fmla="*/ 22 w 42"/>
                  <a:gd name="T17" fmla="*/ 45 h 45"/>
                  <a:gd name="T18" fmla="*/ 13 w 42"/>
                  <a:gd name="T19" fmla="*/ 44 h 45"/>
                  <a:gd name="T20" fmla="*/ 5 w 42"/>
                  <a:gd name="T21" fmla="*/ 39 h 45"/>
                  <a:gd name="T22" fmla="*/ 1 w 42"/>
                  <a:gd name="T23" fmla="*/ 32 h 45"/>
                  <a:gd name="T24" fmla="*/ 0 w 42"/>
                  <a:gd name="T25" fmla="*/ 23 h 45"/>
                  <a:gd name="T26" fmla="*/ 1 w 42"/>
                  <a:gd name="T27" fmla="*/ 14 h 45"/>
                  <a:gd name="T28" fmla="*/ 5 w 42"/>
                  <a:gd name="T29" fmla="*/ 6 h 45"/>
                  <a:gd name="T30" fmla="*/ 13 w 42"/>
                  <a:gd name="T31" fmla="*/ 1 h 45"/>
                  <a:gd name="T32" fmla="*/ 22 w 42"/>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45"/>
                  <a:gd name="T53" fmla="*/ 42 w 42"/>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45">
                    <a:moveTo>
                      <a:pt x="22" y="0"/>
                    </a:moveTo>
                    <a:lnTo>
                      <a:pt x="29" y="1"/>
                    </a:lnTo>
                    <a:lnTo>
                      <a:pt x="36" y="6"/>
                    </a:lnTo>
                    <a:lnTo>
                      <a:pt x="41" y="14"/>
                    </a:lnTo>
                    <a:lnTo>
                      <a:pt x="42" y="23"/>
                    </a:lnTo>
                    <a:lnTo>
                      <a:pt x="41" y="32"/>
                    </a:lnTo>
                    <a:lnTo>
                      <a:pt x="36" y="39"/>
                    </a:lnTo>
                    <a:lnTo>
                      <a:pt x="29" y="44"/>
                    </a:lnTo>
                    <a:lnTo>
                      <a:pt x="22" y="45"/>
                    </a:lnTo>
                    <a:lnTo>
                      <a:pt x="13" y="44"/>
                    </a:lnTo>
                    <a:lnTo>
                      <a:pt x="5" y="39"/>
                    </a:lnTo>
                    <a:lnTo>
                      <a:pt x="1" y="32"/>
                    </a:lnTo>
                    <a:lnTo>
                      <a:pt x="0" y="23"/>
                    </a:lnTo>
                    <a:lnTo>
                      <a:pt x="1" y="14"/>
                    </a:lnTo>
                    <a:lnTo>
                      <a:pt x="5" y="6"/>
                    </a:lnTo>
                    <a:lnTo>
                      <a:pt x="13" y="1"/>
                    </a:lnTo>
                    <a:lnTo>
                      <a:pt x="22" y="0"/>
                    </a:lnTo>
                    <a:close/>
                  </a:path>
                </a:pathLst>
              </a:custGeom>
              <a:solidFill>
                <a:srgbClr val="9E9E9E"/>
              </a:solidFill>
              <a:ln w="9525">
                <a:noFill/>
                <a:round/>
                <a:headEnd/>
                <a:tailEnd/>
              </a:ln>
            </p:spPr>
            <p:txBody>
              <a:bodyPr/>
              <a:lstStyle/>
              <a:p>
                <a:endParaRPr lang="en-US" dirty="0"/>
              </a:p>
            </p:txBody>
          </p:sp>
          <p:sp>
            <p:nvSpPr>
              <p:cNvPr id="429" name="Freeform 332"/>
              <p:cNvSpPr>
                <a:spLocks/>
              </p:cNvSpPr>
              <p:nvPr/>
            </p:nvSpPr>
            <p:spPr bwMode="auto">
              <a:xfrm>
                <a:off x="3690" y="3506"/>
                <a:ext cx="7" cy="15"/>
              </a:xfrm>
              <a:custGeom>
                <a:avLst/>
                <a:gdLst>
                  <a:gd name="T0" fmla="*/ 19 w 23"/>
                  <a:gd name="T1" fmla="*/ 0 h 46"/>
                  <a:gd name="T2" fmla="*/ 15 w 23"/>
                  <a:gd name="T3" fmla="*/ 2 h 46"/>
                  <a:gd name="T4" fmla="*/ 9 w 23"/>
                  <a:gd name="T5" fmla="*/ 7 h 46"/>
                  <a:gd name="T6" fmla="*/ 2 w 23"/>
                  <a:gd name="T7" fmla="*/ 19 h 46"/>
                  <a:gd name="T8" fmla="*/ 0 w 23"/>
                  <a:gd name="T9" fmla="*/ 36 h 46"/>
                  <a:gd name="T10" fmla="*/ 3 w 23"/>
                  <a:gd name="T11" fmla="*/ 46 h 46"/>
                  <a:gd name="T12" fmla="*/ 5 w 23"/>
                  <a:gd name="T13" fmla="*/ 44 h 46"/>
                  <a:gd name="T14" fmla="*/ 9 w 23"/>
                  <a:gd name="T15" fmla="*/ 31 h 46"/>
                  <a:gd name="T16" fmla="*/ 16 w 23"/>
                  <a:gd name="T17" fmla="*/ 16 h 46"/>
                  <a:gd name="T18" fmla="*/ 23 w 23"/>
                  <a:gd name="T19" fmla="*/ 6 h 46"/>
                  <a:gd name="T20" fmla="*/ 23 w 23"/>
                  <a:gd name="T21" fmla="*/ 2 h 46"/>
                  <a:gd name="T22" fmla="*/ 20 w 23"/>
                  <a:gd name="T23" fmla="*/ 0 h 46"/>
                  <a:gd name="T24" fmla="*/ 19 w 23"/>
                  <a:gd name="T25" fmla="*/ 0 h 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
                  <a:gd name="T40" fmla="*/ 0 h 46"/>
                  <a:gd name="T41" fmla="*/ 23 w 23"/>
                  <a:gd name="T42" fmla="*/ 46 h 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 h="46">
                    <a:moveTo>
                      <a:pt x="19" y="0"/>
                    </a:moveTo>
                    <a:lnTo>
                      <a:pt x="15" y="2"/>
                    </a:lnTo>
                    <a:lnTo>
                      <a:pt x="9" y="7"/>
                    </a:lnTo>
                    <a:lnTo>
                      <a:pt x="2" y="19"/>
                    </a:lnTo>
                    <a:lnTo>
                      <a:pt x="0" y="36"/>
                    </a:lnTo>
                    <a:lnTo>
                      <a:pt x="3" y="46"/>
                    </a:lnTo>
                    <a:lnTo>
                      <a:pt x="5" y="44"/>
                    </a:lnTo>
                    <a:lnTo>
                      <a:pt x="9" y="31"/>
                    </a:lnTo>
                    <a:lnTo>
                      <a:pt x="16" y="16"/>
                    </a:lnTo>
                    <a:lnTo>
                      <a:pt x="23" y="6"/>
                    </a:lnTo>
                    <a:lnTo>
                      <a:pt x="23" y="2"/>
                    </a:lnTo>
                    <a:lnTo>
                      <a:pt x="20" y="0"/>
                    </a:lnTo>
                    <a:lnTo>
                      <a:pt x="19" y="0"/>
                    </a:lnTo>
                    <a:close/>
                  </a:path>
                </a:pathLst>
              </a:custGeom>
              <a:solidFill>
                <a:srgbClr val="FFFF00"/>
              </a:solidFill>
              <a:ln w="9525">
                <a:noFill/>
                <a:round/>
                <a:headEnd/>
                <a:tailEnd/>
              </a:ln>
            </p:spPr>
            <p:txBody>
              <a:bodyPr/>
              <a:lstStyle/>
              <a:p>
                <a:endParaRPr lang="en-US" dirty="0"/>
              </a:p>
            </p:txBody>
          </p:sp>
          <p:sp>
            <p:nvSpPr>
              <p:cNvPr id="430" name="Freeform 333"/>
              <p:cNvSpPr>
                <a:spLocks/>
              </p:cNvSpPr>
              <p:nvPr/>
            </p:nvSpPr>
            <p:spPr bwMode="auto">
              <a:xfrm>
                <a:off x="3699" y="3514"/>
                <a:ext cx="7" cy="5"/>
              </a:xfrm>
              <a:custGeom>
                <a:avLst/>
                <a:gdLst>
                  <a:gd name="T0" fmla="*/ 9 w 19"/>
                  <a:gd name="T1" fmla="*/ 15 h 15"/>
                  <a:gd name="T2" fmla="*/ 7 w 19"/>
                  <a:gd name="T3" fmla="*/ 15 h 15"/>
                  <a:gd name="T4" fmla="*/ 3 w 19"/>
                  <a:gd name="T5" fmla="*/ 13 h 15"/>
                  <a:gd name="T6" fmla="*/ 2 w 19"/>
                  <a:gd name="T7" fmla="*/ 12 h 15"/>
                  <a:gd name="T8" fmla="*/ 0 w 19"/>
                  <a:gd name="T9" fmla="*/ 8 h 15"/>
                  <a:gd name="T10" fmla="*/ 2 w 19"/>
                  <a:gd name="T11" fmla="*/ 4 h 15"/>
                  <a:gd name="T12" fmla="*/ 3 w 19"/>
                  <a:gd name="T13" fmla="*/ 1 h 15"/>
                  <a:gd name="T14" fmla="*/ 7 w 19"/>
                  <a:gd name="T15" fmla="*/ 0 h 15"/>
                  <a:gd name="T16" fmla="*/ 9 w 19"/>
                  <a:gd name="T17" fmla="*/ 0 h 15"/>
                  <a:gd name="T18" fmla="*/ 13 w 19"/>
                  <a:gd name="T19" fmla="*/ 0 h 15"/>
                  <a:gd name="T20" fmla="*/ 16 w 19"/>
                  <a:gd name="T21" fmla="*/ 1 h 15"/>
                  <a:gd name="T22" fmla="*/ 17 w 19"/>
                  <a:gd name="T23" fmla="*/ 4 h 15"/>
                  <a:gd name="T24" fmla="*/ 19 w 19"/>
                  <a:gd name="T25" fmla="*/ 8 h 15"/>
                  <a:gd name="T26" fmla="*/ 17 w 19"/>
                  <a:gd name="T27" fmla="*/ 12 h 15"/>
                  <a:gd name="T28" fmla="*/ 16 w 19"/>
                  <a:gd name="T29" fmla="*/ 13 h 15"/>
                  <a:gd name="T30" fmla="*/ 13 w 19"/>
                  <a:gd name="T31" fmla="*/ 15 h 15"/>
                  <a:gd name="T32" fmla="*/ 9 w 19"/>
                  <a:gd name="T33" fmla="*/ 15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
                  <a:gd name="T52" fmla="*/ 0 h 15"/>
                  <a:gd name="T53" fmla="*/ 19 w 19"/>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 h="15">
                    <a:moveTo>
                      <a:pt x="9" y="15"/>
                    </a:moveTo>
                    <a:lnTo>
                      <a:pt x="7" y="15"/>
                    </a:lnTo>
                    <a:lnTo>
                      <a:pt x="3" y="13"/>
                    </a:lnTo>
                    <a:lnTo>
                      <a:pt x="2" y="12"/>
                    </a:lnTo>
                    <a:lnTo>
                      <a:pt x="0" y="8"/>
                    </a:lnTo>
                    <a:lnTo>
                      <a:pt x="2" y="4"/>
                    </a:lnTo>
                    <a:lnTo>
                      <a:pt x="3" y="1"/>
                    </a:lnTo>
                    <a:lnTo>
                      <a:pt x="7" y="0"/>
                    </a:lnTo>
                    <a:lnTo>
                      <a:pt x="9" y="0"/>
                    </a:lnTo>
                    <a:lnTo>
                      <a:pt x="13" y="0"/>
                    </a:lnTo>
                    <a:lnTo>
                      <a:pt x="16" y="1"/>
                    </a:lnTo>
                    <a:lnTo>
                      <a:pt x="17" y="4"/>
                    </a:lnTo>
                    <a:lnTo>
                      <a:pt x="19" y="8"/>
                    </a:lnTo>
                    <a:lnTo>
                      <a:pt x="17" y="12"/>
                    </a:lnTo>
                    <a:lnTo>
                      <a:pt x="16" y="13"/>
                    </a:lnTo>
                    <a:lnTo>
                      <a:pt x="13" y="15"/>
                    </a:lnTo>
                    <a:lnTo>
                      <a:pt x="9" y="15"/>
                    </a:lnTo>
                    <a:close/>
                  </a:path>
                </a:pathLst>
              </a:custGeom>
              <a:solidFill>
                <a:srgbClr val="F4E2DB"/>
              </a:solidFill>
              <a:ln w="9525">
                <a:noFill/>
                <a:round/>
                <a:headEnd/>
                <a:tailEnd/>
              </a:ln>
            </p:spPr>
            <p:txBody>
              <a:bodyPr/>
              <a:lstStyle/>
              <a:p>
                <a:endParaRPr lang="en-US" dirty="0"/>
              </a:p>
            </p:txBody>
          </p:sp>
          <p:sp>
            <p:nvSpPr>
              <p:cNvPr id="431" name="Freeform 334"/>
              <p:cNvSpPr>
                <a:spLocks/>
              </p:cNvSpPr>
              <p:nvPr/>
            </p:nvSpPr>
            <p:spPr bwMode="auto">
              <a:xfrm>
                <a:off x="3774" y="3305"/>
                <a:ext cx="30" cy="113"/>
              </a:xfrm>
              <a:custGeom>
                <a:avLst/>
                <a:gdLst>
                  <a:gd name="T0" fmla="*/ 45 w 88"/>
                  <a:gd name="T1" fmla="*/ 0 h 337"/>
                  <a:gd name="T2" fmla="*/ 46 w 88"/>
                  <a:gd name="T3" fmla="*/ 22 h 337"/>
                  <a:gd name="T4" fmla="*/ 46 w 88"/>
                  <a:gd name="T5" fmla="*/ 73 h 337"/>
                  <a:gd name="T6" fmla="*/ 41 w 88"/>
                  <a:gd name="T7" fmla="*/ 130 h 337"/>
                  <a:gd name="T8" fmla="*/ 25 w 88"/>
                  <a:gd name="T9" fmla="*/ 171 h 337"/>
                  <a:gd name="T10" fmla="*/ 9 w 88"/>
                  <a:gd name="T11" fmla="*/ 203 h 337"/>
                  <a:gd name="T12" fmla="*/ 0 w 88"/>
                  <a:gd name="T13" fmla="*/ 240 h 337"/>
                  <a:gd name="T14" fmla="*/ 1 w 88"/>
                  <a:gd name="T15" fmla="*/ 276 h 337"/>
                  <a:gd name="T16" fmla="*/ 14 w 88"/>
                  <a:gd name="T17" fmla="*/ 306 h 337"/>
                  <a:gd name="T18" fmla="*/ 23 w 88"/>
                  <a:gd name="T19" fmla="*/ 315 h 337"/>
                  <a:gd name="T20" fmla="*/ 35 w 88"/>
                  <a:gd name="T21" fmla="*/ 323 h 337"/>
                  <a:gd name="T22" fmla="*/ 46 w 88"/>
                  <a:gd name="T23" fmla="*/ 328 h 337"/>
                  <a:gd name="T24" fmla="*/ 59 w 88"/>
                  <a:gd name="T25" fmla="*/ 332 h 337"/>
                  <a:gd name="T26" fmla="*/ 70 w 88"/>
                  <a:gd name="T27" fmla="*/ 335 h 337"/>
                  <a:gd name="T28" fmla="*/ 79 w 88"/>
                  <a:gd name="T29" fmla="*/ 336 h 337"/>
                  <a:gd name="T30" fmla="*/ 85 w 88"/>
                  <a:gd name="T31" fmla="*/ 337 h 337"/>
                  <a:gd name="T32" fmla="*/ 88 w 88"/>
                  <a:gd name="T33" fmla="*/ 337 h 337"/>
                  <a:gd name="T34" fmla="*/ 88 w 88"/>
                  <a:gd name="T35" fmla="*/ 318 h 337"/>
                  <a:gd name="T36" fmla="*/ 85 w 88"/>
                  <a:gd name="T37" fmla="*/ 318 h 337"/>
                  <a:gd name="T38" fmla="*/ 79 w 88"/>
                  <a:gd name="T39" fmla="*/ 318 h 337"/>
                  <a:gd name="T40" fmla="*/ 70 w 88"/>
                  <a:gd name="T41" fmla="*/ 317 h 337"/>
                  <a:gd name="T42" fmla="*/ 59 w 88"/>
                  <a:gd name="T43" fmla="*/ 315 h 337"/>
                  <a:gd name="T44" fmla="*/ 48 w 88"/>
                  <a:gd name="T45" fmla="*/ 313 h 337"/>
                  <a:gd name="T46" fmla="*/ 37 w 88"/>
                  <a:gd name="T47" fmla="*/ 309 h 337"/>
                  <a:gd name="T48" fmla="*/ 28 w 88"/>
                  <a:gd name="T49" fmla="*/ 304 h 337"/>
                  <a:gd name="T50" fmla="*/ 23 w 88"/>
                  <a:gd name="T51" fmla="*/ 297 h 337"/>
                  <a:gd name="T52" fmla="*/ 15 w 88"/>
                  <a:gd name="T53" fmla="*/ 278 h 337"/>
                  <a:gd name="T54" fmla="*/ 10 w 88"/>
                  <a:gd name="T55" fmla="*/ 249 h 337"/>
                  <a:gd name="T56" fmla="*/ 14 w 88"/>
                  <a:gd name="T57" fmla="*/ 216 h 337"/>
                  <a:gd name="T58" fmla="*/ 32 w 88"/>
                  <a:gd name="T59" fmla="*/ 179 h 337"/>
                  <a:gd name="T60" fmla="*/ 50 w 88"/>
                  <a:gd name="T61" fmla="*/ 147 h 337"/>
                  <a:gd name="T62" fmla="*/ 57 w 88"/>
                  <a:gd name="T63" fmla="*/ 120 h 337"/>
                  <a:gd name="T64" fmla="*/ 57 w 88"/>
                  <a:gd name="T65" fmla="*/ 96 h 337"/>
                  <a:gd name="T66" fmla="*/ 57 w 88"/>
                  <a:gd name="T67" fmla="*/ 74 h 337"/>
                  <a:gd name="T68" fmla="*/ 55 w 88"/>
                  <a:gd name="T69" fmla="*/ 51 h 337"/>
                  <a:gd name="T70" fmla="*/ 51 w 88"/>
                  <a:gd name="T71" fmla="*/ 26 h 337"/>
                  <a:gd name="T72" fmla="*/ 48 w 88"/>
                  <a:gd name="T73" fmla="*/ 8 h 337"/>
                  <a:gd name="T74" fmla="*/ 45 w 88"/>
                  <a:gd name="T75" fmla="*/ 0 h 3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37"/>
                  <a:gd name="T116" fmla="*/ 88 w 88"/>
                  <a:gd name="T117" fmla="*/ 337 h 33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37">
                    <a:moveTo>
                      <a:pt x="45" y="0"/>
                    </a:moveTo>
                    <a:lnTo>
                      <a:pt x="46" y="22"/>
                    </a:lnTo>
                    <a:lnTo>
                      <a:pt x="46" y="73"/>
                    </a:lnTo>
                    <a:lnTo>
                      <a:pt x="41" y="130"/>
                    </a:lnTo>
                    <a:lnTo>
                      <a:pt x="25" y="171"/>
                    </a:lnTo>
                    <a:lnTo>
                      <a:pt x="9" y="203"/>
                    </a:lnTo>
                    <a:lnTo>
                      <a:pt x="0" y="240"/>
                    </a:lnTo>
                    <a:lnTo>
                      <a:pt x="1" y="276"/>
                    </a:lnTo>
                    <a:lnTo>
                      <a:pt x="14" y="306"/>
                    </a:lnTo>
                    <a:lnTo>
                      <a:pt x="23" y="315"/>
                    </a:lnTo>
                    <a:lnTo>
                      <a:pt x="35" y="323"/>
                    </a:lnTo>
                    <a:lnTo>
                      <a:pt x="46" y="328"/>
                    </a:lnTo>
                    <a:lnTo>
                      <a:pt x="59" y="332"/>
                    </a:lnTo>
                    <a:lnTo>
                      <a:pt x="70" y="335"/>
                    </a:lnTo>
                    <a:lnTo>
                      <a:pt x="79" y="336"/>
                    </a:lnTo>
                    <a:lnTo>
                      <a:pt x="85" y="337"/>
                    </a:lnTo>
                    <a:lnTo>
                      <a:pt x="88" y="337"/>
                    </a:lnTo>
                    <a:lnTo>
                      <a:pt x="88" y="318"/>
                    </a:lnTo>
                    <a:lnTo>
                      <a:pt x="85" y="318"/>
                    </a:lnTo>
                    <a:lnTo>
                      <a:pt x="79" y="318"/>
                    </a:lnTo>
                    <a:lnTo>
                      <a:pt x="70" y="317"/>
                    </a:lnTo>
                    <a:lnTo>
                      <a:pt x="59" y="315"/>
                    </a:lnTo>
                    <a:lnTo>
                      <a:pt x="48" y="313"/>
                    </a:lnTo>
                    <a:lnTo>
                      <a:pt x="37" y="309"/>
                    </a:lnTo>
                    <a:lnTo>
                      <a:pt x="28" y="304"/>
                    </a:lnTo>
                    <a:lnTo>
                      <a:pt x="23" y="297"/>
                    </a:lnTo>
                    <a:lnTo>
                      <a:pt x="15" y="278"/>
                    </a:lnTo>
                    <a:lnTo>
                      <a:pt x="10" y="249"/>
                    </a:lnTo>
                    <a:lnTo>
                      <a:pt x="14" y="216"/>
                    </a:lnTo>
                    <a:lnTo>
                      <a:pt x="32" y="179"/>
                    </a:lnTo>
                    <a:lnTo>
                      <a:pt x="50" y="147"/>
                    </a:lnTo>
                    <a:lnTo>
                      <a:pt x="57" y="120"/>
                    </a:lnTo>
                    <a:lnTo>
                      <a:pt x="57" y="96"/>
                    </a:lnTo>
                    <a:lnTo>
                      <a:pt x="57" y="74"/>
                    </a:lnTo>
                    <a:lnTo>
                      <a:pt x="55" y="51"/>
                    </a:lnTo>
                    <a:lnTo>
                      <a:pt x="51" y="26"/>
                    </a:lnTo>
                    <a:lnTo>
                      <a:pt x="48" y="8"/>
                    </a:lnTo>
                    <a:lnTo>
                      <a:pt x="45" y="0"/>
                    </a:lnTo>
                    <a:close/>
                  </a:path>
                </a:pathLst>
              </a:custGeom>
              <a:solidFill>
                <a:srgbClr val="000000"/>
              </a:solidFill>
              <a:ln w="9525">
                <a:noFill/>
                <a:round/>
                <a:headEnd/>
                <a:tailEnd/>
              </a:ln>
            </p:spPr>
            <p:txBody>
              <a:bodyPr/>
              <a:lstStyle/>
              <a:p>
                <a:endParaRPr lang="en-US" dirty="0"/>
              </a:p>
            </p:txBody>
          </p:sp>
          <p:sp>
            <p:nvSpPr>
              <p:cNvPr id="432" name="Freeform 335"/>
              <p:cNvSpPr>
                <a:spLocks/>
              </p:cNvSpPr>
              <p:nvPr/>
            </p:nvSpPr>
            <p:spPr bwMode="auto">
              <a:xfrm>
                <a:off x="3774" y="3305"/>
                <a:ext cx="30" cy="124"/>
              </a:xfrm>
              <a:custGeom>
                <a:avLst/>
                <a:gdLst>
                  <a:gd name="T0" fmla="*/ 45 w 88"/>
                  <a:gd name="T1" fmla="*/ 0 h 371"/>
                  <a:gd name="T2" fmla="*/ 46 w 88"/>
                  <a:gd name="T3" fmla="*/ 25 h 371"/>
                  <a:gd name="T4" fmla="*/ 46 w 88"/>
                  <a:gd name="T5" fmla="*/ 81 h 371"/>
                  <a:gd name="T6" fmla="*/ 41 w 88"/>
                  <a:gd name="T7" fmla="*/ 143 h 371"/>
                  <a:gd name="T8" fmla="*/ 25 w 88"/>
                  <a:gd name="T9" fmla="*/ 188 h 371"/>
                  <a:gd name="T10" fmla="*/ 9 w 88"/>
                  <a:gd name="T11" fmla="*/ 222 h 371"/>
                  <a:gd name="T12" fmla="*/ 0 w 88"/>
                  <a:gd name="T13" fmla="*/ 265 h 371"/>
                  <a:gd name="T14" fmla="*/ 1 w 88"/>
                  <a:gd name="T15" fmla="*/ 306 h 371"/>
                  <a:gd name="T16" fmla="*/ 14 w 88"/>
                  <a:gd name="T17" fmla="*/ 337 h 371"/>
                  <a:gd name="T18" fmla="*/ 23 w 88"/>
                  <a:gd name="T19" fmla="*/ 348 h 371"/>
                  <a:gd name="T20" fmla="*/ 35 w 88"/>
                  <a:gd name="T21" fmla="*/ 355 h 371"/>
                  <a:gd name="T22" fmla="*/ 46 w 88"/>
                  <a:gd name="T23" fmla="*/ 362 h 371"/>
                  <a:gd name="T24" fmla="*/ 59 w 88"/>
                  <a:gd name="T25" fmla="*/ 366 h 371"/>
                  <a:gd name="T26" fmla="*/ 70 w 88"/>
                  <a:gd name="T27" fmla="*/ 368 h 371"/>
                  <a:gd name="T28" fmla="*/ 79 w 88"/>
                  <a:gd name="T29" fmla="*/ 370 h 371"/>
                  <a:gd name="T30" fmla="*/ 85 w 88"/>
                  <a:gd name="T31" fmla="*/ 371 h 371"/>
                  <a:gd name="T32" fmla="*/ 88 w 88"/>
                  <a:gd name="T33" fmla="*/ 371 h 371"/>
                  <a:gd name="T34" fmla="*/ 88 w 88"/>
                  <a:gd name="T35" fmla="*/ 352 h 371"/>
                  <a:gd name="T36" fmla="*/ 85 w 88"/>
                  <a:gd name="T37" fmla="*/ 352 h 371"/>
                  <a:gd name="T38" fmla="*/ 79 w 88"/>
                  <a:gd name="T39" fmla="*/ 352 h 371"/>
                  <a:gd name="T40" fmla="*/ 70 w 88"/>
                  <a:gd name="T41" fmla="*/ 350 h 371"/>
                  <a:gd name="T42" fmla="*/ 59 w 88"/>
                  <a:gd name="T43" fmla="*/ 349 h 371"/>
                  <a:gd name="T44" fmla="*/ 48 w 88"/>
                  <a:gd name="T45" fmla="*/ 346 h 371"/>
                  <a:gd name="T46" fmla="*/ 37 w 88"/>
                  <a:gd name="T47" fmla="*/ 342 h 371"/>
                  <a:gd name="T48" fmla="*/ 28 w 88"/>
                  <a:gd name="T49" fmla="*/ 337 h 371"/>
                  <a:gd name="T50" fmla="*/ 23 w 88"/>
                  <a:gd name="T51" fmla="*/ 331 h 371"/>
                  <a:gd name="T52" fmla="*/ 15 w 88"/>
                  <a:gd name="T53" fmla="*/ 309 h 371"/>
                  <a:gd name="T54" fmla="*/ 10 w 88"/>
                  <a:gd name="T55" fmla="*/ 276 h 371"/>
                  <a:gd name="T56" fmla="*/ 14 w 88"/>
                  <a:gd name="T57" fmla="*/ 239 h 371"/>
                  <a:gd name="T58" fmla="*/ 32 w 88"/>
                  <a:gd name="T59" fmla="*/ 199 h 371"/>
                  <a:gd name="T60" fmla="*/ 50 w 88"/>
                  <a:gd name="T61" fmla="*/ 156 h 371"/>
                  <a:gd name="T62" fmla="*/ 58 w 88"/>
                  <a:gd name="T63" fmla="*/ 114 h 371"/>
                  <a:gd name="T64" fmla="*/ 59 w 88"/>
                  <a:gd name="T65" fmla="*/ 76 h 371"/>
                  <a:gd name="T66" fmla="*/ 59 w 88"/>
                  <a:gd name="T67" fmla="*/ 46 h 371"/>
                  <a:gd name="T68" fmla="*/ 59 w 88"/>
                  <a:gd name="T69" fmla="*/ 25 h 371"/>
                  <a:gd name="T70" fmla="*/ 54 w 88"/>
                  <a:gd name="T71" fmla="*/ 11 h 371"/>
                  <a:gd name="T72" fmla="*/ 48 w 88"/>
                  <a:gd name="T73" fmla="*/ 3 h 371"/>
                  <a:gd name="T74" fmla="*/ 45 w 88"/>
                  <a:gd name="T75" fmla="*/ 0 h 3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71"/>
                  <a:gd name="T116" fmla="*/ 88 w 88"/>
                  <a:gd name="T117" fmla="*/ 371 h 3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71">
                    <a:moveTo>
                      <a:pt x="45" y="0"/>
                    </a:moveTo>
                    <a:lnTo>
                      <a:pt x="46" y="25"/>
                    </a:lnTo>
                    <a:lnTo>
                      <a:pt x="46" y="81"/>
                    </a:lnTo>
                    <a:lnTo>
                      <a:pt x="41" y="143"/>
                    </a:lnTo>
                    <a:lnTo>
                      <a:pt x="25" y="188"/>
                    </a:lnTo>
                    <a:lnTo>
                      <a:pt x="9" y="222"/>
                    </a:lnTo>
                    <a:lnTo>
                      <a:pt x="0" y="265"/>
                    </a:lnTo>
                    <a:lnTo>
                      <a:pt x="1" y="306"/>
                    </a:lnTo>
                    <a:lnTo>
                      <a:pt x="14" y="337"/>
                    </a:lnTo>
                    <a:lnTo>
                      <a:pt x="23" y="348"/>
                    </a:lnTo>
                    <a:lnTo>
                      <a:pt x="35" y="355"/>
                    </a:lnTo>
                    <a:lnTo>
                      <a:pt x="46" y="362"/>
                    </a:lnTo>
                    <a:lnTo>
                      <a:pt x="59" y="366"/>
                    </a:lnTo>
                    <a:lnTo>
                      <a:pt x="70" y="368"/>
                    </a:lnTo>
                    <a:lnTo>
                      <a:pt x="79" y="370"/>
                    </a:lnTo>
                    <a:lnTo>
                      <a:pt x="85" y="371"/>
                    </a:lnTo>
                    <a:lnTo>
                      <a:pt x="88" y="371"/>
                    </a:lnTo>
                    <a:lnTo>
                      <a:pt x="88" y="352"/>
                    </a:lnTo>
                    <a:lnTo>
                      <a:pt x="85" y="352"/>
                    </a:lnTo>
                    <a:lnTo>
                      <a:pt x="79" y="352"/>
                    </a:lnTo>
                    <a:lnTo>
                      <a:pt x="70" y="350"/>
                    </a:lnTo>
                    <a:lnTo>
                      <a:pt x="59" y="349"/>
                    </a:lnTo>
                    <a:lnTo>
                      <a:pt x="48" y="346"/>
                    </a:lnTo>
                    <a:lnTo>
                      <a:pt x="37" y="342"/>
                    </a:lnTo>
                    <a:lnTo>
                      <a:pt x="28" y="337"/>
                    </a:lnTo>
                    <a:lnTo>
                      <a:pt x="23" y="331"/>
                    </a:lnTo>
                    <a:lnTo>
                      <a:pt x="15" y="309"/>
                    </a:lnTo>
                    <a:lnTo>
                      <a:pt x="10" y="276"/>
                    </a:lnTo>
                    <a:lnTo>
                      <a:pt x="14" y="239"/>
                    </a:lnTo>
                    <a:lnTo>
                      <a:pt x="32" y="199"/>
                    </a:lnTo>
                    <a:lnTo>
                      <a:pt x="50" y="156"/>
                    </a:lnTo>
                    <a:lnTo>
                      <a:pt x="58" y="114"/>
                    </a:lnTo>
                    <a:lnTo>
                      <a:pt x="59" y="76"/>
                    </a:lnTo>
                    <a:lnTo>
                      <a:pt x="59" y="46"/>
                    </a:lnTo>
                    <a:lnTo>
                      <a:pt x="59" y="25"/>
                    </a:lnTo>
                    <a:lnTo>
                      <a:pt x="54" y="11"/>
                    </a:lnTo>
                    <a:lnTo>
                      <a:pt x="48" y="3"/>
                    </a:lnTo>
                    <a:lnTo>
                      <a:pt x="45" y="0"/>
                    </a:lnTo>
                    <a:close/>
                  </a:path>
                </a:pathLst>
              </a:custGeom>
              <a:solidFill>
                <a:srgbClr val="000000"/>
              </a:solidFill>
              <a:ln w="9525">
                <a:noFill/>
                <a:round/>
                <a:headEnd/>
                <a:tailEnd/>
              </a:ln>
            </p:spPr>
            <p:txBody>
              <a:bodyPr/>
              <a:lstStyle/>
              <a:p>
                <a:endParaRPr lang="en-US" dirty="0"/>
              </a:p>
            </p:txBody>
          </p:sp>
          <p:sp>
            <p:nvSpPr>
              <p:cNvPr id="433" name="Freeform 336"/>
              <p:cNvSpPr>
                <a:spLocks/>
              </p:cNvSpPr>
              <p:nvPr/>
            </p:nvSpPr>
            <p:spPr bwMode="auto">
              <a:xfrm>
                <a:off x="3791" y="3309"/>
                <a:ext cx="13" cy="120"/>
              </a:xfrm>
              <a:custGeom>
                <a:avLst/>
                <a:gdLst>
                  <a:gd name="T0" fmla="*/ 21 w 38"/>
                  <a:gd name="T1" fmla="*/ 5 h 359"/>
                  <a:gd name="T2" fmla="*/ 20 w 38"/>
                  <a:gd name="T3" fmla="*/ 27 h 359"/>
                  <a:gd name="T4" fmla="*/ 17 w 38"/>
                  <a:gd name="T5" fmla="*/ 77 h 359"/>
                  <a:gd name="T6" fmla="*/ 13 w 38"/>
                  <a:gd name="T7" fmla="*/ 134 h 359"/>
                  <a:gd name="T8" fmla="*/ 7 w 38"/>
                  <a:gd name="T9" fmla="*/ 176 h 359"/>
                  <a:gd name="T10" fmla="*/ 0 w 38"/>
                  <a:gd name="T11" fmla="*/ 210 h 359"/>
                  <a:gd name="T12" fmla="*/ 0 w 38"/>
                  <a:gd name="T13" fmla="*/ 253 h 359"/>
                  <a:gd name="T14" fmla="*/ 3 w 38"/>
                  <a:gd name="T15" fmla="*/ 294 h 359"/>
                  <a:gd name="T16" fmla="*/ 8 w 38"/>
                  <a:gd name="T17" fmla="*/ 325 h 359"/>
                  <a:gd name="T18" fmla="*/ 17 w 38"/>
                  <a:gd name="T19" fmla="*/ 343 h 359"/>
                  <a:gd name="T20" fmla="*/ 27 w 38"/>
                  <a:gd name="T21" fmla="*/ 354 h 359"/>
                  <a:gd name="T22" fmla="*/ 35 w 38"/>
                  <a:gd name="T23" fmla="*/ 358 h 359"/>
                  <a:gd name="T24" fmla="*/ 38 w 38"/>
                  <a:gd name="T25" fmla="*/ 359 h 359"/>
                  <a:gd name="T26" fmla="*/ 38 w 38"/>
                  <a:gd name="T27" fmla="*/ 340 h 359"/>
                  <a:gd name="T28" fmla="*/ 35 w 38"/>
                  <a:gd name="T29" fmla="*/ 340 h 359"/>
                  <a:gd name="T30" fmla="*/ 30 w 38"/>
                  <a:gd name="T31" fmla="*/ 337 h 359"/>
                  <a:gd name="T32" fmla="*/ 23 w 38"/>
                  <a:gd name="T33" fmla="*/ 330 h 359"/>
                  <a:gd name="T34" fmla="*/ 21 w 38"/>
                  <a:gd name="T35" fmla="*/ 319 h 359"/>
                  <a:gd name="T36" fmla="*/ 17 w 38"/>
                  <a:gd name="T37" fmla="*/ 297 h 359"/>
                  <a:gd name="T38" fmla="*/ 13 w 38"/>
                  <a:gd name="T39" fmla="*/ 264 h 359"/>
                  <a:gd name="T40" fmla="*/ 13 w 38"/>
                  <a:gd name="T41" fmla="*/ 227 h 359"/>
                  <a:gd name="T42" fmla="*/ 18 w 38"/>
                  <a:gd name="T43" fmla="*/ 187 h 359"/>
                  <a:gd name="T44" fmla="*/ 25 w 38"/>
                  <a:gd name="T45" fmla="*/ 149 h 359"/>
                  <a:gd name="T46" fmla="*/ 27 w 38"/>
                  <a:gd name="T47" fmla="*/ 119 h 359"/>
                  <a:gd name="T48" fmla="*/ 26 w 38"/>
                  <a:gd name="T49" fmla="*/ 93 h 359"/>
                  <a:gd name="T50" fmla="*/ 25 w 38"/>
                  <a:gd name="T51" fmla="*/ 69 h 359"/>
                  <a:gd name="T52" fmla="*/ 26 w 38"/>
                  <a:gd name="T53" fmla="*/ 58 h 359"/>
                  <a:gd name="T54" fmla="*/ 29 w 38"/>
                  <a:gd name="T55" fmla="*/ 40 h 359"/>
                  <a:gd name="T56" fmla="*/ 31 w 38"/>
                  <a:gd name="T57" fmla="*/ 23 h 359"/>
                  <a:gd name="T58" fmla="*/ 33 w 38"/>
                  <a:gd name="T59" fmla="*/ 13 h 359"/>
                  <a:gd name="T60" fmla="*/ 30 w 38"/>
                  <a:gd name="T61" fmla="*/ 1 h 359"/>
                  <a:gd name="T62" fmla="*/ 26 w 38"/>
                  <a:gd name="T63" fmla="*/ 0 h 359"/>
                  <a:gd name="T64" fmla="*/ 22 w 38"/>
                  <a:gd name="T65" fmla="*/ 3 h 359"/>
                  <a:gd name="T66" fmla="*/ 21 w 38"/>
                  <a:gd name="T67" fmla="*/ 5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
                  <a:gd name="T103" fmla="*/ 0 h 359"/>
                  <a:gd name="T104" fmla="*/ 38 w 38"/>
                  <a:gd name="T105" fmla="*/ 359 h 3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 h="359">
                    <a:moveTo>
                      <a:pt x="21" y="5"/>
                    </a:moveTo>
                    <a:lnTo>
                      <a:pt x="20" y="27"/>
                    </a:lnTo>
                    <a:lnTo>
                      <a:pt x="17" y="77"/>
                    </a:lnTo>
                    <a:lnTo>
                      <a:pt x="13" y="134"/>
                    </a:lnTo>
                    <a:lnTo>
                      <a:pt x="7" y="176"/>
                    </a:lnTo>
                    <a:lnTo>
                      <a:pt x="0" y="210"/>
                    </a:lnTo>
                    <a:lnTo>
                      <a:pt x="0" y="253"/>
                    </a:lnTo>
                    <a:lnTo>
                      <a:pt x="3" y="294"/>
                    </a:lnTo>
                    <a:lnTo>
                      <a:pt x="8" y="325"/>
                    </a:lnTo>
                    <a:lnTo>
                      <a:pt x="17" y="343"/>
                    </a:lnTo>
                    <a:lnTo>
                      <a:pt x="27" y="354"/>
                    </a:lnTo>
                    <a:lnTo>
                      <a:pt x="35" y="358"/>
                    </a:lnTo>
                    <a:lnTo>
                      <a:pt x="38" y="359"/>
                    </a:lnTo>
                    <a:lnTo>
                      <a:pt x="38" y="340"/>
                    </a:lnTo>
                    <a:lnTo>
                      <a:pt x="35" y="340"/>
                    </a:lnTo>
                    <a:lnTo>
                      <a:pt x="30" y="337"/>
                    </a:lnTo>
                    <a:lnTo>
                      <a:pt x="23" y="330"/>
                    </a:lnTo>
                    <a:lnTo>
                      <a:pt x="21" y="319"/>
                    </a:lnTo>
                    <a:lnTo>
                      <a:pt x="17" y="297"/>
                    </a:lnTo>
                    <a:lnTo>
                      <a:pt x="13" y="264"/>
                    </a:lnTo>
                    <a:lnTo>
                      <a:pt x="13" y="227"/>
                    </a:lnTo>
                    <a:lnTo>
                      <a:pt x="18" y="187"/>
                    </a:lnTo>
                    <a:lnTo>
                      <a:pt x="25" y="149"/>
                    </a:lnTo>
                    <a:lnTo>
                      <a:pt x="27" y="119"/>
                    </a:lnTo>
                    <a:lnTo>
                      <a:pt x="26" y="93"/>
                    </a:lnTo>
                    <a:lnTo>
                      <a:pt x="25" y="69"/>
                    </a:lnTo>
                    <a:lnTo>
                      <a:pt x="26" y="58"/>
                    </a:lnTo>
                    <a:lnTo>
                      <a:pt x="29" y="40"/>
                    </a:lnTo>
                    <a:lnTo>
                      <a:pt x="31" y="23"/>
                    </a:lnTo>
                    <a:lnTo>
                      <a:pt x="33" y="13"/>
                    </a:lnTo>
                    <a:lnTo>
                      <a:pt x="30" y="1"/>
                    </a:lnTo>
                    <a:lnTo>
                      <a:pt x="26" y="0"/>
                    </a:lnTo>
                    <a:lnTo>
                      <a:pt x="22" y="3"/>
                    </a:lnTo>
                    <a:lnTo>
                      <a:pt x="21" y="5"/>
                    </a:lnTo>
                    <a:close/>
                  </a:path>
                </a:pathLst>
              </a:custGeom>
              <a:solidFill>
                <a:srgbClr val="000000"/>
              </a:solidFill>
              <a:ln w="9525">
                <a:noFill/>
                <a:round/>
                <a:headEnd/>
                <a:tailEnd/>
              </a:ln>
            </p:spPr>
            <p:txBody>
              <a:bodyPr/>
              <a:lstStyle/>
              <a:p>
                <a:endParaRPr lang="en-US" dirty="0"/>
              </a:p>
            </p:txBody>
          </p:sp>
          <p:sp>
            <p:nvSpPr>
              <p:cNvPr id="434" name="Freeform 337"/>
              <p:cNvSpPr>
                <a:spLocks/>
              </p:cNvSpPr>
              <p:nvPr/>
            </p:nvSpPr>
            <p:spPr bwMode="auto">
              <a:xfrm>
                <a:off x="3780" y="3310"/>
                <a:ext cx="24" cy="119"/>
              </a:xfrm>
              <a:custGeom>
                <a:avLst/>
                <a:gdLst>
                  <a:gd name="T0" fmla="*/ 40 w 70"/>
                  <a:gd name="T1" fmla="*/ 7 h 358"/>
                  <a:gd name="T2" fmla="*/ 39 w 70"/>
                  <a:gd name="T3" fmla="*/ 28 h 358"/>
                  <a:gd name="T4" fmla="*/ 36 w 70"/>
                  <a:gd name="T5" fmla="*/ 77 h 358"/>
                  <a:gd name="T6" fmla="*/ 28 w 70"/>
                  <a:gd name="T7" fmla="*/ 133 h 358"/>
                  <a:gd name="T8" fmla="*/ 17 w 70"/>
                  <a:gd name="T9" fmla="*/ 175 h 358"/>
                  <a:gd name="T10" fmla="*/ 5 w 70"/>
                  <a:gd name="T11" fmla="*/ 210 h 358"/>
                  <a:gd name="T12" fmla="*/ 0 w 70"/>
                  <a:gd name="T13" fmla="*/ 253 h 358"/>
                  <a:gd name="T14" fmla="*/ 2 w 70"/>
                  <a:gd name="T15" fmla="*/ 296 h 358"/>
                  <a:gd name="T16" fmla="*/ 10 w 70"/>
                  <a:gd name="T17" fmla="*/ 327 h 358"/>
                  <a:gd name="T18" fmla="*/ 17 w 70"/>
                  <a:gd name="T19" fmla="*/ 337 h 358"/>
                  <a:gd name="T20" fmla="*/ 26 w 70"/>
                  <a:gd name="T21" fmla="*/ 346 h 358"/>
                  <a:gd name="T22" fmla="*/ 36 w 70"/>
                  <a:gd name="T23" fmla="*/ 351 h 358"/>
                  <a:gd name="T24" fmla="*/ 46 w 70"/>
                  <a:gd name="T25" fmla="*/ 355 h 358"/>
                  <a:gd name="T26" fmla="*/ 55 w 70"/>
                  <a:gd name="T27" fmla="*/ 357 h 358"/>
                  <a:gd name="T28" fmla="*/ 63 w 70"/>
                  <a:gd name="T29" fmla="*/ 358 h 358"/>
                  <a:gd name="T30" fmla="*/ 68 w 70"/>
                  <a:gd name="T31" fmla="*/ 358 h 358"/>
                  <a:gd name="T32" fmla="*/ 70 w 70"/>
                  <a:gd name="T33" fmla="*/ 358 h 358"/>
                  <a:gd name="T34" fmla="*/ 70 w 70"/>
                  <a:gd name="T35" fmla="*/ 339 h 358"/>
                  <a:gd name="T36" fmla="*/ 68 w 70"/>
                  <a:gd name="T37" fmla="*/ 339 h 358"/>
                  <a:gd name="T38" fmla="*/ 63 w 70"/>
                  <a:gd name="T39" fmla="*/ 339 h 358"/>
                  <a:gd name="T40" fmla="*/ 57 w 70"/>
                  <a:gd name="T41" fmla="*/ 337 h 358"/>
                  <a:gd name="T42" fmla="*/ 49 w 70"/>
                  <a:gd name="T43" fmla="*/ 336 h 358"/>
                  <a:gd name="T44" fmla="*/ 40 w 70"/>
                  <a:gd name="T45" fmla="*/ 333 h 358"/>
                  <a:gd name="T46" fmla="*/ 33 w 70"/>
                  <a:gd name="T47" fmla="*/ 329 h 358"/>
                  <a:gd name="T48" fmla="*/ 27 w 70"/>
                  <a:gd name="T49" fmla="*/ 324 h 358"/>
                  <a:gd name="T50" fmla="*/ 24 w 70"/>
                  <a:gd name="T51" fmla="*/ 318 h 358"/>
                  <a:gd name="T52" fmla="*/ 19 w 70"/>
                  <a:gd name="T53" fmla="*/ 296 h 358"/>
                  <a:gd name="T54" fmla="*/ 15 w 70"/>
                  <a:gd name="T55" fmla="*/ 263 h 358"/>
                  <a:gd name="T56" fmla="*/ 17 w 70"/>
                  <a:gd name="T57" fmla="*/ 226 h 358"/>
                  <a:gd name="T58" fmla="*/ 28 w 70"/>
                  <a:gd name="T59" fmla="*/ 186 h 358"/>
                  <a:gd name="T60" fmla="*/ 42 w 70"/>
                  <a:gd name="T61" fmla="*/ 140 h 358"/>
                  <a:gd name="T62" fmla="*/ 48 w 70"/>
                  <a:gd name="T63" fmla="*/ 92 h 358"/>
                  <a:gd name="T64" fmla="*/ 49 w 70"/>
                  <a:gd name="T65" fmla="*/ 50 h 358"/>
                  <a:gd name="T66" fmla="*/ 50 w 70"/>
                  <a:gd name="T67" fmla="*/ 19 h 358"/>
                  <a:gd name="T68" fmla="*/ 50 w 70"/>
                  <a:gd name="T69" fmla="*/ 3 h 358"/>
                  <a:gd name="T70" fmla="*/ 46 w 70"/>
                  <a:gd name="T71" fmla="*/ 0 h 358"/>
                  <a:gd name="T72" fmla="*/ 42 w 70"/>
                  <a:gd name="T73" fmla="*/ 4 h 358"/>
                  <a:gd name="T74" fmla="*/ 40 w 70"/>
                  <a:gd name="T75" fmla="*/ 7 h 3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358"/>
                  <a:gd name="T116" fmla="*/ 70 w 70"/>
                  <a:gd name="T117" fmla="*/ 358 h 35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358">
                    <a:moveTo>
                      <a:pt x="40" y="7"/>
                    </a:moveTo>
                    <a:lnTo>
                      <a:pt x="39" y="28"/>
                    </a:lnTo>
                    <a:lnTo>
                      <a:pt x="36" y="77"/>
                    </a:lnTo>
                    <a:lnTo>
                      <a:pt x="28" y="133"/>
                    </a:lnTo>
                    <a:lnTo>
                      <a:pt x="17" y="175"/>
                    </a:lnTo>
                    <a:lnTo>
                      <a:pt x="5" y="210"/>
                    </a:lnTo>
                    <a:lnTo>
                      <a:pt x="0" y="253"/>
                    </a:lnTo>
                    <a:lnTo>
                      <a:pt x="2" y="296"/>
                    </a:lnTo>
                    <a:lnTo>
                      <a:pt x="10" y="327"/>
                    </a:lnTo>
                    <a:lnTo>
                      <a:pt x="17" y="337"/>
                    </a:lnTo>
                    <a:lnTo>
                      <a:pt x="26" y="346"/>
                    </a:lnTo>
                    <a:lnTo>
                      <a:pt x="36" y="351"/>
                    </a:lnTo>
                    <a:lnTo>
                      <a:pt x="46" y="355"/>
                    </a:lnTo>
                    <a:lnTo>
                      <a:pt x="55" y="357"/>
                    </a:lnTo>
                    <a:lnTo>
                      <a:pt x="63" y="358"/>
                    </a:lnTo>
                    <a:lnTo>
                      <a:pt x="68" y="358"/>
                    </a:lnTo>
                    <a:lnTo>
                      <a:pt x="70" y="358"/>
                    </a:lnTo>
                    <a:lnTo>
                      <a:pt x="70" y="339"/>
                    </a:lnTo>
                    <a:lnTo>
                      <a:pt x="68" y="339"/>
                    </a:lnTo>
                    <a:lnTo>
                      <a:pt x="63" y="339"/>
                    </a:lnTo>
                    <a:lnTo>
                      <a:pt x="57" y="337"/>
                    </a:lnTo>
                    <a:lnTo>
                      <a:pt x="49" y="336"/>
                    </a:lnTo>
                    <a:lnTo>
                      <a:pt x="40" y="333"/>
                    </a:lnTo>
                    <a:lnTo>
                      <a:pt x="33" y="329"/>
                    </a:lnTo>
                    <a:lnTo>
                      <a:pt x="27" y="324"/>
                    </a:lnTo>
                    <a:lnTo>
                      <a:pt x="24" y="318"/>
                    </a:lnTo>
                    <a:lnTo>
                      <a:pt x="19" y="296"/>
                    </a:lnTo>
                    <a:lnTo>
                      <a:pt x="15" y="263"/>
                    </a:lnTo>
                    <a:lnTo>
                      <a:pt x="17" y="226"/>
                    </a:lnTo>
                    <a:lnTo>
                      <a:pt x="28" y="186"/>
                    </a:lnTo>
                    <a:lnTo>
                      <a:pt x="42" y="140"/>
                    </a:lnTo>
                    <a:lnTo>
                      <a:pt x="48" y="92"/>
                    </a:lnTo>
                    <a:lnTo>
                      <a:pt x="49" y="50"/>
                    </a:lnTo>
                    <a:lnTo>
                      <a:pt x="50" y="19"/>
                    </a:lnTo>
                    <a:lnTo>
                      <a:pt x="50" y="3"/>
                    </a:lnTo>
                    <a:lnTo>
                      <a:pt x="46" y="0"/>
                    </a:lnTo>
                    <a:lnTo>
                      <a:pt x="42" y="4"/>
                    </a:lnTo>
                    <a:lnTo>
                      <a:pt x="40" y="7"/>
                    </a:lnTo>
                    <a:close/>
                  </a:path>
                </a:pathLst>
              </a:custGeom>
              <a:solidFill>
                <a:srgbClr val="000000"/>
              </a:solidFill>
              <a:ln w="9525">
                <a:noFill/>
                <a:round/>
                <a:headEnd/>
                <a:tailEnd/>
              </a:ln>
            </p:spPr>
            <p:txBody>
              <a:bodyPr/>
              <a:lstStyle/>
              <a:p>
                <a:endParaRPr lang="en-US" dirty="0"/>
              </a:p>
            </p:txBody>
          </p:sp>
          <p:sp>
            <p:nvSpPr>
              <p:cNvPr id="435" name="Freeform 338"/>
              <p:cNvSpPr>
                <a:spLocks noEditPoints="1"/>
              </p:cNvSpPr>
              <p:nvPr/>
            </p:nvSpPr>
            <p:spPr bwMode="auto">
              <a:xfrm>
                <a:off x="3815" y="3171"/>
                <a:ext cx="97" cy="97"/>
              </a:xfrm>
              <a:custGeom>
                <a:avLst/>
                <a:gdLst>
                  <a:gd name="T0" fmla="*/ 162 w 290"/>
                  <a:gd name="T1" fmla="*/ 61 h 293"/>
                  <a:gd name="T2" fmla="*/ 193 w 290"/>
                  <a:gd name="T3" fmla="*/ 75 h 293"/>
                  <a:gd name="T4" fmla="*/ 216 w 290"/>
                  <a:gd name="T5" fmla="*/ 99 h 293"/>
                  <a:gd name="T6" fmla="*/ 229 w 290"/>
                  <a:gd name="T7" fmla="*/ 130 h 293"/>
                  <a:gd name="T8" fmla="*/ 229 w 290"/>
                  <a:gd name="T9" fmla="*/ 165 h 293"/>
                  <a:gd name="T10" fmla="*/ 216 w 290"/>
                  <a:gd name="T11" fmla="*/ 196 h 293"/>
                  <a:gd name="T12" fmla="*/ 193 w 290"/>
                  <a:gd name="T13" fmla="*/ 219 h 293"/>
                  <a:gd name="T14" fmla="*/ 162 w 290"/>
                  <a:gd name="T15" fmla="*/ 233 h 293"/>
                  <a:gd name="T16" fmla="*/ 127 w 290"/>
                  <a:gd name="T17" fmla="*/ 233 h 293"/>
                  <a:gd name="T18" fmla="*/ 96 w 290"/>
                  <a:gd name="T19" fmla="*/ 219 h 293"/>
                  <a:gd name="T20" fmla="*/ 72 w 290"/>
                  <a:gd name="T21" fmla="*/ 196 h 293"/>
                  <a:gd name="T22" fmla="*/ 58 w 290"/>
                  <a:gd name="T23" fmla="*/ 165 h 293"/>
                  <a:gd name="T24" fmla="*/ 58 w 290"/>
                  <a:gd name="T25" fmla="*/ 130 h 293"/>
                  <a:gd name="T26" fmla="*/ 72 w 290"/>
                  <a:gd name="T27" fmla="*/ 99 h 293"/>
                  <a:gd name="T28" fmla="*/ 96 w 290"/>
                  <a:gd name="T29" fmla="*/ 75 h 293"/>
                  <a:gd name="T30" fmla="*/ 127 w 290"/>
                  <a:gd name="T31" fmla="*/ 61 h 293"/>
                  <a:gd name="T32" fmla="*/ 145 w 290"/>
                  <a:gd name="T33" fmla="*/ 60 h 293"/>
                  <a:gd name="T34" fmla="*/ 115 w 290"/>
                  <a:gd name="T35" fmla="*/ 3 h 293"/>
                  <a:gd name="T36" fmla="*/ 63 w 290"/>
                  <a:gd name="T37" fmla="*/ 25 h 293"/>
                  <a:gd name="T38" fmla="*/ 24 w 290"/>
                  <a:gd name="T39" fmla="*/ 65 h 293"/>
                  <a:gd name="T40" fmla="*/ 2 w 290"/>
                  <a:gd name="T41" fmla="*/ 117 h 293"/>
                  <a:gd name="T42" fmla="*/ 2 w 290"/>
                  <a:gd name="T43" fmla="*/ 176 h 293"/>
                  <a:gd name="T44" fmla="*/ 24 w 290"/>
                  <a:gd name="T45" fmla="*/ 228 h 293"/>
                  <a:gd name="T46" fmla="*/ 63 w 290"/>
                  <a:gd name="T47" fmla="*/ 268 h 293"/>
                  <a:gd name="T48" fmla="*/ 115 w 290"/>
                  <a:gd name="T49" fmla="*/ 290 h 293"/>
                  <a:gd name="T50" fmla="*/ 175 w 290"/>
                  <a:gd name="T51" fmla="*/ 290 h 293"/>
                  <a:gd name="T52" fmla="*/ 226 w 290"/>
                  <a:gd name="T53" fmla="*/ 268 h 293"/>
                  <a:gd name="T54" fmla="*/ 265 w 290"/>
                  <a:gd name="T55" fmla="*/ 228 h 293"/>
                  <a:gd name="T56" fmla="*/ 287 w 290"/>
                  <a:gd name="T57" fmla="*/ 176 h 293"/>
                  <a:gd name="T58" fmla="*/ 287 w 290"/>
                  <a:gd name="T59" fmla="*/ 117 h 293"/>
                  <a:gd name="T60" fmla="*/ 265 w 290"/>
                  <a:gd name="T61" fmla="*/ 65 h 293"/>
                  <a:gd name="T62" fmla="*/ 226 w 290"/>
                  <a:gd name="T63" fmla="*/ 25 h 293"/>
                  <a:gd name="T64" fmla="*/ 175 w 290"/>
                  <a:gd name="T65" fmla="*/ 3 h 2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0"/>
                  <a:gd name="T100" fmla="*/ 0 h 293"/>
                  <a:gd name="T101" fmla="*/ 290 w 290"/>
                  <a:gd name="T102" fmla="*/ 293 h 2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0" h="293">
                    <a:moveTo>
                      <a:pt x="145" y="60"/>
                    </a:moveTo>
                    <a:lnTo>
                      <a:pt x="162" y="61"/>
                    </a:lnTo>
                    <a:lnTo>
                      <a:pt x="179" y="66"/>
                    </a:lnTo>
                    <a:lnTo>
                      <a:pt x="193" y="75"/>
                    </a:lnTo>
                    <a:lnTo>
                      <a:pt x="206" y="86"/>
                    </a:lnTo>
                    <a:lnTo>
                      <a:pt x="216" y="99"/>
                    </a:lnTo>
                    <a:lnTo>
                      <a:pt x="224" y="113"/>
                    </a:lnTo>
                    <a:lnTo>
                      <a:pt x="229" y="130"/>
                    </a:lnTo>
                    <a:lnTo>
                      <a:pt x="230" y="147"/>
                    </a:lnTo>
                    <a:lnTo>
                      <a:pt x="229" y="165"/>
                    </a:lnTo>
                    <a:lnTo>
                      <a:pt x="224" y="180"/>
                    </a:lnTo>
                    <a:lnTo>
                      <a:pt x="216" y="196"/>
                    </a:lnTo>
                    <a:lnTo>
                      <a:pt x="206" y="209"/>
                    </a:lnTo>
                    <a:lnTo>
                      <a:pt x="193" y="219"/>
                    </a:lnTo>
                    <a:lnTo>
                      <a:pt x="179" y="228"/>
                    </a:lnTo>
                    <a:lnTo>
                      <a:pt x="162" y="233"/>
                    </a:lnTo>
                    <a:lnTo>
                      <a:pt x="145" y="235"/>
                    </a:lnTo>
                    <a:lnTo>
                      <a:pt x="127" y="233"/>
                    </a:lnTo>
                    <a:lnTo>
                      <a:pt x="111" y="228"/>
                    </a:lnTo>
                    <a:lnTo>
                      <a:pt x="96" y="219"/>
                    </a:lnTo>
                    <a:lnTo>
                      <a:pt x="83" y="209"/>
                    </a:lnTo>
                    <a:lnTo>
                      <a:pt x="72" y="196"/>
                    </a:lnTo>
                    <a:lnTo>
                      <a:pt x="63" y="180"/>
                    </a:lnTo>
                    <a:lnTo>
                      <a:pt x="58" y="165"/>
                    </a:lnTo>
                    <a:lnTo>
                      <a:pt x="57" y="147"/>
                    </a:lnTo>
                    <a:lnTo>
                      <a:pt x="58" y="130"/>
                    </a:lnTo>
                    <a:lnTo>
                      <a:pt x="63" y="113"/>
                    </a:lnTo>
                    <a:lnTo>
                      <a:pt x="72" y="99"/>
                    </a:lnTo>
                    <a:lnTo>
                      <a:pt x="83" y="86"/>
                    </a:lnTo>
                    <a:lnTo>
                      <a:pt x="96" y="75"/>
                    </a:lnTo>
                    <a:lnTo>
                      <a:pt x="111" y="66"/>
                    </a:lnTo>
                    <a:lnTo>
                      <a:pt x="127" y="61"/>
                    </a:lnTo>
                    <a:lnTo>
                      <a:pt x="145" y="60"/>
                    </a:lnTo>
                    <a:close/>
                    <a:moveTo>
                      <a:pt x="145" y="0"/>
                    </a:moveTo>
                    <a:lnTo>
                      <a:pt x="115" y="3"/>
                    </a:lnTo>
                    <a:lnTo>
                      <a:pt x="88" y="12"/>
                    </a:lnTo>
                    <a:lnTo>
                      <a:pt x="63" y="25"/>
                    </a:lnTo>
                    <a:lnTo>
                      <a:pt x="42" y="43"/>
                    </a:lnTo>
                    <a:lnTo>
                      <a:pt x="24" y="65"/>
                    </a:lnTo>
                    <a:lnTo>
                      <a:pt x="11" y="90"/>
                    </a:lnTo>
                    <a:lnTo>
                      <a:pt x="2" y="117"/>
                    </a:lnTo>
                    <a:lnTo>
                      <a:pt x="0" y="147"/>
                    </a:lnTo>
                    <a:lnTo>
                      <a:pt x="2" y="176"/>
                    </a:lnTo>
                    <a:lnTo>
                      <a:pt x="11" y="204"/>
                    </a:lnTo>
                    <a:lnTo>
                      <a:pt x="24" y="228"/>
                    </a:lnTo>
                    <a:lnTo>
                      <a:pt x="42" y="250"/>
                    </a:lnTo>
                    <a:lnTo>
                      <a:pt x="63" y="268"/>
                    </a:lnTo>
                    <a:lnTo>
                      <a:pt x="88" y="281"/>
                    </a:lnTo>
                    <a:lnTo>
                      <a:pt x="115" y="290"/>
                    </a:lnTo>
                    <a:lnTo>
                      <a:pt x="145" y="293"/>
                    </a:lnTo>
                    <a:lnTo>
                      <a:pt x="175" y="290"/>
                    </a:lnTo>
                    <a:lnTo>
                      <a:pt x="202" y="281"/>
                    </a:lnTo>
                    <a:lnTo>
                      <a:pt x="226" y="268"/>
                    </a:lnTo>
                    <a:lnTo>
                      <a:pt x="249" y="250"/>
                    </a:lnTo>
                    <a:lnTo>
                      <a:pt x="265" y="228"/>
                    </a:lnTo>
                    <a:lnTo>
                      <a:pt x="278" y="204"/>
                    </a:lnTo>
                    <a:lnTo>
                      <a:pt x="287" y="176"/>
                    </a:lnTo>
                    <a:lnTo>
                      <a:pt x="290" y="147"/>
                    </a:lnTo>
                    <a:lnTo>
                      <a:pt x="287" y="117"/>
                    </a:lnTo>
                    <a:lnTo>
                      <a:pt x="278" y="90"/>
                    </a:lnTo>
                    <a:lnTo>
                      <a:pt x="265" y="65"/>
                    </a:lnTo>
                    <a:lnTo>
                      <a:pt x="249" y="43"/>
                    </a:lnTo>
                    <a:lnTo>
                      <a:pt x="226" y="25"/>
                    </a:lnTo>
                    <a:lnTo>
                      <a:pt x="202" y="12"/>
                    </a:lnTo>
                    <a:lnTo>
                      <a:pt x="175" y="3"/>
                    </a:lnTo>
                    <a:lnTo>
                      <a:pt x="145" y="0"/>
                    </a:lnTo>
                    <a:close/>
                  </a:path>
                </a:pathLst>
              </a:custGeom>
              <a:solidFill>
                <a:srgbClr val="000000"/>
              </a:solidFill>
              <a:ln w="9525">
                <a:noFill/>
                <a:round/>
                <a:headEnd/>
                <a:tailEnd/>
              </a:ln>
            </p:spPr>
            <p:txBody>
              <a:bodyPr/>
              <a:lstStyle/>
              <a:p>
                <a:endParaRPr lang="en-US" dirty="0"/>
              </a:p>
            </p:txBody>
          </p:sp>
          <p:sp>
            <p:nvSpPr>
              <p:cNvPr id="436" name="Freeform 339"/>
              <p:cNvSpPr>
                <a:spLocks noEditPoints="1"/>
              </p:cNvSpPr>
              <p:nvPr/>
            </p:nvSpPr>
            <p:spPr bwMode="auto">
              <a:xfrm>
                <a:off x="3820" y="3176"/>
                <a:ext cx="87" cy="88"/>
              </a:xfrm>
              <a:custGeom>
                <a:avLst/>
                <a:gdLst>
                  <a:gd name="T0" fmla="*/ 157 w 262"/>
                  <a:gd name="T1" fmla="*/ 2 h 263"/>
                  <a:gd name="T2" fmla="*/ 203 w 262"/>
                  <a:gd name="T3" fmla="*/ 22 h 263"/>
                  <a:gd name="T4" fmla="*/ 240 w 262"/>
                  <a:gd name="T5" fmla="*/ 57 h 263"/>
                  <a:gd name="T6" fmla="*/ 259 w 262"/>
                  <a:gd name="T7" fmla="*/ 105 h 263"/>
                  <a:gd name="T8" fmla="*/ 259 w 262"/>
                  <a:gd name="T9" fmla="*/ 157 h 263"/>
                  <a:gd name="T10" fmla="*/ 240 w 262"/>
                  <a:gd name="T11" fmla="*/ 204 h 263"/>
                  <a:gd name="T12" fmla="*/ 203 w 262"/>
                  <a:gd name="T13" fmla="*/ 239 h 263"/>
                  <a:gd name="T14" fmla="*/ 157 w 262"/>
                  <a:gd name="T15" fmla="*/ 260 h 263"/>
                  <a:gd name="T16" fmla="*/ 105 w 262"/>
                  <a:gd name="T17" fmla="*/ 260 h 263"/>
                  <a:gd name="T18" fmla="*/ 58 w 262"/>
                  <a:gd name="T19" fmla="*/ 239 h 263"/>
                  <a:gd name="T20" fmla="*/ 22 w 262"/>
                  <a:gd name="T21" fmla="*/ 204 h 263"/>
                  <a:gd name="T22" fmla="*/ 3 w 262"/>
                  <a:gd name="T23" fmla="*/ 157 h 263"/>
                  <a:gd name="T24" fmla="*/ 3 w 262"/>
                  <a:gd name="T25" fmla="*/ 105 h 263"/>
                  <a:gd name="T26" fmla="*/ 22 w 262"/>
                  <a:gd name="T27" fmla="*/ 57 h 263"/>
                  <a:gd name="T28" fmla="*/ 58 w 262"/>
                  <a:gd name="T29" fmla="*/ 22 h 263"/>
                  <a:gd name="T30" fmla="*/ 105 w 262"/>
                  <a:gd name="T31" fmla="*/ 2 h 263"/>
                  <a:gd name="T32" fmla="*/ 131 w 262"/>
                  <a:gd name="T33" fmla="*/ 0 h 263"/>
                  <a:gd name="T34" fmla="*/ 110 w 262"/>
                  <a:gd name="T35" fmla="*/ 32 h 263"/>
                  <a:gd name="T36" fmla="*/ 74 w 262"/>
                  <a:gd name="T37" fmla="*/ 46 h 263"/>
                  <a:gd name="T38" fmla="*/ 45 w 262"/>
                  <a:gd name="T39" fmla="*/ 74 h 263"/>
                  <a:gd name="T40" fmla="*/ 31 w 262"/>
                  <a:gd name="T41" fmla="*/ 110 h 263"/>
                  <a:gd name="T42" fmla="*/ 31 w 262"/>
                  <a:gd name="T43" fmla="*/ 151 h 263"/>
                  <a:gd name="T44" fmla="*/ 45 w 262"/>
                  <a:gd name="T45" fmla="*/ 188 h 263"/>
                  <a:gd name="T46" fmla="*/ 74 w 262"/>
                  <a:gd name="T47" fmla="*/ 215 h 263"/>
                  <a:gd name="T48" fmla="*/ 110 w 262"/>
                  <a:gd name="T49" fmla="*/ 229 h 263"/>
                  <a:gd name="T50" fmla="*/ 152 w 262"/>
                  <a:gd name="T51" fmla="*/ 229 h 263"/>
                  <a:gd name="T52" fmla="*/ 188 w 262"/>
                  <a:gd name="T53" fmla="*/ 215 h 263"/>
                  <a:gd name="T54" fmla="*/ 215 w 262"/>
                  <a:gd name="T55" fmla="*/ 188 h 263"/>
                  <a:gd name="T56" fmla="*/ 229 w 262"/>
                  <a:gd name="T57" fmla="*/ 151 h 263"/>
                  <a:gd name="T58" fmla="*/ 229 w 262"/>
                  <a:gd name="T59" fmla="*/ 110 h 263"/>
                  <a:gd name="T60" fmla="*/ 215 w 262"/>
                  <a:gd name="T61" fmla="*/ 74 h 263"/>
                  <a:gd name="T62" fmla="*/ 188 w 262"/>
                  <a:gd name="T63" fmla="*/ 46 h 263"/>
                  <a:gd name="T64" fmla="*/ 152 w 262"/>
                  <a:gd name="T65" fmla="*/ 32 h 2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2"/>
                  <a:gd name="T100" fmla="*/ 0 h 263"/>
                  <a:gd name="T101" fmla="*/ 262 w 262"/>
                  <a:gd name="T102" fmla="*/ 263 h 2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2" h="263">
                    <a:moveTo>
                      <a:pt x="131" y="0"/>
                    </a:moveTo>
                    <a:lnTo>
                      <a:pt x="157" y="2"/>
                    </a:lnTo>
                    <a:lnTo>
                      <a:pt x="181" y="10"/>
                    </a:lnTo>
                    <a:lnTo>
                      <a:pt x="203" y="22"/>
                    </a:lnTo>
                    <a:lnTo>
                      <a:pt x="223" y="37"/>
                    </a:lnTo>
                    <a:lnTo>
                      <a:pt x="240" y="57"/>
                    </a:lnTo>
                    <a:lnTo>
                      <a:pt x="251" y="80"/>
                    </a:lnTo>
                    <a:lnTo>
                      <a:pt x="259" y="105"/>
                    </a:lnTo>
                    <a:lnTo>
                      <a:pt x="262" y="131"/>
                    </a:lnTo>
                    <a:lnTo>
                      <a:pt x="259" y="157"/>
                    </a:lnTo>
                    <a:lnTo>
                      <a:pt x="251" y="182"/>
                    </a:lnTo>
                    <a:lnTo>
                      <a:pt x="240" y="204"/>
                    </a:lnTo>
                    <a:lnTo>
                      <a:pt x="223" y="224"/>
                    </a:lnTo>
                    <a:lnTo>
                      <a:pt x="203" y="239"/>
                    </a:lnTo>
                    <a:lnTo>
                      <a:pt x="181" y="252"/>
                    </a:lnTo>
                    <a:lnTo>
                      <a:pt x="157" y="260"/>
                    </a:lnTo>
                    <a:lnTo>
                      <a:pt x="131" y="263"/>
                    </a:lnTo>
                    <a:lnTo>
                      <a:pt x="105" y="260"/>
                    </a:lnTo>
                    <a:lnTo>
                      <a:pt x="80" y="252"/>
                    </a:lnTo>
                    <a:lnTo>
                      <a:pt x="58" y="239"/>
                    </a:lnTo>
                    <a:lnTo>
                      <a:pt x="39" y="224"/>
                    </a:lnTo>
                    <a:lnTo>
                      <a:pt x="22" y="204"/>
                    </a:lnTo>
                    <a:lnTo>
                      <a:pt x="10" y="182"/>
                    </a:lnTo>
                    <a:lnTo>
                      <a:pt x="3" y="157"/>
                    </a:lnTo>
                    <a:lnTo>
                      <a:pt x="0" y="131"/>
                    </a:lnTo>
                    <a:lnTo>
                      <a:pt x="3" y="105"/>
                    </a:lnTo>
                    <a:lnTo>
                      <a:pt x="10" y="80"/>
                    </a:lnTo>
                    <a:lnTo>
                      <a:pt x="22" y="57"/>
                    </a:lnTo>
                    <a:lnTo>
                      <a:pt x="39" y="37"/>
                    </a:lnTo>
                    <a:lnTo>
                      <a:pt x="58" y="22"/>
                    </a:lnTo>
                    <a:lnTo>
                      <a:pt x="80" y="10"/>
                    </a:lnTo>
                    <a:lnTo>
                      <a:pt x="105" y="2"/>
                    </a:lnTo>
                    <a:lnTo>
                      <a:pt x="131" y="0"/>
                    </a:lnTo>
                    <a:close/>
                    <a:moveTo>
                      <a:pt x="131" y="30"/>
                    </a:moveTo>
                    <a:lnTo>
                      <a:pt x="110" y="32"/>
                    </a:lnTo>
                    <a:lnTo>
                      <a:pt x="91" y="37"/>
                    </a:lnTo>
                    <a:lnTo>
                      <a:pt x="74" y="46"/>
                    </a:lnTo>
                    <a:lnTo>
                      <a:pt x="58" y="58"/>
                    </a:lnTo>
                    <a:lnTo>
                      <a:pt x="45" y="74"/>
                    </a:lnTo>
                    <a:lnTo>
                      <a:pt x="36" y="90"/>
                    </a:lnTo>
                    <a:lnTo>
                      <a:pt x="31" y="110"/>
                    </a:lnTo>
                    <a:lnTo>
                      <a:pt x="28" y="131"/>
                    </a:lnTo>
                    <a:lnTo>
                      <a:pt x="31" y="151"/>
                    </a:lnTo>
                    <a:lnTo>
                      <a:pt x="36" y="170"/>
                    </a:lnTo>
                    <a:lnTo>
                      <a:pt x="45" y="188"/>
                    </a:lnTo>
                    <a:lnTo>
                      <a:pt x="58" y="202"/>
                    </a:lnTo>
                    <a:lnTo>
                      <a:pt x="74" y="215"/>
                    </a:lnTo>
                    <a:lnTo>
                      <a:pt x="91" y="224"/>
                    </a:lnTo>
                    <a:lnTo>
                      <a:pt x="110" y="229"/>
                    </a:lnTo>
                    <a:lnTo>
                      <a:pt x="131" y="232"/>
                    </a:lnTo>
                    <a:lnTo>
                      <a:pt x="152" y="229"/>
                    </a:lnTo>
                    <a:lnTo>
                      <a:pt x="171" y="224"/>
                    </a:lnTo>
                    <a:lnTo>
                      <a:pt x="188" y="215"/>
                    </a:lnTo>
                    <a:lnTo>
                      <a:pt x="203" y="202"/>
                    </a:lnTo>
                    <a:lnTo>
                      <a:pt x="215" y="188"/>
                    </a:lnTo>
                    <a:lnTo>
                      <a:pt x="224" y="170"/>
                    </a:lnTo>
                    <a:lnTo>
                      <a:pt x="229" y="151"/>
                    </a:lnTo>
                    <a:lnTo>
                      <a:pt x="232" y="131"/>
                    </a:lnTo>
                    <a:lnTo>
                      <a:pt x="229" y="110"/>
                    </a:lnTo>
                    <a:lnTo>
                      <a:pt x="224" y="90"/>
                    </a:lnTo>
                    <a:lnTo>
                      <a:pt x="215" y="74"/>
                    </a:lnTo>
                    <a:lnTo>
                      <a:pt x="203" y="58"/>
                    </a:lnTo>
                    <a:lnTo>
                      <a:pt x="188" y="46"/>
                    </a:lnTo>
                    <a:lnTo>
                      <a:pt x="171" y="37"/>
                    </a:lnTo>
                    <a:lnTo>
                      <a:pt x="152" y="32"/>
                    </a:lnTo>
                    <a:lnTo>
                      <a:pt x="131" y="30"/>
                    </a:lnTo>
                    <a:close/>
                  </a:path>
                </a:pathLst>
              </a:custGeom>
              <a:solidFill>
                <a:srgbClr val="FFB73D"/>
              </a:solidFill>
              <a:ln w="9525">
                <a:noFill/>
                <a:round/>
                <a:headEnd/>
                <a:tailEnd/>
              </a:ln>
            </p:spPr>
            <p:txBody>
              <a:bodyPr/>
              <a:lstStyle/>
              <a:p>
                <a:endParaRPr lang="en-US" dirty="0"/>
              </a:p>
            </p:txBody>
          </p:sp>
          <p:sp>
            <p:nvSpPr>
              <p:cNvPr id="437" name="Freeform 340"/>
              <p:cNvSpPr>
                <a:spLocks/>
              </p:cNvSpPr>
              <p:nvPr/>
            </p:nvSpPr>
            <p:spPr bwMode="auto">
              <a:xfrm>
                <a:off x="3861" y="3214"/>
                <a:ext cx="9" cy="10"/>
              </a:xfrm>
              <a:custGeom>
                <a:avLst/>
                <a:gdLst>
                  <a:gd name="T0" fmla="*/ 14 w 28"/>
                  <a:gd name="T1" fmla="*/ 30 h 30"/>
                  <a:gd name="T2" fmla="*/ 8 w 28"/>
                  <a:gd name="T3" fmla="*/ 29 h 30"/>
                  <a:gd name="T4" fmla="*/ 4 w 28"/>
                  <a:gd name="T5" fmla="*/ 26 h 30"/>
                  <a:gd name="T6" fmla="*/ 1 w 28"/>
                  <a:gd name="T7" fmla="*/ 21 h 30"/>
                  <a:gd name="T8" fmla="*/ 0 w 28"/>
                  <a:gd name="T9" fmla="*/ 16 h 30"/>
                  <a:gd name="T10" fmla="*/ 1 w 28"/>
                  <a:gd name="T11" fmla="*/ 9 h 30"/>
                  <a:gd name="T12" fmla="*/ 4 w 28"/>
                  <a:gd name="T13" fmla="*/ 4 h 30"/>
                  <a:gd name="T14" fmla="*/ 8 w 28"/>
                  <a:gd name="T15" fmla="*/ 1 h 30"/>
                  <a:gd name="T16" fmla="*/ 14 w 28"/>
                  <a:gd name="T17" fmla="*/ 0 h 30"/>
                  <a:gd name="T18" fmla="*/ 19 w 28"/>
                  <a:gd name="T19" fmla="*/ 1 h 30"/>
                  <a:gd name="T20" fmla="*/ 24 w 28"/>
                  <a:gd name="T21" fmla="*/ 4 h 30"/>
                  <a:gd name="T22" fmla="*/ 27 w 28"/>
                  <a:gd name="T23" fmla="*/ 9 h 30"/>
                  <a:gd name="T24" fmla="*/ 28 w 28"/>
                  <a:gd name="T25" fmla="*/ 16 h 30"/>
                  <a:gd name="T26" fmla="*/ 27 w 28"/>
                  <a:gd name="T27" fmla="*/ 21 h 30"/>
                  <a:gd name="T28" fmla="*/ 24 w 28"/>
                  <a:gd name="T29" fmla="*/ 26 h 30"/>
                  <a:gd name="T30" fmla="*/ 19 w 28"/>
                  <a:gd name="T31" fmla="*/ 29 h 30"/>
                  <a:gd name="T32" fmla="*/ 14 w 28"/>
                  <a:gd name="T33" fmla="*/ 30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30"/>
                  <a:gd name="T53" fmla="*/ 28 w 28"/>
                  <a:gd name="T54" fmla="*/ 30 h 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30">
                    <a:moveTo>
                      <a:pt x="14" y="30"/>
                    </a:moveTo>
                    <a:lnTo>
                      <a:pt x="8" y="29"/>
                    </a:lnTo>
                    <a:lnTo>
                      <a:pt x="4" y="26"/>
                    </a:lnTo>
                    <a:lnTo>
                      <a:pt x="1" y="21"/>
                    </a:lnTo>
                    <a:lnTo>
                      <a:pt x="0" y="16"/>
                    </a:lnTo>
                    <a:lnTo>
                      <a:pt x="1" y="9"/>
                    </a:lnTo>
                    <a:lnTo>
                      <a:pt x="4" y="4"/>
                    </a:lnTo>
                    <a:lnTo>
                      <a:pt x="8" y="1"/>
                    </a:lnTo>
                    <a:lnTo>
                      <a:pt x="14" y="0"/>
                    </a:lnTo>
                    <a:lnTo>
                      <a:pt x="19" y="1"/>
                    </a:lnTo>
                    <a:lnTo>
                      <a:pt x="24" y="4"/>
                    </a:lnTo>
                    <a:lnTo>
                      <a:pt x="27" y="9"/>
                    </a:lnTo>
                    <a:lnTo>
                      <a:pt x="28" y="16"/>
                    </a:lnTo>
                    <a:lnTo>
                      <a:pt x="27" y="21"/>
                    </a:lnTo>
                    <a:lnTo>
                      <a:pt x="24" y="26"/>
                    </a:lnTo>
                    <a:lnTo>
                      <a:pt x="19" y="29"/>
                    </a:lnTo>
                    <a:lnTo>
                      <a:pt x="14" y="30"/>
                    </a:lnTo>
                    <a:close/>
                  </a:path>
                </a:pathLst>
              </a:custGeom>
              <a:solidFill>
                <a:srgbClr val="FFB73D"/>
              </a:solidFill>
              <a:ln w="9525">
                <a:noFill/>
                <a:round/>
                <a:headEnd/>
                <a:tailEnd/>
              </a:ln>
            </p:spPr>
            <p:txBody>
              <a:bodyPr/>
              <a:lstStyle/>
              <a:p>
                <a:endParaRPr lang="en-US" dirty="0"/>
              </a:p>
            </p:txBody>
          </p:sp>
          <p:sp>
            <p:nvSpPr>
              <p:cNvPr id="438" name="Freeform 341"/>
              <p:cNvSpPr>
                <a:spLocks/>
              </p:cNvSpPr>
              <p:nvPr/>
            </p:nvSpPr>
            <p:spPr bwMode="auto">
              <a:xfrm>
                <a:off x="3824" y="3180"/>
                <a:ext cx="32" cy="37"/>
              </a:xfrm>
              <a:custGeom>
                <a:avLst/>
                <a:gdLst>
                  <a:gd name="T0" fmla="*/ 95 w 96"/>
                  <a:gd name="T1" fmla="*/ 3 h 111"/>
                  <a:gd name="T2" fmla="*/ 96 w 96"/>
                  <a:gd name="T3" fmla="*/ 8 h 111"/>
                  <a:gd name="T4" fmla="*/ 92 w 96"/>
                  <a:gd name="T5" fmla="*/ 12 h 111"/>
                  <a:gd name="T6" fmla="*/ 84 w 96"/>
                  <a:gd name="T7" fmla="*/ 16 h 111"/>
                  <a:gd name="T8" fmla="*/ 75 w 96"/>
                  <a:gd name="T9" fmla="*/ 20 h 111"/>
                  <a:gd name="T10" fmla="*/ 63 w 96"/>
                  <a:gd name="T11" fmla="*/ 24 h 111"/>
                  <a:gd name="T12" fmla="*/ 53 w 96"/>
                  <a:gd name="T13" fmla="*/ 29 h 111"/>
                  <a:gd name="T14" fmla="*/ 43 w 96"/>
                  <a:gd name="T15" fmla="*/ 35 h 111"/>
                  <a:gd name="T16" fmla="*/ 35 w 96"/>
                  <a:gd name="T17" fmla="*/ 45 h 111"/>
                  <a:gd name="T18" fmla="*/ 22 w 96"/>
                  <a:gd name="T19" fmla="*/ 68 h 111"/>
                  <a:gd name="T20" fmla="*/ 14 w 96"/>
                  <a:gd name="T21" fmla="*/ 91 h 111"/>
                  <a:gd name="T22" fmla="*/ 8 w 96"/>
                  <a:gd name="T23" fmla="*/ 109 h 111"/>
                  <a:gd name="T24" fmla="*/ 4 w 96"/>
                  <a:gd name="T25" fmla="*/ 111 h 111"/>
                  <a:gd name="T26" fmla="*/ 0 w 96"/>
                  <a:gd name="T27" fmla="*/ 99 h 111"/>
                  <a:gd name="T28" fmla="*/ 1 w 96"/>
                  <a:gd name="T29" fmla="*/ 85 h 111"/>
                  <a:gd name="T30" fmla="*/ 6 w 96"/>
                  <a:gd name="T31" fmla="*/ 68 h 111"/>
                  <a:gd name="T32" fmla="*/ 12 w 96"/>
                  <a:gd name="T33" fmla="*/ 51 h 111"/>
                  <a:gd name="T34" fmla="*/ 17 w 96"/>
                  <a:gd name="T35" fmla="*/ 43 h 111"/>
                  <a:gd name="T36" fmla="*/ 26 w 96"/>
                  <a:gd name="T37" fmla="*/ 33 h 111"/>
                  <a:gd name="T38" fmla="*/ 37 w 96"/>
                  <a:gd name="T39" fmla="*/ 24 h 111"/>
                  <a:gd name="T40" fmla="*/ 52 w 96"/>
                  <a:gd name="T41" fmla="*/ 15 h 111"/>
                  <a:gd name="T42" fmla="*/ 65 w 96"/>
                  <a:gd name="T43" fmla="*/ 7 h 111"/>
                  <a:gd name="T44" fmla="*/ 78 w 96"/>
                  <a:gd name="T45" fmla="*/ 2 h 111"/>
                  <a:gd name="T46" fmla="*/ 88 w 96"/>
                  <a:gd name="T47" fmla="*/ 0 h 111"/>
                  <a:gd name="T48" fmla="*/ 95 w 96"/>
                  <a:gd name="T49" fmla="*/ 3 h 1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6"/>
                  <a:gd name="T76" fmla="*/ 0 h 111"/>
                  <a:gd name="T77" fmla="*/ 96 w 96"/>
                  <a:gd name="T78" fmla="*/ 111 h 1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6" h="111">
                    <a:moveTo>
                      <a:pt x="95" y="3"/>
                    </a:moveTo>
                    <a:lnTo>
                      <a:pt x="96" y="8"/>
                    </a:lnTo>
                    <a:lnTo>
                      <a:pt x="92" y="12"/>
                    </a:lnTo>
                    <a:lnTo>
                      <a:pt x="84" y="16"/>
                    </a:lnTo>
                    <a:lnTo>
                      <a:pt x="75" y="20"/>
                    </a:lnTo>
                    <a:lnTo>
                      <a:pt x="63" y="24"/>
                    </a:lnTo>
                    <a:lnTo>
                      <a:pt x="53" y="29"/>
                    </a:lnTo>
                    <a:lnTo>
                      <a:pt x="43" y="35"/>
                    </a:lnTo>
                    <a:lnTo>
                      <a:pt x="35" y="45"/>
                    </a:lnTo>
                    <a:lnTo>
                      <a:pt x="22" y="68"/>
                    </a:lnTo>
                    <a:lnTo>
                      <a:pt x="14" y="91"/>
                    </a:lnTo>
                    <a:lnTo>
                      <a:pt x="8" y="109"/>
                    </a:lnTo>
                    <a:lnTo>
                      <a:pt x="4" y="111"/>
                    </a:lnTo>
                    <a:lnTo>
                      <a:pt x="0" y="99"/>
                    </a:lnTo>
                    <a:lnTo>
                      <a:pt x="1" y="85"/>
                    </a:lnTo>
                    <a:lnTo>
                      <a:pt x="6" y="68"/>
                    </a:lnTo>
                    <a:lnTo>
                      <a:pt x="12" y="51"/>
                    </a:lnTo>
                    <a:lnTo>
                      <a:pt x="17" y="43"/>
                    </a:lnTo>
                    <a:lnTo>
                      <a:pt x="26" y="33"/>
                    </a:lnTo>
                    <a:lnTo>
                      <a:pt x="37" y="24"/>
                    </a:lnTo>
                    <a:lnTo>
                      <a:pt x="52" y="15"/>
                    </a:lnTo>
                    <a:lnTo>
                      <a:pt x="65" y="7"/>
                    </a:lnTo>
                    <a:lnTo>
                      <a:pt x="78" y="2"/>
                    </a:lnTo>
                    <a:lnTo>
                      <a:pt x="88" y="0"/>
                    </a:lnTo>
                    <a:lnTo>
                      <a:pt x="95" y="3"/>
                    </a:lnTo>
                    <a:close/>
                  </a:path>
                </a:pathLst>
              </a:custGeom>
              <a:solidFill>
                <a:srgbClr val="FFFF00"/>
              </a:solidFill>
              <a:ln w="9525">
                <a:noFill/>
                <a:round/>
                <a:headEnd/>
                <a:tailEnd/>
              </a:ln>
            </p:spPr>
            <p:txBody>
              <a:bodyPr/>
              <a:lstStyle/>
              <a:p>
                <a:endParaRPr lang="en-US" dirty="0"/>
              </a:p>
            </p:txBody>
          </p:sp>
          <p:sp>
            <p:nvSpPr>
              <p:cNvPr id="439" name="Freeform 342"/>
              <p:cNvSpPr>
                <a:spLocks/>
              </p:cNvSpPr>
              <p:nvPr/>
            </p:nvSpPr>
            <p:spPr bwMode="auto">
              <a:xfrm>
                <a:off x="3876" y="3236"/>
                <a:ext cx="24" cy="22"/>
              </a:xfrm>
              <a:custGeom>
                <a:avLst/>
                <a:gdLst>
                  <a:gd name="T0" fmla="*/ 2 w 73"/>
                  <a:gd name="T1" fmla="*/ 62 h 66"/>
                  <a:gd name="T2" fmla="*/ 7 w 73"/>
                  <a:gd name="T3" fmla="*/ 66 h 66"/>
                  <a:gd name="T4" fmla="*/ 15 w 73"/>
                  <a:gd name="T5" fmla="*/ 65 h 66"/>
                  <a:gd name="T6" fmla="*/ 22 w 73"/>
                  <a:gd name="T7" fmla="*/ 62 h 66"/>
                  <a:gd name="T8" fmla="*/ 33 w 73"/>
                  <a:gd name="T9" fmla="*/ 57 h 66"/>
                  <a:gd name="T10" fmla="*/ 42 w 73"/>
                  <a:gd name="T11" fmla="*/ 49 h 66"/>
                  <a:gd name="T12" fmla="*/ 50 w 73"/>
                  <a:gd name="T13" fmla="*/ 42 h 66"/>
                  <a:gd name="T14" fmla="*/ 57 w 73"/>
                  <a:gd name="T15" fmla="*/ 34 h 66"/>
                  <a:gd name="T16" fmla="*/ 63 w 73"/>
                  <a:gd name="T17" fmla="*/ 26 h 66"/>
                  <a:gd name="T18" fmla="*/ 69 w 73"/>
                  <a:gd name="T19" fmla="*/ 13 h 66"/>
                  <a:gd name="T20" fmla="*/ 73 w 73"/>
                  <a:gd name="T21" fmla="*/ 4 h 66"/>
                  <a:gd name="T22" fmla="*/ 72 w 73"/>
                  <a:gd name="T23" fmla="*/ 0 h 66"/>
                  <a:gd name="T24" fmla="*/ 64 w 73"/>
                  <a:gd name="T25" fmla="*/ 3 h 66"/>
                  <a:gd name="T26" fmla="*/ 59 w 73"/>
                  <a:gd name="T27" fmla="*/ 7 h 66"/>
                  <a:gd name="T28" fmla="*/ 55 w 73"/>
                  <a:gd name="T29" fmla="*/ 12 h 66"/>
                  <a:gd name="T30" fmla="*/ 50 w 73"/>
                  <a:gd name="T31" fmla="*/ 17 h 66"/>
                  <a:gd name="T32" fmla="*/ 44 w 73"/>
                  <a:gd name="T33" fmla="*/ 23 h 66"/>
                  <a:gd name="T34" fmla="*/ 41 w 73"/>
                  <a:gd name="T35" fmla="*/ 29 h 66"/>
                  <a:gd name="T36" fmla="*/ 35 w 73"/>
                  <a:gd name="T37" fmla="*/ 35 h 66"/>
                  <a:gd name="T38" fmla="*/ 30 w 73"/>
                  <a:gd name="T39" fmla="*/ 40 h 66"/>
                  <a:gd name="T40" fmla="*/ 25 w 73"/>
                  <a:gd name="T41" fmla="*/ 46 h 66"/>
                  <a:gd name="T42" fmla="*/ 15 w 73"/>
                  <a:gd name="T43" fmla="*/ 51 h 66"/>
                  <a:gd name="T44" fmla="*/ 6 w 73"/>
                  <a:gd name="T45" fmla="*/ 53 h 66"/>
                  <a:gd name="T46" fmla="*/ 0 w 73"/>
                  <a:gd name="T47" fmla="*/ 56 h 66"/>
                  <a:gd name="T48" fmla="*/ 2 w 73"/>
                  <a:gd name="T49" fmla="*/ 62 h 6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
                  <a:gd name="T76" fmla="*/ 0 h 66"/>
                  <a:gd name="T77" fmla="*/ 73 w 73"/>
                  <a:gd name="T78" fmla="*/ 66 h 6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 h="66">
                    <a:moveTo>
                      <a:pt x="2" y="62"/>
                    </a:moveTo>
                    <a:lnTo>
                      <a:pt x="7" y="66"/>
                    </a:lnTo>
                    <a:lnTo>
                      <a:pt x="15" y="65"/>
                    </a:lnTo>
                    <a:lnTo>
                      <a:pt x="22" y="62"/>
                    </a:lnTo>
                    <a:lnTo>
                      <a:pt x="33" y="57"/>
                    </a:lnTo>
                    <a:lnTo>
                      <a:pt x="42" y="49"/>
                    </a:lnTo>
                    <a:lnTo>
                      <a:pt x="50" y="42"/>
                    </a:lnTo>
                    <a:lnTo>
                      <a:pt x="57" y="34"/>
                    </a:lnTo>
                    <a:lnTo>
                      <a:pt x="63" y="26"/>
                    </a:lnTo>
                    <a:lnTo>
                      <a:pt x="69" y="13"/>
                    </a:lnTo>
                    <a:lnTo>
                      <a:pt x="73" y="4"/>
                    </a:lnTo>
                    <a:lnTo>
                      <a:pt x="72" y="0"/>
                    </a:lnTo>
                    <a:lnTo>
                      <a:pt x="64" y="3"/>
                    </a:lnTo>
                    <a:lnTo>
                      <a:pt x="59" y="7"/>
                    </a:lnTo>
                    <a:lnTo>
                      <a:pt x="55" y="12"/>
                    </a:lnTo>
                    <a:lnTo>
                      <a:pt x="50" y="17"/>
                    </a:lnTo>
                    <a:lnTo>
                      <a:pt x="44" y="23"/>
                    </a:lnTo>
                    <a:lnTo>
                      <a:pt x="41" y="29"/>
                    </a:lnTo>
                    <a:lnTo>
                      <a:pt x="35" y="35"/>
                    </a:lnTo>
                    <a:lnTo>
                      <a:pt x="30" y="40"/>
                    </a:lnTo>
                    <a:lnTo>
                      <a:pt x="25" y="46"/>
                    </a:lnTo>
                    <a:lnTo>
                      <a:pt x="15" y="51"/>
                    </a:lnTo>
                    <a:lnTo>
                      <a:pt x="6" y="53"/>
                    </a:lnTo>
                    <a:lnTo>
                      <a:pt x="0" y="56"/>
                    </a:lnTo>
                    <a:lnTo>
                      <a:pt x="2" y="62"/>
                    </a:lnTo>
                    <a:close/>
                  </a:path>
                </a:pathLst>
              </a:custGeom>
              <a:solidFill>
                <a:srgbClr val="FF7F00"/>
              </a:solidFill>
              <a:ln w="9525">
                <a:noFill/>
                <a:round/>
                <a:headEnd/>
                <a:tailEnd/>
              </a:ln>
            </p:spPr>
            <p:txBody>
              <a:bodyPr/>
              <a:lstStyle/>
              <a:p>
                <a:endParaRPr lang="en-US" dirty="0"/>
              </a:p>
            </p:txBody>
          </p:sp>
          <p:sp>
            <p:nvSpPr>
              <p:cNvPr id="440" name="Freeform 343"/>
              <p:cNvSpPr>
                <a:spLocks noEditPoints="1"/>
              </p:cNvSpPr>
              <p:nvPr/>
            </p:nvSpPr>
            <p:spPr bwMode="auto">
              <a:xfrm>
                <a:off x="3662" y="3475"/>
                <a:ext cx="85" cy="87"/>
              </a:xfrm>
              <a:custGeom>
                <a:avLst/>
                <a:gdLst>
                  <a:gd name="T0" fmla="*/ 152 w 254"/>
                  <a:gd name="T1" fmla="*/ 2 h 259"/>
                  <a:gd name="T2" fmla="*/ 197 w 254"/>
                  <a:gd name="T3" fmla="*/ 22 h 259"/>
                  <a:gd name="T4" fmla="*/ 232 w 254"/>
                  <a:gd name="T5" fmla="*/ 57 h 259"/>
                  <a:gd name="T6" fmla="*/ 251 w 254"/>
                  <a:gd name="T7" fmla="*/ 103 h 259"/>
                  <a:gd name="T8" fmla="*/ 251 w 254"/>
                  <a:gd name="T9" fmla="*/ 155 h 259"/>
                  <a:gd name="T10" fmla="*/ 232 w 254"/>
                  <a:gd name="T11" fmla="*/ 200 h 259"/>
                  <a:gd name="T12" fmla="*/ 197 w 254"/>
                  <a:gd name="T13" fmla="*/ 237 h 259"/>
                  <a:gd name="T14" fmla="*/ 152 w 254"/>
                  <a:gd name="T15" fmla="*/ 256 h 259"/>
                  <a:gd name="T16" fmla="*/ 101 w 254"/>
                  <a:gd name="T17" fmla="*/ 256 h 259"/>
                  <a:gd name="T18" fmla="*/ 56 w 254"/>
                  <a:gd name="T19" fmla="*/ 237 h 259"/>
                  <a:gd name="T20" fmla="*/ 22 w 254"/>
                  <a:gd name="T21" fmla="*/ 200 h 259"/>
                  <a:gd name="T22" fmla="*/ 3 w 254"/>
                  <a:gd name="T23" fmla="*/ 155 h 259"/>
                  <a:gd name="T24" fmla="*/ 3 w 254"/>
                  <a:gd name="T25" fmla="*/ 103 h 259"/>
                  <a:gd name="T26" fmla="*/ 22 w 254"/>
                  <a:gd name="T27" fmla="*/ 57 h 259"/>
                  <a:gd name="T28" fmla="*/ 56 w 254"/>
                  <a:gd name="T29" fmla="*/ 22 h 259"/>
                  <a:gd name="T30" fmla="*/ 101 w 254"/>
                  <a:gd name="T31" fmla="*/ 2 h 259"/>
                  <a:gd name="T32" fmla="*/ 126 w 254"/>
                  <a:gd name="T33" fmla="*/ 0 h 259"/>
                  <a:gd name="T34" fmla="*/ 102 w 254"/>
                  <a:gd name="T35" fmla="*/ 14 h 259"/>
                  <a:gd name="T36" fmla="*/ 61 w 254"/>
                  <a:gd name="T37" fmla="*/ 32 h 259"/>
                  <a:gd name="T38" fmla="*/ 30 w 254"/>
                  <a:gd name="T39" fmla="*/ 64 h 259"/>
                  <a:gd name="T40" fmla="*/ 13 w 254"/>
                  <a:gd name="T41" fmla="*/ 106 h 259"/>
                  <a:gd name="T42" fmla="*/ 13 w 254"/>
                  <a:gd name="T43" fmla="*/ 152 h 259"/>
                  <a:gd name="T44" fmla="*/ 30 w 254"/>
                  <a:gd name="T45" fmla="*/ 194 h 259"/>
                  <a:gd name="T46" fmla="*/ 61 w 254"/>
                  <a:gd name="T47" fmla="*/ 225 h 259"/>
                  <a:gd name="T48" fmla="*/ 102 w 254"/>
                  <a:gd name="T49" fmla="*/ 242 h 259"/>
                  <a:gd name="T50" fmla="*/ 149 w 254"/>
                  <a:gd name="T51" fmla="*/ 242 h 259"/>
                  <a:gd name="T52" fmla="*/ 190 w 254"/>
                  <a:gd name="T53" fmla="*/ 225 h 259"/>
                  <a:gd name="T54" fmla="*/ 222 w 254"/>
                  <a:gd name="T55" fmla="*/ 194 h 259"/>
                  <a:gd name="T56" fmla="*/ 240 w 254"/>
                  <a:gd name="T57" fmla="*/ 152 h 259"/>
                  <a:gd name="T58" fmla="*/ 240 w 254"/>
                  <a:gd name="T59" fmla="*/ 106 h 259"/>
                  <a:gd name="T60" fmla="*/ 222 w 254"/>
                  <a:gd name="T61" fmla="*/ 64 h 259"/>
                  <a:gd name="T62" fmla="*/ 190 w 254"/>
                  <a:gd name="T63" fmla="*/ 32 h 259"/>
                  <a:gd name="T64" fmla="*/ 149 w 254"/>
                  <a:gd name="T65" fmla="*/ 14 h 2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4"/>
                  <a:gd name="T100" fmla="*/ 0 h 259"/>
                  <a:gd name="T101" fmla="*/ 254 w 254"/>
                  <a:gd name="T102" fmla="*/ 259 h 2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4" h="259">
                    <a:moveTo>
                      <a:pt x="126" y="0"/>
                    </a:moveTo>
                    <a:lnTo>
                      <a:pt x="152" y="2"/>
                    </a:lnTo>
                    <a:lnTo>
                      <a:pt x="176" y="10"/>
                    </a:lnTo>
                    <a:lnTo>
                      <a:pt x="197" y="22"/>
                    </a:lnTo>
                    <a:lnTo>
                      <a:pt x="216" y="37"/>
                    </a:lnTo>
                    <a:lnTo>
                      <a:pt x="232" y="57"/>
                    </a:lnTo>
                    <a:lnTo>
                      <a:pt x="244" y="79"/>
                    </a:lnTo>
                    <a:lnTo>
                      <a:pt x="251" y="103"/>
                    </a:lnTo>
                    <a:lnTo>
                      <a:pt x="254" y="129"/>
                    </a:lnTo>
                    <a:lnTo>
                      <a:pt x="251" y="155"/>
                    </a:lnTo>
                    <a:lnTo>
                      <a:pt x="244" y="178"/>
                    </a:lnTo>
                    <a:lnTo>
                      <a:pt x="232" y="200"/>
                    </a:lnTo>
                    <a:lnTo>
                      <a:pt x="216" y="220"/>
                    </a:lnTo>
                    <a:lnTo>
                      <a:pt x="197" y="237"/>
                    </a:lnTo>
                    <a:lnTo>
                      <a:pt x="176" y="248"/>
                    </a:lnTo>
                    <a:lnTo>
                      <a:pt x="152" y="256"/>
                    </a:lnTo>
                    <a:lnTo>
                      <a:pt x="126" y="259"/>
                    </a:lnTo>
                    <a:lnTo>
                      <a:pt x="101" y="256"/>
                    </a:lnTo>
                    <a:lnTo>
                      <a:pt x="76" y="248"/>
                    </a:lnTo>
                    <a:lnTo>
                      <a:pt x="56" y="237"/>
                    </a:lnTo>
                    <a:lnTo>
                      <a:pt x="37" y="220"/>
                    </a:lnTo>
                    <a:lnTo>
                      <a:pt x="22" y="200"/>
                    </a:lnTo>
                    <a:lnTo>
                      <a:pt x="10" y="178"/>
                    </a:lnTo>
                    <a:lnTo>
                      <a:pt x="3" y="155"/>
                    </a:lnTo>
                    <a:lnTo>
                      <a:pt x="0" y="129"/>
                    </a:lnTo>
                    <a:lnTo>
                      <a:pt x="3" y="103"/>
                    </a:lnTo>
                    <a:lnTo>
                      <a:pt x="10" y="79"/>
                    </a:lnTo>
                    <a:lnTo>
                      <a:pt x="22" y="57"/>
                    </a:lnTo>
                    <a:lnTo>
                      <a:pt x="37" y="37"/>
                    </a:lnTo>
                    <a:lnTo>
                      <a:pt x="56" y="22"/>
                    </a:lnTo>
                    <a:lnTo>
                      <a:pt x="76" y="10"/>
                    </a:lnTo>
                    <a:lnTo>
                      <a:pt x="101" y="2"/>
                    </a:lnTo>
                    <a:lnTo>
                      <a:pt x="126" y="0"/>
                    </a:lnTo>
                    <a:close/>
                    <a:moveTo>
                      <a:pt x="126" y="11"/>
                    </a:moveTo>
                    <a:lnTo>
                      <a:pt x="102" y="14"/>
                    </a:lnTo>
                    <a:lnTo>
                      <a:pt x="80" y="20"/>
                    </a:lnTo>
                    <a:lnTo>
                      <a:pt x="61" y="32"/>
                    </a:lnTo>
                    <a:lnTo>
                      <a:pt x="44" y="46"/>
                    </a:lnTo>
                    <a:lnTo>
                      <a:pt x="30" y="64"/>
                    </a:lnTo>
                    <a:lnTo>
                      <a:pt x="19" y="84"/>
                    </a:lnTo>
                    <a:lnTo>
                      <a:pt x="13" y="106"/>
                    </a:lnTo>
                    <a:lnTo>
                      <a:pt x="10" y="129"/>
                    </a:lnTo>
                    <a:lnTo>
                      <a:pt x="13" y="152"/>
                    </a:lnTo>
                    <a:lnTo>
                      <a:pt x="19" y="174"/>
                    </a:lnTo>
                    <a:lnTo>
                      <a:pt x="30" y="194"/>
                    </a:lnTo>
                    <a:lnTo>
                      <a:pt x="44" y="211"/>
                    </a:lnTo>
                    <a:lnTo>
                      <a:pt x="61" y="225"/>
                    </a:lnTo>
                    <a:lnTo>
                      <a:pt x="80" y="235"/>
                    </a:lnTo>
                    <a:lnTo>
                      <a:pt x="102" y="242"/>
                    </a:lnTo>
                    <a:lnTo>
                      <a:pt x="126" y="244"/>
                    </a:lnTo>
                    <a:lnTo>
                      <a:pt x="149" y="242"/>
                    </a:lnTo>
                    <a:lnTo>
                      <a:pt x="171" y="235"/>
                    </a:lnTo>
                    <a:lnTo>
                      <a:pt x="190" y="225"/>
                    </a:lnTo>
                    <a:lnTo>
                      <a:pt x="207" y="211"/>
                    </a:lnTo>
                    <a:lnTo>
                      <a:pt x="222" y="194"/>
                    </a:lnTo>
                    <a:lnTo>
                      <a:pt x="233" y="174"/>
                    </a:lnTo>
                    <a:lnTo>
                      <a:pt x="240" y="152"/>
                    </a:lnTo>
                    <a:lnTo>
                      <a:pt x="242" y="129"/>
                    </a:lnTo>
                    <a:lnTo>
                      <a:pt x="240" y="106"/>
                    </a:lnTo>
                    <a:lnTo>
                      <a:pt x="233" y="84"/>
                    </a:lnTo>
                    <a:lnTo>
                      <a:pt x="222" y="64"/>
                    </a:lnTo>
                    <a:lnTo>
                      <a:pt x="207" y="46"/>
                    </a:lnTo>
                    <a:lnTo>
                      <a:pt x="190" y="32"/>
                    </a:lnTo>
                    <a:lnTo>
                      <a:pt x="171" y="20"/>
                    </a:lnTo>
                    <a:lnTo>
                      <a:pt x="149" y="14"/>
                    </a:lnTo>
                    <a:lnTo>
                      <a:pt x="126" y="11"/>
                    </a:lnTo>
                    <a:close/>
                  </a:path>
                </a:pathLst>
              </a:custGeom>
              <a:solidFill>
                <a:srgbClr val="000000"/>
              </a:solidFill>
              <a:ln w="9525">
                <a:noFill/>
                <a:round/>
                <a:headEnd/>
                <a:tailEnd/>
              </a:ln>
            </p:spPr>
            <p:txBody>
              <a:bodyPr/>
              <a:lstStyle/>
              <a:p>
                <a:endParaRPr lang="en-US" dirty="0"/>
              </a:p>
            </p:txBody>
          </p:sp>
        </p:grpSp>
        <p:grpSp>
          <p:nvGrpSpPr>
            <p:cNvPr id="9" name="Group 344"/>
            <p:cNvGrpSpPr>
              <a:grpSpLocks/>
            </p:cNvGrpSpPr>
            <p:nvPr/>
          </p:nvGrpSpPr>
          <p:grpSpPr bwMode="auto">
            <a:xfrm flipH="1">
              <a:off x="3484563" y="4149723"/>
              <a:ext cx="763587" cy="652462"/>
              <a:chOff x="387" y="2259"/>
              <a:chExt cx="743" cy="912"/>
            </a:xfrm>
          </p:grpSpPr>
          <p:sp>
            <p:nvSpPr>
              <p:cNvPr id="199" name="Freeform 345"/>
              <p:cNvSpPr>
                <a:spLocks/>
              </p:cNvSpPr>
              <p:nvPr/>
            </p:nvSpPr>
            <p:spPr bwMode="auto">
              <a:xfrm>
                <a:off x="735" y="2405"/>
                <a:ext cx="277" cy="325"/>
              </a:xfrm>
              <a:custGeom>
                <a:avLst/>
                <a:gdLst>
                  <a:gd name="T0" fmla="*/ 452 w 969"/>
                  <a:gd name="T1" fmla="*/ 0 h 949"/>
                  <a:gd name="T2" fmla="*/ 328 w 969"/>
                  <a:gd name="T3" fmla="*/ 233 h 949"/>
                  <a:gd name="T4" fmla="*/ 0 w 969"/>
                  <a:gd name="T5" fmla="*/ 317 h 949"/>
                  <a:gd name="T6" fmla="*/ 30 w 969"/>
                  <a:gd name="T7" fmla="*/ 633 h 949"/>
                  <a:gd name="T8" fmla="*/ 280 w 969"/>
                  <a:gd name="T9" fmla="*/ 949 h 949"/>
                  <a:gd name="T10" fmla="*/ 844 w 969"/>
                  <a:gd name="T11" fmla="*/ 883 h 949"/>
                  <a:gd name="T12" fmla="*/ 969 w 969"/>
                  <a:gd name="T13" fmla="*/ 400 h 949"/>
                  <a:gd name="T14" fmla="*/ 452 w 969"/>
                  <a:gd name="T15" fmla="*/ 0 h 949"/>
                  <a:gd name="T16" fmla="*/ 452 w 969"/>
                  <a:gd name="T17" fmla="*/ 0 h 9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69"/>
                  <a:gd name="T28" fmla="*/ 0 h 949"/>
                  <a:gd name="T29" fmla="*/ 969 w 969"/>
                  <a:gd name="T30" fmla="*/ 949 h 9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69" h="949">
                    <a:moveTo>
                      <a:pt x="452" y="0"/>
                    </a:moveTo>
                    <a:lnTo>
                      <a:pt x="328" y="233"/>
                    </a:lnTo>
                    <a:lnTo>
                      <a:pt x="0" y="317"/>
                    </a:lnTo>
                    <a:lnTo>
                      <a:pt x="30" y="633"/>
                    </a:lnTo>
                    <a:lnTo>
                      <a:pt x="280" y="949"/>
                    </a:lnTo>
                    <a:lnTo>
                      <a:pt x="844" y="883"/>
                    </a:lnTo>
                    <a:lnTo>
                      <a:pt x="969" y="400"/>
                    </a:lnTo>
                    <a:lnTo>
                      <a:pt x="452" y="0"/>
                    </a:lnTo>
                    <a:close/>
                  </a:path>
                </a:pathLst>
              </a:custGeom>
              <a:solidFill>
                <a:srgbClr val="FFFFFF"/>
              </a:solidFill>
              <a:ln w="9525">
                <a:noFill/>
                <a:round/>
                <a:headEnd/>
                <a:tailEnd/>
              </a:ln>
            </p:spPr>
            <p:txBody>
              <a:bodyPr/>
              <a:lstStyle/>
              <a:p>
                <a:endParaRPr lang="en-US" dirty="0"/>
              </a:p>
            </p:txBody>
          </p:sp>
          <p:sp>
            <p:nvSpPr>
              <p:cNvPr id="200" name="Freeform 346"/>
              <p:cNvSpPr>
                <a:spLocks/>
              </p:cNvSpPr>
              <p:nvPr/>
            </p:nvSpPr>
            <p:spPr bwMode="auto">
              <a:xfrm>
                <a:off x="653" y="2309"/>
                <a:ext cx="462" cy="561"/>
              </a:xfrm>
              <a:custGeom>
                <a:avLst/>
                <a:gdLst>
                  <a:gd name="T0" fmla="*/ 680 w 1620"/>
                  <a:gd name="T1" fmla="*/ 1245 h 1643"/>
                  <a:gd name="T2" fmla="*/ 406 w 1620"/>
                  <a:gd name="T3" fmla="*/ 1352 h 1643"/>
                  <a:gd name="T4" fmla="*/ 530 w 1620"/>
                  <a:gd name="T5" fmla="*/ 1073 h 1643"/>
                  <a:gd name="T6" fmla="*/ 486 w 1620"/>
                  <a:gd name="T7" fmla="*/ 1064 h 1643"/>
                  <a:gd name="T8" fmla="*/ 511 w 1620"/>
                  <a:gd name="T9" fmla="*/ 1013 h 1643"/>
                  <a:gd name="T10" fmla="*/ 655 w 1620"/>
                  <a:gd name="T11" fmla="*/ 949 h 1643"/>
                  <a:gd name="T12" fmla="*/ 704 w 1620"/>
                  <a:gd name="T13" fmla="*/ 1107 h 1643"/>
                  <a:gd name="T14" fmla="*/ 804 w 1620"/>
                  <a:gd name="T15" fmla="*/ 958 h 1643"/>
                  <a:gd name="T16" fmla="*/ 876 w 1620"/>
                  <a:gd name="T17" fmla="*/ 941 h 1643"/>
                  <a:gd name="T18" fmla="*/ 1073 w 1620"/>
                  <a:gd name="T19" fmla="*/ 1043 h 1643"/>
                  <a:gd name="T20" fmla="*/ 986 w 1620"/>
                  <a:gd name="T21" fmla="*/ 851 h 1643"/>
                  <a:gd name="T22" fmla="*/ 1170 w 1620"/>
                  <a:gd name="T23" fmla="*/ 688 h 1643"/>
                  <a:gd name="T24" fmla="*/ 925 w 1620"/>
                  <a:gd name="T25" fmla="*/ 709 h 1643"/>
                  <a:gd name="T26" fmla="*/ 961 w 1620"/>
                  <a:gd name="T27" fmla="*/ 594 h 1643"/>
                  <a:gd name="T28" fmla="*/ 821 w 1620"/>
                  <a:gd name="T29" fmla="*/ 659 h 1643"/>
                  <a:gd name="T30" fmla="*/ 768 w 1620"/>
                  <a:gd name="T31" fmla="*/ 376 h 1643"/>
                  <a:gd name="T32" fmla="*/ 675 w 1620"/>
                  <a:gd name="T33" fmla="*/ 667 h 1643"/>
                  <a:gd name="T34" fmla="*/ 523 w 1620"/>
                  <a:gd name="T35" fmla="*/ 555 h 1643"/>
                  <a:gd name="T36" fmla="*/ 603 w 1620"/>
                  <a:gd name="T37" fmla="*/ 719 h 1643"/>
                  <a:gd name="T38" fmla="*/ 342 w 1620"/>
                  <a:gd name="T39" fmla="*/ 722 h 1643"/>
                  <a:gd name="T40" fmla="*/ 555 w 1620"/>
                  <a:gd name="T41" fmla="*/ 829 h 1643"/>
                  <a:gd name="T42" fmla="*/ 410 w 1620"/>
                  <a:gd name="T43" fmla="*/ 872 h 1643"/>
                  <a:gd name="T44" fmla="*/ 334 w 1620"/>
                  <a:gd name="T45" fmla="*/ 1081 h 1643"/>
                  <a:gd name="T46" fmla="*/ 0 w 1620"/>
                  <a:gd name="T47" fmla="*/ 1104 h 1643"/>
                  <a:gd name="T48" fmla="*/ 258 w 1620"/>
                  <a:gd name="T49" fmla="*/ 706 h 1643"/>
                  <a:gd name="T50" fmla="*/ 125 w 1620"/>
                  <a:gd name="T51" fmla="*/ 534 h 1643"/>
                  <a:gd name="T52" fmla="*/ 402 w 1620"/>
                  <a:gd name="T53" fmla="*/ 517 h 1643"/>
                  <a:gd name="T54" fmla="*/ 402 w 1620"/>
                  <a:gd name="T55" fmla="*/ 363 h 1643"/>
                  <a:gd name="T56" fmla="*/ 623 w 1620"/>
                  <a:gd name="T57" fmla="*/ 436 h 1643"/>
                  <a:gd name="T58" fmla="*/ 739 w 1620"/>
                  <a:gd name="T59" fmla="*/ 0 h 1643"/>
                  <a:gd name="T60" fmla="*/ 948 w 1620"/>
                  <a:gd name="T61" fmla="*/ 410 h 1643"/>
                  <a:gd name="T62" fmla="*/ 1146 w 1620"/>
                  <a:gd name="T63" fmla="*/ 299 h 1643"/>
                  <a:gd name="T64" fmla="*/ 1141 w 1620"/>
                  <a:gd name="T65" fmla="*/ 505 h 1643"/>
                  <a:gd name="T66" fmla="*/ 1507 w 1620"/>
                  <a:gd name="T67" fmla="*/ 552 h 1643"/>
                  <a:gd name="T68" fmla="*/ 1303 w 1620"/>
                  <a:gd name="T69" fmla="*/ 813 h 1643"/>
                  <a:gd name="T70" fmla="*/ 1620 w 1620"/>
                  <a:gd name="T71" fmla="*/ 1069 h 1643"/>
                  <a:gd name="T72" fmla="*/ 1234 w 1620"/>
                  <a:gd name="T73" fmla="*/ 1086 h 1643"/>
                  <a:gd name="T74" fmla="*/ 1298 w 1620"/>
                  <a:gd name="T75" fmla="*/ 1321 h 1643"/>
                  <a:gd name="T76" fmla="*/ 1085 w 1620"/>
                  <a:gd name="T77" fmla="*/ 1248 h 1643"/>
                  <a:gd name="T78" fmla="*/ 893 w 1620"/>
                  <a:gd name="T79" fmla="*/ 1643 h 1643"/>
                  <a:gd name="T80" fmla="*/ 680 w 1620"/>
                  <a:gd name="T81" fmla="*/ 1245 h 1643"/>
                  <a:gd name="T82" fmla="*/ 680 w 1620"/>
                  <a:gd name="T83" fmla="*/ 1245 h 164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20"/>
                  <a:gd name="T127" fmla="*/ 0 h 1643"/>
                  <a:gd name="T128" fmla="*/ 1620 w 1620"/>
                  <a:gd name="T129" fmla="*/ 1643 h 164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20" h="1643">
                    <a:moveTo>
                      <a:pt x="680" y="1245"/>
                    </a:moveTo>
                    <a:lnTo>
                      <a:pt x="406" y="1352"/>
                    </a:lnTo>
                    <a:lnTo>
                      <a:pt x="530" y="1073"/>
                    </a:lnTo>
                    <a:lnTo>
                      <a:pt x="486" y="1064"/>
                    </a:lnTo>
                    <a:lnTo>
                      <a:pt x="511" y="1013"/>
                    </a:lnTo>
                    <a:lnTo>
                      <a:pt x="655" y="949"/>
                    </a:lnTo>
                    <a:lnTo>
                      <a:pt x="704" y="1107"/>
                    </a:lnTo>
                    <a:lnTo>
                      <a:pt x="804" y="958"/>
                    </a:lnTo>
                    <a:lnTo>
                      <a:pt x="876" y="941"/>
                    </a:lnTo>
                    <a:lnTo>
                      <a:pt x="1073" y="1043"/>
                    </a:lnTo>
                    <a:lnTo>
                      <a:pt x="986" y="851"/>
                    </a:lnTo>
                    <a:lnTo>
                      <a:pt x="1170" y="688"/>
                    </a:lnTo>
                    <a:lnTo>
                      <a:pt x="925" y="709"/>
                    </a:lnTo>
                    <a:lnTo>
                      <a:pt x="961" y="594"/>
                    </a:lnTo>
                    <a:lnTo>
                      <a:pt x="821" y="659"/>
                    </a:lnTo>
                    <a:lnTo>
                      <a:pt x="768" y="376"/>
                    </a:lnTo>
                    <a:lnTo>
                      <a:pt x="675" y="667"/>
                    </a:lnTo>
                    <a:lnTo>
                      <a:pt x="523" y="555"/>
                    </a:lnTo>
                    <a:lnTo>
                      <a:pt x="603" y="719"/>
                    </a:lnTo>
                    <a:lnTo>
                      <a:pt x="342" y="722"/>
                    </a:lnTo>
                    <a:lnTo>
                      <a:pt x="555" y="829"/>
                    </a:lnTo>
                    <a:lnTo>
                      <a:pt x="410" y="872"/>
                    </a:lnTo>
                    <a:lnTo>
                      <a:pt x="334" y="1081"/>
                    </a:lnTo>
                    <a:lnTo>
                      <a:pt x="0" y="1104"/>
                    </a:lnTo>
                    <a:lnTo>
                      <a:pt x="258" y="706"/>
                    </a:lnTo>
                    <a:lnTo>
                      <a:pt x="125" y="534"/>
                    </a:lnTo>
                    <a:lnTo>
                      <a:pt x="402" y="517"/>
                    </a:lnTo>
                    <a:lnTo>
                      <a:pt x="402" y="363"/>
                    </a:lnTo>
                    <a:lnTo>
                      <a:pt x="623" y="436"/>
                    </a:lnTo>
                    <a:lnTo>
                      <a:pt x="739" y="0"/>
                    </a:lnTo>
                    <a:lnTo>
                      <a:pt x="948" y="410"/>
                    </a:lnTo>
                    <a:lnTo>
                      <a:pt x="1146" y="299"/>
                    </a:lnTo>
                    <a:lnTo>
                      <a:pt x="1141" y="505"/>
                    </a:lnTo>
                    <a:lnTo>
                      <a:pt x="1507" y="552"/>
                    </a:lnTo>
                    <a:lnTo>
                      <a:pt x="1303" y="813"/>
                    </a:lnTo>
                    <a:lnTo>
                      <a:pt x="1620" y="1069"/>
                    </a:lnTo>
                    <a:lnTo>
                      <a:pt x="1234" y="1086"/>
                    </a:lnTo>
                    <a:lnTo>
                      <a:pt x="1298" y="1321"/>
                    </a:lnTo>
                    <a:lnTo>
                      <a:pt x="1085" y="1248"/>
                    </a:lnTo>
                    <a:lnTo>
                      <a:pt x="893" y="1643"/>
                    </a:lnTo>
                    <a:lnTo>
                      <a:pt x="680" y="1245"/>
                    </a:lnTo>
                    <a:close/>
                  </a:path>
                </a:pathLst>
              </a:custGeom>
              <a:solidFill>
                <a:srgbClr val="FFFCE5"/>
              </a:solidFill>
              <a:ln w="9525">
                <a:noFill/>
                <a:round/>
                <a:headEnd/>
                <a:tailEnd/>
              </a:ln>
            </p:spPr>
            <p:txBody>
              <a:bodyPr/>
              <a:lstStyle/>
              <a:p>
                <a:endParaRPr lang="en-US" dirty="0"/>
              </a:p>
            </p:txBody>
          </p:sp>
          <p:sp>
            <p:nvSpPr>
              <p:cNvPr id="201" name="Freeform 347"/>
              <p:cNvSpPr>
                <a:spLocks/>
              </p:cNvSpPr>
              <p:nvPr/>
            </p:nvSpPr>
            <p:spPr bwMode="auto">
              <a:xfrm>
                <a:off x="709" y="2970"/>
                <a:ext cx="182" cy="193"/>
              </a:xfrm>
              <a:custGeom>
                <a:avLst/>
                <a:gdLst>
                  <a:gd name="T0" fmla="*/ 37 w 640"/>
                  <a:gd name="T1" fmla="*/ 44 h 568"/>
                  <a:gd name="T2" fmla="*/ 164 w 640"/>
                  <a:gd name="T3" fmla="*/ 9 h 568"/>
                  <a:gd name="T4" fmla="*/ 265 w 640"/>
                  <a:gd name="T5" fmla="*/ 13 h 568"/>
                  <a:gd name="T6" fmla="*/ 306 w 640"/>
                  <a:gd name="T7" fmla="*/ 0 h 568"/>
                  <a:gd name="T8" fmla="*/ 309 w 640"/>
                  <a:gd name="T9" fmla="*/ 52 h 568"/>
                  <a:gd name="T10" fmla="*/ 268 w 640"/>
                  <a:gd name="T11" fmla="*/ 159 h 568"/>
                  <a:gd name="T12" fmla="*/ 380 w 640"/>
                  <a:gd name="T13" fmla="*/ 155 h 568"/>
                  <a:gd name="T14" fmla="*/ 425 w 640"/>
                  <a:gd name="T15" fmla="*/ 187 h 568"/>
                  <a:gd name="T16" fmla="*/ 291 w 640"/>
                  <a:gd name="T17" fmla="*/ 318 h 568"/>
                  <a:gd name="T18" fmla="*/ 276 w 640"/>
                  <a:gd name="T19" fmla="*/ 354 h 568"/>
                  <a:gd name="T20" fmla="*/ 324 w 640"/>
                  <a:gd name="T21" fmla="*/ 424 h 568"/>
                  <a:gd name="T22" fmla="*/ 401 w 640"/>
                  <a:gd name="T23" fmla="*/ 389 h 568"/>
                  <a:gd name="T24" fmla="*/ 537 w 640"/>
                  <a:gd name="T25" fmla="*/ 389 h 568"/>
                  <a:gd name="T26" fmla="*/ 581 w 640"/>
                  <a:gd name="T27" fmla="*/ 416 h 568"/>
                  <a:gd name="T28" fmla="*/ 640 w 640"/>
                  <a:gd name="T29" fmla="*/ 496 h 568"/>
                  <a:gd name="T30" fmla="*/ 629 w 640"/>
                  <a:gd name="T31" fmla="*/ 548 h 568"/>
                  <a:gd name="T32" fmla="*/ 444 w 640"/>
                  <a:gd name="T33" fmla="*/ 568 h 568"/>
                  <a:gd name="T34" fmla="*/ 328 w 640"/>
                  <a:gd name="T35" fmla="*/ 516 h 568"/>
                  <a:gd name="T36" fmla="*/ 260 w 640"/>
                  <a:gd name="T37" fmla="*/ 516 h 568"/>
                  <a:gd name="T38" fmla="*/ 224 w 640"/>
                  <a:gd name="T39" fmla="*/ 556 h 568"/>
                  <a:gd name="T40" fmla="*/ 15 w 640"/>
                  <a:gd name="T41" fmla="*/ 559 h 568"/>
                  <a:gd name="T42" fmla="*/ 0 w 640"/>
                  <a:gd name="T43" fmla="*/ 508 h 568"/>
                  <a:gd name="T44" fmla="*/ 12 w 640"/>
                  <a:gd name="T45" fmla="*/ 444 h 568"/>
                  <a:gd name="T46" fmla="*/ 37 w 640"/>
                  <a:gd name="T47" fmla="*/ 397 h 568"/>
                  <a:gd name="T48" fmla="*/ 79 w 640"/>
                  <a:gd name="T49" fmla="*/ 337 h 568"/>
                  <a:gd name="T50" fmla="*/ 79 w 640"/>
                  <a:gd name="T51" fmla="*/ 239 h 568"/>
                  <a:gd name="T52" fmla="*/ 37 w 640"/>
                  <a:gd name="T53" fmla="*/ 44 h 568"/>
                  <a:gd name="T54" fmla="*/ 37 w 640"/>
                  <a:gd name="T55" fmla="*/ 44 h 5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40"/>
                  <a:gd name="T85" fmla="*/ 0 h 568"/>
                  <a:gd name="T86" fmla="*/ 640 w 640"/>
                  <a:gd name="T87" fmla="*/ 568 h 56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40" h="568">
                    <a:moveTo>
                      <a:pt x="37" y="44"/>
                    </a:moveTo>
                    <a:lnTo>
                      <a:pt x="164" y="9"/>
                    </a:lnTo>
                    <a:lnTo>
                      <a:pt x="265" y="13"/>
                    </a:lnTo>
                    <a:lnTo>
                      <a:pt x="306" y="0"/>
                    </a:lnTo>
                    <a:lnTo>
                      <a:pt x="309" y="52"/>
                    </a:lnTo>
                    <a:lnTo>
                      <a:pt x="268" y="159"/>
                    </a:lnTo>
                    <a:lnTo>
                      <a:pt x="380" y="155"/>
                    </a:lnTo>
                    <a:lnTo>
                      <a:pt x="425" y="187"/>
                    </a:lnTo>
                    <a:lnTo>
                      <a:pt x="291" y="318"/>
                    </a:lnTo>
                    <a:lnTo>
                      <a:pt x="276" y="354"/>
                    </a:lnTo>
                    <a:lnTo>
                      <a:pt x="324" y="424"/>
                    </a:lnTo>
                    <a:lnTo>
                      <a:pt x="401" y="389"/>
                    </a:lnTo>
                    <a:lnTo>
                      <a:pt x="537" y="389"/>
                    </a:lnTo>
                    <a:lnTo>
                      <a:pt x="581" y="416"/>
                    </a:lnTo>
                    <a:lnTo>
                      <a:pt x="640" y="496"/>
                    </a:lnTo>
                    <a:lnTo>
                      <a:pt x="629" y="548"/>
                    </a:lnTo>
                    <a:lnTo>
                      <a:pt x="444" y="568"/>
                    </a:lnTo>
                    <a:lnTo>
                      <a:pt x="328" y="516"/>
                    </a:lnTo>
                    <a:lnTo>
                      <a:pt x="260" y="516"/>
                    </a:lnTo>
                    <a:lnTo>
                      <a:pt x="224" y="556"/>
                    </a:lnTo>
                    <a:lnTo>
                      <a:pt x="15" y="559"/>
                    </a:lnTo>
                    <a:lnTo>
                      <a:pt x="0" y="508"/>
                    </a:lnTo>
                    <a:lnTo>
                      <a:pt x="12" y="444"/>
                    </a:lnTo>
                    <a:lnTo>
                      <a:pt x="37" y="397"/>
                    </a:lnTo>
                    <a:lnTo>
                      <a:pt x="79" y="337"/>
                    </a:lnTo>
                    <a:lnTo>
                      <a:pt x="79" y="239"/>
                    </a:lnTo>
                    <a:lnTo>
                      <a:pt x="37" y="44"/>
                    </a:lnTo>
                    <a:close/>
                  </a:path>
                </a:pathLst>
              </a:custGeom>
              <a:solidFill>
                <a:srgbClr val="CC853D"/>
              </a:solidFill>
              <a:ln w="9525">
                <a:noFill/>
                <a:round/>
                <a:headEnd/>
                <a:tailEnd/>
              </a:ln>
            </p:spPr>
            <p:txBody>
              <a:bodyPr/>
              <a:lstStyle/>
              <a:p>
                <a:endParaRPr lang="en-US" dirty="0"/>
              </a:p>
            </p:txBody>
          </p:sp>
          <p:sp>
            <p:nvSpPr>
              <p:cNvPr id="202" name="Freeform 348"/>
              <p:cNvSpPr>
                <a:spLocks/>
              </p:cNvSpPr>
              <p:nvPr/>
            </p:nvSpPr>
            <p:spPr bwMode="auto">
              <a:xfrm>
                <a:off x="627" y="2437"/>
                <a:ext cx="92" cy="211"/>
              </a:xfrm>
              <a:custGeom>
                <a:avLst/>
                <a:gdLst>
                  <a:gd name="T0" fmla="*/ 116 w 321"/>
                  <a:gd name="T1" fmla="*/ 0 h 616"/>
                  <a:gd name="T2" fmla="*/ 20 w 321"/>
                  <a:gd name="T3" fmla="*/ 90 h 616"/>
                  <a:gd name="T4" fmla="*/ 0 w 321"/>
                  <a:gd name="T5" fmla="*/ 312 h 616"/>
                  <a:gd name="T6" fmla="*/ 172 w 321"/>
                  <a:gd name="T7" fmla="*/ 616 h 616"/>
                  <a:gd name="T8" fmla="*/ 321 w 321"/>
                  <a:gd name="T9" fmla="*/ 372 h 616"/>
                  <a:gd name="T10" fmla="*/ 116 w 321"/>
                  <a:gd name="T11" fmla="*/ 0 h 616"/>
                  <a:gd name="T12" fmla="*/ 116 w 321"/>
                  <a:gd name="T13" fmla="*/ 0 h 616"/>
                  <a:gd name="T14" fmla="*/ 0 60000 65536"/>
                  <a:gd name="T15" fmla="*/ 0 60000 65536"/>
                  <a:gd name="T16" fmla="*/ 0 60000 65536"/>
                  <a:gd name="T17" fmla="*/ 0 60000 65536"/>
                  <a:gd name="T18" fmla="*/ 0 60000 65536"/>
                  <a:gd name="T19" fmla="*/ 0 60000 65536"/>
                  <a:gd name="T20" fmla="*/ 0 60000 65536"/>
                  <a:gd name="T21" fmla="*/ 0 w 321"/>
                  <a:gd name="T22" fmla="*/ 0 h 616"/>
                  <a:gd name="T23" fmla="*/ 321 w 321"/>
                  <a:gd name="T24" fmla="*/ 616 h 6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1" h="616">
                    <a:moveTo>
                      <a:pt x="116" y="0"/>
                    </a:moveTo>
                    <a:lnTo>
                      <a:pt x="20" y="90"/>
                    </a:lnTo>
                    <a:lnTo>
                      <a:pt x="0" y="312"/>
                    </a:lnTo>
                    <a:lnTo>
                      <a:pt x="172" y="616"/>
                    </a:lnTo>
                    <a:lnTo>
                      <a:pt x="321" y="372"/>
                    </a:lnTo>
                    <a:lnTo>
                      <a:pt x="116" y="0"/>
                    </a:lnTo>
                    <a:close/>
                  </a:path>
                </a:pathLst>
              </a:custGeom>
              <a:solidFill>
                <a:srgbClr val="F2C2B0"/>
              </a:solidFill>
              <a:ln w="9525">
                <a:noFill/>
                <a:round/>
                <a:headEnd/>
                <a:tailEnd/>
              </a:ln>
            </p:spPr>
            <p:txBody>
              <a:bodyPr/>
              <a:lstStyle/>
              <a:p>
                <a:endParaRPr lang="en-US" dirty="0"/>
              </a:p>
            </p:txBody>
          </p:sp>
          <p:sp>
            <p:nvSpPr>
              <p:cNvPr id="203" name="Freeform 349"/>
              <p:cNvSpPr>
                <a:spLocks/>
              </p:cNvSpPr>
              <p:nvPr/>
            </p:nvSpPr>
            <p:spPr bwMode="auto">
              <a:xfrm>
                <a:off x="469" y="2521"/>
                <a:ext cx="394" cy="650"/>
              </a:xfrm>
              <a:custGeom>
                <a:avLst/>
                <a:gdLst>
                  <a:gd name="T0" fmla="*/ 499 w 1382"/>
                  <a:gd name="T1" fmla="*/ 13 h 1896"/>
                  <a:gd name="T2" fmla="*/ 611 w 1382"/>
                  <a:gd name="T3" fmla="*/ 0 h 1896"/>
                  <a:gd name="T4" fmla="*/ 607 w 1382"/>
                  <a:gd name="T5" fmla="*/ 36 h 1896"/>
                  <a:gd name="T6" fmla="*/ 772 w 1382"/>
                  <a:gd name="T7" fmla="*/ 154 h 1896"/>
                  <a:gd name="T8" fmla="*/ 748 w 1382"/>
                  <a:gd name="T9" fmla="*/ 224 h 1896"/>
                  <a:gd name="T10" fmla="*/ 751 w 1382"/>
                  <a:gd name="T11" fmla="*/ 309 h 1896"/>
                  <a:gd name="T12" fmla="*/ 776 w 1382"/>
                  <a:gd name="T13" fmla="*/ 471 h 1896"/>
                  <a:gd name="T14" fmla="*/ 972 w 1382"/>
                  <a:gd name="T15" fmla="*/ 454 h 1896"/>
                  <a:gd name="T16" fmla="*/ 1182 w 1382"/>
                  <a:gd name="T17" fmla="*/ 441 h 1896"/>
                  <a:gd name="T18" fmla="*/ 1093 w 1382"/>
                  <a:gd name="T19" fmla="*/ 643 h 1896"/>
                  <a:gd name="T20" fmla="*/ 1210 w 1382"/>
                  <a:gd name="T21" fmla="*/ 693 h 1896"/>
                  <a:gd name="T22" fmla="*/ 1222 w 1382"/>
                  <a:gd name="T23" fmla="*/ 720 h 1896"/>
                  <a:gd name="T24" fmla="*/ 1323 w 1382"/>
                  <a:gd name="T25" fmla="*/ 750 h 1896"/>
                  <a:gd name="T26" fmla="*/ 1382 w 1382"/>
                  <a:gd name="T27" fmla="*/ 1033 h 1896"/>
                  <a:gd name="T28" fmla="*/ 1382 w 1382"/>
                  <a:gd name="T29" fmla="*/ 1096 h 1896"/>
                  <a:gd name="T30" fmla="*/ 1291 w 1382"/>
                  <a:gd name="T31" fmla="*/ 1292 h 1896"/>
                  <a:gd name="T32" fmla="*/ 1202 w 1382"/>
                  <a:gd name="T33" fmla="*/ 1460 h 1896"/>
                  <a:gd name="T34" fmla="*/ 1178 w 1382"/>
                  <a:gd name="T35" fmla="*/ 1571 h 1896"/>
                  <a:gd name="T36" fmla="*/ 1097 w 1382"/>
                  <a:gd name="T37" fmla="*/ 1601 h 1896"/>
                  <a:gd name="T38" fmla="*/ 1097 w 1382"/>
                  <a:gd name="T39" fmla="*/ 1494 h 1896"/>
                  <a:gd name="T40" fmla="*/ 1141 w 1382"/>
                  <a:gd name="T41" fmla="*/ 1366 h 1896"/>
                  <a:gd name="T42" fmla="*/ 1141 w 1382"/>
                  <a:gd name="T43" fmla="*/ 1310 h 1896"/>
                  <a:gd name="T44" fmla="*/ 1114 w 1382"/>
                  <a:gd name="T45" fmla="*/ 1319 h 1896"/>
                  <a:gd name="T46" fmla="*/ 965 w 1382"/>
                  <a:gd name="T47" fmla="*/ 1323 h 1896"/>
                  <a:gd name="T48" fmla="*/ 876 w 1382"/>
                  <a:gd name="T49" fmla="*/ 1357 h 1896"/>
                  <a:gd name="T50" fmla="*/ 876 w 1382"/>
                  <a:gd name="T51" fmla="*/ 1391 h 1896"/>
                  <a:gd name="T52" fmla="*/ 768 w 1382"/>
                  <a:gd name="T53" fmla="*/ 1425 h 1896"/>
                  <a:gd name="T54" fmla="*/ 768 w 1382"/>
                  <a:gd name="T55" fmla="*/ 1747 h 1896"/>
                  <a:gd name="T56" fmla="*/ 751 w 1382"/>
                  <a:gd name="T57" fmla="*/ 1823 h 1896"/>
                  <a:gd name="T58" fmla="*/ 687 w 1382"/>
                  <a:gd name="T59" fmla="*/ 1883 h 1896"/>
                  <a:gd name="T60" fmla="*/ 430 w 1382"/>
                  <a:gd name="T61" fmla="*/ 1896 h 1896"/>
                  <a:gd name="T62" fmla="*/ 322 w 1382"/>
                  <a:gd name="T63" fmla="*/ 1828 h 1896"/>
                  <a:gd name="T64" fmla="*/ 197 w 1382"/>
                  <a:gd name="T65" fmla="*/ 1760 h 1896"/>
                  <a:gd name="T66" fmla="*/ 0 w 1382"/>
                  <a:gd name="T67" fmla="*/ 1750 h 1896"/>
                  <a:gd name="T68" fmla="*/ 64 w 1382"/>
                  <a:gd name="T69" fmla="*/ 1626 h 1896"/>
                  <a:gd name="T70" fmla="*/ 162 w 1382"/>
                  <a:gd name="T71" fmla="*/ 1619 h 1896"/>
                  <a:gd name="T72" fmla="*/ 206 w 1382"/>
                  <a:gd name="T73" fmla="*/ 1464 h 1896"/>
                  <a:gd name="T74" fmla="*/ 241 w 1382"/>
                  <a:gd name="T75" fmla="*/ 1400 h 1896"/>
                  <a:gd name="T76" fmla="*/ 165 w 1382"/>
                  <a:gd name="T77" fmla="*/ 1396 h 1896"/>
                  <a:gd name="T78" fmla="*/ 81 w 1382"/>
                  <a:gd name="T79" fmla="*/ 1284 h 1896"/>
                  <a:gd name="T80" fmla="*/ 77 w 1382"/>
                  <a:gd name="T81" fmla="*/ 1169 h 1896"/>
                  <a:gd name="T82" fmla="*/ 109 w 1382"/>
                  <a:gd name="T83" fmla="*/ 1023 h 1896"/>
                  <a:gd name="T84" fmla="*/ 37 w 1382"/>
                  <a:gd name="T85" fmla="*/ 955 h 1896"/>
                  <a:gd name="T86" fmla="*/ 25 w 1382"/>
                  <a:gd name="T87" fmla="*/ 835 h 1896"/>
                  <a:gd name="T88" fmla="*/ 81 w 1382"/>
                  <a:gd name="T89" fmla="*/ 612 h 1896"/>
                  <a:gd name="T90" fmla="*/ 125 w 1382"/>
                  <a:gd name="T91" fmla="*/ 523 h 1896"/>
                  <a:gd name="T92" fmla="*/ 217 w 1382"/>
                  <a:gd name="T93" fmla="*/ 386 h 1896"/>
                  <a:gd name="T94" fmla="*/ 249 w 1382"/>
                  <a:gd name="T95" fmla="*/ 275 h 1896"/>
                  <a:gd name="T96" fmla="*/ 342 w 1382"/>
                  <a:gd name="T97" fmla="*/ 228 h 1896"/>
                  <a:gd name="T98" fmla="*/ 471 w 1382"/>
                  <a:gd name="T99" fmla="*/ 141 h 1896"/>
                  <a:gd name="T100" fmla="*/ 499 w 1382"/>
                  <a:gd name="T101" fmla="*/ 13 h 1896"/>
                  <a:gd name="T102" fmla="*/ 499 w 1382"/>
                  <a:gd name="T103" fmla="*/ 13 h 18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82"/>
                  <a:gd name="T157" fmla="*/ 0 h 1896"/>
                  <a:gd name="T158" fmla="*/ 1382 w 1382"/>
                  <a:gd name="T159" fmla="*/ 1896 h 18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82" h="1896">
                    <a:moveTo>
                      <a:pt x="499" y="13"/>
                    </a:moveTo>
                    <a:lnTo>
                      <a:pt x="611" y="0"/>
                    </a:lnTo>
                    <a:lnTo>
                      <a:pt x="607" y="36"/>
                    </a:lnTo>
                    <a:lnTo>
                      <a:pt x="772" y="154"/>
                    </a:lnTo>
                    <a:lnTo>
                      <a:pt x="748" y="224"/>
                    </a:lnTo>
                    <a:lnTo>
                      <a:pt x="751" y="309"/>
                    </a:lnTo>
                    <a:lnTo>
                      <a:pt x="776" y="471"/>
                    </a:lnTo>
                    <a:lnTo>
                      <a:pt x="972" y="454"/>
                    </a:lnTo>
                    <a:lnTo>
                      <a:pt x="1182" y="441"/>
                    </a:lnTo>
                    <a:lnTo>
                      <a:pt x="1093" y="643"/>
                    </a:lnTo>
                    <a:lnTo>
                      <a:pt x="1210" y="693"/>
                    </a:lnTo>
                    <a:lnTo>
                      <a:pt x="1222" y="720"/>
                    </a:lnTo>
                    <a:lnTo>
                      <a:pt x="1323" y="750"/>
                    </a:lnTo>
                    <a:lnTo>
                      <a:pt x="1382" y="1033"/>
                    </a:lnTo>
                    <a:lnTo>
                      <a:pt x="1382" y="1096"/>
                    </a:lnTo>
                    <a:lnTo>
                      <a:pt x="1291" y="1292"/>
                    </a:lnTo>
                    <a:lnTo>
                      <a:pt x="1202" y="1460"/>
                    </a:lnTo>
                    <a:lnTo>
                      <a:pt x="1178" y="1571"/>
                    </a:lnTo>
                    <a:lnTo>
                      <a:pt x="1097" y="1601"/>
                    </a:lnTo>
                    <a:lnTo>
                      <a:pt x="1097" y="1494"/>
                    </a:lnTo>
                    <a:lnTo>
                      <a:pt x="1141" y="1366"/>
                    </a:lnTo>
                    <a:lnTo>
                      <a:pt x="1141" y="1310"/>
                    </a:lnTo>
                    <a:lnTo>
                      <a:pt x="1114" y="1319"/>
                    </a:lnTo>
                    <a:lnTo>
                      <a:pt x="965" y="1323"/>
                    </a:lnTo>
                    <a:lnTo>
                      <a:pt x="876" y="1357"/>
                    </a:lnTo>
                    <a:lnTo>
                      <a:pt x="876" y="1391"/>
                    </a:lnTo>
                    <a:lnTo>
                      <a:pt x="768" y="1425"/>
                    </a:lnTo>
                    <a:lnTo>
                      <a:pt x="768" y="1747"/>
                    </a:lnTo>
                    <a:lnTo>
                      <a:pt x="751" y="1823"/>
                    </a:lnTo>
                    <a:lnTo>
                      <a:pt x="687" y="1883"/>
                    </a:lnTo>
                    <a:lnTo>
                      <a:pt x="430" y="1896"/>
                    </a:lnTo>
                    <a:lnTo>
                      <a:pt x="322" y="1828"/>
                    </a:lnTo>
                    <a:lnTo>
                      <a:pt x="197" y="1760"/>
                    </a:lnTo>
                    <a:lnTo>
                      <a:pt x="0" y="1750"/>
                    </a:lnTo>
                    <a:lnTo>
                      <a:pt x="64" y="1626"/>
                    </a:lnTo>
                    <a:lnTo>
                      <a:pt x="162" y="1619"/>
                    </a:lnTo>
                    <a:lnTo>
                      <a:pt x="206" y="1464"/>
                    </a:lnTo>
                    <a:lnTo>
                      <a:pt x="241" y="1400"/>
                    </a:lnTo>
                    <a:lnTo>
                      <a:pt x="165" y="1396"/>
                    </a:lnTo>
                    <a:lnTo>
                      <a:pt x="81" y="1284"/>
                    </a:lnTo>
                    <a:lnTo>
                      <a:pt x="77" y="1169"/>
                    </a:lnTo>
                    <a:lnTo>
                      <a:pt x="109" y="1023"/>
                    </a:lnTo>
                    <a:lnTo>
                      <a:pt x="37" y="955"/>
                    </a:lnTo>
                    <a:lnTo>
                      <a:pt x="25" y="835"/>
                    </a:lnTo>
                    <a:lnTo>
                      <a:pt x="81" y="612"/>
                    </a:lnTo>
                    <a:lnTo>
                      <a:pt x="125" y="523"/>
                    </a:lnTo>
                    <a:lnTo>
                      <a:pt x="217" y="386"/>
                    </a:lnTo>
                    <a:lnTo>
                      <a:pt x="249" y="275"/>
                    </a:lnTo>
                    <a:lnTo>
                      <a:pt x="342" y="228"/>
                    </a:lnTo>
                    <a:lnTo>
                      <a:pt x="471" y="141"/>
                    </a:lnTo>
                    <a:lnTo>
                      <a:pt x="499" y="13"/>
                    </a:lnTo>
                    <a:close/>
                  </a:path>
                </a:pathLst>
              </a:custGeom>
              <a:solidFill>
                <a:srgbClr val="8BB2A4"/>
              </a:solidFill>
              <a:ln w="9525">
                <a:noFill/>
                <a:round/>
                <a:headEnd/>
                <a:tailEnd/>
              </a:ln>
            </p:spPr>
            <p:txBody>
              <a:bodyPr/>
              <a:lstStyle/>
              <a:p>
                <a:endParaRPr lang="en-US" dirty="0"/>
              </a:p>
            </p:txBody>
          </p:sp>
          <p:sp>
            <p:nvSpPr>
              <p:cNvPr id="204" name="Freeform 350"/>
              <p:cNvSpPr>
                <a:spLocks/>
              </p:cNvSpPr>
              <p:nvPr/>
            </p:nvSpPr>
            <p:spPr bwMode="auto">
              <a:xfrm>
                <a:off x="576" y="2523"/>
                <a:ext cx="101" cy="154"/>
              </a:xfrm>
              <a:custGeom>
                <a:avLst/>
                <a:gdLst>
                  <a:gd name="T0" fmla="*/ 0 w 353"/>
                  <a:gd name="T1" fmla="*/ 206 h 448"/>
                  <a:gd name="T2" fmla="*/ 82 w 353"/>
                  <a:gd name="T3" fmla="*/ 206 h 448"/>
                  <a:gd name="T4" fmla="*/ 226 w 353"/>
                  <a:gd name="T5" fmla="*/ 289 h 448"/>
                  <a:gd name="T6" fmla="*/ 289 w 353"/>
                  <a:gd name="T7" fmla="*/ 448 h 448"/>
                  <a:gd name="T8" fmla="*/ 353 w 353"/>
                  <a:gd name="T9" fmla="*/ 341 h 448"/>
                  <a:gd name="T10" fmla="*/ 353 w 353"/>
                  <a:gd name="T11" fmla="*/ 246 h 448"/>
                  <a:gd name="T12" fmla="*/ 346 w 353"/>
                  <a:gd name="T13" fmla="*/ 155 h 448"/>
                  <a:gd name="T14" fmla="*/ 312 w 353"/>
                  <a:gd name="T15" fmla="*/ 87 h 448"/>
                  <a:gd name="T16" fmla="*/ 226 w 353"/>
                  <a:gd name="T17" fmla="*/ 52 h 448"/>
                  <a:gd name="T18" fmla="*/ 234 w 353"/>
                  <a:gd name="T19" fmla="*/ 0 h 448"/>
                  <a:gd name="T20" fmla="*/ 115 w 353"/>
                  <a:gd name="T21" fmla="*/ 28 h 448"/>
                  <a:gd name="T22" fmla="*/ 108 w 353"/>
                  <a:gd name="T23" fmla="*/ 147 h 448"/>
                  <a:gd name="T24" fmla="*/ 0 w 353"/>
                  <a:gd name="T25" fmla="*/ 206 h 448"/>
                  <a:gd name="T26" fmla="*/ 0 w 353"/>
                  <a:gd name="T27" fmla="*/ 206 h 4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53"/>
                  <a:gd name="T43" fmla="*/ 0 h 448"/>
                  <a:gd name="T44" fmla="*/ 353 w 353"/>
                  <a:gd name="T45" fmla="*/ 448 h 4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53" h="448">
                    <a:moveTo>
                      <a:pt x="0" y="206"/>
                    </a:moveTo>
                    <a:lnTo>
                      <a:pt x="82" y="206"/>
                    </a:lnTo>
                    <a:lnTo>
                      <a:pt x="226" y="289"/>
                    </a:lnTo>
                    <a:lnTo>
                      <a:pt x="289" y="448"/>
                    </a:lnTo>
                    <a:lnTo>
                      <a:pt x="353" y="341"/>
                    </a:lnTo>
                    <a:lnTo>
                      <a:pt x="353" y="246"/>
                    </a:lnTo>
                    <a:lnTo>
                      <a:pt x="346" y="155"/>
                    </a:lnTo>
                    <a:lnTo>
                      <a:pt x="312" y="87"/>
                    </a:lnTo>
                    <a:lnTo>
                      <a:pt x="226" y="52"/>
                    </a:lnTo>
                    <a:lnTo>
                      <a:pt x="234" y="0"/>
                    </a:lnTo>
                    <a:lnTo>
                      <a:pt x="115" y="28"/>
                    </a:lnTo>
                    <a:lnTo>
                      <a:pt x="108" y="147"/>
                    </a:lnTo>
                    <a:lnTo>
                      <a:pt x="0" y="206"/>
                    </a:lnTo>
                    <a:close/>
                  </a:path>
                </a:pathLst>
              </a:custGeom>
              <a:solidFill>
                <a:srgbClr val="6A9C8A"/>
              </a:solidFill>
              <a:ln w="9525">
                <a:noFill/>
                <a:round/>
                <a:headEnd/>
                <a:tailEnd/>
              </a:ln>
            </p:spPr>
            <p:txBody>
              <a:bodyPr/>
              <a:lstStyle/>
              <a:p>
                <a:endParaRPr lang="en-US" dirty="0"/>
              </a:p>
            </p:txBody>
          </p:sp>
          <p:sp>
            <p:nvSpPr>
              <p:cNvPr id="205" name="Freeform 351"/>
              <p:cNvSpPr>
                <a:spLocks/>
              </p:cNvSpPr>
              <p:nvPr/>
            </p:nvSpPr>
            <p:spPr bwMode="auto">
              <a:xfrm>
                <a:off x="517" y="2622"/>
                <a:ext cx="43" cy="57"/>
              </a:xfrm>
              <a:custGeom>
                <a:avLst/>
                <a:gdLst>
                  <a:gd name="T0" fmla="*/ 60 w 146"/>
                  <a:gd name="T1" fmla="*/ 5 h 163"/>
                  <a:gd name="T2" fmla="*/ 127 w 146"/>
                  <a:gd name="T3" fmla="*/ 0 h 163"/>
                  <a:gd name="T4" fmla="*/ 146 w 146"/>
                  <a:gd name="T5" fmla="*/ 68 h 163"/>
                  <a:gd name="T6" fmla="*/ 57 w 146"/>
                  <a:gd name="T7" fmla="*/ 127 h 163"/>
                  <a:gd name="T8" fmla="*/ 0 w 146"/>
                  <a:gd name="T9" fmla="*/ 163 h 163"/>
                  <a:gd name="T10" fmla="*/ 53 w 146"/>
                  <a:gd name="T11" fmla="*/ 72 h 163"/>
                  <a:gd name="T12" fmla="*/ 60 w 146"/>
                  <a:gd name="T13" fmla="*/ 5 h 163"/>
                  <a:gd name="T14" fmla="*/ 60 w 146"/>
                  <a:gd name="T15" fmla="*/ 5 h 163"/>
                  <a:gd name="T16" fmla="*/ 0 60000 65536"/>
                  <a:gd name="T17" fmla="*/ 0 60000 65536"/>
                  <a:gd name="T18" fmla="*/ 0 60000 65536"/>
                  <a:gd name="T19" fmla="*/ 0 60000 65536"/>
                  <a:gd name="T20" fmla="*/ 0 60000 65536"/>
                  <a:gd name="T21" fmla="*/ 0 60000 65536"/>
                  <a:gd name="T22" fmla="*/ 0 60000 65536"/>
                  <a:gd name="T23" fmla="*/ 0 60000 65536"/>
                  <a:gd name="T24" fmla="*/ 0 w 146"/>
                  <a:gd name="T25" fmla="*/ 0 h 163"/>
                  <a:gd name="T26" fmla="*/ 146 w 146"/>
                  <a:gd name="T27" fmla="*/ 163 h 1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6" h="163">
                    <a:moveTo>
                      <a:pt x="60" y="5"/>
                    </a:moveTo>
                    <a:lnTo>
                      <a:pt x="127" y="0"/>
                    </a:lnTo>
                    <a:lnTo>
                      <a:pt x="146" y="68"/>
                    </a:lnTo>
                    <a:lnTo>
                      <a:pt x="57" y="127"/>
                    </a:lnTo>
                    <a:lnTo>
                      <a:pt x="0" y="163"/>
                    </a:lnTo>
                    <a:lnTo>
                      <a:pt x="53" y="72"/>
                    </a:lnTo>
                    <a:lnTo>
                      <a:pt x="60" y="5"/>
                    </a:lnTo>
                    <a:close/>
                  </a:path>
                </a:pathLst>
              </a:custGeom>
              <a:solidFill>
                <a:srgbClr val="6A9C8A"/>
              </a:solidFill>
              <a:ln w="9525">
                <a:noFill/>
                <a:round/>
                <a:headEnd/>
                <a:tailEnd/>
              </a:ln>
            </p:spPr>
            <p:txBody>
              <a:bodyPr/>
              <a:lstStyle/>
              <a:p>
                <a:endParaRPr lang="en-US" dirty="0"/>
              </a:p>
            </p:txBody>
          </p:sp>
          <p:sp>
            <p:nvSpPr>
              <p:cNvPr id="206" name="Freeform 352"/>
              <p:cNvSpPr>
                <a:spLocks/>
              </p:cNvSpPr>
              <p:nvPr/>
            </p:nvSpPr>
            <p:spPr bwMode="auto">
              <a:xfrm>
                <a:off x="476" y="2769"/>
                <a:ext cx="118" cy="101"/>
              </a:xfrm>
              <a:custGeom>
                <a:avLst/>
                <a:gdLst>
                  <a:gd name="T0" fmla="*/ 45 w 413"/>
                  <a:gd name="T1" fmla="*/ 0 h 297"/>
                  <a:gd name="T2" fmla="*/ 67 w 413"/>
                  <a:gd name="T3" fmla="*/ 122 h 297"/>
                  <a:gd name="T4" fmla="*/ 177 w 413"/>
                  <a:gd name="T5" fmla="*/ 127 h 297"/>
                  <a:gd name="T6" fmla="*/ 264 w 413"/>
                  <a:gd name="T7" fmla="*/ 63 h 297"/>
                  <a:gd name="T8" fmla="*/ 413 w 413"/>
                  <a:gd name="T9" fmla="*/ 31 h 297"/>
                  <a:gd name="T10" fmla="*/ 413 w 413"/>
                  <a:gd name="T11" fmla="*/ 245 h 297"/>
                  <a:gd name="T12" fmla="*/ 111 w 413"/>
                  <a:gd name="T13" fmla="*/ 297 h 297"/>
                  <a:gd name="T14" fmla="*/ 29 w 413"/>
                  <a:gd name="T15" fmla="*/ 273 h 297"/>
                  <a:gd name="T16" fmla="*/ 0 w 413"/>
                  <a:gd name="T17" fmla="*/ 142 h 297"/>
                  <a:gd name="T18" fmla="*/ 45 w 413"/>
                  <a:gd name="T19" fmla="*/ 0 h 297"/>
                  <a:gd name="T20" fmla="*/ 45 w 413"/>
                  <a:gd name="T21" fmla="*/ 0 h 29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3"/>
                  <a:gd name="T34" fmla="*/ 0 h 297"/>
                  <a:gd name="T35" fmla="*/ 413 w 413"/>
                  <a:gd name="T36" fmla="*/ 297 h 29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3" h="297">
                    <a:moveTo>
                      <a:pt x="45" y="0"/>
                    </a:moveTo>
                    <a:lnTo>
                      <a:pt x="67" y="122"/>
                    </a:lnTo>
                    <a:lnTo>
                      <a:pt x="177" y="127"/>
                    </a:lnTo>
                    <a:lnTo>
                      <a:pt x="264" y="63"/>
                    </a:lnTo>
                    <a:lnTo>
                      <a:pt x="413" y="31"/>
                    </a:lnTo>
                    <a:lnTo>
                      <a:pt x="413" y="245"/>
                    </a:lnTo>
                    <a:lnTo>
                      <a:pt x="111" y="297"/>
                    </a:lnTo>
                    <a:lnTo>
                      <a:pt x="29" y="273"/>
                    </a:lnTo>
                    <a:lnTo>
                      <a:pt x="0" y="142"/>
                    </a:lnTo>
                    <a:lnTo>
                      <a:pt x="45" y="0"/>
                    </a:lnTo>
                    <a:close/>
                  </a:path>
                </a:pathLst>
              </a:custGeom>
              <a:solidFill>
                <a:srgbClr val="6A9C8A"/>
              </a:solidFill>
              <a:ln w="9525">
                <a:noFill/>
                <a:round/>
                <a:headEnd/>
                <a:tailEnd/>
              </a:ln>
            </p:spPr>
            <p:txBody>
              <a:bodyPr/>
              <a:lstStyle/>
              <a:p>
                <a:endParaRPr lang="en-US" dirty="0"/>
              </a:p>
            </p:txBody>
          </p:sp>
          <p:sp>
            <p:nvSpPr>
              <p:cNvPr id="207" name="Freeform 353"/>
              <p:cNvSpPr>
                <a:spLocks/>
              </p:cNvSpPr>
              <p:nvPr/>
            </p:nvSpPr>
            <p:spPr bwMode="auto">
              <a:xfrm>
                <a:off x="478" y="2863"/>
                <a:ext cx="171" cy="307"/>
              </a:xfrm>
              <a:custGeom>
                <a:avLst/>
                <a:gdLst>
                  <a:gd name="T0" fmla="*/ 541 w 599"/>
                  <a:gd name="T1" fmla="*/ 39 h 895"/>
                  <a:gd name="T2" fmla="*/ 541 w 599"/>
                  <a:gd name="T3" fmla="*/ 139 h 895"/>
                  <a:gd name="T4" fmla="*/ 473 w 599"/>
                  <a:gd name="T5" fmla="*/ 194 h 895"/>
                  <a:gd name="T6" fmla="*/ 454 w 599"/>
                  <a:gd name="T7" fmla="*/ 321 h 895"/>
                  <a:gd name="T8" fmla="*/ 492 w 599"/>
                  <a:gd name="T9" fmla="*/ 408 h 895"/>
                  <a:gd name="T10" fmla="*/ 462 w 599"/>
                  <a:gd name="T11" fmla="*/ 451 h 895"/>
                  <a:gd name="T12" fmla="*/ 558 w 599"/>
                  <a:gd name="T13" fmla="*/ 471 h 895"/>
                  <a:gd name="T14" fmla="*/ 495 w 599"/>
                  <a:gd name="T15" fmla="*/ 519 h 895"/>
                  <a:gd name="T16" fmla="*/ 536 w 599"/>
                  <a:gd name="T17" fmla="*/ 633 h 895"/>
                  <a:gd name="T18" fmla="*/ 439 w 599"/>
                  <a:gd name="T19" fmla="*/ 646 h 895"/>
                  <a:gd name="T20" fmla="*/ 390 w 599"/>
                  <a:gd name="T21" fmla="*/ 748 h 895"/>
                  <a:gd name="T22" fmla="*/ 447 w 599"/>
                  <a:gd name="T23" fmla="*/ 824 h 895"/>
                  <a:gd name="T24" fmla="*/ 569 w 599"/>
                  <a:gd name="T25" fmla="*/ 817 h 895"/>
                  <a:gd name="T26" fmla="*/ 599 w 599"/>
                  <a:gd name="T27" fmla="*/ 880 h 895"/>
                  <a:gd name="T28" fmla="*/ 376 w 599"/>
                  <a:gd name="T29" fmla="*/ 895 h 895"/>
                  <a:gd name="T30" fmla="*/ 201 w 599"/>
                  <a:gd name="T31" fmla="*/ 765 h 895"/>
                  <a:gd name="T32" fmla="*/ 15 w 599"/>
                  <a:gd name="T33" fmla="*/ 748 h 895"/>
                  <a:gd name="T34" fmla="*/ 0 w 599"/>
                  <a:gd name="T35" fmla="*/ 718 h 895"/>
                  <a:gd name="T36" fmla="*/ 38 w 599"/>
                  <a:gd name="T37" fmla="*/ 618 h 895"/>
                  <a:gd name="T38" fmla="*/ 137 w 599"/>
                  <a:gd name="T39" fmla="*/ 626 h 895"/>
                  <a:gd name="T40" fmla="*/ 170 w 599"/>
                  <a:gd name="T41" fmla="*/ 468 h 895"/>
                  <a:gd name="T42" fmla="*/ 219 w 599"/>
                  <a:gd name="T43" fmla="*/ 451 h 895"/>
                  <a:gd name="T44" fmla="*/ 219 w 599"/>
                  <a:gd name="T45" fmla="*/ 400 h 895"/>
                  <a:gd name="T46" fmla="*/ 131 w 599"/>
                  <a:gd name="T47" fmla="*/ 404 h 895"/>
                  <a:gd name="T48" fmla="*/ 52 w 599"/>
                  <a:gd name="T49" fmla="*/ 293 h 895"/>
                  <a:gd name="T50" fmla="*/ 41 w 599"/>
                  <a:gd name="T51" fmla="*/ 162 h 895"/>
                  <a:gd name="T52" fmla="*/ 74 w 599"/>
                  <a:gd name="T53" fmla="*/ 29 h 895"/>
                  <a:gd name="T54" fmla="*/ 231 w 599"/>
                  <a:gd name="T55" fmla="*/ 16 h 895"/>
                  <a:gd name="T56" fmla="*/ 410 w 599"/>
                  <a:gd name="T57" fmla="*/ 0 h 895"/>
                  <a:gd name="T58" fmla="*/ 541 w 599"/>
                  <a:gd name="T59" fmla="*/ 39 h 895"/>
                  <a:gd name="T60" fmla="*/ 541 w 599"/>
                  <a:gd name="T61" fmla="*/ 39 h 89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99"/>
                  <a:gd name="T94" fmla="*/ 0 h 895"/>
                  <a:gd name="T95" fmla="*/ 599 w 599"/>
                  <a:gd name="T96" fmla="*/ 895 h 89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99" h="895">
                    <a:moveTo>
                      <a:pt x="541" y="39"/>
                    </a:moveTo>
                    <a:lnTo>
                      <a:pt x="541" y="139"/>
                    </a:lnTo>
                    <a:lnTo>
                      <a:pt x="473" y="194"/>
                    </a:lnTo>
                    <a:lnTo>
                      <a:pt x="454" y="321"/>
                    </a:lnTo>
                    <a:lnTo>
                      <a:pt x="492" y="408"/>
                    </a:lnTo>
                    <a:lnTo>
                      <a:pt x="462" y="451"/>
                    </a:lnTo>
                    <a:lnTo>
                      <a:pt x="558" y="471"/>
                    </a:lnTo>
                    <a:lnTo>
                      <a:pt x="495" y="519"/>
                    </a:lnTo>
                    <a:lnTo>
                      <a:pt x="536" y="633"/>
                    </a:lnTo>
                    <a:lnTo>
                      <a:pt x="439" y="646"/>
                    </a:lnTo>
                    <a:lnTo>
                      <a:pt x="390" y="748"/>
                    </a:lnTo>
                    <a:lnTo>
                      <a:pt x="447" y="824"/>
                    </a:lnTo>
                    <a:lnTo>
                      <a:pt x="569" y="817"/>
                    </a:lnTo>
                    <a:lnTo>
                      <a:pt x="599" y="880"/>
                    </a:lnTo>
                    <a:lnTo>
                      <a:pt x="376" y="895"/>
                    </a:lnTo>
                    <a:lnTo>
                      <a:pt x="201" y="765"/>
                    </a:lnTo>
                    <a:lnTo>
                      <a:pt x="15" y="748"/>
                    </a:lnTo>
                    <a:lnTo>
                      <a:pt x="0" y="718"/>
                    </a:lnTo>
                    <a:lnTo>
                      <a:pt x="38" y="618"/>
                    </a:lnTo>
                    <a:lnTo>
                      <a:pt x="137" y="626"/>
                    </a:lnTo>
                    <a:lnTo>
                      <a:pt x="170" y="468"/>
                    </a:lnTo>
                    <a:lnTo>
                      <a:pt x="219" y="451"/>
                    </a:lnTo>
                    <a:lnTo>
                      <a:pt x="219" y="400"/>
                    </a:lnTo>
                    <a:lnTo>
                      <a:pt x="131" y="404"/>
                    </a:lnTo>
                    <a:lnTo>
                      <a:pt x="52" y="293"/>
                    </a:lnTo>
                    <a:lnTo>
                      <a:pt x="41" y="162"/>
                    </a:lnTo>
                    <a:lnTo>
                      <a:pt x="74" y="29"/>
                    </a:lnTo>
                    <a:lnTo>
                      <a:pt x="231" y="16"/>
                    </a:lnTo>
                    <a:lnTo>
                      <a:pt x="410" y="0"/>
                    </a:lnTo>
                    <a:lnTo>
                      <a:pt x="541" y="39"/>
                    </a:lnTo>
                    <a:close/>
                  </a:path>
                </a:pathLst>
              </a:custGeom>
              <a:solidFill>
                <a:srgbClr val="6A9C8A"/>
              </a:solidFill>
              <a:ln w="9525">
                <a:noFill/>
                <a:round/>
                <a:headEnd/>
                <a:tailEnd/>
              </a:ln>
            </p:spPr>
            <p:txBody>
              <a:bodyPr/>
              <a:lstStyle/>
              <a:p>
                <a:endParaRPr lang="en-US" dirty="0"/>
              </a:p>
            </p:txBody>
          </p:sp>
          <p:sp>
            <p:nvSpPr>
              <p:cNvPr id="208" name="Freeform 354"/>
              <p:cNvSpPr>
                <a:spLocks/>
              </p:cNvSpPr>
              <p:nvPr/>
            </p:nvSpPr>
            <p:spPr bwMode="auto">
              <a:xfrm>
                <a:off x="689" y="2870"/>
                <a:ext cx="178" cy="199"/>
              </a:xfrm>
              <a:custGeom>
                <a:avLst/>
                <a:gdLst>
                  <a:gd name="T0" fmla="*/ 44 w 622"/>
                  <a:gd name="T1" fmla="*/ 297 h 583"/>
                  <a:gd name="T2" fmla="*/ 119 w 622"/>
                  <a:gd name="T3" fmla="*/ 159 h 583"/>
                  <a:gd name="T4" fmla="*/ 231 w 622"/>
                  <a:gd name="T5" fmla="*/ 194 h 583"/>
                  <a:gd name="T6" fmla="*/ 406 w 622"/>
                  <a:gd name="T7" fmla="*/ 151 h 583"/>
                  <a:gd name="T8" fmla="*/ 459 w 622"/>
                  <a:gd name="T9" fmla="*/ 234 h 583"/>
                  <a:gd name="T10" fmla="*/ 495 w 622"/>
                  <a:gd name="T11" fmla="*/ 122 h 583"/>
                  <a:gd name="T12" fmla="*/ 495 w 622"/>
                  <a:gd name="T13" fmla="*/ 63 h 583"/>
                  <a:gd name="T14" fmla="*/ 567 w 622"/>
                  <a:gd name="T15" fmla="*/ 0 h 583"/>
                  <a:gd name="T16" fmla="*/ 622 w 622"/>
                  <a:gd name="T17" fmla="*/ 59 h 583"/>
                  <a:gd name="T18" fmla="*/ 600 w 622"/>
                  <a:gd name="T19" fmla="*/ 126 h 583"/>
                  <a:gd name="T20" fmla="*/ 514 w 622"/>
                  <a:gd name="T21" fmla="*/ 269 h 583"/>
                  <a:gd name="T22" fmla="*/ 432 w 622"/>
                  <a:gd name="T23" fmla="*/ 436 h 583"/>
                  <a:gd name="T24" fmla="*/ 410 w 622"/>
                  <a:gd name="T25" fmla="*/ 563 h 583"/>
                  <a:gd name="T26" fmla="*/ 324 w 622"/>
                  <a:gd name="T27" fmla="*/ 583 h 583"/>
                  <a:gd name="T28" fmla="*/ 324 w 622"/>
                  <a:gd name="T29" fmla="*/ 507 h 583"/>
                  <a:gd name="T30" fmla="*/ 380 w 622"/>
                  <a:gd name="T31" fmla="*/ 321 h 583"/>
                  <a:gd name="T32" fmla="*/ 361 w 622"/>
                  <a:gd name="T33" fmla="*/ 289 h 583"/>
                  <a:gd name="T34" fmla="*/ 321 w 622"/>
                  <a:gd name="T35" fmla="*/ 309 h 583"/>
                  <a:gd name="T36" fmla="*/ 182 w 622"/>
                  <a:gd name="T37" fmla="*/ 313 h 583"/>
                  <a:gd name="T38" fmla="*/ 105 w 622"/>
                  <a:gd name="T39" fmla="*/ 356 h 583"/>
                  <a:gd name="T40" fmla="*/ 105 w 622"/>
                  <a:gd name="T41" fmla="*/ 380 h 583"/>
                  <a:gd name="T42" fmla="*/ 0 w 622"/>
                  <a:gd name="T43" fmla="*/ 404 h 583"/>
                  <a:gd name="T44" fmla="*/ 44 w 622"/>
                  <a:gd name="T45" fmla="*/ 297 h 583"/>
                  <a:gd name="T46" fmla="*/ 44 w 622"/>
                  <a:gd name="T47" fmla="*/ 297 h 58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22"/>
                  <a:gd name="T73" fmla="*/ 0 h 583"/>
                  <a:gd name="T74" fmla="*/ 622 w 622"/>
                  <a:gd name="T75" fmla="*/ 583 h 58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22" h="583">
                    <a:moveTo>
                      <a:pt x="44" y="297"/>
                    </a:moveTo>
                    <a:lnTo>
                      <a:pt x="119" y="159"/>
                    </a:lnTo>
                    <a:lnTo>
                      <a:pt x="231" y="194"/>
                    </a:lnTo>
                    <a:lnTo>
                      <a:pt x="406" y="151"/>
                    </a:lnTo>
                    <a:lnTo>
                      <a:pt x="459" y="234"/>
                    </a:lnTo>
                    <a:lnTo>
                      <a:pt x="495" y="122"/>
                    </a:lnTo>
                    <a:lnTo>
                      <a:pt x="495" y="63"/>
                    </a:lnTo>
                    <a:lnTo>
                      <a:pt x="567" y="0"/>
                    </a:lnTo>
                    <a:lnTo>
                      <a:pt x="622" y="59"/>
                    </a:lnTo>
                    <a:lnTo>
                      <a:pt x="600" y="126"/>
                    </a:lnTo>
                    <a:lnTo>
                      <a:pt x="514" y="269"/>
                    </a:lnTo>
                    <a:lnTo>
                      <a:pt x="432" y="436"/>
                    </a:lnTo>
                    <a:lnTo>
                      <a:pt x="410" y="563"/>
                    </a:lnTo>
                    <a:lnTo>
                      <a:pt x="324" y="583"/>
                    </a:lnTo>
                    <a:lnTo>
                      <a:pt x="324" y="507"/>
                    </a:lnTo>
                    <a:lnTo>
                      <a:pt x="380" y="321"/>
                    </a:lnTo>
                    <a:lnTo>
                      <a:pt x="361" y="289"/>
                    </a:lnTo>
                    <a:lnTo>
                      <a:pt x="321" y="309"/>
                    </a:lnTo>
                    <a:lnTo>
                      <a:pt x="182" y="313"/>
                    </a:lnTo>
                    <a:lnTo>
                      <a:pt x="105" y="356"/>
                    </a:lnTo>
                    <a:lnTo>
                      <a:pt x="105" y="380"/>
                    </a:lnTo>
                    <a:lnTo>
                      <a:pt x="0" y="404"/>
                    </a:lnTo>
                    <a:lnTo>
                      <a:pt x="44" y="297"/>
                    </a:lnTo>
                    <a:close/>
                  </a:path>
                </a:pathLst>
              </a:custGeom>
              <a:solidFill>
                <a:srgbClr val="6A9C8A"/>
              </a:solidFill>
              <a:ln w="9525">
                <a:noFill/>
                <a:round/>
                <a:headEnd/>
                <a:tailEnd/>
              </a:ln>
            </p:spPr>
            <p:txBody>
              <a:bodyPr/>
              <a:lstStyle/>
              <a:p>
                <a:endParaRPr lang="en-US" dirty="0"/>
              </a:p>
            </p:txBody>
          </p:sp>
          <p:sp>
            <p:nvSpPr>
              <p:cNvPr id="209" name="Freeform 355"/>
              <p:cNvSpPr>
                <a:spLocks/>
              </p:cNvSpPr>
              <p:nvPr/>
            </p:nvSpPr>
            <p:spPr bwMode="auto">
              <a:xfrm>
                <a:off x="613" y="2679"/>
                <a:ext cx="58" cy="65"/>
              </a:xfrm>
              <a:custGeom>
                <a:avLst/>
                <a:gdLst>
                  <a:gd name="T0" fmla="*/ 153 w 201"/>
                  <a:gd name="T1" fmla="*/ 9 h 191"/>
                  <a:gd name="T2" fmla="*/ 142 w 201"/>
                  <a:gd name="T3" fmla="*/ 124 h 191"/>
                  <a:gd name="T4" fmla="*/ 71 w 201"/>
                  <a:gd name="T5" fmla="*/ 0 h 191"/>
                  <a:gd name="T6" fmla="*/ 71 w 201"/>
                  <a:gd name="T7" fmla="*/ 119 h 191"/>
                  <a:gd name="T8" fmla="*/ 3 w 201"/>
                  <a:gd name="T9" fmla="*/ 107 h 191"/>
                  <a:gd name="T10" fmla="*/ 0 w 201"/>
                  <a:gd name="T11" fmla="*/ 186 h 191"/>
                  <a:gd name="T12" fmla="*/ 190 w 201"/>
                  <a:gd name="T13" fmla="*/ 191 h 191"/>
                  <a:gd name="T14" fmla="*/ 201 w 201"/>
                  <a:gd name="T15" fmla="*/ 124 h 191"/>
                  <a:gd name="T16" fmla="*/ 201 w 201"/>
                  <a:gd name="T17" fmla="*/ 24 h 191"/>
                  <a:gd name="T18" fmla="*/ 153 w 201"/>
                  <a:gd name="T19" fmla="*/ 9 h 191"/>
                  <a:gd name="T20" fmla="*/ 153 w 201"/>
                  <a:gd name="T21" fmla="*/ 9 h 19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1"/>
                  <a:gd name="T34" fmla="*/ 0 h 191"/>
                  <a:gd name="T35" fmla="*/ 201 w 201"/>
                  <a:gd name="T36" fmla="*/ 191 h 19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1" h="191">
                    <a:moveTo>
                      <a:pt x="153" y="9"/>
                    </a:moveTo>
                    <a:lnTo>
                      <a:pt x="142" y="124"/>
                    </a:lnTo>
                    <a:lnTo>
                      <a:pt x="71" y="0"/>
                    </a:lnTo>
                    <a:lnTo>
                      <a:pt x="71" y="119"/>
                    </a:lnTo>
                    <a:lnTo>
                      <a:pt x="3" y="107"/>
                    </a:lnTo>
                    <a:lnTo>
                      <a:pt x="0" y="186"/>
                    </a:lnTo>
                    <a:lnTo>
                      <a:pt x="190" y="191"/>
                    </a:lnTo>
                    <a:lnTo>
                      <a:pt x="201" y="124"/>
                    </a:lnTo>
                    <a:lnTo>
                      <a:pt x="201" y="24"/>
                    </a:lnTo>
                    <a:lnTo>
                      <a:pt x="153" y="9"/>
                    </a:lnTo>
                    <a:close/>
                  </a:path>
                </a:pathLst>
              </a:custGeom>
              <a:solidFill>
                <a:srgbClr val="6A9C8A"/>
              </a:solidFill>
              <a:ln w="9525">
                <a:noFill/>
                <a:round/>
                <a:headEnd/>
                <a:tailEnd/>
              </a:ln>
            </p:spPr>
            <p:txBody>
              <a:bodyPr/>
              <a:lstStyle/>
              <a:p>
                <a:endParaRPr lang="en-US" dirty="0"/>
              </a:p>
            </p:txBody>
          </p:sp>
          <p:sp>
            <p:nvSpPr>
              <p:cNvPr id="210" name="Freeform 356"/>
              <p:cNvSpPr>
                <a:spLocks/>
              </p:cNvSpPr>
              <p:nvPr/>
            </p:nvSpPr>
            <p:spPr bwMode="auto">
              <a:xfrm>
                <a:off x="730" y="2817"/>
                <a:ext cx="101" cy="41"/>
              </a:xfrm>
              <a:custGeom>
                <a:avLst/>
                <a:gdLst>
                  <a:gd name="T0" fmla="*/ 185 w 357"/>
                  <a:gd name="T1" fmla="*/ 0 h 122"/>
                  <a:gd name="T2" fmla="*/ 246 w 357"/>
                  <a:gd name="T3" fmla="*/ 44 h 122"/>
                  <a:gd name="T4" fmla="*/ 287 w 357"/>
                  <a:gd name="T5" fmla="*/ 27 h 122"/>
                  <a:gd name="T6" fmla="*/ 353 w 357"/>
                  <a:gd name="T7" fmla="*/ 84 h 122"/>
                  <a:gd name="T8" fmla="*/ 357 w 357"/>
                  <a:gd name="T9" fmla="*/ 122 h 122"/>
                  <a:gd name="T10" fmla="*/ 212 w 357"/>
                  <a:gd name="T11" fmla="*/ 99 h 122"/>
                  <a:gd name="T12" fmla="*/ 0 w 357"/>
                  <a:gd name="T13" fmla="*/ 99 h 122"/>
                  <a:gd name="T14" fmla="*/ 29 w 357"/>
                  <a:gd name="T15" fmla="*/ 27 h 122"/>
                  <a:gd name="T16" fmla="*/ 185 w 357"/>
                  <a:gd name="T17" fmla="*/ 0 h 122"/>
                  <a:gd name="T18" fmla="*/ 185 w 357"/>
                  <a:gd name="T19" fmla="*/ 0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7"/>
                  <a:gd name="T31" fmla="*/ 0 h 122"/>
                  <a:gd name="T32" fmla="*/ 357 w 357"/>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7" h="122">
                    <a:moveTo>
                      <a:pt x="185" y="0"/>
                    </a:moveTo>
                    <a:lnTo>
                      <a:pt x="246" y="44"/>
                    </a:lnTo>
                    <a:lnTo>
                      <a:pt x="287" y="27"/>
                    </a:lnTo>
                    <a:lnTo>
                      <a:pt x="353" y="84"/>
                    </a:lnTo>
                    <a:lnTo>
                      <a:pt x="357" y="122"/>
                    </a:lnTo>
                    <a:lnTo>
                      <a:pt x="212" y="99"/>
                    </a:lnTo>
                    <a:lnTo>
                      <a:pt x="0" y="99"/>
                    </a:lnTo>
                    <a:lnTo>
                      <a:pt x="29" y="27"/>
                    </a:lnTo>
                    <a:lnTo>
                      <a:pt x="185" y="0"/>
                    </a:lnTo>
                    <a:close/>
                  </a:path>
                </a:pathLst>
              </a:custGeom>
              <a:solidFill>
                <a:srgbClr val="6A9C8A"/>
              </a:solidFill>
              <a:ln w="9525">
                <a:noFill/>
                <a:round/>
                <a:headEnd/>
                <a:tailEnd/>
              </a:ln>
            </p:spPr>
            <p:txBody>
              <a:bodyPr/>
              <a:lstStyle/>
              <a:p>
                <a:endParaRPr lang="en-US" dirty="0"/>
              </a:p>
            </p:txBody>
          </p:sp>
          <p:sp>
            <p:nvSpPr>
              <p:cNvPr id="211" name="Freeform 357"/>
              <p:cNvSpPr>
                <a:spLocks/>
              </p:cNvSpPr>
              <p:nvPr/>
            </p:nvSpPr>
            <p:spPr bwMode="auto">
              <a:xfrm>
                <a:off x="622" y="2362"/>
                <a:ext cx="41" cy="70"/>
              </a:xfrm>
              <a:custGeom>
                <a:avLst/>
                <a:gdLst>
                  <a:gd name="T0" fmla="*/ 4 w 145"/>
                  <a:gd name="T1" fmla="*/ 0 h 205"/>
                  <a:gd name="T2" fmla="*/ 68 w 145"/>
                  <a:gd name="T3" fmla="*/ 71 h 205"/>
                  <a:gd name="T4" fmla="*/ 145 w 145"/>
                  <a:gd name="T5" fmla="*/ 111 h 205"/>
                  <a:gd name="T6" fmla="*/ 145 w 145"/>
                  <a:gd name="T7" fmla="*/ 205 h 205"/>
                  <a:gd name="T8" fmla="*/ 64 w 145"/>
                  <a:gd name="T9" fmla="*/ 188 h 205"/>
                  <a:gd name="T10" fmla="*/ 0 w 145"/>
                  <a:gd name="T11" fmla="*/ 115 h 205"/>
                  <a:gd name="T12" fmla="*/ 4 w 145"/>
                  <a:gd name="T13" fmla="*/ 0 h 205"/>
                  <a:gd name="T14" fmla="*/ 4 w 145"/>
                  <a:gd name="T15" fmla="*/ 0 h 205"/>
                  <a:gd name="T16" fmla="*/ 0 60000 65536"/>
                  <a:gd name="T17" fmla="*/ 0 60000 65536"/>
                  <a:gd name="T18" fmla="*/ 0 60000 65536"/>
                  <a:gd name="T19" fmla="*/ 0 60000 65536"/>
                  <a:gd name="T20" fmla="*/ 0 60000 65536"/>
                  <a:gd name="T21" fmla="*/ 0 60000 65536"/>
                  <a:gd name="T22" fmla="*/ 0 60000 65536"/>
                  <a:gd name="T23" fmla="*/ 0 60000 65536"/>
                  <a:gd name="T24" fmla="*/ 0 w 145"/>
                  <a:gd name="T25" fmla="*/ 0 h 205"/>
                  <a:gd name="T26" fmla="*/ 145 w 145"/>
                  <a:gd name="T27" fmla="*/ 205 h 20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5" h="205">
                    <a:moveTo>
                      <a:pt x="4" y="0"/>
                    </a:moveTo>
                    <a:lnTo>
                      <a:pt x="68" y="71"/>
                    </a:lnTo>
                    <a:lnTo>
                      <a:pt x="145" y="111"/>
                    </a:lnTo>
                    <a:lnTo>
                      <a:pt x="145" y="205"/>
                    </a:lnTo>
                    <a:lnTo>
                      <a:pt x="64" y="188"/>
                    </a:lnTo>
                    <a:lnTo>
                      <a:pt x="0" y="115"/>
                    </a:lnTo>
                    <a:lnTo>
                      <a:pt x="4" y="0"/>
                    </a:lnTo>
                    <a:close/>
                  </a:path>
                </a:pathLst>
              </a:custGeom>
              <a:solidFill>
                <a:srgbClr val="DBAA77"/>
              </a:solidFill>
              <a:ln w="9525">
                <a:noFill/>
                <a:round/>
                <a:headEnd/>
                <a:tailEnd/>
              </a:ln>
            </p:spPr>
            <p:txBody>
              <a:bodyPr/>
              <a:lstStyle/>
              <a:p>
                <a:endParaRPr lang="en-US" dirty="0"/>
              </a:p>
            </p:txBody>
          </p:sp>
          <p:sp>
            <p:nvSpPr>
              <p:cNvPr id="212" name="Freeform 358"/>
              <p:cNvSpPr>
                <a:spLocks/>
              </p:cNvSpPr>
              <p:nvPr/>
            </p:nvSpPr>
            <p:spPr bwMode="auto">
              <a:xfrm>
                <a:off x="623" y="2299"/>
                <a:ext cx="42" cy="101"/>
              </a:xfrm>
              <a:custGeom>
                <a:avLst/>
                <a:gdLst>
                  <a:gd name="T0" fmla="*/ 112 w 140"/>
                  <a:gd name="T1" fmla="*/ 0 h 296"/>
                  <a:gd name="T2" fmla="*/ 48 w 140"/>
                  <a:gd name="T3" fmla="*/ 44 h 296"/>
                  <a:gd name="T4" fmla="*/ 0 w 140"/>
                  <a:gd name="T5" fmla="*/ 175 h 296"/>
                  <a:gd name="T6" fmla="*/ 39 w 140"/>
                  <a:gd name="T7" fmla="*/ 227 h 296"/>
                  <a:gd name="T8" fmla="*/ 84 w 140"/>
                  <a:gd name="T9" fmla="*/ 261 h 296"/>
                  <a:gd name="T10" fmla="*/ 137 w 140"/>
                  <a:gd name="T11" fmla="*/ 296 h 296"/>
                  <a:gd name="T12" fmla="*/ 140 w 140"/>
                  <a:gd name="T13" fmla="*/ 167 h 296"/>
                  <a:gd name="T14" fmla="*/ 112 w 140"/>
                  <a:gd name="T15" fmla="*/ 0 h 296"/>
                  <a:gd name="T16" fmla="*/ 112 w 140"/>
                  <a:gd name="T17" fmla="*/ 0 h 2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0"/>
                  <a:gd name="T28" fmla="*/ 0 h 296"/>
                  <a:gd name="T29" fmla="*/ 140 w 140"/>
                  <a:gd name="T30" fmla="*/ 296 h 2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0" h="296">
                    <a:moveTo>
                      <a:pt x="112" y="0"/>
                    </a:moveTo>
                    <a:lnTo>
                      <a:pt x="48" y="44"/>
                    </a:lnTo>
                    <a:lnTo>
                      <a:pt x="0" y="175"/>
                    </a:lnTo>
                    <a:lnTo>
                      <a:pt x="39" y="227"/>
                    </a:lnTo>
                    <a:lnTo>
                      <a:pt x="84" y="261"/>
                    </a:lnTo>
                    <a:lnTo>
                      <a:pt x="137" y="296"/>
                    </a:lnTo>
                    <a:lnTo>
                      <a:pt x="140" y="167"/>
                    </a:lnTo>
                    <a:lnTo>
                      <a:pt x="112" y="0"/>
                    </a:lnTo>
                    <a:close/>
                  </a:path>
                </a:pathLst>
              </a:custGeom>
              <a:solidFill>
                <a:srgbClr val="D63333"/>
              </a:solidFill>
              <a:ln w="9525">
                <a:noFill/>
                <a:round/>
                <a:headEnd/>
                <a:tailEnd/>
              </a:ln>
            </p:spPr>
            <p:txBody>
              <a:bodyPr/>
              <a:lstStyle/>
              <a:p>
                <a:endParaRPr lang="en-US" dirty="0"/>
              </a:p>
            </p:txBody>
          </p:sp>
          <p:sp>
            <p:nvSpPr>
              <p:cNvPr id="213" name="Freeform 359"/>
              <p:cNvSpPr>
                <a:spLocks/>
              </p:cNvSpPr>
              <p:nvPr/>
            </p:nvSpPr>
            <p:spPr bwMode="auto">
              <a:xfrm>
                <a:off x="644" y="2265"/>
                <a:ext cx="149" cy="306"/>
              </a:xfrm>
              <a:custGeom>
                <a:avLst/>
                <a:gdLst>
                  <a:gd name="T0" fmla="*/ 28 w 523"/>
                  <a:gd name="T1" fmla="*/ 51 h 893"/>
                  <a:gd name="T2" fmla="*/ 64 w 523"/>
                  <a:gd name="T3" fmla="*/ 158 h 893"/>
                  <a:gd name="T4" fmla="*/ 76 w 523"/>
                  <a:gd name="T5" fmla="*/ 338 h 893"/>
                  <a:gd name="T6" fmla="*/ 64 w 523"/>
                  <a:gd name="T7" fmla="*/ 539 h 893"/>
                  <a:gd name="T8" fmla="*/ 0 w 523"/>
                  <a:gd name="T9" fmla="*/ 791 h 893"/>
                  <a:gd name="T10" fmla="*/ 262 w 523"/>
                  <a:gd name="T11" fmla="*/ 893 h 893"/>
                  <a:gd name="T12" fmla="*/ 306 w 523"/>
                  <a:gd name="T13" fmla="*/ 886 h 893"/>
                  <a:gd name="T14" fmla="*/ 382 w 523"/>
                  <a:gd name="T15" fmla="*/ 775 h 893"/>
                  <a:gd name="T16" fmla="*/ 486 w 523"/>
                  <a:gd name="T17" fmla="*/ 637 h 893"/>
                  <a:gd name="T18" fmla="*/ 523 w 523"/>
                  <a:gd name="T19" fmla="*/ 415 h 893"/>
                  <a:gd name="T20" fmla="*/ 523 w 523"/>
                  <a:gd name="T21" fmla="*/ 265 h 893"/>
                  <a:gd name="T22" fmla="*/ 491 w 523"/>
                  <a:gd name="T23" fmla="*/ 137 h 893"/>
                  <a:gd name="T24" fmla="*/ 398 w 523"/>
                  <a:gd name="T25" fmla="*/ 55 h 893"/>
                  <a:gd name="T26" fmla="*/ 245 w 523"/>
                  <a:gd name="T27" fmla="*/ 0 h 893"/>
                  <a:gd name="T28" fmla="*/ 96 w 523"/>
                  <a:gd name="T29" fmla="*/ 4 h 893"/>
                  <a:gd name="T30" fmla="*/ 57 w 523"/>
                  <a:gd name="T31" fmla="*/ 21 h 893"/>
                  <a:gd name="T32" fmla="*/ 28 w 523"/>
                  <a:gd name="T33" fmla="*/ 51 h 893"/>
                  <a:gd name="T34" fmla="*/ 28 w 523"/>
                  <a:gd name="T35" fmla="*/ 51 h 89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3"/>
                  <a:gd name="T55" fmla="*/ 0 h 893"/>
                  <a:gd name="T56" fmla="*/ 523 w 523"/>
                  <a:gd name="T57" fmla="*/ 893 h 89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3" h="893">
                    <a:moveTo>
                      <a:pt x="28" y="51"/>
                    </a:moveTo>
                    <a:lnTo>
                      <a:pt x="64" y="158"/>
                    </a:lnTo>
                    <a:lnTo>
                      <a:pt x="76" y="338"/>
                    </a:lnTo>
                    <a:lnTo>
                      <a:pt x="64" y="539"/>
                    </a:lnTo>
                    <a:lnTo>
                      <a:pt x="0" y="791"/>
                    </a:lnTo>
                    <a:lnTo>
                      <a:pt x="262" y="893"/>
                    </a:lnTo>
                    <a:lnTo>
                      <a:pt x="306" y="886"/>
                    </a:lnTo>
                    <a:lnTo>
                      <a:pt x="382" y="775"/>
                    </a:lnTo>
                    <a:lnTo>
                      <a:pt x="486" y="637"/>
                    </a:lnTo>
                    <a:lnTo>
                      <a:pt x="523" y="415"/>
                    </a:lnTo>
                    <a:lnTo>
                      <a:pt x="523" y="265"/>
                    </a:lnTo>
                    <a:lnTo>
                      <a:pt x="491" y="137"/>
                    </a:lnTo>
                    <a:lnTo>
                      <a:pt x="398" y="55"/>
                    </a:lnTo>
                    <a:lnTo>
                      <a:pt x="245" y="0"/>
                    </a:lnTo>
                    <a:lnTo>
                      <a:pt x="96" y="4"/>
                    </a:lnTo>
                    <a:lnTo>
                      <a:pt x="57" y="21"/>
                    </a:lnTo>
                    <a:lnTo>
                      <a:pt x="28" y="51"/>
                    </a:lnTo>
                    <a:close/>
                  </a:path>
                </a:pathLst>
              </a:custGeom>
              <a:solidFill>
                <a:srgbClr val="BCBCD6"/>
              </a:solidFill>
              <a:ln w="9525">
                <a:noFill/>
                <a:round/>
                <a:headEnd/>
                <a:tailEnd/>
              </a:ln>
            </p:spPr>
            <p:txBody>
              <a:bodyPr/>
              <a:lstStyle/>
              <a:p>
                <a:endParaRPr lang="en-US" dirty="0"/>
              </a:p>
            </p:txBody>
          </p:sp>
          <p:sp>
            <p:nvSpPr>
              <p:cNvPr id="214" name="Freeform 360"/>
              <p:cNvSpPr>
                <a:spLocks/>
              </p:cNvSpPr>
              <p:nvPr/>
            </p:nvSpPr>
            <p:spPr bwMode="auto">
              <a:xfrm>
                <a:off x="697" y="2306"/>
                <a:ext cx="110" cy="160"/>
              </a:xfrm>
              <a:custGeom>
                <a:avLst/>
                <a:gdLst>
                  <a:gd name="T0" fmla="*/ 0 w 386"/>
                  <a:gd name="T1" fmla="*/ 206 h 471"/>
                  <a:gd name="T2" fmla="*/ 0 w 386"/>
                  <a:gd name="T3" fmla="*/ 373 h 471"/>
                  <a:gd name="T4" fmla="*/ 77 w 386"/>
                  <a:gd name="T5" fmla="*/ 416 h 471"/>
                  <a:gd name="T6" fmla="*/ 265 w 386"/>
                  <a:gd name="T7" fmla="*/ 450 h 471"/>
                  <a:gd name="T8" fmla="*/ 362 w 386"/>
                  <a:gd name="T9" fmla="*/ 471 h 471"/>
                  <a:gd name="T10" fmla="*/ 386 w 386"/>
                  <a:gd name="T11" fmla="*/ 287 h 471"/>
                  <a:gd name="T12" fmla="*/ 350 w 386"/>
                  <a:gd name="T13" fmla="*/ 91 h 471"/>
                  <a:gd name="T14" fmla="*/ 290 w 386"/>
                  <a:gd name="T15" fmla="*/ 0 h 471"/>
                  <a:gd name="T16" fmla="*/ 313 w 386"/>
                  <a:gd name="T17" fmla="*/ 91 h 471"/>
                  <a:gd name="T18" fmla="*/ 326 w 386"/>
                  <a:gd name="T19" fmla="*/ 181 h 471"/>
                  <a:gd name="T20" fmla="*/ 318 w 386"/>
                  <a:gd name="T21" fmla="*/ 245 h 471"/>
                  <a:gd name="T22" fmla="*/ 221 w 386"/>
                  <a:gd name="T23" fmla="*/ 266 h 471"/>
                  <a:gd name="T24" fmla="*/ 85 w 386"/>
                  <a:gd name="T25" fmla="*/ 232 h 471"/>
                  <a:gd name="T26" fmla="*/ 0 w 386"/>
                  <a:gd name="T27" fmla="*/ 206 h 471"/>
                  <a:gd name="T28" fmla="*/ 0 w 386"/>
                  <a:gd name="T29" fmla="*/ 206 h 4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86"/>
                  <a:gd name="T46" fmla="*/ 0 h 471"/>
                  <a:gd name="T47" fmla="*/ 386 w 386"/>
                  <a:gd name="T48" fmla="*/ 471 h 4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86" h="471">
                    <a:moveTo>
                      <a:pt x="0" y="206"/>
                    </a:moveTo>
                    <a:lnTo>
                      <a:pt x="0" y="373"/>
                    </a:lnTo>
                    <a:lnTo>
                      <a:pt x="77" y="416"/>
                    </a:lnTo>
                    <a:lnTo>
                      <a:pt x="265" y="450"/>
                    </a:lnTo>
                    <a:lnTo>
                      <a:pt x="362" y="471"/>
                    </a:lnTo>
                    <a:lnTo>
                      <a:pt x="386" y="287"/>
                    </a:lnTo>
                    <a:lnTo>
                      <a:pt x="350" y="91"/>
                    </a:lnTo>
                    <a:lnTo>
                      <a:pt x="290" y="0"/>
                    </a:lnTo>
                    <a:lnTo>
                      <a:pt x="313" y="91"/>
                    </a:lnTo>
                    <a:lnTo>
                      <a:pt x="326" y="181"/>
                    </a:lnTo>
                    <a:lnTo>
                      <a:pt x="318" y="245"/>
                    </a:lnTo>
                    <a:lnTo>
                      <a:pt x="221" y="266"/>
                    </a:lnTo>
                    <a:lnTo>
                      <a:pt x="85" y="232"/>
                    </a:lnTo>
                    <a:lnTo>
                      <a:pt x="0" y="206"/>
                    </a:lnTo>
                    <a:close/>
                  </a:path>
                </a:pathLst>
              </a:custGeom>
              <a:solidFill>
                <a:srgbClr val="FFFACC"/>
              </a:solidFill>
              <a:ln w="9525">
                <a:noFill/>
                <a:round/>
                <a:headEnd/>
                <a:tailEnd/>
              </a:ln>
            </p:spPr>
            <p:txBody>
              <a:bodyPr/>
              <a:lstStyle/>
              <a:p>
                <a:endParaRPr lang="en-US" dirty="0"/>
              </a:p>
            </p:txBody>
          </p:sp>
          <p:sp>
            <p:nvSpPr>
              <p:cNvPr id="215" name="Freeform 361"/>
              <p:cNvSpPr>
                <a:spLocks/>
              </p:cNvSpPr>
              <p:nvPr/>
            </p:nvSpPr>
            <p:spPr bwMode="auto">
              <a:xfrm>
                <a:off x="591" y="2680"/>
                <a:ext cx="214" cy="187"/>
              </a:xfrm>
              <a:custGeom>
                <a:avLst/>
                <a:gdLst>
                  <a:gd name="T0" fmla="*/ 533 w 756"/>
                  <a:gd name="T1" fmla="*/ 24 h 545"/>
                  <a:gd name="T2" fmla="*/ 449 w 756"/>
                  <a:gd name="T3" fmla="*/ 34 h 545"/>
                  <a:gd name="T4" fmla="*/ 354 w 756"/>
                  <a:gd name="T5" fmla="*/ 179 h 545"/>
                  <a:gd name="T6" fmla="*/ 66 w 756"/>
                  <a:gd name="T7" fmla="*/ 193 h 545"/>
                  <a:gd name="T8" fmla="*/ 14 w 756"/>
                  <a:gd name="T9" fmla="*/ 276 h 545"/>
                  <a:gd name="T10" fmla="*/ 0 w 756"/>
                  <a:gd name="T11" fmla="*/ 375 h 545"/>
                  <a:gd name="T12" fmla="*/ 9 w 756"/>
                  <a:gd name="T13" fmla="*/ 498 h 545"/>
                  <a:gd name="T14" fmla="*/ 60 w 756"/>
                  <a:gd name="T15" fmla="*/ 545 h 545"/>
                  <a:gd name="T16" fmla="*/ 156 w 756"/>
                  <a:gd name="T17" fmla="*/ 545 h 545"/>
                  <a:gd name="T18" fmla="*/ 284 w 756"/>
                  <a:gd name="T19" fmla="*/ 474 h 545"/>
                  <a:gd name="T20" fmla="*/ 414 w 756"/>
                  <a:gd name="T21" fmla="*/ 334 h 545"/>
                  <a:gd name="T22" fmla="*/ 494 w 756"/>
                  <a:gd name="T23" fmla="*/ 393 h 545"/>
                  <a:gd name="T24" fmla="*/ 599 w 756"/>
                  <a:gd name="T25" fmla="*/ 430 h 545"/>
                  <a:gd name="T26" fmla="*/ 652 w 756"/>
                  <a:gd name="T27" fmla="*/ 417 h 545"/>
                  <a:gd name="T28" fmla="*/ 680 w 756"/>
                  <a:gd name="T29" fmla="*/ 355 h 545"/>
                  <a:gd name="T30" fmla="*/ 734 w 756"/>
                  <a:gd name="T31" fmla="*/ 300 h 545"/>
                  <a:gd name="T32" fmla="*/ 723 w 756"/>
                  <a:gd name="T33" fmla="*/ 181 h 545"/>
                  <a:gd name="T34" fmla="*/ 756 w 756"/>
                  <a:gd name="T35" fmla="*/ 92 h 545"/>
                  <a:gd name="T36" fmla="*/ 732 w 756"/>
                  <a:gd name="T37" fmla="*/ 76 h 545"/>
                  <a:gd name="T38" fmla="*/ 716 w 756"/>
                  <a:gd name="T39" fmla="*/ 19 h 545"/>
                  <a:gd name="T40" fmla="*/ 680 w 756"/>
                  <a:gd name="T41" fmla="*/ 0 h 545"/>
                  <a:gd name="T42" fmla="*/ 655 w 756"/>
                  <a:gd name="T43" fmla="*/ 70 h 545"/>
                  <a:gd name="T44" fmla="*/ 504 w 756"/>
                  <a:gd name="T45" fmla="*/ 112 h 545"/>
                  <a:gd name="T46" fmla="*/ 533 w 756"/>
                  <a:gd name="T47" fmla="*/ 24 h 545"/>
                  <a:gd name="T48" fmla="*/ 533 w 756"/>
                  <a:gd name="T49" fmla="*/ 24 h 5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6"/>
                  <a:gd name="T76" fmla="*/ 0 h 545"/>
                  <a:gd name="T77" fmla="*/ 756 w 756"/>
                  <a:gd name="T78" fmla="*/ 545 h 5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6" h="545">
                    <a:moveTo>
                      <a:pt x="533" y="24"/>
                    </a:moveTo>
                    <a:lnTo>
                      <a:pt x="449" y="34"/>
                    </a:lnTo>
                    <a:lnTo>
                      <a:pt x="354" y="179"/>
                    </a:lnTo>
                    <a:lnTo>
                      <a:pt x="66" y="193"/>
                    </a:lnTo>
                    <a:lnTo>
                      <a:pt x="14" y="276"/>
                    </a:lnTo>
                    <a:lnTo>
                      <a:pt x="0" y="375"/>
                    </a:lnTo>
                    <a:lnTo>
                      <a:pt x="9" y="498"/>
                    </a:lnTo>
                    <a:lnTo>
                      <a:pt x="60" y="545"/>
                    </a:lnTo>
                    <a:lnTo>
                      <a:pt x="156" y="545"/>
                    </a:lnTo>
                    <a:lnTo>
                      <a:pt x="284" y="474"/>
                    </a:lnTo>
                    <a:lnTo>
                      <a:pt x="414" y="334"/>
                    </a:lnTo>
                    <a:lnTo>
                      <a:pt x="494" y="393"/>
                    </a:lnTo>
                    <a:lnTo>
                      <a:pt x="599" y="430"/>
                    </a:lnTo>
                    <a:lnTo>
                      <a:pt x="652" y="417"/>
                    </a:lnTo>
                    <a:lnTo>
                      <a:pt x="680" y="355"/>
                    </a:lnTo>
                    <a:lnTo>
                      <a:pt x="734" y="300"/>
                    </a:lnTo>
                    <a:lnTo>
                      <a:pt x="723" y="181"/>
                    </a:lnTo>
                    <a:lnTo>
                      <a:pt x="756" y="92"/>
                    </a:lnTo>
                    <a:lnTo>
                      <a:pt x="732" y="76"/>
                    </a:lnTo>
                    <a:lnTo>
                      <a:pt x="716" y="19"/>
                    </a:lnTo>
                    <a:lnTo>
                      <a:pt x="680" y="0"/>
                    </a:lnTo>
                    <a:lnTo>
                      <a:pt x="655" y="70"/>
                    </a:lnTo>
                    <a:lnTo>
                      <a:pt x="504" y="112"/>
                    </a:lnTo>
                    <a:lnTo>
                      <a:pt x="533" y="24"/>
                    </a:lnTo>
                    <a:close/>
                  </a:path>
                </a:pathLst>
              </a:custGeom>
              <a:solidFill>
                <a:srgbClr val="E0B966"/>
              </a:solidFill>
              <a:ln w="9525">
                <a:noFill/>
                <a:round/>
                <a:headEnd/>
                <a:tailEnd/>
              </a:ln>
            </p:spPr>
            <p:txBody>
              <a:bodyPr/>
              <a:lstStyle/>
              <a:p>
                <a:endParaRPr lang="en-US" dirty="0"/>
              </a:p>
            </p:txBody>
          </p:sp>
          <p:sp>
            <p:nvSpPr>
              <p:cNvPr id="216" name="Freeform 362"/>
              <p:cNvSpPr>
                <a:spLocks/>
              </p:cNvSpPr>
              <p:nvPr/>
            </p:nvSpPr>
            <p:spPr bwMode="auto">
              <a:xfrm>
                <a:off x="837" y="2735"/>
                <a:ext cx="124" cy="181"/>
              </a:xfrm>
              <a:custGeom>
                <a:avLst/>
                <a:gdLst>
                  <a:gd name="T0" fmla="*/ 163 w 432"/>
                  <a:gd name="T1" fmla="*/ 0 h 532"/>
                  <a:gd name="T2" fmla="*/ 111 w 432"/>
                  <a:gd name="T3" fmla="*/ 16 h 532"/>
                  <a:gd name="T4" fmla="*/ 79 w 432"/>
                  <a:gd name="T5" fmla="*/ 43 h 532"/>
                  <a:gd name="T6" fmla="*/ 79 w 432"/>
                  <a:gd name="T7" fmla="*/ 90 h 532"/>
                  <a:gd name="T8" fmla="*/ 29 w 432"/>
                  <a:gd name="T9" fmla="*/ 152 h 532"/>
                  <a:gd name="T10" fmla="*/ 5 w 432"/>
                  <a:gd name="T11" fmla="*/ 197 h 532"/>
                  <a:gd name="T12" fmla="*/ 0 w 432"/>
                  <a:gd name="T13" fmla="*/ 359 h 532"/>
                  <a:gd name="T14" fmla="*/ 71 w 432"/>
                  <a:gd name="T15" fmla="*/ 401 h 532"/>
                  <a:gd name="T16" fmla="*/ 98 w 432"/>
                  <a:gd name="T17" fmla="*/ 425 h 532"/>
                  <a:gd name="T18" fmla="*/ 89 w 432"/>
                  <a:gd name="T19" fmla="*/ 494 h 532"/>
                  <a:gd name="T20" fmla="*/ 141 w 432"/>
                  <a:gd name="T21" fmla="*/ 532 h 532"/>
                  <a:gd name="T22" fmla="*/ 233 w 432"/>
                  <a:gd name="T23" fmla="*/ 526 h 532"/>
                  <a:gd name="T24" fmla="*/ 331 w 432"/>
                  <a:gd name="T25" fmla="*/ 445 h 532"/>
                  <a:gd name="T26" fmla="*/ 354 w 432"/>
                  <a:gd name="T27" fmla="*/ 386 h 532"/>
                  <a:gd name="T28" fmla="*/ 354 w 432"/>
                  <a:gd name="T29" fmla="*/ 312 h 532"/>
                  <a:gd name="T30" fmla="*/ 415 w 432"/>
                  <a:gd name="T31" fmla="*/ 278 h 532"/>
                  <a:gd name="T32" fmla="*/ 432 w 432"/>
                  <a:gd name="T33" fmla="*/ 191 h 532"/>
                  <a:gd name="T34" fmla="*/ 352 w 432"/>
                  <a:gd name="T35" fmla="*/ 13 h 532"/>
                  <a:gd name="T36" fmla="*/ 263 w 432"/>
                  <a:gd name="T37" fmla="*/ 21 h 532"/>
                  <a:gd name="T38" fmla="*/ 143 w 432"/>
                  <a:gd name="T39" fmla="*/ 118 h 532"/>
                  <a:gd name="T40" fmla="*/ 177 w 432"/>
                  <a:gd name="T41" fmla="*/ 33 h 532"/>
                  <a:gd name="T42" fmla="*/ 163 w 432"/>
                  <a:gd name="T43" fmla="*/ 0 h 532"/>
                  <a:gd name="T44" fmla="*/ 163 w 432"/>
                  <a:gd name="T45" fmla="*/ 0 h 53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32"/>
                  <a:gd name="T70" fmla="*/ 0 h 532"/>
                  <a:gd name="T71" fmla="*/ 432 w 432"/>
                  <a:gd name="T72" fmla="*/ 532 h 53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32" h="532">
                    <a:moveTo>
                      <a:pt x="163" y="0"/>
                    </a:moveTo>
                    <a:lnTo>
                      <a:pt x="111" y="16"/>
                    </a:lnTo>
                    <a:lnTo>
                      <a:pt x="79" y="43"/>
                    </a:lnTo>
                    <a:lnTo>
                      <a:pt x="79" y="90"/>
                    </a:lnTo>
                    <a:lnTo>
                      <a:pt x="29" y="152"/>
                    </a:lnTo>
                    <a:lnTo>
                      <a:pt x="5" y="197"/>
                    </a:lnTo>
                    <a:lnTo>
                      <a:pt x="0" y="359"/>
                    </a:lnTo>
                    <a:lnTo>
                      <a:pt x="71" y="401"/>
                    </a:lnTo>
                    <a:lnTo>
                      <a:pt x="98" y="425"/>
                    </a:lnTo>
                    <a:lnTo>
                      <a:pt x="89" y="494"/>
                    </a:lnTo>
                    <a:lnTo>
                      <a:pt x="141" y="532"/>
                    </a:lnTo>
                    <a:lnTo>
                      <a:pt x="233" y="526"/>
                    </a:lnTo>
                    <a:lnTo>
                      <a:pt x="331" y="445"/>
                    </a:lnTo>
                    <a:lnTo>
                      <a:pt x="354" y="386"/>
                    </a:lnTo>
                    <a:lnTo>
                      <a:pt x="354" y="312"/>
                    </a:lnTo>
                    <a:lnTo>
                      <a:pt x="415" y="278"/>
                    </a:lnTo>
                    <a:lnTo>
                      <a:pt x="432" y="191"/>
                    </a:lnTo>
                    <a:lnTo>
                      <a:pt x="352" y="13"/>
                    </a:lnTo>
                    <a:lnTo>
                      <a:pt x="263" y="21"/>
                    </a:lnTo>
                    <a:lnTo>
                      <a:pt x="143" y="118"/>
                    </a:lnTo>
                    <a:lnTo>
                      <a:pt x="177" y="33"/>
                    </a:lnTo>
                    <a:lnTo>
                      <a:pt x="163" y="0"/>
                    </a:lnTo>
                    <a:close/>
                  </a:path>
                </a:pathLst>
              </a:custGeom>
              <a:solidFill>
                <a:srgbClr val="E0B966"/>
              </a:solidFill>
              <a:ln w="9525">
                <a:noFill/>
                <a:round/>
                <a:headEnd/>
                <a:tailEnd/>
              </a:ln>
            </p:spPr>
            <p:txBody>
              <a:bodyPr/>
              <a:lstStyle/>
              <a:p>
                <a:endParaRPr lang="en-US" dirty="0"/>
              </a:p>
            </p:txBody>
          </p:sp>
          <p:sp>
            <p:nvSpPr>
              <p:cNvPr id="217" name="Freeform 363"/>
              <p:cNvSpPr>
                <a:spLocks/>
              </p:cNvSpPr>
              <p:nvPr/>
            </p:nvSpPr>
            <p:spPr bwMode="auto">
              <a:xfrm>
                <a:off x="392" y="2951"/>
                <a:ext cx="146" cy="214"/>
              </a:xfrm>
              <a:custGeom>
                <a:avLst/>
                <a:gdLst>
                  <a:gd name="T0" fmla="*/ 99 w 506"/>
                  <a:gd name="T1" fmla="*/ 0 h 626"/>
                  <a:gd name="T2" fmla="*/ 140 w 506"/>
                  <a:gd name="T3" fmla="*/ 4 h 626"/>
                  <a:gd name="T4" fmla="*/ 208 w 506"/>
                  <a:gd name="T5" fmla="*/ 32 h 626"/>
                  <a:gd name="T6" fmla="*/ 249 w 506"/>
                  <a:gd name="T7" fmla="*/ 99 h 626"/>
                  <a:gd name="T8" fmla="*/ 256 w 506"/>
                  <a:gd name="T9" fmla="*/ 139 h 626"/>
                  <a:gd name="T10" fmla="*/ 506 w 506"/>
                  <a:gd name="T11" fmla="*/ 155 h 626"/>
                  <a:gd name="T12" fmla="*/ 462 w 506"/>
                  <a:gd name="T13" fmla="*/ 254 h 626"/>
                  <a:gd name="T14" fmla="*/ 439 w 506"/>
                  <a:gd name="T15" fmla="*/ 369 h 626"/>
                  <a:gd name="T16" fmla="*/ 256 w 506"/>
                  <a:gd name="T17" fmla="*/ 381 h 626"/>
                  <a:gd name="T18" fmla="*/ 219 w 506"/>
                  <a:gd name="T19" fmla="*/ 419 h 626"/>
                  <a:gd name="T20" fmla="*/ 215 w 506"/>
                  <a:gd name="T21" fmla="*/ 444 h 626"/>
                  <a:gd name="T22" fmla="*/ 297 w 506"/>
                  <a:gd name="T23" fmla="*/ 504 h 626"/>
                  <a:gd name="T24" fmla="*/ 331 w 506"/>
                  <a:gd name="T25" fmla="*/ 539 h 626"/>
                  <a:gd name="T26" fmla="*/ 342 w 506"/>
                  <a:gd name="T27" fmla="*/ 626 h 626"/>
                  <a:gd name="T28" fmla="*/ 3 w 506"/>
                  <a:gd name="T29" fmla="*/ 618 h 626"/>
                  <a:gd name="T30" fmla="*/ 0 w 506"/>
                  <a:gd name="T31" fmla="*/ 523 h 626"/>
                  <a:gd name="T32" fmla="*/ 0 w 506"/>
                  <a:gd name="T33" fmla="*/ 464 h 626"/>
                  <a:gd name="T34" fmla="*/ 55 w 506"/>
                  <a:gd name="T35" fmla="*/ 396 h 626"/>
                  <a:gd name="T36" fmla="*/ 66 w 506"/>
                  <a:gd name="T37" fmla="*/ 234 h 626"/>
                  <a:gd name="T38" fmla="*/ 22 w 506"/>
                  <a:gd name="T39" fmla="*/ 207 h 626"/>
                  <a:gd name="T40" fmla="*/ 99 w 506"/>
                  <a:gd name="T41" fmla="*/ 0 h 626"/>
                  <a:gd name="T42" fmla="*/ 99 w 506"/>
                  <a:gd name="T43" fmla="*/ 0 h 6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6"/>
                  <a:gd name="T67" fmla="*/ 0 h 626"/>
                  <a:gd name="T68" fmla="*/ 506 w 506"/>
                  <a:gd name="T69" fmla="*/ 626 h 62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6" h="626">
                    <a:moveTo>
                      <a:pt x="99" y="0"/>
                    </a:moveTo>
                    <a:lnTo>
                      <a:pt x="140" y="4"/>
                    </a:lnTo>
                    <a:lnTo>
                      <a:pt x="208" y="32"/>
                    </a:lnTo>
                    <a:lnTo>
                      <a:pt x="249" y="99"/>
                    </a:lnTo>
                    <a:lnTo>
                      <a:pt x="256" y="139"/>
                    </a:lnTo>
                    <a:lnTo>
                      <a:pt x="506" y="155"/>
                    </a:lnTo>
                    <a:lnTo>
                      <a:pt x="462" y="254"/>
                    </a:lnTo>
                    <a:lnTo>
                      <a:pt x="439" y="369"/>
                    </a:lnTo>
                    <a:lnTo>
                      <a:pt x="256" y="381"/>
                    </a:lnTo>
                    <a:lnTo>
                      <a:pt x="219" y="419"/>
                    </a:lnTo>
                    <a:lnTo>
                      <a:pt x="215" y="444"/>
                    </a:lnTo>
                    <a:lnTo>
                      <a:pt x="297" y="504"/>
                    </a:lnTo>
                    <a:lnTo>
                      <a:pt x="331" y="539"/>
                    </a:lnTo>
                    <a:lnTo>
                      <a:pt x="342" y="626"/>
                    </a:lnTo>
                    <a:lnTo>
                      <a:pt x="3" y="618"/>
                    </a:lnTo>
                    <a:lnTo>
                      <a:pt x="0" y="523"/>
                    </a:lnTo>
                    <a:lnTo>
                      <a:pt x="0" y="464"/>
                    </a:lnTo>
                    <a:lnTo>
                      <a:pt x="55" y="396"/>
                    </a:lnTo>
                    <a:lnTo>
                      <a:pt x="66" y="234"/>
                    </a:lnTo>
                    <a:lnTo>
                      <a:pt x="22" y="207"/>
                    </a:lnTo>
                    <a:lnTo>
                      <a:pt x="99" y="0"/>
                    </a:lnTo>
                    <a:close/>
                  </a:path>
                </a:pathLst>
              </a:custGeom>
              <a:solidFill>
                <a:srgbClr val="CC853D"/>
              </a:solidFill>
              <a:ln w="9525">
                <a:noFill/>
                <a:round/>
                <a:headEnd/>
                <a:tailEnd/>
              </a:ln>
            </p:spPr>
            <p:txBody>
              <a:bodyPr/>
              <a:lstStyle/>
              <a:p>
                <a:endParaRPr lang="en-US" dirty="0"/>
              </a:p>
            </p:txBody>
          </p:sp>
          <p:sp>
            <p:nvSpPr>
              <p:cNvPr id="218" name="Freeform 364"/>
              <p:cNvSpPr>
                <a:spLocks/>
              </p:cNvSpPr>
              <p:nvPr/>
            </p:nvSpPr>
            <p:spPr bwMode="auto">
              <a:xfrm>
                <a:off x="654" y="2650"/>
                <a:ext cx="26" cy="34"/>
              </a:xfrm>
              <a:custGeom>
                <a:avLst/>
                <a:gdLst>
                  <a:gd name="T0" fmla="*/ 76 w 85"/>
                  <a:gd name="T1" fmla="*/ 0 h 98"/>
                  <a:gd name="T2" fmla="*/ 85 w 85"/>
                  <a:gd name="T3" fmla="*/ 43 h 98"/>
                  <a:gd name="T4" fmla="*/ 81 w 85"/>
                  <a:gd name="T5" fmla="*/ 95 h 98"/>
                  <a:gd name="T6" fmla="*/ 0 w 85"/>
                  <a:gd name="T7" fmla="*/ 98 h 98"/>
                  <a:gd name="T8" fmla="*/ 76 w 85"/>
                  <a:gd name="T9" fmla="*/ 0 h 98"/>
                  <a:gd name="T10" fmla="*/ 76 w 85"/>
                  <a:gd name="T11" fmla="*/ 0 h 98"/>
                  <a:gd name="T12" fmla="*/ 0 60000 65536"/>
                  <a:gd name="T13" fmla="*/ 0 60000 65536"/>
                  <a:gd name="T14" fmla="*/ 0 60000 65536"/>
                  <a:gd name="T15" fmla="*/ 0 60000 65536"/>
                  <a:gd name="T16" fmla="*/ 0 60000 65536"/>
                  <a:gd name="T17" fmla="*/ 0 60000 65536"/>
                  <a:gd name="T18" fmla="*/ 0 w 85"/>
                  <a:gd name="T19" fmla="*/ 0 h 98"/>
                  <a:gd name="T20" fmla="*/ 85 w 85"/>
                  <a:gd name="T21" fmla="*/ 98 h 98"/>
                </a:gdLst>
                <a:ahLst/>
                <a:cxnLst>
                  <a:cxn ang="T12">
                    <a:pos x="T0" y="T1"/>
                  </a:cxn>
                  <a:cxn ang="T13">
                    <a:pos x="T2" y="T3"/>
                  </a:cxn>
                  <a:cxn ang="T14">
                    <a:pos x="T4" y="T5"/>
                  </a:cxn>
                  <a:cxn ang="T15">
                    <a:pos x="T6" y="T7"/>
                  </a:cxn>
                  <a:cxn ang="T16">
                    <a:pos x="T8" y="T9"/>
                  </a:cxn>
                  <a:cxn ang="T17">
                    <a:pos x="T10" y="T11"/>
                  </a:cxn>
                </a:cxnLst>
                <a:rect l="T18" t="T19" r="T20" b="T21"/>
                <a:pathLst>
                  <a:path w="85" h="98">
                    <a:moveTo>
                      <a:pt x="76" y="0"/>
                    </a:moveTo>
                    <a:lnTo>
                      <a:pt x="85" y="43"/>
                    </a:lnTo>
                    <a:lnTo>
                      <a:pt x="81" y="95"/>
                    </a:lnTo>
                    <a:lnTo>
                      <a:pt x="0" y="98"/>
                    </a:lnTo>
                    <a:lnTo>
                      <a:pt x="76" y="0"/>
                    </a:lnTo>
                    <a:close/>
                  </a:path>
                </a:pathLst>
              </a:custGeom>
              <a:solidFill>
                <a:srgbClr val="59917D"/>
              </a:solidFill>
              <a:ln w="9525">
                <a:noFill/>
                <a:round/>
                <a:headEnd/>
                <a:tailEnd/>
              </a:ln>
            </p:spPr>
            <p:txBody>
              <a:bodyPr/>
              <a:lstStyle/>
              <a:p>
                <a:endParaRPr lang="en-US" dirty="0"/>
              </a:p>
            </p:txBody>
          </p:sp>
          <p:sp>
            <p:nvSpPr>
              <p:cNvPr id="219" name="Freeform 365"/>
              <p:cNvSpPr>
                <a:spLocks/>
              </p:cNvSpPr>
              <p:nvPr/>
            </p:nvSpPr>
            <p:spPr bwMode="auto">
              <a:xfrm>
                <a:off x="707" y="2571"/>
                <a:ext cx="21" cy="60"/>
              </a:xfrm>
              <a:custGeom>
                <a:avLst/>
                <a:gdLst>
                  <a:gd name="T0" fmla="*/ 37 w 76"/>
                  <a:gd name="T1" fmla="*/ 0 h 177"/>
                  <a:gd name="T2" fmla="*/ 76 w 76"/>
                  <a:gd name="T3" fmla="*/ 108 h 177"/>
                  <a:gd name="T4" fmla="*/ 0 w 76"/>
                  <a:gd name="T5" fmla="*/ 177 h 177"/>
                  <a:gd name="T6" fmla="*/ 37 w 76"/>
                  <a:gd name="T7" fmla="*/ 0 h 177"/>
                  <a:gd name="T8" fmla="*/ 37 w 76"/>
                  <a:gd name="T9" fmla="*/ 0 h 177"/>
                  <a:gd name="T10" fmla="*/ 0 60000 65536"/>
                  <a:gd name="T11" fmla="*/ 0 60000 65536"/>
                  <a:gd name="T12" fmla="*/ 0 60000 65536"/>
                  <a:gd name="T13" fmla="*/ 0 60000 65536"/>
                  <a:gd name="T14" fmla="*/ 0 60000 65536"/>
                  <a:gd name="T15" fmla="*/ 0 w 76"/>
                  <a:gd name="T16" fmla="*/ 0 h 177"/>
                  <a:gd name="T17" fmla="*/ 76 w 76"/>
                  <a:gd name="T18" fmla="*/ 177 h 177"/>
                </a:gdLst>
                <a:ahLst/>
                <a:cxnLst>
                  <a:cxn ang="T10">
                    <a:pos x="T0" y="T1"/>
                  </a:cxn>
                  <a:cxn ang="T11">
                    <a:pos x="T2" y="T3"/>
                  </a:cxn>
                  <a:cxn ang="T12">
                    <a:pos x="T4" y="T5"/>
                  </a:cxn>
                  <a:cxn ang="T13">
                    <a:pos x="T6" y="T7"/>
                  </a:cxn>
                  <a:cxn ang="T14">
                    <a:pos x="T8" y="T9"/>
                  </a:cxn>
                </a:cxnLst>
                <a:rect l="T15" t="T16" r="T17" b="T18"/>
                <a:pathLst>
                  <a:path w="76" h="177">
                    <a:moveTo>
                      <a:pt x="37" y="0"/>
                    </a:moveTo>
                    <a:lnTo>
                      <a:pt x="76" y="108"/>
                    </a:lnTo>
                    <a:lnTo>
                      <a:pt x="0" y="177"/>
                    </a:lnTo>
                    <a:lnTo>
                      <a:pt x="37" y="0"/>
                    </a:lnTo>
                    <a:close/>
                  </a:path>
                </a:pathLst>
              </a:custGeom>
              <a:solidFill>
                <a:srgbClr val="59917D"/>
              </a:solidFill>
              <a:ln w="9525">
                <a:noFill/>
                <a:round/>
                <a:headEnd/>
                <a:tailEnd/>
              </a:ln>
            </p:spPr>
            <p:txBody>
              <a:bodyPr/>
              <a:lstStyle/>
              <a:p>
                <a:endParaRPr lang="en-US" dirty="0"/>
              </a:p>
            </p:txBody>
          </p:sp>
          <p:sp>
            <p:nvSpPr>
              <p:cNvPr id="220" name="Freeform 366"/>
              <p:cNvSpPr>
                <a:spLocks/>
              </p:cNvSpPr>
              <p:nvPr/>
            </p:nvSpPr>
            <p:spPr bwMode="auto">
              <a:xfrm>
                <a:off x="707" y="2639"/>
                <a:ext cx="35" cy="36"/>
              </a:xfrm>
              <a:custGeom>
                <a:avLst/>
                <a:gdLst>
                  <a:gd name="T0" fmla="*/ 76 w 116"/>
                  <a:gd name="T1" fmla="*/ 0 h 103"/>
                  <a:gd name="T2" fmla="*/ 116 w 116"/>
                  <a:gd name="T3" fmla="*/ 91 h 103"/>
                  <a:gd name="T4" fmla="*/ 0 w 116"/>
                  <a:gd name="T5" fmla="*/ 103 h 103"/>
                  <a:gd name="T6" fmla="*/ 12 w 116"/>
                  <a:gd name="T7" fmla="*/ 34 h 103"/>
                  <a:gd name="T8" fmla="*/ 76 w 116"/>
                  <a:gd name="T9" fmla="*/ 0 h 103"/>
                  <a:gd name="T10" fmla="*/ 76 w 116"/>
                  <a:gd name="T11" fmla="*/ 0 h 103"/>
                  <a:gd name="T12" fmla="*/ 0 60000 65536"/>
                  <a:gd name="T13" fmla="*/ 0 60000 65536"/>
                  <a:gd name="T14" fmla="*/ 0 60000 65536"/>
                  <a:gd name="T15" fmla="*/ 0 60000 65536"/>
                  <a:gd name="T16" fmla="*/ 0 60000 65536"/>
                  <a:gd name="T17" fmla="*/ 0 60000 65536"/>
                  <a:gd name="T18" fmla="*/ 0 w 116"/>
                  <a:gd name="T19" fmla="*/ 0 h 103"/>
                  <a:gd name="T20" fmla="*/ 116 w 116"/>
                  <a:gd name="T21" fmla="*/ 103 h 103"/>
                </a:gdLst>
                <a:ahLst/>
                <a:cxnLst>
                  <a:cxn ang="T12">
                    <a:pos x="T0" y="T1"/>
                  </a:cxn>
                  <a:cxn ang="T13">
                    <a:pos x="T2" y="T3"/>
                  </a:cxn>
                  <a:cxn ang="T14">
                    <a:pos x="T4" y="T5"/>
                  </a:cxn>
                  <a:cxn ang="T15">
                    <a:pos x="T6" y="T7"/>
                  </a:cxn>
                  <a:cxn ang="T16">
                    <a:pos x="T8" y="T9"/>
                  </a:cxn>
                  <a:cxn ang="T17">
                    <a:pos x="T10" y="T11"/>
                  </a:cxn>
                </a:cxnLst>
                <a:rect l="T18" t="T19" r="T20" b="T21"/>
                <a:pathLst>
                  <a:path w="116" h="103">
                    <a:moveTo>
                      <a:pt x="76" y="0"/>
                    </a:moveTo>
                    <a:lnTo>
                      <a:pt x="116" y="91"/>
                    </a:lnTo>
                    <a:lnTo>
                      <a:pt x="0" y="103"/>
                    </a:lnTo>
                    <a:lnTo>
                      <a:pt x="12" y="34"/>
                    </a:lnTo>
                    <a:lnTo>
                      <a:pt x="76" y="0"/>
                    </a:lnTo>
                    <a:close/>
                  </a:path>
                </a:pathLst>
              </a:custGeom>
              <a:solidFill>
                <a:srgbClr val="59917D"/>
              </a:solidFill>
              <a:ln w="9525">
                <a:noFill/>
                <a:round/>
                <a:headEnd/>
                <a:tailEnd/>
              </a:ln>
            </p:spPr>
            <p:txBody>
              <a:bodyPr/>
              <a:lstStyle/>
              <a:p>
                <a:endParaRPr lang="en-US" dirty="0"/>
              </a:p>
            </p:txBody>
          </p:sp>
          <p:sp>
            <p:nvSpPr>
              <p:cNvPr id="221" name="Freeform 367"/>
              <p:cNvSpPr>
                <a:spLocks/>
              </p:cNvSpPr>
              <p:nvPr/>
            </p:nvSpPr>
            <p:spPr bwMode="auto">
              <a:xfrm>
                <a:off x="738" y="2603"/>
                <a:ext cx="75" cy="112"/>
              </a:xfrm>
              <a:custGeom>
                <a:avLst/>
                <a:gdLst>
                  <a:gd name="T0" fmla="*/ 267 w 267"/>
                  <a:gd name="T1" fmla="*/ 42 h 328"/>
                  <a:gd name="T2" fmla="*/ 194 w 267"/>
                  <a:gd name="T3" fmla="*/ 0 h 328"/>
                  <a:gd name="T4" fmla="*/ 98 w 267"/>
                  <a:gd name="T5" fmla="*/ 29 h 328"/>
                  <a:gd name="T6" fmla="*/ 0 w 267"/>
                  <a:gd name="T7" fmla="*/ 328 h 328"/>
                  <a:gd name="T8" fmla="*/ 37 w 267"/>
                  <a:gd name="T9" fmla="*/ 315 h 328"/>
                  <a:gd name="T10" fmla="*/ 125 w 267"/>
                  <a:gd name="T11" fmla="*/ 98 h 328"/>
                  <a:gd name="T12" fmla="*/ 169 w 267"/>
                  <a:gd name="T13" fmla="*/ 98 h 328"/>
                  <a:gd name="T14" fmla="*/ 85 w 267"/>
                  <a:gd name="T15" fmla="*/ 312 h 328"/>
                  <a:gd name="T16" fmla="*/ 142 w 267"/>
                  <a:gd name="T17" fmla="*/ 299 h 328"/>
                  <a:gd name="T18" fmla="*/ 229 w 267"/>
                  <a:gd name="T19" fmla="*/ 89 h 328"/>
                  <a:gd name="T20" fmla="*/ 267 w 267"/>
                  <a:gd name="T21" fmla="*/ 42 h 328"/>
                  <a:gd name="T22" fmla="*/ 267 w 267"/>
                  <a:gd name="T23" fmla="*/ 42 h 3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7"/>
                  <a:gd name="T37" fmla="*/ 0 h 328"/>
                  <a:gd name="T38" fmla="*/ 267 w 267"/>
                  <a:gd name="T39" fmla="*/ 328 h 3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7" h="328">
                    <a:moveTo>
                      <a:pt x="267" y="42"/>
                    </a:moveTo>
                    <a:lnTo>
                      <a:pt x="194" y="0"/>
                    </a:lnTo>
                    <a:lnTo>
                      <a:pt x="98" y="29"/>
                    </a:lnTo>
                    <a:lnTo>
                      <a:pt x="0" y="328"/>
                    </a:lnTo>
                    <a:lnTo>
                      <a:pt x="37" y="315"/>
                    </a:lnTo>
                    <a:lnTo>
                      <a:pt x="125" y="98"/>
                    </a:lnTo>
                    <a:lnTo>
                      <a:pt x="169" y="98"/>
                    </a:lnTo>
                    <a:lnTo>
                      <a:pt x="85" y="312"/>
                    </a:lnTo>
                    <a:lnTo>
                      <a:pt x="142" y="299"/>
                    </a:lnTo>
                    <a:lnTo>
                      <a:pt x="229" y="89"/>
                    </a:lnTo>
                    <a:lnTo>
                      <a:pt x="267" y="42"/>
                    </a:lnTo>
                    <a:close/>
                  </a:path>
                </a:pathLst>
              </a:custGeom>
              <a:solidFill>
                <a:srgbClr val="99EBFF"/>
              </a:solidFill>
              <a:ln w="9525">
                <a:noFill/>
                <a:round/>
                <a:headEnd/>
                <a:tailEnd/>
              </a:ln>
            </p:spPr>
            <p:txBody>
              <a:bodyPr/>
              <a:lstStyle/>
              <a:p>
                <a:endParaRPr lang="en-US" dirty="0"/>
              </a:p>
            </p:txBody>
          </p:sp>
          <p:sp>
            <p:nvSpPr>
              <p:cNvPr id="222" name="Freeform 368"/>
              <p:cNvSpPr>
                <a:spLocks/>
              </p:cNvSpPr>
              <p:nvPr/>
            </p:nvSpPr>
            <p:spPr bwMode="auto">
              <a:xfrm>
                <a:off x="683" y="2800"/>
                <a:ext cx="47" cy="110"/>
              </a:xfrm>
              <a:custGeom>
                <a:avLst/>
                <a:gdLst>
                  <a:gd name="T0" fmla="*/ 78 w 162"/>
                  <a:gd name="T1" fmla="*/ 0 h 321"/>
                  <a:gd name="T2" fmla="*/ 105 w 162"/>
                  <a:gd name="T3" fmla="*/ 38 h 321"/>
                  <a:gd name="T4" fmla="*/ 78 w 162"/>
                  <a:gd name="T5" fmla="*/ 171 h 321"/>
                  <a:gd name="T6" fmla="*/ 110 w 162"/>
                  <a:gd name="T7" fmla="*/ 179 h 321"/>
                  <a:gd name="T8" fmla="*/ 162 w 162"/>
                  <a:gd name="T9" fmla="*/ 128 h 321"/>
                  <a:gd name="T10" fmla="*/ 154 w 162"/>
                  <a:gd name="T11" fmla="*/ 188 h 321"/>
                  <a:gd name="T12" fmla="*/ 125 w 162"/>
                  <a:gd name="T13" fmla="*/ 222 h 321"/>
                  <a:gd name="T14" fmla="*/ 81 w 162"/>
                  <a:gd name="T15" fmla="*/ 235 h 321"/>
                  <a:gd name="T16" fmla="*/ 45 w 162"/>
                  <a:gd name="T17" fmla="*/ 308 h 321"/>
                  <a:gd name="T18" fmla="*/ 21 w 162"/>
                  <a:gd name="T19" fmla="*/ 321 h 321"/>
                  <a:gd name="T20" fmla="*/ 0 w 162"/>
                  <a:gd name="T21" fmla="*/ 290 h 321"/>
                  <a:gd name="T22" fmla="*/ 37 w 162"/>
                  <a:gd name="T23" fmla="*/ 226 h 321"/>
                  <a:gd name="T24" fmla="*/ 21 w 162"/>
                  <a:gd name="T25" fmla="*/ 188 h 321"/>
                  <a:gd name="T26" fmla="*/ 78 w 162"/>
                  <a:gd name="T27" fmla="*/ 0 h 321"/>
                  <a:gd name="T28" fmla="*/ 78 w 162"/>
                  <a:gd name="T29" fmla="*/ 0 h 3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2"/>
                  <a:gd name="T46" fmla="*/ 0 h 321"/>
                  <a:gd name="T47" fmla="*/ 162 w 162"/>
                  <a:gd name="T48" fmla="*/ 321 h 3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2" h="321">
                    <a:moveTo>
                      <a:pt x="78" y="0"/>
                    </a:moveTo>
                    <a:lnTo>
                      <a:pt x="105" y="38"/>
                    </a:lnTo>
                    <a:lnTo>
                      <a:pt x="78" y="171"/>
                    </a:lnTo>
                    <a:lnTo>
                      <a:pt x="110" y="179"/>
                    </a:lnTo>
                    <a:lnTo>
                      <a:pt x="162" y="128"/>
                    </a:lnTo>
                    <a:lnTo>
                      <a:pt x="154" y="188"/>
                    </a:lnTo>
                    <a:lnTo>
                      <a:pt x="125" y="222"/>
                    </a:lnTo>
                    <a:lnTo>
                      <a:pt x="81" y="235"/>
                    </a:lnTo>
                    <a:lnTo>
                      <a:pt x="45" y="308"/>
                    </a:lnTo>
                    <a:lnTo>
                      <a:pt x="21" y="321"/>
                    </a:lnTo>
                    <a:lnTo>
                      <a:pt x="0" y="290"/>
                    </a:lnTo>
                    <a:lnTo>
                      <a:pt x="37" y="226"/>
                    </a:lnTo>
                    <a:lnTo>
                      <a:pt x="21" y="188"/>
                    </a:lnTo>
                    <a:lnTo>
                      <a:pt x="78" y="0"/>
                    </a:lnTo>
                    <a:close/>
                  </a:path>
                </a:pathLst>
              </a:custGeom>
              <a:solidFill>
                <a:srgbClr val="99EBFF"/>
              </a:solidFill>
              <a:ln w="9525">
                <a:noFill/>
                <a:round/>
                <a:headEnd/>
                <a:tailEnd/>
              </a:ln>
            </p:spPr>
            <p:txBody>
              <a:bodyPr/>
              <a:lstStyle/>
              <a:p>
                <a:endParaRPr lang="en-US" dirty="0"/>
              </a:p>
            </p:txBody>
          </p:sp>
          <p:sp>
            <p:nvSpPr>
              <p:cNvPr id="223" name="Freeform 369"/>
              <p:cNvSpPr>
                <a:spLocks/>
              </p:cNvSpPr>
              <p:nvPr/>
            </p:nvSpPr>
            <p:spPr bwMode="auto">
              <a:xfrm>
                <a:off x="867" y="2619"/>
                <a:ext cx="61" cy="126"/>
              </a:xfrm>
              <a:custGeom>
                <a:avLst/>
                <a:gdLst>
                  <a:gd name="T0" fmla="*/ 57 w 214"/>
                  <a:gd name="T1" fmla="*/ 38 h 367"/>
                  <a:gd name="T2" fmla="*/ 57 w 214"/>
                  <a:gd name="T3" fmla="*/ 106 h 367"/>
                  <a:gd name="T4" fmla="*/ 114 w 214"/>
                  <a:gd name="T5" fmla="*/ 200 h 367"/>
                  <a:gd name="T6" fmla="*/ 146 w 214"/>
                  <a:gd name="T7" fmla="*/ 98 h 367"/>
                  <a:gd name="T8" fmla="*/ 105 w 214"/>
                  <a:gd name="T9" fmla="*/ 12 h 367"/>
                  <a:gd name="T10" fmla="*/ 134 w 214"/>
                  <a:gd name="T11" fmla="*/ 0 h 367"/>
                  <a:gd name="T12" fmla="*/ 214 w 214"/>
                  <a:gd name="T13" fmla="*/ 81 h 367"/>
                  <a:gd name="T14" fmla="*/ 162 w 214"/>
                  <a:gd name="T15" fmla="*/ 213 h 367"/>
                  <a:gd name="T16" fmla="*/ 201 w 214"/>
                  <a:gd name="T17" fmla="*/ 260 h 367"/>
                  <a:gd name="T18" fmla="*/ 206 w 214"/>
                  <a:gd name="T19" fmla="*/ 320 h 367"/>
                  <a:gd name="T20" fmla="*/ 137 w 214"/>
                  <a:gd name="T21" fmla="*/ 333 h 367"/>
                  <a:gd name="T22" fmla="*/ 73 w 214"/>
                  <a:gd name="T23" fmla="*/ 367 h 367"/>
                  <a:gd name="T24" fmla="*/ 93 w 214"/>
                  <a:gd name="T25" fmla="*/ 247 h 367"/>
                  <a:gd name="T26" fmla="*/ 5 w 214"/>
                  <a:gd name="T27" fmla="*/ 136 h 367"/>
                  <a:gd name="T28" fmla="*/ 0 w 214"/>
                  <a:gd name="T29" fmla="*/ 81 h 367"/>
                  <a:gd name="T30" fmla="*/ 40 w 214"/>
                  <a:gd name="T31" fmla="*/ 28 h 367"/>
                  <a:gd name="T32" fmla="*/ 57 w 214"/>
                  <a:gd name="T33" fmla="*/ 38 h 367"/>
                  <a:gd name="T34" fmla="*/ 57 w 214"/>
                  <a:gd name="T35" fmla="*/ 38 h 3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4"/>
                  <a:gd name="T55" fmla="*/ 0 h 367"/>
                  <a:gd name="T56" fmla="*/ 214 w 214"/>
                  <a:gd name="T57" fmla="*/ 367 h 36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4" h="367">
                    <a:moveTo>
                      <a:pt x="57" y="38"/>
                    </a:moveTo>
                    <a:lnTo>
                      <a:pt x="57" y="106"/>
                    </a:lnTo>
                    <a:lnTo>
                      <a:pt x="114" y="200"/>
                    </a:lnTo>
                    <a:lnTo>
                      <a:pt x="146" y="98"/>
                    </a:lnTo>
                    <a:lnTo>
                      <a:pt x="105" y="12"/>
                    </a:lnTo>
                    <a:lnTo>
                      <a:pt x="134" y="0"/>
                    </a:lnTo>
                    <a:lnTo>
                      <a:pt x="214" y="81"/>
                    </a:lnTo>
                    <a:lnTo>
                      <a:pt x="162" y="213"/>
                    </a:lnTo>
                    <a:lnTo>
                      <a:pt x="201" y="260"/>
                    </a:lnTo>
                    <a:lnTo>
                      <a:pt x="206" y="320"/>
                    </a:lnTo>
                    <a:lnTo>
                      <a:pt x="137" y="333"/>
                    </a:lnTo>
                    <a:lnTo>
                      <a:pt x="73" y="367"/>
                    </a:lnTo>
                    <a:lnTo>
                      <a:pt x="93" y="247"/>
                    </a:lnTo>
                    <a:lnTo>
                      <a:pt x="5" y="136"/>
                    </a:lnTo>
                    <a:lnTo>
                      <a:pt x="0" y="81"/>
                    </a:lnTo>
                    <a:lnTo>
                      <a:pt x="40" y="28"/>
                    </a:lnTo>
                    <a:lnTo>
                      <a:pt x="57" y="38"/>
                    </a:lnTo>
                    <a:close/>
                  </a:path>
                </a:pathLst>
              </a:custGeom>
              <a:solidFill>
                <a:srgbClr val="99EBFF"/>
              </a:solidFill>
              <a:ln w="9525">
                <a:noFill/>
                <a:round/>
                <a:headEnd/>
                <a:tailEnd/>
              </a:ln>
            </p:spPr>
            <p:txBody>
              <a:bodyPr/>
              <a:lstStyle/>
              <a:p>
                <a:endParaRPr lang="en-US" dirty="0"/>
              </a:p>
            </p:txBody>
          </p:sp>
          <p:sp>
            <p:nvSpPr>
              <p:cNvPr id="224" name="Freeform 370"/>
              <p:cNvSpPr>
                <a:spLocks/>
              </p:cNvSpPr>
              <p:nvPr/>
            </p:nvSpPr>
            <p:spPr bwMode="auto">
              <a:xfrm>
                <a:off x="596" y="2701"/>
                <a:ext cx="195" cy="173"/>
              </a:xfrm>
              <a:custGeom>
                <a:avLst/>
                <a:gdLst>
                  <a:gd name="T0" fmla="*/ 5 w 684"/>
                  <a:gd name="T1" fmla="*/ 300 h 505"/>
                  <a:gd name="T2" fmla="*/ 53 w 684"/>
                  <a:gd name="T3" fmla="*/ 167 h 505"/>
                  <a:gd name="T4" fmla="*/ 262 w 684"/>
                  <a:gd name="T5" fmla="*/ 175 h 505"/>
                  <a:gd name="T6" fmla="*/ 330 w 684"/>
                  <a:gd name="T7" fmla="*/ 128 h 505"/>
                  <a:gd name="T8" fmla="*/ 422 w 684"/>
                  <a:gd name="T9" fmla="*/ 0 h 505"/>
                  <a:gd name="T10" fmla="*/ 434 w 684"/>
                  <a:gd name="T11" fmla="*/ 81 h 505"/>
                  <a:gd name="T12" fmla="*/ 498 w 684"/>
                  <a:gd name="T13" fmla="*/ 42 h 505"/>
                  <a:gd name="T14" fmla="*/ 591 w 684"/>
                  <a:gd name="T15" fmla="*/ 39 h 505"/>
                  <a:gd name="T16" fmla="*/ 599 w 684"/>
                  <a:gd name="T17" fmla="*/ 115 h 505"/>
                  <a:gd name="T18" fmla="*/ 579 w 684"/>
                  <a:gd name="T19" fmla="*/ 149 h 505"/>
                  <a:gd name="T20" fmla="*/ 603 w 684"/>
                  <a:gd name="T21" fmla="*/ 257 h 505"/>
                  <a:gd name="T22" fmla="*/ 684 w 684"/>
                  <a:gd name="T23" fmla="*/ 253 h 505"/>
                  <a:gd name="T24" fmla="*/ 640 w 684"/>
                  <a:gd name="T25" fmla="*/ 355 h 505"/>
                  <a:gd name="T26" fmla="*/ 555 w 684"/>
                  <a:gd name="T27" fmla="*/ 381 h 505"/>
                  <a:gd name="T28" fmla="*/ 370 w 684"/>
                  <a:gd name="T29" fmla="*/ 282 h 505"/>
                  <a:gd name="T30" fmla="*/ 306 w 684"/>
                  <a:gd name="T31" fmla="*/ 376 h 505"/>
                  <a:gd name="T32" fmla="*/ 97 w 684"/>
                  <a:gd name="T33" fmla="*/ 505 h 505"/>
                  <a:gd name="T34" fmla="*/ 0 w 684"/>
                  <a:gd name="T35" fmla="*/ 470 h 505"/>
                  <a:gd name="T36" fmla="*/ 5 w 684"/>
                  <a:gd name="T37" fmla="*/ 300 h 505"/>
                  <a:gd name="T38" fmla="*/ 5 w 684"/>
                  <a:gd name="T39" fmla="*/ 300 h 50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84"/>
                  <a:gd name="T61" fmla="*/ 0 h 505"/>
                  <a:gd name="T62" fmla="*/ 684 w 684"/>
                  <a:gd name="T63" fmla="*/ 505 h 50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84" h="505">
                    <a:moveTo>
                      <a:pt x="5" y="300"/>
                    </a:moveTo>
                    <a:lnTo>
                      <a:pt x="53" y="167"/>
                    </a:lnTo>
                    <a:lnTo>
                      <a:pt x="262" y="175"/>
                    </a:lnTo>
                    <a:lnTo>
                      <a:pt x="330" y="128"/>
                    </a:lnTo>
                    <a:lnTo>
                      <a:pt x="422" y="0"/>
                    </a:lnTo>
                    <a:lnTo>
                      <a:pt x="434" y="81"/>
                    </a:lnTo>
                    <a:lnTo>
                      <a:pt x="498" y="42"/>
                    </a:lnTo>
                    <a:lnTo>
                      <a:pt x="591" y="39"/>
                    </a:lnTo>
                    <a:lnTo>
                      <a:pt x="599" y="115"/>
                    </a:lnTo>
                    <a:lnTo>
                      <a:pt x="579" y="149"/>
                    </a:lnTo>
                    <a:lnTo>
                      <a:pt x="603" y="257"/>
                    </a:lnTo>
                    <a:lnTo>
                      <a:pt x="684" y="253"/>
                    </a:lnTo>
                    <a:lnTo>
                      <a:pt x="640" y="355"/>
                    </a:lnTo>
                    <a:lnTo>
                      <a:pt x="555" y="381"/>
                    </a:lnTo>
                    <a:lnTo>
                      <a:pt x="370" y="282"/>
                    </a:lnTo>
                    <a:lnTo>
                      <a:pt x="306" y="376"/>
                    </a:lnTo>
                    <a:lnTo>
                      <a:pt x="97" y="505"/>
                    </a:lnTo>
                    <a:lnTo>
                      <a:pt x="0" y="470"/>
                    </a:lnTo>
                    <a:lnTo>
                      <a:pt x="5" y="300"/>
                    </a:lnTo>
                    <a:close/>
                  </a:path>
                </a:pathLst>
              </a:custGeom>
              <a:solidFill>
                <a:srgbClr val="8F5C41"/>
              </a:solidFill>
              <a:ln w="9525">
                <a:noFill/>
                <a:round/>
                <a:headEnd/>
                <a:tailEnd/>
              </a:ln>
            </p:spPr>
            <p:txBody>
              <a:bodyPr/>
              <a:lstStyle/>
              <a:p>
                <a:endParaRPr lang="en-US" dirty="0"/>
              </a:p>
            </p:txBody>
          </p:sp>
          <p:sp>
            <p:nvSpPr>
              <p:cNvPr id="225" name="Freeform 371"/>
              <p:cNvSpPr>
                <a:spLocks/>
              </p:cNvSpPr>
              <p:nvPr/>
            </p:nvSpPr>
            <p:spPr bwMode="auto">
              <a:xfrm>
                <a:off x="839" y="2752"/>
                <a:ext cx="106" cy="168"/>
              </a:xfrm>
              <a:custGeom>
                <a:avLst/>
                <a:gdLst>
                  <a:gd name="T0" fmla="*/ 68 w 374"/>
                  <a:gd name="T1" fmla="*/ 129 h 489"/>
                  <a:gd name="T2" fmla="*/ 24 w 374"/>
                  <a:gd name="T3" fmla="*/ 167 h 489"/>
                  <a:gd name="T4" fmla="*/ 0 w 374"/>
                  <a:gd name="T5" fmla="*/ 291 h 489"/>
                  <a:gd name="T6" fmla="*/ 68 w 374"/>
                  <a:gd name="T7" fmla="*/ 351 h 489"/>
                  <a:gd name="T8" fmla="*/ 93 w 374"/>
                  <a:gd name="T9" fmla="*/ 407 h 489"/>
                  <a:gd name="T10" fmla="*/ 88 w 374"/>
                  <a:gd name="T11" fmla="*/ 437 h 489"/>
                  <a:gd name="T12" fmla="*/ 166 w 374"/>
                  <a:gd name="T13" fmla="*/ 489 h 489"/>
                  <a:gd name="T14" fmla="*/ 250 w 374"/>
                  <a:gd name="T15" fmla="*/ 450 h 489"/>
                  <a:gd name="T16" fmla="*/ 330 w 374"/>
                  <a:gd name="T17" fmla="*/ 390 h 489"/>
                  <a:gd name="T18" fmla="*/ 342 w 374"/>
                  <a:gd name="T19" fmla="*/ 279 h 489"/>
                  <a:gd name="T20" fmla="*/ 374 w 374"/>
                  <a:gd name="T21" fmla="*/ 245 h 489"/>
                  <a:gd name="T22" fmla="*/ 335 w 374"/>
                  <a:gd name="T23" fmla="*/ 240 h 489"/>
                  <a:gd name="T24" fmla="*/ 358 w 374"/>
                  <a:gd name="T25" fmla="*/ 151 h 489"/>
                  <a:gd name="T26" fmla="*/ 254 w 374"/>
                  <a:gd name="T27" fmla="*/ 185 h 489"/>
                  <a:gd name="T28" fmla="*/ 250 w 374"/>
                  <a:gd name="T29" fmla="*/ 138 h 489"/>
                  <a:gd name="T30" fmla="*/ 318 w 374"/>
                  <a:gd name="T31" fmla="*/ 48 h 489"/>
                  <a:gd name="T32" fmla="*/ 266 w 374"/>
                  <a:gd name="T33" fmla="*/ 10 h 489"/>
                  <a:gd name="T34" fmla="*/ 205 w 374"/>
                  <a:gd name="T35" fmla="*/ 68 h 489"/>
                  <a:gd name="T36" fmla="*/ 145 w 374"/>
                  <a:gd name="T37" fmla="*/ 125 h 489"/>
                  <a:gd name="T38" fmla="*/ 137 w 374"/>
                  <a:gd name="T39" fmla="*/ 0 h 489"/>
                  <a:gd name="T40" fmla="*/ 113 w 374"/>
                  <a:gd name="T41" fmla="*/ 0 h 489"/>
                  <a:gd name="T42" fmla="*/ 68 w 374"/>
                  <a:gd name="T43" fmla="*/ 129 h 489"/>
                  <a:gd name="T44" fmla="*/ 68 w 374"/>
                  <a:gd name="T45" fmla="*/ 129 h 48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74"/>
                  <a:gd name="T70" fmla="*/ 0 h 489"/>
                  <a:gd name="T71" fmla="*/ 374 w 374"/>
                  <a:gd name="T72" fmla="*/ 489 h 48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74" h="489">
                    <a:moveTo>
                      <a:pt x="68" y="129"/>
                    </a:moveTo>
                    <a:lnTo>
                      <a:pt x="24" y="167"/>
                    </a:lnTo>
                    <a:lnTo>
                      <a:pt x="0" y="291"/>
                    </a:lnTo>
                    <a:lnTo>
                      <a:pt x="68" y="351"/>
                    </a:lnTo>
                    <a:lnTo>
                      <a:pt x="93" y="407"/>
                    </a:lnTo>
                    <a:lnTo>
                      <a:pt x="88" y="437"/>
                    </a:lnTo>
                    <a:lnTo>
                      <a:pt x="166" y="489"/>
                    </a:lnTo>
                    <a:lnTo>
                      <a:pt x="250" y="450"/>
                    </a:lnTo>
                    <a:lnTo>
                      <a:pt x="330" y="390"/>
                    </a:lnTo>
                    <a:lnTo>
                      <a:pt x="342" y="279"/>
                    </a:lnTo>
                    <a:lnTo>
                      <a:pt x="374" y="245"/>
                    </a:lnTo>
                    <a:lnTo>
                      <a:pt x="335" y="240"/>
                    </a:lnTo>
                    <a:lnTo>
                      <a:pt x="358" y="151"/>
                    </a:lnTo>
                    <a:lnTo>
                      <a:pt x="254" y="185"/>
                    </a:lnTo>
                    <a:lnTo>
                      <a:pt x="250" y="138"/>
                    </a:lnTo>
                    <a:lnTo>
                      <a:pt x="318" y="48"/>
                    </a:lnTo>
                    <a:lnTo>
                      <a:pt x="266" y="10"/>
                    </a:lnTo>
                    <a:lnTo>
                      <a:pt x="205" y="68"/>
                    </a:lnTo>
                    <a:lnTo>
                      <a:pt x="145" y="125"/>
                    </a:lnTo>
                    <a:lnTo>
                      <a:pt x="137" y="0"/>
                    </a:lnTo>
                    <a:lnTo>
                      <a:pt x="113" y="0"/>
                    </a:lnTo>
                    <a:lnTo>
                      <a:pt x="68" y="129"/>
                    </a:lnTo>
                    <a:close/>
                  </a:path>
                </a:pathLst>
              </a:custGeom>
              <a:solidFill>
                <a:srgbClr val="8F5C41"/>
              </a:solidFill>
              <a:ln w="9525">
                <a:noFill/>
                <a:round/>
                <a:headEnd/>
                <a:tailEnd/>
              </a:ln>
            </p:spPr>
            <p:txBody>
              <a:bodyPr/>
              <a:lstStyle/>
              <a:p>
                <a:endParaRPr lang="en-US" dirty="0"/>
              </a:p>
            </p:txBody>
          </p:sp>
          <p:sp>
            <p:nvSpPr>
              <p:cNvPr id="226" name="Freeform 372"/>
              <p:cNvSpPr>
                <a:spLocks/>
              </p:cNvSpPr>
              <p:nvPr/>
            </p:nvSpPr>
            <p:spPr bwMode="auto">
              <a:xfrm>
                <a:off x="738" y="2615"/>
                <a:ext cx="60" cy="100"/>
              </a:xfrm>
              <a:custGeom>
                <a:avLst/>
                <a:gdLst>
                  <a:gd name="T0" fmla="*/ 0 w 205"/>
                  <a:gd name="T1" fmla="*/ 282 h 289"/>
                  <a:gd name="T2" fmla="*/ 100 w 205"/>
                  <a:gd name="T3" fmla="*/ 19 h 289"/>
                  <a:gd name="T4" fmla="*/ 164 w 205"/>
                  <a:gd name="T5" fmla="*/ 0 h 289"/>
                  <a:gd name="T6" fmla="*/ 205 w 205"/>
                  <a:gd name="T7" fmla="*/ 38 h 289"/>
                  <a:gd name="T8" fmla="*/ 130 w 205"/>
                  <a:gd name="T9" fmla="*/ 256 h 289"/>
                  <a:gd name="T10" fmla="*/ 88 w 205"/>
                  <a:gd name="T11" fmla="*/ 271 h 289"/>
                  <a:gd name="T12" fmla="*/ 164 w 205"/>
                  <a:gd name="T13" fmla="*/ 68 h 289"/>
                  <a:gd name="T14" fmla="*/ 116 w 205"/>
                  <a:gd name="T15" fmla="*/ 62 h 289"/>
                  <a:gd name="T16" fmla="*/ 27 w 205"/>
                  <a:gd name="T17" fmla="*/ 289 h 289"/>
                  <a:gd name="T18" fmla="*/ 0 w 205"/>
                  <a:gd name="T19" fmla="*/ 282 h 289"/>
                  <a:gd name="T20" fmla="*/ 0 w 205"/>
                  <a:gd name="T21" fmla="*/ 282 h 2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5"/>
                  <a:gd name="T34" fmla="*/ 0 h 289"/>
                  <a:gd name="T35" fmla="*/ 205 w 205"/>
                  <a:gd name="T36" fmla="*/ 289 h 28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5" h="289">
                    <a:moveTo>
                      <a:pt x="0" y="282"/>
                    </a:moveTo>
                    <a:lnTo>
                      <a:pt x="100" y="19"/>
                    </a:lnTo>
                    <a:lnTo>
                      <a:pt x="164" y="0"/>
                    </a:lnTo>
                    <a:lnTo>
                      <a:pt x="205" y="38"/>
                    </a:lnTo>
                    <a:lnTo>
                      <a:pt x="130" y="256"/>
                    </a:lnTo>
                    <a:lnTo>
                      <a:pt x="88" y="271"/>
                    </a:lnTo>
                    <a:lnTo>
                      <a:pt x="164" y="68"/>
                    </a:lnTo>
                    <a:lnTo>
                      <a:pt x="116" y="62"/>
                    </a:lnTo>
                    <a:lnTo>
                      <a:pt x="27" y="289"/>
                    </a:lnTo>
                    <a:lnTo>
                      <a:pt x="0" y="282"/>
                    </a:lnTo>
                    <a:close/>
                  </a:path>
                </a:pathLst>
              </a:custGeom>
              <a:solidFill>
                <a:srgbClr val="A4A4B4"/>
              </a:solidFill>
              <a:ln w="9525">
                <a:noFill/>
                <a:round/>
                <a:headEnd/>
                <a:tailEnd/>
              </a:ln>
            </p:spPr>
            <p:txBody>
              <a:bodyPr/>
              <a:lstStyle/>
              <a:p>
                <a:endParaRPr lang="en-US" dirty="0"/>
              </a:p>
            </p:txBody>
          </p:sp>
          <p:sp>
            <p:nvSpPr>
              <p:cNvPr id="227" name="Freeform 373"/>
              <p:cNvSpPr>
                <a:spLocks/>
              </p:cNvSpPr>
              <p:nvPr/>
            </p:nvSpPr>
            <p:spPr bwMode="auto">
              <a:xfrm>
                <a:off x="867" y="2626"/>
                <a:ext cx="61" cy="111"/>
              </a:xfrm>
              <a:custGeom>
                <a:avLst/>
                <a:gdLst>
                  <a:gd name="T0" fmla="*/ 24 w 211"/>
                  <a:gd name="T1" fmla="*/ 37 h 328"/>
                  <a:gd name="T2" fmla="*/ 15 w 211"/>
                  <a:gd name="T3" fmla="*/ 104 h 328"/>
                  <a:gd name="T4" fmla="*/ 117 w 211"/>
                  <a:gd name="T5" fmla="*/ 180 h 328"/>
                  <a:gd name="T6" fmla="*/ 142 w 211"/>
                  <a:gd name="T7" fmla="*/ 101 h 328"/>
                  <a:gd name="T8" fmla="*/ 169 w 211"/>
                  <a:gd name="T9" fmla="*/ 75 h 328"/>
                  <a:gd name="T10" fmla="*/ 150 w 211"/>
                  <a:gd name="T11" fmla="*/ 0 h 328"/>
                  <a:gd name="T12" fmla="*/ 211 w 211"/>
                  <a:gd name="T13" fmla="*/ 63 h 328"/>
                  <a:gd name="T14" fmla="*/ 157 w 211"/>
                  <a:gd name="T15" fmla="*/ 188 h 328"/>
                  <a:gd name="T16" fmla="*/ 165 w 211"/>
                  <a:gd name="T17" fmla="*/ 221 h 328"/>
                  <a:gd name="T18" fmla="*/ 146 w 211"/>
                  <a:gd name="T19" fmla="*/ 247 h 328"/>
                  <a:gd name="T20" fmla="*/ 182 w 211"/>
                  <a:gd name="T21" fmla="*/ 309 h 328"/>
                  <a:gd name="T22" fmla="*/ 85 w 211"/>
                  <a:gd name="T23" fmla="*/ 328 h 328"/>
                  <a:gd name="T24" fmla="*/ 111 w 211"/>
                  <a:gd name="T25" fmla="*/ 250 h 328"/>
                  <a:gd name="T26" fmla="*/ 68 w 211"/>
                  <a:gd name="T27" fmla="*/ 216 h 328"/>
                  <a:gd name="T28" fmla="*/ 0 w 211"/>
                  <a:gd name="T29" fmla="*/ 120 h 328"/>
                  <a:gd name="T30" fmla="*/ 0 w 211"/>
                  <a:gd name="T31" fmla="*/ 70 h 328"/>
                  <a:gd name="T32" fmla="*/ 24 w 211"/>
                  <a:gd name="T33" fmla="*/ 37 h 328"/>
                  <a:gd name="T34" fmla="*/ 24 w 211"/>
                  <a:gd name="T35" fmla="*/ 37 h 3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1"/>
                  <a:gd name="T55" fmla="*/ 0 h 328"/>
                  <a:gd name="T56" fmla="*/ 211 w 211"/>
                  <a:gd name="T57" fmla="*/ 328 h 3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1" h="328">
                    <a:moveTo>
                      <a:pt x="24" y="37"/>
                    </a:moveTo>
                    <a:lnTo>
                      <a:pt x="15" y="104"/>
                    </a:lnTo>
                    <a:lnTo>
                      <a:pt x="117" y="180"/>
                    </a:lnTo>
                    <a:lnTo>
                      <a:pt x="142" y="101"/>
                    </a:lnTo>
                    <a:lnTo>
                      <a:pt x="169" y="75"/>
                    </a:lnTo>
                    <a:lnTo>
                      <a:pt x="150" y="0"/>
                    </a:lnTo>
                    <a:lnTo>
                      <a:pt x="211" y="63"/>
                    </a:lnTo>
                    <a:lnTo>
                      <a:pt x="157" y="188"/>
                    </a:lnTo>
                    <a:lnTo>
                      <a:pt x="165" y="221"/>
                    </a:lnTo>
                    <a:lnTo>
                      <a:pt x="146" y="247"/>
                    </a:lnTo>
                    <a:lnTo>
                      <a:pt x="182" y="309"/>
                    </a:lnTo>
                    <a:lnTo>
                      <a:pt x="85" y="328"/>
                    </a:lnTo>
                    <a:lnTo>
                      <a:pt x="111" y="250"/>
                    </a:lnTo>
                    <a:lnTo>
                      <a:pt x="68" y="216"/>
                    </a:lnTo>
                    <a:lnTo>
                      <a:pt x="0" y="120"/>
                    </a:lnTo>
                    <a:lnTo>
                      <a:pt x="0" y="70"/>
                    </a:lnTo>
                    <a:lnTo>
                      <a:pt x="24" y="37"/>
                    </a:lnTo>
                    <a:close/>
                  </a:path>
                </a:pathLst>
              </a:custGeom>
              <a:solidFill>
                <a:srgbClr val="A4A4B4"/>
              </a:solidFill>
              <a:ln w="9525">
                <a:noFill/>
                <a:round/>
                <a:headEnd/>
                <a:tailEnd/>
              </a:ln>
            </p:spPr>
            <p:txBody>
              <a:bodyPr/>
              <a:lstStyle/>
              <a:p>
                <a:endParaRPr lang="en-US" dirty="0"/>
              </a:p>
            </p:txBody>
          </p:sp>
          <p:sp>
            <p:nvSpPr>
              <p:cNvPr id="228" name="Freeform 374"/>
              <p:cNvSpPr>
                <a:spLocks/>
              </p:cNvSpPr>
              <p:nvPr/>
            </p:nvSpPr>
            <p:spPr bwMode="auto">
              <a:xfrm>
                <a:off x="576" y="2634"/>
                <a:ext cx="51" cy="70"/>
              </a:xfrm>
              <a:custGeom>
                <a:avLst/>
                <a:gdLst>
                  <a:gd name="T0" fmla="*/ 16 w 183"/>
                  <a:gd name="T1" fmla="*/ 0 h 205"/>
                  <a:gd name="T2" fmla="*/ 120 w 183"/>
                  <a:gd name="T3" fmla="*/ 27 h 205"/>
                  <a:gd name="T4" fmla="*/ 183 w 183"/>
                  <a:gd name="T5" fmla="*/ 205 h 205"/>
                  <a:gd name="T6" fmla="*/ 90 w 183"/>
                  <a:gd name="T7" fmla="*/ 114 h 205"/>
                  <a:gd name="T8" fmla="*/ 68 w 183"/>
                  <a:gd name="T9" fmla="*/ 162 h 205"/>
                  <a:gd name="T10" fmla="*/ 0 w 183"/>
                  <a:gd name="T11" fmla="*/ 110 h 205"/>
                  <a:gd name="T12" fmla="*/ 38 w 183"/>
                  <a:gd name="T13" fmla="*/ 70 h 205"/>
                  <a:gd name="T14" fmla="*/ 16 w 183"/>
                  <a:gd name="T15" fmla="*/ 0 h 205"/>
                  <a:gd name="T16" fmla="*/ 16 w 183"/>
                  <a:gd name="T17" fmla="*/ 0 h 2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3"/>
                  <a:gd name="T28" fmla="*/ 0 h 205"/>
                  <a:gd name="T29" fmla="*/ 183 w 183"/>
                  <a:gd name="T30" fmla="*/ 205 h 20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3" h="205">
                    <a:moveTo>
                      <a:pt x="16" y="0"/>
                    </a:moveTo>
                    <a:lnTo>
                      <a:pt x="120" y="27"/>
                    </a:lnTo>
                    <a:lnTo>
                      <a:pt x="183" y="205"/>
                    </a:lnTo>
                    <a:lnTo>
                      <a:pt x="90" y="114"/>
                    </a:lnTo>
                    <a:lnTo>
                      <a:pt x="68" y="162"/>
                    </a:lnTo>
                    <a:lnTo>
                      <a:pt x="0" y="110"/>
                    </a:lnTo>
                    <a:lnTo>
                      <a:pt x="38" y="70"/>
                    </a:lnTo>
                    <a:lnTo>
                      <a:pt x="16" y="0"/>
                    </a:lnTo>
                    <a:close/>
                  </a:path>
                </a:pathLst>
              </a:custGeom>
              <a:solidFill>
                <a:srgbClr val="BAE0D2"/>
              </a:solidFill>
              <a:ln w="9525">
                <a:noFill/>
                <a:round/>
                <a:headEnd/>
                <a:tailEnd/>
              </a:ln>
            </p:spPr>
            <p:txBody>
              <a:bodyPr/>
              <a:lstStyle/>
              <a:p>
                <a:endParaRPr lang="en-US" dirty="0"/>
              </a:p>
            </p:txBody>
          </p:sp>
          <p:sp>
            <p:nvSpPr>
              <p:cNvPr id="229" name="Freeform 375"/>
              <p:cNvSpPr>
                <a:spLocks/>
              </p:cNvSpPr>
              <p:nvPr/>
            </p:nvSpPr>
            <p:spPr bwMode="auto">
              <a:xfrm>
                <a:off x="716" y="2851"/>
                <a:ext cx="111" cy="31"/>
              </a:xfrm>
              <a:custGeom>
                <a:avLst/>
                <a:gdLst>
                  <a:gd name="T0" fmla="*/ 52 w 387"/>
                  <a:gd name="T1" fmla="*/ 0 h 90"/>
                  <a:gd name="T2" fmla="*/ 246 w 387"/>
                  <a:gd name="T3" fmla="*/ 8 h 90"/>
                  <a:gd name="T4" fmla="*/ 387 w 387"/>
                  <a:gd name="T5" fmla="*/ 38 h 90"/>
                  <a:gd name="T6" fmla="*/ 279 w 387"/>
                  <a:gd name="T7" fmla="*/ 90 h 90"/>
                  <a:gd name="T8" fmla="*/ 172 w 387"/>
                  <a:gd name="T9" fmla="*/ 67 h 90"/>
                  <a:gd name="T10" fmla="*/ 0 w 387"/>
                  <a:gd name="T11" fmla="*/ 70 h 90"/>
                  <a:gd name="T12" fmla="*/ 52 w 387"/>
                  <a:gd name="T13" fmla="*/ 0 h 90"/>
                  <a:gd name="T14" fmla="*/ 52 w 387"/>
                  <a:gd name="T15" fmla="*/ 0 h 90"/>
                  <a:gd name="T16" fmla="*/ 0 60000 65536"/>
                  <a:gd name="T17" fmla="*/ 0 60000 65536"/>
                  <a:gd name="T18" fmla="*/ 0 60000 65536"/>
                  <a:gd name="T19" fmla="*/ 0 60000 65536"/>
                  <a:gd name="T20" fmla="*/ 0 60000 65536"/>
                  <a:gd name="T21" fmla="*/ 0 60000 65536"/>
                  <a:gd name="T22" fmla="*/ 0 60000 65536"/>
                  <a:gd name="T23" fmla="*/ 0 60000 65536"/>
                  <a:gd name="T24" fmla="*/ 0 w 387"/>
                  <a:gd name="T25" fmla="*/ 0 h 90"/>
                  <a:gd name="T26" fmla="*/ 387 w 387"/>
                  <a:gd name="T27" fmla="*/ 90 h 9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7" h="90">
                    <a:moveTo>
                      <a:pt x="52" y="0"/>
                    </a:moveTo>
                    <a:lnTo>
                      <a:pt x="246" y="8"/>
                    </a:lnTo>
                    <a:lnTo>
                      <a:pt x="387" y="38"/>
                    </a:lnTo>
                    <a:lnTo>
                      <a:pt x="279" y="90"/>
                    </a:lnTo>
                    <a:lnTo>
                      <a:pt x="172" y="67"/>
                    </a:lnTo>
                    <a:lnTo>
                      <a:pt x="0" y="70"/>
                    </a:lnTo>
                    <a:lnTo>
                      <a:pt x="52" y="0"/>
                    </a:lnTo>
                    <a:close/>
                  </a:path>
                </a:pathLst>
              </a:custGeom>
              <a:solidFill>
                <a:srgbClr val="BAE0D2"/>
              </a:solidFill>
              <a:ln w="9525">
                <a:noFill/>
                <a:round/>
                <a:headEnd/>
                <a:tailEnd/>
              </a:ln>
            </p:spPr>
            <p:txBody>
              <a:bodyPr/>
              <a:lstStyle/>
              <a:p>
                <a:endParaRPr lang="en-US" dirty="0"/>
              </a:p>
            </p:txBody>
          </p:sp>
          <p:sp>
            <p:nvSpPr>
              <p:cNvPr id="230" name="Freeform 376"/>
              <p:cNvSpPr>
                <a:spLocks/>
              </p:cNvSpPr>
              <p:nvPr/>
            </p:nvSpPr>
            <p:spPr bwMode="auto">
              <a:xfrm>
                <a:off x="512" y="2694"/>
                <a:ext cx="70" cy="84"/>
              </a:xfrm>
              <a:custGeom>
                <a:avLst/>
                <a:gdLst>
                  <a:gd name="T0" fmla="*/ 85 w 242"/>
                  <a:gd name="T1" fmla="*/ 0 h 246"/>
                  <a:gd name="T2" fmla="*/ 96 w 242"/>
                  <a:gd name="T3" fmla="*/ 100 h 246"/>
                  <a:gd name="T4" fmla="*/ 0 w 242"/>
                  <a:gd name="T5" fmla="*/ 115 h 246"/>
                  <a:gd name="T6" fmla="*/ 6 w 242"/>
                  <a:gd name="T7" fmla="*/ 199 h 246"/>
                  <a:gd name="T8" fmla="*/ 41 w 242"/>
                  <a:gd name="T9" fmla="*/ 246 h 246"/>
                  <a:gd name="T10" fmla="*/ 137 w 242"/>
                  <a:gd name="T11" fmla="*/ 167 h 246"/>
                  <a:gd name="T12" fmla="*/ 159 w 242"/>
                  <a:gd name="T13" fmla="*/ 139 h 246"/>
                  <a:gd name="T14" fmla="*/ 130 w 242"/>
                  <a:gd name="T15" fmla="*/ 68 h 246"/>
                  <a:gd name="T16" fmla="*/ 242 w 242"/>
                  <a:gd name="T17" fmla="*/ 112 h 246"/>
                  <a:gd name="T18" fmla="*/ 204 w 242"/>
                  <a:gd name="T19" fmla="*/ 44 h 246"/>
                  <a:gd name="T20" fmla="*/ 85 w 242"/>
                  <a:gd name="T21" fmla="*/ 0 h 246"/>
                  <a:gd name="T22" fmla="*/ 85 w 242"/>
                  <a:gd name="T23" fmla="*/ 0 h 24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2"/>
                  <a:gd name="T37" fmla="*/ 0 h 246"/>
                  <a:gd name="T38" fmla="*/ 242 w 242"/>
                  <a:gd name="T39" fmla="*/ 246 h 24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2" h="246">
                    <a:moveTo>
                      <a:pt x="85" y="0"/>
                    </a:moveTo>
                    <a:lnTo>
                      <a:pt x="96" y="100"/>
                    </a:lnTo>
                    <a:lnTo>
                      <a:pt x="0" y="115"/>
                    </a:lnTo>
                    <a:lnTo>
                      <a:pt x="6" y="199"/>
                    </a:lnTo>
                    <a:lnTo>
                      <a:pt x="41" y="246"/>
                    </a:lnTo>
                    <a:lnTo>
                      <a:pt x="137" y="167"/>
                    </a:lnTo>
                    <a:lnTo>
                      <a:pt x="159" y="139"/>
                    </a:lnTo>
                    <a:lnTo>
                      <a:pt x="130" y="68"/>
                    </a:lnTo>
                    <a:lnTo>
                      <a:pt x="242" y="112"/>
                    </a:lnTo>
                    <a:lnTo>
                      <a:pt x="204" y="44"/>
                    </a:lnTo>
                    <a:lnTo>
                      <a:pt x="85" y="0"/>
                    </a:lnTo>
                    <a:close/>
                  </a:path>
                </a:pathLst>
              </a:custGeom>
              <a:solidFill>
                <a:srgbClr val="BAE0D2"/>
              </a:solidFill>
              <a:ln w="9525">
                <a:noFill/>
                <a:round/>
                <a:headEnd/>
                <a:tailEnd/>
              </a:ln>
            </p:spPr>
            <p:txBody>
              <a:bodyPr/>
              <a:lstStyle/>
              <a:p>
                <a:endParaRPr lang="en-US" dirty="0"/>
              </a:p>
            </p:txBody>
          </p:sp>
          <p:sp>
            <p:nvSpPr>
              <p:cNvPr id="231" name="Freeform 377"/>
              <p:cNvSpPr>
                <a:spLocks/>
              </p:cNvSpPr>
              <p:nvPr/>
            </p:nvSpPr>
            <p:spPr bwMode="auto">
              <a:xfrm>
                <a:off x="651" y="2958"/>
                <a:ext cx="38" cy="186"/>
              </a:xfrm>
              <a:custGeom>
                <a:avLst/>
                <a:gdLst>
                  <a:gd name="T0" fmla="*/ 64 w 127"/>
                  <a:gd name="T1" fmla="*/ 71 h 546"/>
                  <a:gd name="T2" fmla="*/ 0 w 127"/>
                  <a:gd name="T3" fmla="*/ 83 h 546"/>
                  <a:gd name="T4" fmla="*/ 56 w 127"/>
                  <a:gd name="T5" fmla="*/ 281 h 546"/>
                  <a:gd name="T6" fmla="*/ 70 w 127"/>
                  <a:gd name="T7" fmla="*/ 546 h 546"/>
                  <a:gd name="T8" fmla="*/ 108 w 127"/>
                  <a:gd name="T9" fmla="*/ 463 h 546"/>
                  <a:gd name="T10" fmla="*/ 93 w 127"/>
                  <a:gd name="T11" fmla="*/ 110 h 546"/>
                  <a:gd name="T12" fmla="*/ 127 w 127"/>
                  <a:gd name="T13" fmla="*/ 0 h 546"/>
                  <a:gd name="T14" fmla="*/ 64 w 127"/>
                  <a:gd name="T15" fmla="*/ 71 h 546"/>
                  <a:gd name="T16" fmla="*/ 64 w 127"/>
                  <a:gd name="T17" fmla="*/ 71 h 5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7"/>
                  <a:gd name="T28" fmla="*/ 0 h 546"/>
                  <a:gd name="T29" fmla="*/ 127 w 127"/>
                  <a:gd name="T30" fmla="*/ 546 h 5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7" h="546">
                    <a:moveTo>
                      <a:pt x="64" y="71"/>
                    </a:moveTo>
                    <a:lnTo>
                      <a:pt x="0" y="83"/>
                    </a:lnTo>
                    <a:lnTo>
                      <a:pt x="56" y="281"/>
                    </a:lnTo>
                    <a:lnTo>
                      <a:pt x="70" y="546"/>
                    </a:lnTo>
                    <a:lnTo>
                      <a:pt x="108" y="463"/>
                    </a:lnTo>
                    <a:lnTo>
                      <a:pt x="93" y="110"/>
                    </a:lnTo>
                    <a:lnTo>
                      <a:pt x="127" y="0"/>
                    </a:lnTo>
                    <a:lnTo>
                      <a:pt x="64" y="71"/>
                    </a:lnTo>
                    <a:close/>
                  </a:path>
                </a:pathLst>
              </a:custGeom>
              <a:solidFill>
                <a:srgbClr val="BAE0D2"/>
              </a:solidFill>
              <a:ln w="9525">
                <a:noFill/>
                <a:round/>
                <a:headEnd/>
                <a:tailEnd/>
              </a:ln>
            </p:spPr>
            <p:txBody>
              <a:bodyPr/>
              <a:lstStyle/>
              <a:p>
                <a:endParaRPr lang="en-US" dirty="0"/>
              </a:p>
            </p:txBody>
          </p:sp>
          <p:sp>
            <p:nvSpPr>
              <p:cNvPr id="232" name="Freeform 378"/>
              <p:cNvSpPr>
                <a:spLocks/>
              </p:cNvSpPr>
              <p:nvPr/>
            </p:nvSpPr>
            <p:spPr bwMode="auto">
              <a:xfrm>
                <a:off x="795" y="2752"/>
                <a:ext cx="49" cy="58"/>
              </a:xfrm>
              <a:custGeom>
                <a:avLst/>
                <a:gdLst>
                  <a:gd name="T0" fmla="*/ 0 w 178"/>
                  <a:gd name="T1" fmla="*/ 107 h 170"/>
                  <a:gd name="T2" fmla="*/ 3 w 178"/>
                  <a:gd name="T3" fmla="*/ 155 h 170"/>
                  <a:gd name="T4" fmla="*/ 71 w 178"/>
                  <a:gd name="T5" fmla="*/ 130 h 170"/>
                  <a:gd name="T6" fmla="*/ 96 w 178"/>
                  <a:gd name="T7" fmla="*/ 170 h 170"/>
                  <a:gd name="T8" fmla="*/ 145 w 178"/>
                  <a:gd name="T9" fmla="*/ 170 h 170"/>
                  <a:gd name="T10" fmla="*/ 178 w 178"/>
                  <a:gd name="T11" fmla="*/ 75 h 170"/>
                  <a:gd name="T12" fmla="*/ 93 w 178"/>
                  <a:gd name="T13" fmla="*/ 60 h 170"/>
                  <a:gd name="T14" fmla="*/ 82 w 178"/>
                  <a:gd name="T15" fmla="*/ 28 h 170"/>
                  <a:gd name="T16" fmla="*/ 14 w 178"/>
                  <a:gd name="T17" fmla="*/ 0 h 170"/>
                  <a:gd name="T18" fmla="*/ 26 w 178"/>
                  <a:gd name="T19" fmla="*/ 63 h 170"/>
                  <a:gd name="T20" fmla="*/ 0 w 178"/>
                  <a:gd name="T21" fmla="*/ 107 h 170"/>
                  <a:gd name="T22" fmla="*/ 0 w 178"/>
                  <a:gd name="T23" fmla="*/ 107 h 1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8"/>
                  <a:gd name="T37" fmla="*/ 0 h 170"/>
                  <a:gd name="T38" fmla="*/ 178 w 178"/>
                  <a:gd name="T39" fmla="*/ 170 h 17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8" h="170">
                    <a:moveTo>
                      <a:pt x="0" y="107"/>
                    </a:moveTo>
                    <a:lnTo>
                      <a:pt x="3" y="155"/>
                    </a:lnTo>
                    <a:lnTo>
                      <a:pt x="71" y="130"/>
                    </a:lnTo>
                    <a:lnTo>
                      <a:pt x="96" y="170"/>
                    </a:lnTo>
                    <a:lnTo>
                      <a:pt x="145" y="170"/>
                    </a:lnTo>
                    <a:lnTo>
                      <a:pt x="178" y="75"/>
                    </a:lnTo>
                    <a:lnTo>
                      <a:pt x="93" y="60"/>
                    </a:lnTo>
                    <a:lnTo>
                      <a:pt x="82" y="28"/>
                    </a:lnTo>
                    <a:lnTo>
                      <a:pt x="14" y="0"/>
                    </a:lnTo>
                    <a:lnTo>
                      <a:pt x="26" y="63"/>
                    </a:lnTo>
                    <a:lnTo>
                      <a:pt x="0" y="107"/>
                    </a:lnTo>
                    <a:close/>
                  </a:path>
                </a:pathLst>
              </a:custGeom>
              <a:solidFill>
                <a:srgbClr val="BAE0D2"/>
              </a:solidFill>
              <a:ln w="9525">
                <a:noFill/>
                <a:round/>
                <a:headEnd/>
                <a:tailEnd/>
              </a:ln>
            </p:spPr>
            <p:txBody>
              <a:bodyPr/>
              <a:lstStyle/>
              <a:p>
                <a:endParaRPr lang="en-US" dirty="0"/>
              </a:p>
            </p:txBody>
          </p:sp>
          <p:sp>
            <p:nvSpPr>
              <p:cNvPr id="233" name="Freeform 379"/>
              <p:cNvSpPr>
                <a:spLocks/>
              </p:cNvSpPr>
              <p:nvPr/>
            </p:nvSpPr>
            <p:spPr bwMode="auto">
              <a:xfrm>
                <a:off x="641" y="2268"/>
                <a:ext cx="126" cy="298"/>
              </a:xfrm>
              <a:custGeom>
                <a:avLst/>
                <a:gdLst>
                  <a:gd name="T0" fmla="*/ 12 w 446"/>
                  <a:gd name="T1" fmla="*/ 46 h 873"/>
                  <a:gd name="T2" fmla="*/ 101 w 446"/>
                  <a:gd name="T3" fmla="*/ 4 h 873"/>
                  <a:gd name="T4" fmla="*/ 245 w 446"/>
                  <a:gd name="T5" fmla="*/ 0 h 873"/>
                  <a:gd name="T6" fmla="*/ 418 w 446"/>
                  <a:gd name="T7" fmla="*/ 46 h 873"/>
                  <a:gd name="T8" fmla="*/ 446 w 446"/>
                  <a:gd name="T9" fmla="*/ 120 h 873"/>
                  <a:gd name="T10" fmla="*/ 390 w 446"/>
                  <a:gd name="T11" fmla="*/ 180 h 873"/>
                  <a:gd name="T12" fmla="*/ 297 w 446"/>
                  <a:gd name="T13" fmla="*/ 175 h 873"/>
                  <a:gd name="T14" fmla="*/ 193 w 446"/>
                  <a:gd name="T15" fmla="*/ 162 h 873"/>
                  <a:gd name="T16" fmla="*/ 145 w 446"/>
                  <a:gd name="T17" fmla="*/ 201 h 873"/>
                  <a:gd name="T18" fmla="*/ 137 w 446"/>
                  <a:gd name="T19" fmla="*/ 368 h 873"/>
                  <a:gd name="T20" fmla="*/ 113 w 446"/>
                  <a:gd name="T21" fmla="*/ 556 h 873"/>
                  <a:gd name="T22" fmla="*/ 64 w 446"/>
                  <a:gd name="T23" fmla="*/ 740 h 873"/>
                  <a:gd name="T24" fmla="*/ 137 w 446"/>
                  <a:gd name="T25" fmla="*/ 803 h 873"/>
                  <a:gd name="T26" fmla="*/ 241 w 446"/>
                  <a:gd name="T27" fmla="*/ 873 h 873"/>
                  <a:gd name="T28" fmla="*/ 81 w 446"/>
                  <a:gd name="T29" fmla="*/ 829 h 873"/>
                  <a:gd name="T30" fmla="*/ 0 w 446"/>
                  <a:gd name="T31" fmla="*/ 795 h 873"/>
                  <a:gd name="T32" fmla="*/ 69 w 446"/>
                  <a:gd name="T33" fmla="*/ 517 h 873"/>
                  <a:gd name="T34" fmla="*/ 96 w 446"/>
                  <a:gd name="T35" fmla="*/ 321 h 873"/>
                  <a:gd name="T36" fmla="*/ 69 w 446"/>
                  <a:gd name="T37" fmla="*/ 146 h 873"/>
                  <a:gd name="T38" fmla="*/ 12 w 446"/>
                  <a:gd name="T39" fmla="*/ 46 h 873"/>
                  <a:gd name="T40" fmla="*/ 12 w 446"/>
                  <a:gd name="T41" fmla="*/ 46 h 8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873"/>
                  <a:gd name="T65" fmla="*/ 446 w 446"/>
                  <a:gd name="T66" fmla="*/ 873 h 87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873">
                    <a:moveTo>
                      <a:pt x="12" y="46"/>
                    </a:moveTo>
                    <a:lnTo>
                      <a:pt x="101" y="4"/>
                    </a:lnTo>
                    <a:lnTo>
                      <a:pt x="245" y="0"/>
                    </a:lnTo>
                    <a:lnTo>
                      <a:pt x="418" y="46"/>
                    </a:lnTo>
                    <a:lnTo>
                      <a:pt x="446" y="120"/>
                    </a:lnTo>
                    <a:lnTo>
                      <a:pt x="390" y="180"/>
                    </a:lnTo>
                    <a:lnTo>
                      <a:pt x="297" y="175"/>
                    </a:lnTo>
                    <a:lnTo>
                      <a:pt x="193" y="162"/>
                    </a:lnTo>
                    <a:lnTo>
                      <a:pt x="145" y="201"/>
                    </a:lnTo>
                    <a:lnTo>
                      <a:pt x="137" y="368"/>
                    </a:lnTo>
                    <a:lnTo>
                      <a:pt x="113" y="556"/>
                    </a:lnTo>
                    <a:lnTo>
                      <a:pt x="64" y="740"/>
                    </a:lnTo>
                    <a:lnTo>
                      <a:pt x="137" y="803"/>
                    </a:lnTo>
                    <a:lnTo>
                      <a:pt x="241" y="873"/>
                    </a:lnTo>
                    <a:lnTo>
                      <a:pt x="81" y="829"/>
                    </a:lnTo>
                    <a:lnTo>
                      <a:pt x="0" y="795"/>
                    </a:lnTo>
                    <a:lnTo>
                      <a:pt x="69" y="517"/>
                    </a:lnTo>
                    <a:lnTo>
                      <a:pt x="96" y="321"/>
                    </a:lnTo>
                    <a:lnTo>
                      <a:pt x="69" y="146"/>
                    </a:lnTo>
                    <a:lnTo>
                      <a:pt x="12" y="46"/>
                    </a:lnTo>
                    <a:close/>
                  </a:path>
                </a:pathLst>
              </a:custGeom>
              <a:solidFill>
                <a:srgbClr val="808096"/>
              </a:solidFill>
              <a:ln w="9525">
                <a:noFill/>
                <a:round/>
                <a:headEnd/>
                <a:tailEnd/>
              </a:ln>
            </p:spPr>
            <p:txBody>
              <a:bodyPr/>
              <a:lstStyle/>
              <a:p>
                <a:endParaRPr lang="en-US" dirty="0"/>
              </a:p>
            </p:txBody>
          </p:sp>
          <p:sp>
            <p:nvSpPr>
              <p:cNvPr id="234" name="Freeform 380"/>
              <p:cNvSpPr>
                <a:spLocks/>
              </p:cNvSpPr>
              <p:nvPr/>
            </p:nvSpPr>
            <p:spPr bwMode="auto">
              <a:xfrm>
                <a:off x="471" y="2523"/>
                <a:ext cx="171" cy="358"/>
              </a:xfrm>
              <a:custGeom>
                <a:avLst/>
                <a:gdLst>
                  <a:gd name="T0" fmla="*/ 596 w 596"/>
                  <a:gd name="T1" fmla="*/ 0 h 1042"/>
                  <a:gd name="T2" fmla="*/ 479 w 596"/>
                  <a:gd name="T3" fmla="*/ 0 h 1042"/>
                  <a:gd name="T4" fmla="*/ 475 w 596"/>
                  <a:gd name="T5" fmla="*/ 76 h 1042"/>
                  <a:gd name="T6" fmla="*/ 423 w 596"/>
                  <a:gd name="T7" fmla="*/ 163 h 1042"/>
                  <a:gd name="T8" fmla="*/ 271 w 596"/>
                  <a:gd name="T9" fmla="*/ 223 h 1042"/>
                  <a:gd name="T10" fmla="*/ 214 w 596"/>
                  <a:gd name="T11" fmla="*/ 277 h 1042"/>
                  <a:gd name="T12" fmla="*/ 194 w 596"/>
                  <a:gd name="T13" fmla="*/ 375 h 1042"/>
                  <a:gd name="T14" fmla="*/ 97 w 596"/>
                  <a:gd name="T15" fmla="*/ 521 h 1042"/>
                  <a:gd name="T16" fmla="*/ 26 w 596"/>
                  <a:gd name="T17" fmla="*/ 706 h 1042"/>
                  <a:gd name="T18" fmla="*/ 0 w 596"/>
                  <a:gd name="T19" fmla="*/ 874 h 1042"/>
                  <a:gd name="T20" fmla="*/ 15 w 596"/>
                  <a:gd name="T21" fmla="*/ 998 h 1042"/>
                  <a:gd name="T22" fmla="*/ 108 w 596"/>
                  <a:gd name="T23" fmla="*/ 1042 h 1042"/>
                  <a:gd name="T24" fmla="*/ 245 w 596"/>
                  <a:gd name="T25" fmla="*/ 1042 h 1042"/>
                  <a:gd name="T26" fmla="*/ 372 w 596"/>
                  <a:gd name="T27" fmla="*/ 1031 h 1042"/>
                  <a:gd name="T28" fmla="*/ 438 w 596"/>
                  <a:gd name="T29" fmla="*/ 1009 h 1042"/>
                  <a:gd name="T30" fmla="*/ 423 w 596"/>
                  <a:gd name="T31" fmla="*/ 932 h 1042"/>
                  <a:gd name="T32" fmla="*/ 281 w 596"/>
                  <a:gd name="T33" fmla="*/ 976 h 1042"/>
                  <a:gd name="T34" fmla="*/ 132 w 596"/>
                  <a:gd name="T35" fmla="*/ 976 h 1042"/>
                  <a:gd name="T36" fmla="*/ 52 w 596"/>
                  <a:gd name="T37" fmla="*/ 949 h 1042"/>
                  <a:gd name="T38" fmla="*/ 31 w 596"/>
                  <a:gd name="T39" fmla="*/ 847 h 1042"/>
                  <a:gd name="T40" fmla="*/ 72 w 596"/>
                  <a:gd name="T41" fmla="*/ 667 h 1042"/>
                  <a:gd name="T42" fmla="*/ 123 w 596"/>
                  <a:gd name="T43" fmla="*/ 526 h 1042"/>
                  <a:gd name="T44" fmla="*/ 214 w 596"/>
                  <a:gd name="T45" fmla="*/ 418 h 1042"/>
                  <a:gd name="T46" fmla="*/ 250 w 596"/>
                  <a:gd name="T47" fmla="*/ 283 h 1042"/>
                  <a:gd name="T48" fmla="*/ 306 w 596"/>
                  <a:gd name="T49" fmla="*/ 261 h 1042"/>
                  <a:gd name="T50" fmla="*/ 388 w 596"/>
                  <a:gd name="T51" fmla="*/ 292 h 1042"/>
                  <a:gd name="T52" fmla="*/ 362 w 596"/>
                  <a:gd name="T53" fmla="*/ 228 h 1042"/>
                  <a:gd name="T54" fmla="*/ 485 w 596"/>
                  <a:gd name="T55" fmla="*/ 163 h 1042"/>
                  <a:gd name="T56" fmla="*/ 510 w 596"/>
                  <a:gd name="T57" fmla="*/ 27 h 1042"/>
                  <a:gd name="T58" fmla="*/ 596 w 596"/>
                  <a:gd name="T59" fmla="*/ 0 h 1042"/>
                  <a:gd name="T60" fmla="*/ 596 w 596"/>
                  <a:gd name="T61" fmla="*/ 0 h 104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96"/>
                  <a:gd name="T94" fmla="*/ 0 h 1042"/>
                  <a:gd name="T95" fmla="*/ 596 w 596"/>
                  <a:gd name="T96" fmla="*/ 1042 h 104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96" h="1042">
                    <a:moveTo>
                      <a:pt x="596" y="0"/>
                    </a:moveTo>
                    <a:lnTo>
                      <a:pt x="479" y="0"/>
                    </a:lnTo>
                    <a:lnTo>
                      <a:pt x="475" y="76"/>
                    </a:lnTo>
                    <a:lnTo>
                      <a:pt x="423" y="163"/>
                    </a:lnTo>
                    <a:lnTo>
                      <a:pt x="271" y="223"/>
                    </a:lnTo>
                    <a:lnTo>
                      <a:pt x="214" y="277"/>
                    </a:lnTo>
                    <a:lnTo>
                      <a:pt x="194" y="375"/>
                    </a:lnTo>
                    <a:lnTo>
                      <a:pt x="97" y="521"/>
                    </a:lnTo>
                    <a:lnTo>
                      <a:pt x="26" y="706"/>
                    </a:lnTo>
                    <a:lnTo>
                      <a:pt x="0" y="874"/>
                    </a:lnTo>
                    <a:lnTo>
                      <a:pt x="15" y="998"/>
                    </a:lnTo>
                    <a:lnTo>
                      <a:pt x="108" y="1042"/>
                    </a:lnTo>
                    <a:lnTo>
                      <a:pt x="245" y="1042"/>
                    </a:lnTo>
                    <a:lnTo>
                      <a:pt x="372" y="1031"/>
                    </a:lnTo>
                    <a:lnTo>
                      <a:pt x="438" y="1009"/>
                    </a:lnTo>
                    <a:lnTo>
                      <a:pt x="423" y="932"/>
                    </a:lnTo>
                    <a:lnTo>
                      <a:pt x="281" y="976"/>
                    </a:lnTo>
                    <a:lnTo>
                      <a:pt x="132" y="976"/>
                    </a:lnTo>
                    <a:lnTo>
                      <a:pt x="52" y="949"/>
                    </a:lnTo>
                    <a:lnTo>
                      <a:pt x="31" y="847"/>
                    </a:lnTo>
                    <a:lnTo>
                      <a:pt x="72" y="667"/>
                    </a:lnTo>
                    <a:lnTo>
                      <a:pt x="123" y="526"/>
                    </a:lnTo>
                    <a:lnTo>
                      <a:pt x="214" y="418"/>
                    </a:lnTo>
                    <a:lnTo>
                      <a:pt x="250" y="283"/>
                    </a:lnTo>
                    <a:lnTo>
                      <a:pt x="306" y="261"/>
                    </a:lnTo>
                    <a:lnTo>
                      <a:pt x="388" y="292"/>
                    </a:lnTo>
                    <a:lnTo>
                      <a:pt x="362" y="228"/>
                    </a:lnTo>
                    <a:lnTo>
                      <a:pt x="485" y="163"/>
                    </a:lnTo>
                    <a:lnTo>
                      <a:pt x="510" y="27"/>
                    </a:lnTo>
                    <a:lnTo>
                      <a:pt x="596" y="0"/>
                    </a:lnTo>
                    <a:close/>
                  </a:path>
                </a:pathLst>
              </a:custGeom>
              <a:solidFill>
                <a:srgbClr val="000000"/>
              </a:solidFill>
              <a:ln w="9525">
                <a:noFill/>
                <a:round/>
                <a:headEnd/>
                <a:tailEnd/>
              </a:ln>
            </p:spPr>
            <p:txBody>
              <a:bodyPr/>
              <a:lstStyle/>
              <a:p>
                <a:endParaRPr lang="en-US" dirty="0"/>
              </a:p>
            </p:txBody>
          </p:sp>
          <p:sp>
            <p:nvSpPr>
              <p:cNvPr id="235" name="Freeform 381"/>
              <p:cNvSpPr>
                <a:spLocks/>
              </p:cNvSpPr>
              <p:nvPr/>
            </p:nvSpPr>
            <p:spPr bwMode="auto">
              <a:xfrm>
                <a:off x="623" y="2667"/>
                <a:ext cx="19" cy="73"/>
              </a:xfrm>
              <a:custGeom>
                <a:avLst/>
                <a:gdLst>
                  <a:gd name="T0" fmla="*/ 0 w 60"/>
                  <a:gd name="T1" fmla="*/ 0 h 216"/>
                  <a:gd name="T2" fmla="*/ 35 w 60"/>
                  <a:gd name="T3" fmla="*/ 71 h 216"/>
                  <a:gd name="T4" fmla="*/ 35 w 60"/>
                  <a:gd name="T5" fmla="*/ 216 h 216"/>
                  <a:gd name="T6" fmla="*/ 60 w 60"/>
                  <a:gd name="T7" fmla="*/ 216 h 216"/>
                  <a:gd name="T8" fmla="*/ 60 w 60"/>
                  <a:gd name="T9" fmla="*/ 108 h 216"/>
                  <a:gd name="T10" fmla="*/ 51 w 60"/>
                  <a:gd name="T11" fmla="*/ 38 h 216"/>
                  <a:gd name="T12" fmla="*/ 0 w 60"/>
                  <a:gd name="T13" fmla="*/ 0 h 216"/>
                  <a:gd name="T14" fmla="*/ 0 w 60"/>
                  <a:gd name="T15" fmla="*/ 0 h 216"/>
                  <a:gd name="T16" fmla="*/ 0 60000 65536"/>
                  <a:gd name="T17" fmla="*/ 0 60000 65536"/>
                  <a:gd name="T18" fmla="*/ 0 60000 65536"/>
                  <a:gd name="T19" fmla="*/ 0 60000 65536"/>
                  <a:gd name="T20" fmla="*/ 0 60000 65536"/>
                  <a:gd name="T21" fmla="*/ 0 60000 65536"/>
                  <a:gd name="T22" fmla="*/ 0 60000 65536"/>
                  <a:gd name="T23" fmla="*/ 0 60000 65536"/>
                  <a:gd name="T24" fmla="*/ 0 w 60"/>
                  <a:gd name="T25" fmla="*/ 0 h 216"/>
                  <a:gd name="T26" fmla="*/ 60 w 60"/>
                  <a:gd name="T27" fmla="*/ 216 h 2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 h="216">
                    <a:moveTo>
                      <a:pt x="0" y="0"/>
                    </a:moveTo>
                    <a:lnTo>
                      <a:pt x="35" y="71"/>
                    </a:lnTo>
                    <a:lnTo>
                      <a:pt x="35" y="216"/>
                    </a:lnTo>
                    <a:lnTo>
                      <a:pt x="60" y="216"/>
                    </a:lnTo>
                    <a:lnTo>
                      <a:pt x="60" y="108"/>
                    </a:lnTo>
                    <a:lnTo>
                      <a:pt x="51" y="38"/>
                    </a:lnTo>
                    <a:lnTo>
                      <a:pt x="0" y="0"/>
                    </a:lnTo>
                    <a:close/>
                  </a:path>
                </a:pathLst>
              </a:custGeom>
              <a:solidFill>
                <a:srgbClr val="000000"/>
              </a:solidFill>
              <a:ln w="9525">
                <a:noFill/>
                <a:round/>
                <a:headEnd/>
                <a:tailEnd/>
              </a:ln>
            </p:spPr>
            <p:txBody>
              <a:bodyPr/>
              <a:lstStyle/>
              <a:p>
                <a:endParaRPr lang="en-US" dirty="0"/>
              </a:p>
            </p:txBody>
          </p:sp>
          <p:sp>
            <p:nvSpPr>
              <p:cNvPr id="236" name="Freeform 382"/>
              <p:cNvSpPr>
                <a:spLocks/>
              </p:cNvSpPr>
              <p:nvPr/>
            </p:nvSpPr>
            <p:spPr bwMode="auto">
              <a:xfrm>
                <a:off x="546" y="2720"/>
                <a:ext cx="57" cy="44"/>
              </a:xfrm>
              <a:custGeom>
                <a:avLst/>
                <a:gdLst>
                  <a:gd name="T0" fmla="*/ 199 w 199"/>
                  <a:gd name="T1" fmla="*/ 71 h 131"/>
                  <a:gd name="T2" fmla="*/ 143 w 199"/>
                  <a:gd name="T3" fmla="*/ 71 h 131"/>
                  <a:gd name="T4" fmla="*/ 25 w 199"/>
                  <a:gd name="T5" fmla="*/ 0 h 131"/>
                  <a:gd name="T6" fmla="*/ 72 w 199"/>
                  <a:gd name="T7" fmla="*/ 76 h 131"/>
                  <a:gd name="T8" fmla="*/ 0 w 199"/>
                  <a:gd name="T9" fmla="*/ 131 h 131"/>
                  <a:gd name="T10" fmla="*/ 107 w 199"/>
                  <a:gd name="T11" fmla="*/ 109 h 131"/>
                  <a:gd name="T12" fmla="*/ 189 w 199"/>
                  <a:gd name="T13" fmla="*/ 109 h 131"/>
                  <a:gd name="T14" fmla="*/ 199 w 199"/>
                  <a:gd name="T15" fmla="*/ 71 h 131"/>
                  <a:gd name="T16" fmla="*/ 199 w 199"/>
                  <a:gd name="T17" fmla="*/ 71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9"/>
                  <a:gd name="T28" fmla="*/ 0 h 131"/>
                  <a:gd name="T29" fmla="*/ 199 w 199"/>
                  <a:gd name="T30" fmla="*/ 131 h 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9" h="131">
                    <a:moveTo>
                      <a:pt x="199" y="71"/>
                    </a:moveTo>
                    <a:lnTo>
                      <a:pt x="143" y="71"/>
                    </a:lnTo>
                    <a:lnTo>
                      <a:pt x="25" y="0"/>
                    </a:lnTo>
                    <a:lnTo>
                      <a:pt x="72" y="76"/>
                    </a:lnTo>
                    <a:lnTo>
                      <a:pt x="0" y="131"/>
                    </a:lnTo>
                    <a:lnTo>
                      <a:pt x="107" y="109"/>
                    </a:lnTo>
                    <a:lnTo>
                      <a:pt x="189" y="109"/>
                    </a:lnTo>
                    <a:lnTo>
                      <a:pt x="199" y="71"/>
                    </a:lnTo>
                    <a:close/>
                  </a:path>
                </a:pathLst>
              </a:custGeom>
              <a:solidFill>
                <a:srgbClr val="000000"/>
              </a:solidFill>
              <a:ln w="9525">
                <a:noFill/>
                <a:round/>
                <a:headEnd/>
                <a:tailEnd/>
              </a:ln>
            </p:spPr>
            <p:txBody>
              <a:bodyPr/>
              <a:lstStyle/>
              <a:p>
                <a:endParaRPr lang="en-US" dirty="0"/>
              </a:p>
            </p:txBody>
          </p:sp>
          <p:sp>
            <p:nvSpPr>
              <p:cNvPr id="237" name="Freeform 383"/>
              <p:cNvSpPr>
                <a:spLocks/>
              </p:cNvSpPr>
              <p:nvPr/>
            </p:nvSpPr>
            <p:spPr bwMode="auto">
              <a:xfrm>
                <a:off x="584" y="2682"/>
                <a:ext cx="178" cy="199"/>
              </a:xfrm>
              <a:custGeom>
                <a:avLst/>
                <a:gdLst>
                  <a:gd name="T0" fmla="*/ 372 w 622"/>
                  <a:gd name="T1" fmla="*/ 163 h 576"/>
                  <a:gd name="T2" fmla="*/ 255 w 622"/>
                  <a:gd name="T3" fmla="*/ 174 h 576"/>
                  <a:gd name="T4" fmla="*/ 66 w 622"/>
                  <a:gd name="T5" fmla="*/ 153 h 576"/>
                  <a:gd name="T6" fmla="*/ 21 w 622"/>
                  <a:gd name="T7" fmla="*/ 256 h 576"/>
                  <a:gd name="T8" fmla="*/ 0 w 622"/>
                  <a:gd name="T9" fmla="*/ 424 h 576"/>
                  <a:gd name="T10" fmla="*/ 25 w 622"/>
                  <a:gd name="T11" fmla="*/ 526 h 576"/>
                  <a:gd name="T12" fmla="*/ 71 w 622"/>
                  <a:gd name="T13" fmla="*/ 576 h 576"/>
                  <a:gd name="T14" fmla="*/ 169 w 622"/>
                  <a:gd name="T15" fmla="*/ 576 h 576"/>
                  <a:gd name="T16" fmla="*/ 249 w 622"/>
                  <a:gd name="T17" fmla="*/ 543 h 576"/>
                  <a:gd name="T18" fmla="*/ 413 w 622"/>
                  <a:gd name="T19" fmla="*/ 369 h 576"/>
                  <a:gd name="T20" fmla="*/ 551 w 622"/>
                  <a:gd name="T21" fmla="*/ 429 h 576"/>
                  <a:gd name="T22" fmla="*/ 622 w 622"/>
                  <a:gd name="T23" fmla="*/ 424 h 576"/>
                  <a:gd name="T24" fmla="*/ 576 w 622"/>
                  <a:gd name="T25" fmla="*/ 402 h 576"/>
                  <a:gd name="T26" fmla="*/ 454 w 622"/>
                  <a:gd name="T27" fmla="*/ 331 h 576"/>
                  <a:gd name="T28" fmla="*/ 397 w 622"/>
                  <a:gd name="T29" fmla="*/ 272 h 576"/>
                  <a:gd name="T30" fmla="*/ 382 w 622"/>
                  <a:gd name="T31" fmla="*/ 337 h 576"/>
                  <a:gd name="T32" fmla="*/ 321 w 622"/>
                  <a:gd name="T33" fmla="*/ 408 h 576"/>
                  <a:gd name="T34" fmla="*/ 239 w 622"/>
                  <a:gd name="T35" fmla="*/ 489 h 576"/>
                  <a:gd name="T36" fmla="*/ 122 w 622"/>
                  <a:gd name="T37" fmla="*/ 532 h 576"/>
                  <a:gd name="T38" fmla="*/ 52 w 622"/>
                  <a:gd name="T39" fmla="*/ 505 h 576"/>
                  <a:gd name="T40" fmla="*/ 36 w 622"/>
                  <a:gd name="T41" fmla="*/ 331 h 576"/>
                  <a:gd name="T42" fmla="*/ 87 w 622"/>
                  <a:gd name="T43" fmla="*/ 196 h 576"/>
                  <a:gd name="T44" fmla="*/ 198 w 622"/>
                  <a:gd name="T45" fmla="*/ 201 h 576"/>
                  <a:gd name="T46" fmla="*/ 377 w 622"/>
                  <a:gd name="T47" fmla="*/ 190 h 576"/>
                  <a:gd name="T48" fmla="*/ 459 w 622"/>
                  <a:gd name="T49" fmla="*/ 55 h 576"/>
                  <a:gd name="T50" fmla="*/ 561 w 622"/>
                  <a:gd name="T51" fmla="*/ 23 h 576"/>
                  <a:gd name="T52" fmla="*/ 479 w 622"/>
                  <a:gd name="T53" fmla="*/ 0 h 576"/>
                  <a:gd name="T54" fmla="*/ 423 w 622"/>
                  <a:gd name="T55" fmla="*/ 33 h 576"/>
                  <a:gd name="T56" fmla="*/ 372 w 622"/>
                  <a:gd name="T57" fmla="*/ 163 h 576"/>
                  <a:gd name="T58" fmla="*/ 372 w 622"/>
                  <a:gd name="T59" fmla="*/ 163 h 57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2"/>
                  <a:gd name="T91" fmla="*/ 0 h 576"/>
                  <a:gd name="T92" fmla="*/ 622 w 622"/>
                  <a:gd name="T93" fmla="*/ 576 h 57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2" h="576">
                    <a:moveTo>
                      <a:pt x="372" y="163"/>
                    </a:moveTo>
                    <a:lnTo>
                      <a:pt x="255" y="174"/>
                    </a:lnTo>
                    <a:lnTo>
                      <a:pt x="66" y="153"/>
                    </a:lnTo>
                    <a:lnTo>
                      <a:pt x="21" y="256"/>
                    </a:lnTo>
                    <a:lnTo>
                      <a:pt x="0" y="424"/>
                    </a:lnTo>
                    <a:lnTo>
                      <a:pt x="25" y="526"/>
                    </a:lnTo>
                    <a:lnTo>
                      <a:pt x="71" y="576"/>
                    </a:lnTo>
                    <a:lnTo>
                      <a:pt x="169" y="576"/>
                    </a:lnTo>
                    <a:lnTo>
                      <a:pt x="249" y="543"/>
                    </a:lnTo>
                    <a:lnTo>
                      <a:pt x="413" y="369"/>
                    </a:lnTo>
                    <a:lnTo>
                      <a:pt x="551" y="429"/>
                    </a:lnTo>
                    <a:lnTo>
                      <a:pt x="622" y="424"/>
                    </a:lnTo>
                    <a:lnTo>
                      <a:pt x="576" y="402"/>
                    </a:lnTo>
                    <a:lnTo>
                      <a:pt x="454" y="331"/>
                    </a:lnTo>
                    <a:lnTo>
                      <a:pt x="397" y="272"/>
                    </a:lnTo>
                    <a:lnTo>
                      <a:pt x="382" y="337"/>
                    </a:lnTo>
                    <a:lnTo>
                      <a:pt x="321" y="408"/>
                    </a:lnTo>
                    <a:lnTo>
                      <a:pt x="239" y="489"/>
                    </a:lnTo>
                    <a:lnTo>
                      <a:pt x="122" y="532"/>
                    </a:lnTo>
                    <a:lnTo>
                      <a:pt x="52" y="505"/>
                    </a:lnTo>
                    <a:lnTo>
                      <a:pt x="36" y="331"/>
                    </a:lnTo>
                    <a:lnTo>
                      <a:pt x="87" y="196"/>
                    </a:lnTo>
                    <a:lnTo>
                      <a:pt x="198" y="201"/>
                    </a:lnTo>
                    <a:lnTo>
                      <a:pt x="377" y="190"/>
                    </a:lnTo>
                    <a:lnTo>
                      <a:pt x="459" y="55"/>
                    </a:lnTo>
                    <a:lnTo>
                      <a:pt x="561" y="23"/>
                    </a:lnTo>
                    <a:lnTo>
                      <a:pt x="479" y="0"/>
                    </a:lnTo>
                    <a:lnTo>
                      <a:pt x="423" y="33"/>
                    </a:lnTo>
                    <a:lnTo>
                      <a:pt x="372" y="163"/>
                    </a:lnTo>
                    <a:close/>
                  </a:path>
                </a:pathLst>
              </a:custGeom>
              <a:solidFill>
                <a:srgbClr val="000000"/>
              </a:solidFill>
              <a:ln w="9525">
                <a:noFill/>
                <a:round/>
                <a:headEnd/>
                <a:tailEnd/>
              </a:ln>
            </p:spPr>
            <p:txBody>
              <a:bodyPr/>
              <a:lstStyle/>
              <a:p>
                <a:endParaRPr lang="en-US" dirty="0"/>
              </a:p>
            </p:txBody>
          </p:sp>
          <p:sp>
            <p:nvSpPr>
              <p:cNvPr id="238" name="Freeform 384"/>
              <p:cNvSpPr>
                <a:spLocks/>
              </p:cNvSpPr>
              <p:nvPr/>
            </p:nvSpPr>
            <p:spPr bwMode="auto">
              <a:xfrm>
                <a:off x="731" y="2701"/>
                <a:ext cx="52" cy="27"/>
              </a:xfrm>
              <a:custGeom>
                <a:avLst/>
                <a:gdLst>
                  <a:gd name="T0" fmla="*/ 0 w 179"/>
                  <a:gd name="T1" fmla="*/ 41 h 79"/>
                  <a:gd name="T2" fmla="*/ 98 w 179"/>
                  <a:gd name="T3" fmla="*/ 22 h 79"/>
                  <a:gd name="T4" fmla="*/ 179 w 179"/>
                  <a:gd name="T5" fmla="*/ 0 h 79"/>
                  <a:gd name="T6" fmla="*/ 131 w 179"/>
                  <a:gd name="T7" fmla="*/ 57 h 79"/>
                  <a:gd name="T8" fmla="*/ 80 w 179"/>
                  <a:gd name="T9" fmla="*/ 41 h 79"/>
                  <a:gd name="T10" fmla="*/ 10 w 179"/>
                  <a:gd name="T11" fmla="*/ 79 h 79"/>
                  <a:gd name="T12" fmla="*/ 0 w 179"/>
                  <a:gd name="T13" fmla="*/ 41 h 79"/>
                  <a:gd name="T14" fmla="*/ 0 w 179"/>
                  <a:gd name="T15" fmla="*/ 41 h 79"/>
                  <a:gd name="T16" fmla="*/ 0 60000 65536"/>
                  <a:gd name="T17" fmla="*/ 0 60000 65536"/>
                  <a:gd name="T18" fmla="*/ 0 60000 65536"/>
                  <a:gd name="T19" fmla="*/ 0 60000 65536"/>
                  <a:gd name="T20" fmla="*/ 0 60000 65536"/>
                  <a:gd name="T21" fmla="*/ 0 60000 65536"/>
                  <a:gd name="T22" fmla="*/ 0 60000 65536"/>
                  <a:gd name="T23" fmla="*/ 0 60000 65536"/>
                  <a:gd name="T24" fmla="*/ 0 w 179"/>
                  <a:gd name="T25" fmla="*/ 0 h 79"/>
                  <a:gd name="T26" fmla="*/ 179 w 179"/>
                  <a:gd name="T27" fmla="*/ 79 h 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9" h="79">
                    <a:moveTo>
                      <a:pt x="0" y="41"/>
                    </a:moveTo>
                    <a:lnTo>
                      <a:pt x="98" y="22"/>
                    </a:lnTo>
                    <a:lnTo>
                      <a:pt x="179" y="0"/>
                    </a:lnTo>
                    <a:lnTo>
                      <a:pt x="131" y="57"/>
                    </a:lnTo>
                    <a:lnTo>
                      <a:pt x="80" y="41"/>
                    </a:lnTo>
                    <a:lnTo>
                      <a:pt x="10" y="79"/>
                    </a:lnTo>
                    <a:lnTo>
                      <a:pt x="0" y="41"/>
                    </a:lnTo>
                    <a:close/>
                  </a:path>
                </a:pathLst>
              </a:custGeom>
              <a:solidFill>
                <a:srgbClr val="000000"/>
              </a:solidFill>
              <a:ln w="9525">
                <a:noFill/>
                <a:round/>
                <a:headEnd/>
                <a:tailEnd/>
              </a:ln>
            </p:spPr>
            <p:txBody>
              <a:bodyPr/>
              <a:lstStyle/>
              <a:p>
                <a:endParaRPr lang="en-US" dirty="0"/>
              </a:p>
            </p:txBody>
          </p:sp>
          <p:sp>
            <p:nvSpPr>
              <p:cNvPr id="239" name="Freeform 385"/>
              <p:cNvSpPr>
                <a:spLocks/>
              </p:cNvSpPr>
              <p:nvPr/>
            </p:nvSpPr>
            <p:spPr bwMode="auto">
              <a:xfrm>
                <a:off x="767" y="2675"/>
                <a:ext cx="45" cy="151"/>
              </a:xfrm>
              <a:custGeom>
                <a:avLst/>
                <a:gdLst>
                  <a:gd name="T0" fmla="*/ 70 w 152"/>
                  <a:gd name="T1" fmla="*/ 0 h 437"/>
                  <a:gd name="T2" fmla="*/ 103 w 152"/>
                  <a:gd name="T3" fmla="*/ 19 h 437"/>
                  <a:gd name="T4" fmla="*/ 125 w 152"/>
                  <a:gd name="T5" fmla="*/ 79 h 437"/>
                  <a:gd name="T6" fmla="*/ 152 w 152"/>
                  <a:gd name="T7" fmla="*/ 116 h 437"/>
                  <a:gd name="T8" fmla="*/ 113 w 152"/>
                  <a:gd name="T9" fmla="*/ 201 h 437"/>
                  <a:gd name="T10" fmla="*/ 129 w 152"/>
                  <a:gd name="T11" fmla="*/ 290 h 437"/>
                  <a:gd name="T12" fmla="*/ 105 w 152"/>
                  <a:gd name="T13" fmla="*/ 342 h 437"/>
                  <a:gd name="T14" fmla="*/ 62 w 152"/>
                  <a:gd name="T15" fmla="*/ 394 h 437"/>
                  <a:gd name="T16" fmla="*/ 47 w 152"/>
                  <a:gd name="T17" fmla="*/ 437 h 437"/>
                  <a:gd name="T18" fmla="*/ 0 w 152"/>
                  <a:gd name="T19" fmla="*/ 437 h 437"/>
                  <a:gd name="T20" fmla="*/ 29 w 152"/>
                  <a:gd name="T21" fmla="*/ 410 h 437"/>
                  <a:gd name="T22" fmla="*/ 47 w 152"/>
                  <a:gd name="T23" fmla="*/ 347 h 437"/>
                  <a:gd name="T24" fmla="*/ 84 w 152"/>
                  <a:gd name="T25" fmla="*/ 334 h 437"/>
                  <a:gd name="T26" fmla="*/ 95 w 152"/>
                  <a:gd name="T27" fmla="*/ 280 h 437"/>
                  <a:gd name="T28" fmla="*/ 95 w 152"/>
                  <a:gd name="T29" fmla="*/ 247 h 437"/>
                  <a:gd name="T30" fmla="*/ 45 w 152"/>
                  <a:gd name="T31" fmla="*/ 253 h 437"/>
                  <a:gd name="T32" fmla="*/ 90 w 152"/>
                  <a:gd name="T33" fmla="*/ 180 h 437"/>
                  <a:gd name="T34" fmla="*/ 131 w 152"/>
                  <a:gd name="T35" fmla="*/ 120 h 437"/>
                  <a:gd name="T36" fmla="*/ 92 w 152"/>
                  <a:gd name="T37" fmla="*/ 89 h 437"/>
                  <a:gd name="T38" fmla="*/ 92 w 152"/>
                  <a:gd name="T39" fmla="*/ 46 h 437"/>
                  <a:gd name="T40" fmla="*/ 64 w 152"/>
                  <a:gd name="T41" fmla="*/ 29 h 437"/>
                  <a:gd name="T42" fmla="*/ 70 w 152"/>
                  <a:gd name="T43" fmla="*/ 0 h 437"/>
                  <a:gd name="T44" fmla="*/ 70 w 152"/>
                  <a:gd name="T45" fmla="*/ 0 h 43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2"/>
                  <a:gd name="T70" fmla="*/ 0 h 437"/>
                  <a:gd name="T71" fmla="*/ 152 w 152"/>
                  <a:gd name="T72" fmla="*/ 437 h 43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2" h="437">
                    <a:moveTo>
                      <a:pt x="70" y="0"/>
                    </a:moveTo>
                    <a:lnTo>
                      <a:pt x="103" y="19"/>
                    </a:lnTo>
                    <a:lnTo>
                      <a:pt x="125" y="79"/>
                    </a:lnTo>
                    <a:lnTo>
                      <a:pt x="152" y="116"/>
                    </a:lnTo>
                    <a:lnTo>
                      <a:pt x="113" y="201"/>
                    </a:lnTo>
                    <a:lnTo>
                      <a:pt x="129" y="290"/>
                    </a:lnTo>
                    <a:lnTo>
                      <a:pt x="105" y="342"/>
                    </a:lnTo>
                    <a:lnTo>
                      <a:pt x="62" y="394"/>
                    </a:lnTo>
                    <a:lnTo>
                      <a:pt x="47" y="437"/>
                    </a:lnTo>
                    <a:lnTo>
                      <a:pt x="0" y="437"/>
                    </a:lnTo>
                    <a:lnTo>
                      <a:pt x="29" y="410"/>
                    </a:lnTo>
                    <a:lnTo>
                      <a:pt x="47" y="347"/>
                    </a:lnTo>
                    <a:lnTo>
                      <a:pt x="84" y="334"/>
                    </a:lnTo>
                    <a:lnTo>
                      <a:pt x="95" y="280"/>
                    </a:lnTo>
                    <a:lnTo>
                      <a:pt x="95" y="247"/>
                    </a:lnTo>
                    <a:lnTo>
                      <a:pt x="45" y="253"/>
                    </a:lnTo>
                    <a:lnTo>
                      <a:pt x="90" y="180"/>
                    </a:lnTo>
                    <a:lnTo>
                      <a:pt x="131" y="120"/>
                    </a:lnTo>
                    <a:lnTo>
                      <a:pt x="92" y="89"/>
                    </a:lnTo>
                    <a:lnTo>
                      <a:pt x="92" y="46"/>
                    </a:lnTo>
                    <a:lnTo>
                      <a:pt x="64" y="29"/>
                    </a:lnTo>
                    <a:lnTo>
                      <a:pt x="70" y="0"/>
                    </a:lnTo>
                    <a:close/>
                  </a:path>
                </a:pathLst>
              </a:custGeom>
              <a:solidFill>
                <a:srgbClr val="000000"/>
              </a:solidFill>
              <a:ln w="9525">
                <a:noFill/>
                <a:round/>
                <a:headEnd/>
                <a:tailEnd/>
              </a:ln>
            </p:spPr>
            <p:txBody>
              <a:bodyPr/>
              <a:lstStyle/>
              <a:p>
                <a:endParaRPr lang="en-US" dirty="0"/>
              </a:p>
            </p:txBody>
          </p:sp>
          <p:sp>
            <p:nvSpPr>
              <p:cNvPr id="240" name="Freeform 386"/>
              <p:cNvSpPr>
                <a:spLocks/>
              </p:cNvSpPr>
              <p:nvPr/>
            </p:nvSpPr>
            <p:spPr bwMode="auto">
              <a:xfrm>
                <a:off x="748" y="2627"/>
                <a:ext cx="43" cy="84"/>
              </a:xfrm>
              <a:custGeom>
                <a:avLst/>
                <a:gdLst>
                  <a:gd name="T0" fmla="*/ 0 w 154"/>
                  <a:gd name="T1" fmla="*/ 247 h 247"/>
                  <a:gd name="T2" fmla="*/ 86 w 154"/>
                  <a:gd name="T3" fmla="*/ 8 h 247"/>
                  <a:gd name="T4" fmla="*/ 107 w 154"/>
                  <a:gd name="T5" fmla="*/ 0 h 247"/>
                  <a:gd name="T6" fmla="*/ 154 w 154"/>
                  <a:gd name="T7" fmla="*/ 13 h 247"/>
                  <a:gd name="T8" fmla="*/ 66 w 154"/>
                  <a:gd name="T9" fmla="*/ 233 h 247"/>
                  <a:gd name="T10" fmla="*/ 35 w 154"/>
                  <a:gd name="T11" fmla="*/ 241 h 247"/>
                  <a:gd name="T12" fmla="*/ 115 w 154"/>
                  <a:gd name="T13" fmla="*/ 40 h 247"/>
                  <a:gd name="T14" fmla="*/ 94 w 154"/>
                  <a:gd name="T15" fmla="*/ 33 h 247"/>
                  <a:gd name="T16" fmla="*/ 0 w 154"/>
                  <a:gd name="T17" fmla="*/ 247 h 247"/>
                  <a:gd name="T18" fmla="*/ 0 w 154"/>
                  <a:gd name="T19" fmla="*/ 247 h 2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47"/>
                  <a:gd name="T32" fmla="*/ 154 w 154"/>
                  <a:gd name="T33" fmla="*/ 247 h 2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47">
                    <a:moveTo>
                      <a:pt x="0" y="247"/>
                    </a:moveTo>
                    <a:lnTo>
                      <a:pt x="86" y="8"/>
                    </a:lnTo>
                    <a:lnTo>
                      <a:pt x="107" y="0"/>
                    </a:lnTo>
                    <a:lnTo>
                      <a:pt x="154" y="13"/>
                    </a:lnTo>
                    <a:lnTo>
                      <a:pt x="66" y="233"/>
                    </a:lnTo>
                    <a:lnTo>
                      <a:pt x="35" y="241"/>
                    </a:lnTo>
                    <a:lnTo>
                      <a:pt x="115" y="40"/>
                    </a:lnTo>
                    <a:lnTo>
                      <a:pt x="94" y="33"/>
                    </a:lnTo>
                    <a:lnTo>
                      <a:pt x="0" y="247"/>
                    </a:lnTo>
                    <a:close/>
                  </a:path>
                </a:pathLst>
              </a:custGeom>
              <a:solidFill>
                <a:srgbClr val="000000"/>
              </a:solidFill>
              <a:ln w="9525">
                <a:noFill/>
                <a:round/>
                <a:headEnd/>
                <a:tailEnd/>
              </a:ln>
            </p:spPr>
            <p:txBody>
              <a:bodyPr/>
              <a:lstStyle/>
              <a:p>
                <a:endParaRPr lang="en-US" dirty="0"/>
              </a:p>
            </p:txBody>
          </p:sp>
          <p:sp>
            <p:nvSpPr>
              <p:cNvPr id="241" name="Freeform 387"/>
              <p:cNvSpPr>
                <a:spLocks/>
              </p:cNvSpPr>
              <p:nvPr/>
            </p:nvSpPr>
            <p:spPr bwMode="auto">
              <a:xfrm>
                <a:off x="735" y="2598"/>
                <a:ext cx="92" cy="117"/>
              </a:xfrm>
              <a:custGeom>
                <a:avLst/>
                <a:gdLst>
                  <a:gd name="T0" fmla="*/ 0 w 327"/>
                  <a:gd name="T1" fmla="*/ 341 h 341"/>
                  <a:gd name="T2" fmla="*/ 119 w 327"/>
                  <a:gd name="T3" fmla="*/ 27 h 341"/>
                  <a:gd name="T4" fmla="*/ 209 w 327"/>
                  <a:gd name="T5" fmla="*/ 0 h 341"/>
                  <a:gd name="T6" fmla="*/ 293 w 327"/>
                  <a:gd name="T7" fmla="*/ 43 h 341"/>
                  <a:gd name="T8" fmla="*/ 327 w 327"/>
                  <a:gd name="T9" fmla="*/ 51 h 341"/>
                  <a:gd name="T10" fmla="*/ 324 w 327"/>
                  <a:gd name="T11" fmla="*/ 87 h 341"/>
                  <a:gd name="T12" fmla="*/ 288 w 327"/>
                  <a:gd name="T13" fmla="*/ 92 h 341"/>
                  <a:gd name="T14" fmla="*/ 244 w 327"/>
                  <a:gd name="T15" fmla="*/ 128 h 341"/>
                  <a:gd name="T16" fmla="*/ 160 w 327"/>
                  <a:gd name="T17" fmla="*/ 304 h 341"/>
                  <a:gd name="T18" fmla="*/ 143 w 327"/>
                  <a:gd name="T19" fmla="*/ 314 h 341"/>
                  <a:gd name="T20" fmla="*/ 244 w 327"/>
                  <a:gd name="T21" fmla="*/ 87 h 341"/>
                  <a:gd name="T22" fmla="*/ 267 w 327"/>
                  <a:gd name="T23" fmla="*/ 63 h 341"/>
                  <a:gd name="T24" fmla="*/ 197 w 327"/>
                  <a:gd name="T25" fmla="*/ 27 h 341"/>
                  <a:gd name="T26" fmla="*/ 125 w 327"/>
                  <a:gd name="T27" fmla="*/ 55 h 341"/>
                  <a:gd name="T28" fmla="*/ 21 w 327"/>
                  <a:gd name="T29" fmla="*/ 341 h 341"/>
                  <a:gd name="T30" fmla="*/ 0 w 327"/>
                  <a:gd name="T31" fmla="*/ 341 h 341"/>
                  <a:gd name="T32" fmla="*/ 0 w 327"/>
                  <a:gd name="T33" fmla="*/ 341 h 3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7"/>
                  <a:gd name="T52" fmla="*/ 0 h 341"/>
                  <a:gd name="T53" fmla="*/ 327 w 327"/>
                  <a:gd name="T54" fmla="*/ 341 h 3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7" h="341">
                    <a:moveTo>
                      <a:pt x="0" y="341"/>
                    </a:moveTo>
                    <a:lnTo>
                      <a:pt x="119" y="27"/>
                    </a:lnTo>
                    <a:lnTo>
                      <a:pt x="209" y="0"/>
                    </a:lnTo>
                    <a:lnTo>
                      <a:pt x="293" y="43"/>
                    </a:lnTo>
                    <a:lnTo>
                      <a:pt x="327" y="51"/>
                    </a:lnTo>
                    <a:lnTo>
                      <a:pt x="324" y="87"/>
                    </a:lnTo>
                    <a:lnTo>
                      <a:pt x="288" y="92"/>
                    </a:lnTo>
                    <a:lnTo>
                      <a:pt x="244" y="128"/>
                    </a:lnTo>
                    <a:lnTo>
                      <a:pt x="160" y="304"/>
                    </a:lnTo>
                    <a:lnTo>
                      <a:pt x="143" y="314"/>
                    </a:lnTo>
                    <a:lnTo>
                      <a:pt x="244" y="87"/>
                    </a:lnTo>
                    <a:lnTo>
                      <a:pt x="267" y="63"/>
                    </a:lnTo>
                    <a:lnTo>
                      <a:pt x="197" y="27"/>
                    </a:lnTo>
                    <a:lnTo>
                      <a:pt x="125" y="55"/>
                    </a:lnTo>
                    <a:lnTo>
                      <a:pt x="21" y="341"/>
                    </a:lnTo>
                    <a:lnTo>
                      <a:pt x="0" y="341"/>
                    </a:lnTo>
                    <a:close/>
                  </a:path>
                </a:pathLst>
              </a:custGeom>
              <a:solidFill>
                <a:srgbClr val="000000"/>
              </a:solidFill>
              <a:ln w="9525">
                <a:noFill/>
                <a:round/>
                <a:headEnd/>
                <a:tailEnd/>
              </a:ln>
            </p:spPr>
            <p:txBody>
              <a:bodyPr/>
              <a:lstStyle/>
              <a:p>
                <a:endParaRPr lang="en-US" dirty="0"/>
              </a:p>
            </p:txBody>
          </p:sp>
          <p:sp>
            <p:nvSpPr>
              <p:cNvPr id="242" name="Freeform 388"/>
              <p:cNvSpPr>
                <a:spLocks/>
              </p:cNvSpPr>
              <p:nvPr/>
            </p:nvSpPr>
            <p:spPr bwMode="auto">
              <a:xfrm>
                <a:off x="685" y="2809"/>
                <a:ext cx="58" cy="73"/>
              </a:xfrm>
              <a:custGeom>
                <a:avLst/>
                <a:gdLst>
                  <a:gd name="T0" fmla="*/ 69 w 202"/>
                  <a:gd name="T1" fmla="*/ 0 h 215"/>
                  <a:gd name="T2" fmla="*/ 0 w 202"/>
                  <a:gd name="T3" fmla="*/ 176 h 215"/>
                  <a:gd name="T4" fmla="*/ 13 w 202"/>
                  <a:gd name="T5" fmla="*/ 200 h 215"/>
                  <a:gd name="T6" fmla="*/ 33 w 202"/>
                  <a:gd name="T7" fmla="*/ 215 h 215"/>
                  <a:gd name="T8" fmla="*/ 116 w 202"/>
                  <a:gd name="T9" fmla="*/ 206 h 215"/>
                  <a:gd name="T10" fmla="*/ 54 w 202"/>
                  <a:gd name="T11" fmla="*/ 200 h 215"/>
                  <a:gd name="T12" fmla="*/ 19 w 202"/>
                  <a:gd name="T13" fmla="*/ 168 h 215"/>
                  <a:gd name="T14" fmla="*/ 79 w 202"/>
                  <a:gd name="T15" fmla="*/ 22 h 215"/>
                  <a:gd name="T16" fmla="*/ 87 w 202"/>
                  <a:gd name="T17" fmla="*/ 45 h 215"/>
                  <a:gd name="T18" fmla="*/ 64 w 202"/>
                  <a:gd name="T19" fmla="*/ 163 h 215"/>
                  <a:gd name="T20" fmla="*/ 100 w 202"/>
                  <a:gd name="T21" fmla="*/ 165 h 215"/>
                  <a:gd name="T22" fmla="*/ 132 w 202"/>
                  <a:gd name="T23" fmla="*/ 136 h 215"/>
                  <a:gd name="T24" fmla="*/ 140 w 202"/>
                  <a:gd name="T25" fmla="*/ 176 h 215"/>
                  <a:gd name="T26" fmla="*/ 202 w 202"/>
                  <a:gd name="T27" fmla="*/ 49 h 215"/>
                  <a:gd name="T28" fmla="*/ 181 w 202"/>
                  <a:gd name="T29" fmla="*/ 18 h 215"/>
                  <a:gd name="T30" fmla="*/ 140 w 202"/>
                  <a:gd name="T31" fmla="*/ 108 h 215"/>
                  <a:gd name="T32" fmla="*/ 113 w 202"/>
                  <a:gd name="T33" fmla="*/ 138 h 215"/>
                  <a:gd name="T34" fmla="*/ 79 w 202"/>
                  <a:gd name="T35" fmla="*/ 146 h 215"/>
                  <a:gd name="T36" fmla="*/ 120 w 202"/>
                  <a:gd name="T37" fmla="*/ 18 h 215"/>
                  <a:gd name="T38" fmla="*/ 69 w 202"/>
                  <a:gd name="T39" fmla="*/ 0 h 215"/>
                  <a:gd name="T40" fmla="*/ 69 w 202"/>
                  <a:gd name="T41" fmla="*/ 0 h 21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2"/>
                  <a:gd name="T64" fmla="*/ 0 h 215"/>
                  <a:gd name="T65" fmla="*/ 202 w 202"/>
                  <a:gd name="T66" fmla="*/ 215 h 21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2" h="215">
                    <a:moveTo>
                      <a:pt x="69" y="0"/>
                    </a:moveTo>
                    <a:lnTo>
                      <a:pt x="0" y="176"/>
                    </a:lnTo>
                    <a:lnTo>
                      <a:pt x="13" y="200"/>
                    </a:lnTo>
                    <a:lnTo>
                      <a:pt x="33" y="215"/>
                    </a:lnTo>
                    <a:lnTo>
                      <a:pt x="116" y="206"/>
                    </a:lnTo>
                    <a:lnTo>
                      <a:pt x="54" y="200"/>
                    </a:lnTo>
                    <a:lnTo>
                      <a:pt x="19" y="168"/>
                    </a:lnTo>
                    <a:lnTo>
                      <a:pt x="79" y="22"/>
                    </a:lnTo>
                    <a:lnTo>
                      <a:pt x="87" y="45"/>
                    </a:lnTo>
                    <a:lnTo>
                      <a:pt x="64" y="163"/>
                    </a:lnTo>
                    <a:lnTo>
                      <a:pt x="100" y="165"/>
                    </a:lnTo>
                    <a:lnTo>
                      <a:pt x="132" y="136"/>
                    </a:lnTo>
                    <a:lnTo>
                      <a:pt x="140" y="176"/>
                    </a:lnTo>
                    <a:lnTo>
                      <a:pt x="202" y="49"/>
                    </a:lnTo>
                    <a:lnTo>
                      <a:pt x="181" y="18"/>
                    </a:lnTo>
                    <a:lnTo>
                      <a:pt x="140" y="108"/>
                    </a:lnTo>
                    <a:lnTo>
                      <a:pt x="113" y="138"/>
                    </a:lnTo>
                    <a:lnTo>
                      <a:pt x="79" y="146"/>
                    </a:lnTo>
                    <a:lnTo>
                      <a:pt x="120" y="18"/>
                    </a:lnTo>
                    <a:lnTo>
                      <a:pt x="69" y="0"/>
                    </a:lnTo>
                    <a:close/>
                  </a:path>
                </a:pathLst>
              </a:custGeom>
              <a:solidFill>
                <a:srgbClr val="000000"/>
              </a:solidFill>
              <a:ln w="9525">
                <a:noFill/>
                <a:round/>
                <a:headEnd/>
                <a:tailEnd/>
              </a:ln>
            </p:spPr>
            <p:txBody>
              <a:bodyPr/>
              <a:lstStyle/>
              <a:p>
                <a:endParaRPr lang="en-US" dirty="0"/>
              </a:p>
            </p:txBody>
          </p:sp>
          <p:sp>
            <p:nvSpPr>
              <p:cNvPr id="243" name="Freeform 389"/>
              <p:cNvSpPr>
                <a:spLocks/>
              </p:cNvSpPr>
              <p:nvPr/>
            </p:nvSpPr>
            <p:spPr bwMode="auto">
              <a:xfrm>
                <a:off x="879" y="2629"/>
                <a:ext cx="22" cy="58"/>
              </a:xfrm>
              <a:custGeom>
                <a:avLst/>
                <a:gdLst>
                  <a:gd name="T0" fmla="*/ 18 w 78"/>
                  <a:gd name="T1" fmla="*/ 0 h 173"/>
                  <a:gd name="T2" fmla="*/ 0 w 78"/>
                  <a:gd name="T3" fmla="*/ 84 h 173"/>
                  <a:gd name="T4" fmla="*/ 59 w 78"/>
                  <a:gd name="T5" fmla="*/ 173 h 173"/>
                  <a:gd name="T6" fmla="*/ 78 w 78"/>
                  <a:gd name="T7" fmla="*/ 165 h 173"/>
                  <a:gd name="T8" fmla="*/ 38 w 78"/>
                  <a:gd name="T9" fmla="*/ 78 h 173"/>
                  <a:gd name="T10" fmla="*/ 49 w 78"/>
                  <a:gd name="T11" fmla="*/ 27 h 173"/>
                  <a:gd name="T12" fmla="*/ 18 w 78"/>
                  <a:gd name="T13" fmla="*/ 0 h 173"/>
                  <a:gd name="T14" fmla="*/ 18 w 78"/>
                  <a:gd name="T15" fmla="*/ 0 h 173"/>
                  <a:gd name="T16" fmla="*/ 0 60000 65536"/>
                  <a:gd name="T17" fmla="*/ 0 60000 65536"/>
                  <a:gd name="T18" fmla="*/ 0 60000 65536"/>
                  <a:gd name="T19" fmla="*/ 0 60000 65536"/>
                  <a:gd name="T20" fmla="*/ 0 60000 65536"/>
                  <a:gd name="T21" fmla="*/ 0 60000 65536"/>
                  <a:gd name="T22" fmla="*/ 0 60000 65536"/>
                  <a:gd name="T23" fmla="*/ 0 60000 65536"/>
                  <a:gd name="T24" fmla="*/ 0 w 78"/>
                  <a:gd name="T25" fmla="*/ 0 h 173"/>
                  <a:gd name="T26" fmla="*/ 78 w 78"/>
                  <a:gd name="T27" fmla="*/ 173 h 1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 h="173">
                    <a:moveTo>
                      <a:pt x="18" y="0"/>
                    </a:moveTo>
                    <a:lnTo>
                      <a:pt x="0" y="84"/>
                    </a:lnTo>
                    <a:lnTo>
                      <a:pt x="59" y="173"/>
                    </a:lnTo>
                    <a:lnTo>
                      <a:pt x="78" y="165"/>
                    </a:lnTo>
                    <a:lnTo>
                      <a:pt x="38" y="78"/>
                    </a:lnTo>
                    <a:lnTo>
                      <a:pt x="49" y="27"/>
                    </a:lnTo>
                    <a:lnTo>
                      <a:pt x="18" y="0"/>
                    </a:lnTo>
                    <a:close/>
                  </a:path>
                </a:pathLst>
              </a:custGeom>
              <a:solidFill>
                <a:srgbClr val="000000"/>
              </a:solidFill>
              <a:ln w="9525">
                <a:noFill/>
                <a:round/>
                <a:headEnd/>
                <a:tailEnd/>
              </a:ln>
            </p:spPr>
            <p:txBody>
              <a:bodyPr/>
              <a:lstStyle/>
              <a:p>
                <a:endParaRPr lang="en-US" dirty="0"/>
              </a:p>
            </p:txBody>
          </p:sp>
          <p:sp>
            <p:nvSpPr>
              <p:cNvPr id="244" name="Freeform 390"/>
              <p:cNvSpPr>
                <a:spLocks/>
              </p:cNvSpPr>
              <p:nvPr/>
            </p:nvSpPr>
            <p:spPr bwMode="auto">
              <a:xfrm>
                <a:off x="865" y="2627"/>
                <a:ext cx="31" cy="118"/>
              </a:xfrm>
              <a:custGeom>
                <a:avLst/>
                <a:gdLst>
                  <a:gd name="T0" fmla="*/ 50 w 110"/>
                  <a:gd name="T1" fmla="*/ 0 h 344"/>
                  <a:gd name="T2" fmla="*/ 2 w 110"/>
                  <a:gd name="T3" fmla="*/ 62 h 344"/>
                  <a:gd name="T4" fmla="*/ 0 w 110"/>
                  <a:gd name="T5" fmla="*/ 116 h 344"/>
                  <a:gd name="T6" fmla="*/ 81 w 110"/>
                  <a:gd name="T7" fmla="*/ 224 h 344"/>
                  <a:gd name="T8" fmla="*/ 71 w 110"/>
                  <a:gd name="T9" fmla="*/ 257 h 344"/>
                  <a:gd name="T10" fmla="*/ 66 w 110"/>
                  <a:gd name="T11" fmla="*/ 344 h 344"/>
                  <a:gd name="T12" fmla="*/ 84 w 110"/>
                  <a:gd name="T13" fmla="*/ 330 h 344"/>
                  <a:gd name="T14" fmla="*/ 110 w 110"/>
                  <a:gd name="T15" fmla="*/ 222 h 344"/>
                  <a:gd name="T16" fmla="*/ 15 w 110"/>
                  <a:gd name="T17" fmla="*/ 112 h 344"/>
                  <a:gd name="T18" fmla="*/ 15 w 110"/>
                  <a:gd name="T19" fmla="*/ 65 h 344"/>
                  <a:gd name="T20" fmla="*/ 50 w 110"/>
                  <a:gd name="T21" fmla="*/ 0 h 344"/>
                  <a:gd name="T22" fmla="*/ 50 w 110"/>
                  <a:gd name="T23" fmla="*/ 0 h 3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344"/>
                  <a:gd name="T38" fmla="*/ 110 w 110"/>
                  <a:gd name="T39" fmla="*/ 344 h 3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344">
                    <a:moveTo>
                      <a:pt x="50" y="0"/>
                    </a:moveTo>
                    <a:lnTo>
                      <a:pt x="2" y="62"/>
                    </a:lnTo>
                    <a:lnTo>
                      <a:pt x="0" y="116"/>
                    </a:lnTo>
                    <a:lnTo>
                      <a:pt x="81" y="224"/>
                    </a:lnTo>
                    <a:lnTo>
                      <a:pt x="71" y="257"/>
                    </a:lnTo>
                    <a:lnTo>
                      <a:pt x="66" y="344"/>
                    </a:lnTo>
                    <a:lnTo>
                      <a:pt x="84" y="330"/>
                    </a:lnTo>
                    <a:lnTo>
                      <a:pt x="110" y="222"/>
                    </a:lnTo>
                    <a:lnTo>
                      <a:pt x="15" y="112"/>
                    </a:lnTo>
                    <a:lnTo>
                      <a:pt x="15" y="65"/>
                    </a:lnTo>
                    <a:lnTo>
                      <a:pt x="50" y="0"/>
                    </a:lnTo>
                    <a:close/>
                  </a:path>
                </a:pathLst>
              </a:custGeom>
              <a:solidFill>
                <a:srgbClr val="000000"/>
              </a:solidFill>
              <a:ln w="9525">
                <a:noFill/>
                <a:round/>
                <a:headEnd/>
                <a:tailEnd/>
              </a:ln>
            </p:spPr>
            <p:txBody>
              <a:bodyPr/>
              <a:lstStyle/>
              <a:p>
                <a:endParaRPr lang="en-US" dirty="0"/>
              </a:p>
            </p:txBody>
          </p:sp>
          <p:sp>
            <p:nvSpPr>
              <p:cNvPr id="245" name="Freeform 391"/>
              <p:cNvSpPr>
                <a:spLocks/>
              </p:cNvSpPr>
              <p:nvPr/>
            </p:nvSpPr>
            <p:spPr bwMode="auto">
              <a:xfrm>
                <a:off x="889" y="2615"/>
                <a:ext cx="24" cy="76"/>
              </a:xfrm>
              <a:custGeom>
                <a:avLst/>
                <a:gdLst>
                  <a:gd name="T0" fmla="*/ 57 w 90"/>
                  <a:gd name="T1" fmla="*/ 0 h 218"/>
                  <a:gd name="T2" fmla="*/ 0 w 90"/>
                  <a:gd name="T3" fmla="*/ 36 h 218"/>
                  <a:gd name="T4" fmla="*/ 59 w 90"/>
                  <a:gd name="T5" fmla="*/ 104 h 218"/>
                  <a:gd name="T6" fmla="*/ 41 w 90"/>
                  <a:gd name="T7" fmla="*/ 218 h 218"/>
                  <a:gd name="T8" fmla="*/ 90 w 90"/>
                  <a:gd name="T9" fmla="*/ 117 h 218"/>
                  <a:gd name="T10" fmla="*/ 43 w 90"/>
                  <a:gd name="T11" fmla="*/ 36 h 218"/>
                  <a:gd name="T12" fmla="*/ 80 w 90"/>
                  <a:gd name="T13" fmla="*/ 21 h 218"/>
                  <a:gd name="T14" fmla="*/ 57 w 90"/>
                  <a:gd name="T15" fmla="*/ 0 h 218"/>
                  <a:gd name="T16" fmla="*/ 57 w 90"/>
                  <a:gd name="T17" fmla="*/ 0 h 2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218"/>
                  <a:gd name="T29" fmla="*/ 90 w 90"/>
                  <a:gd name="T30" fmla="*/ 218 h 2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218">
                    <a:moveTo>
                      <a:pt x="57" y="0"/>
                    </a:moveTo>
                    <a:lnTo>
                      <a:pt x="0" y="36"/>
                    </a:lnTo>
                    <a:lnTo>
                      <a:pt x="59" y="104"/>
                    </a:lnTo>
                    <a:lnTo>
                      <a:pt x="41" y="218"/>
                    </a:lnTo>
                    <a:lnTo>
                      <a:pt x="90" y="117"/>
                    </a:lnTo>
                    <a:lnTo>
                      <a:pt x="43" y="36"/>
                    </a:lnTo>
                    <a:lnTo>
                      <a:pt x="80" y="21"/>
                    </a:lnTo>
                    <a:lnTo>
                      <a:pt x="57" y="0"/>
                    </a:lnTo>
                    <a:close/>
                  </a:path>
                </a:pathLst>
              </a:custGeom>
              <a:solidFill>
                <a:srgbClr val="000000"/>
              </a:solidFill>
              <a:ln w="9525">
                <a:noFill/>
                <a:round/>
                <a:headEnd/>
                <a:tailEnd/>
              </a:ln>
            </p:spPr>
            <p:txBody>
              <a:bodyPr/>
              <a:lstStyle/>
              <a:p>
                <a:endParaRPr lang="en-US" dirty="0"/>
              </a:p>
            </p:txBody>
          </p:sp>
          <p:sp>
            <p:nvSpPr>
              <p:cNvPr id="246" name="Freeform 392"/>
              <p:cNvSpPr>
                <a:spLocks/>
              </p:cNvSpPr>
              <p:nvPr/>
            </p:nvSpPr>
            <p:spPr bwMode="auto">
              <a:xfrm>
                <a:off x="904" y="2615"/>
                <a:ext cx="28" cy="115"/>
              </a:xfrm>
              <a:custGeom>
                <a:avLst/>
                <a:gdLst>
                  <a:gd name="T0" fmla="*/ 0 w 94"/>
                  <a:gd name="T1" fmla="*/ 0 h 336"/>
                  <a:gd name="T2" fmla="*/ 94 w 94"/>
                  <a:gd name="T3" fmla="*/ 89 h 336"/>
                  <a:gd name="T4" fmla="*/ 43 w 94"/>
                  <a:gd name="T5" fmla="*/ 230 h 336"/>
                  <a:gd name="T6" fmla="*/ 70 w 94"/>
                  <a:gd name="T7" fmla="*/ 259 h 336"/>
                  <a:gd name="T8" fmla="*/ 90 w 94"/>
                  <a:gd name="T9" fmla="*/ 336 h 336"/>
                  <a:gd name="T10" fmla="*/ 48 w 94"/>
                  <a:gd name="T11" fmla="*/ 333 h 336"/>
                  <a:gd name="T12" fmla="*/ 12 w 94"/>
                  <a:gd name="T13" fmla="*/ 298 h 336"/>
                  <a:gd name="T14" fmla="*/ 45 w 94"/>
                  <a:gd name="T15" fmla="*/ 304 h 336"/>
                  <a:gd name="T16" fmla="*/ 60 w 94"/>
                  <a:gd name="T17" fmla="*/ 288 h 336"/>
                  <a:gd name="T18" fmla="*/ 33 w 94"/>
                  <a:gd name="T19" fmla="*/ 247 h 336"/>
                  <a:gd name="T20" fmla="*/ 2 w 94"/>
                  <a:gd name="T21" fmla="*/ 255 h 336"/>
                  <a:gd name="T22" fmla="*/ 48 w 94"/>
                  <a:gd name="T23" fmla="*/ 122 h 336"/>
                  <a:gd name="T24" fmla="*/ 74 w 94"/>
                  <a:gd name="T25" fmla="*/ 92 h 336"/>
                  <a:gd name="T26" fmla="*/ 0 w 94"/>
                  <a:gd name="T27" fmla="*/ 15 h 336"/>
                  <a:gd name="T28" fmla="*/ 0 w 94"/>
                  <a:gd name="T29" fmla="*/ 0 h 336"/>
                  <a:gd name="T30" fmla="*/ 0 w 94"/>
                  <a:gd name="T31" fmla="*/ 0 h 3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4"/>
                  <a:gd name="T49" fmla="*/ 0 h 336"/>
                  <a:gd name="T50" fmla="*/ 94 w 94"/>
                  <a:gd name="T51" fmla="*/ 336 h 3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4" h="336">
                    <a:moveTo>
                      <a:pt x="0" y="0"/>
                    </a:moveTo>
                    <a:lnTo>
                      <a:pt x="94" y="89"/>
                    </a:lnTo>
                    <a:lnTo>
                      <a:pt x="43" y="230"/>
                    </a:lnTo>
                    <a:lnTo>
                      <a:pt x="70" y="259"/>
                    </a:lnTo>
                    <a:lnTo>
                      <a:pt x="90" y="336"/>
                    </a:lnTo>
                    <a:lnTo>
                      <a:pt x="48" y="333"/>
                    </a:lnTo>
                    <a:lnTo>
                      <a:pt x="12" y="298"/>
                    </a:lnTo>
                    <a:lnTo>
                      <a:pt x="45" y="304"/>
                    </a:lnTo>
                    <a:lnTo>
                      <a:pt x="60" y="288"/>
                    </a:lnTo>
                    <a:lnTo>
                      <a:pt x="33" y="247"/>
                    </a:lnTo>
                    <a:lnTo>
                      <a:pt x="2" y="255"/>
                    </a:lnTo>
                    <a:lnTo>
                      <a:pt x="48" y="122"/>
                    </a:lnTo>
                    <a:lnTo>
                      <a:pt x="74" y="92"/>
                    </a:lnTo>
                    <a:lnTo>
                      <a:pt x="0" y="15"/>
                    </a:lnTo>
                    <a:lnTo>
                      <a:pt x="0" y="0"/>
                    </a:lnTo>
                    <a:close/>
                  </a:path>
                </a:pathLst>
              </a:custGeom>
              <a:solidFill>
                <a:srgbClr val="000000"/>
              </a:solidFill>
              <a:ln w="9525">
                <a:noFill/>
                <a:round/>
                <a:headEnd/>
                <a:tailEnd/>
              </a:ln>
            </p:spPr>
            <p:txBody>
              <a:bodyPr/>
              <a:lstStyle/>
              <a:p>
                <a:endParaRPr lang="en-US" dirty="0"/>
              </a:p>
            </p:txBody>
          </p:sp>
          <p:sp>
            <p:nvSpPr>
              <p:cNvPr id="247" name="Freeform 393"/>
              <p:cNvSpPr>
                <a:spLocks/>
              </p:cNvSpPr>
              <p:nvPr/>
            </p:nvSpPr>
            <p:spPr bwMode="auto">
              <a:xfrm>
                <a:off x="855" y="2721"/>
                <a:ext cx="32" cy="86"/>
              </a:xfrm>
              <a:custGeom>
                <a:avLst/>
                <a:gdLst>
                  <a:gd name="T0" fmla="*/ 110 w 115"/>
                  <a:gd name="T1" fmla="*/ 0 h 246"/>
                  <a:gd name="T2" fmla="*/ 10 w 115"/>
                  <a:gd name="T3" fmla="*/ 16 h 246"/>
                  <a:gd name="T4" fmla="*/ 0 w 115"/>
                  <a:gd name="T5" fmla="*/ 94 h 246"/>
                  <a:gd name="T6" fmla="*/ 10 w 115"/>
                  <a:gd name="T7" fmla="*/ 216 h 246"/>
                  <a:gd name="T8" fmla="*/ 36 w 115"/>
                  <a:gd name="T9" fmla="*/ 246 h 246"/>
                  <a:gd name="T10" fmla="*/ 92 w 115"/>
                  <a:gd name="T11" fmla="*/ 233 h 246"/>
                  <a:gd name="T12" fmla="*/ 74 w 115"/>
                  <a:gd name="T13" fmla="*/ 189 h 246"/>
                  <a:gd name="T14" fmla="*/ 33 w 115"/>
                  <a:gd name="T15" fmla="*/ 206 h 246"/>
                  <a:gd name="T16" fmla="*/ 18 w 115"/>
                  <a:gd name="T17" fmla="*/ 86 h 246"/>
                  <a:gd name="T18" fmla="*/ 38 w 115"/>
                  <a:gd name="T19" fmla="*/ 40 h 246"/>
                  <a:gd name="T20" fmla="*/ 115 w 115"/>
                  <a:gd name="T21" fmla="*/ 13 h 246"/>
                  <a:gd name="T22" fmla="*/ 110 w 115"/>
                  <a:gd name="T23" fmla="*/ 0 h 246"/>
                  <a:gd name="T24" fmla="*/ 110 w 115"/>
                  <a:gd name="T25" fmla="*/ 0 h 2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5"/>
                  <a:gd name="T40" fmla="*/ 0 h 246"/>
                  <a:gd name="T41" fmla="*/ 115 w 115"/>
                  <a:gd name="T42" fmla="*/ 246 h 2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5" h="246">
                    <a:moveTo>
                      <a:pt x="110" y="0"/>
                    </a:moveTo>
                    <a:lnTo>
                      <a:pt x="10" y="16"/>
                    </a:lnTo>
                    <a:lnTo>
                      <a:pt x="0" y="94"/>
                    </a:lnTo>
                    <a:lnTo>
                      <a:pt x="10" y="216"/>
                    </a:lnTo>
                    <a:lnTo>
                      <a:pt x="36" y="246"/>
                    </a:lnTo>
                    <a:lnTo>
                      <a:pt x="92" y="233"/>
                    </a:lnTo>
                    <a:lnTo>
                      <a:pt x="74" y="189"/>
                    </a:lnTo>
                    <a:lnTo>
                      <a:pt x="33" y="206"/>
                    </a:lnTo>
                    <a:lnTo>
                      <a:pt x="18" y="86"/>
                    </a:lnTo>
                    <a:lnTo>
                      <a:pt x="38" y="40"/>
                    </a:lnTo>
                    <a:lnTo>
                      <a:pt x="115" y="13"/>
                    </a:lnTo>
                    <a:lnTo>
                      <a:pt x="110" y="0"/>
                    </a:lnTo>
                    <a:close/>
                  </a:path>
                </a:pathLst>
              </a:custGeom>
              <a:solidFill>
                <a:srgbClr val="000000"/>
              </a:solidFill>
              <a:ln w="9525">
                <a:noFill/>
                <a:round/>
                <a:headEnd/>
                <a:tailEnd/>
              </a:ln>
            </p:spPr>
            <p:txBody>
              <a:bodyPr/>
              <a:lstStyle/>
              <a:p>
                <a:endParaRPr lang="en-US" dirty="0"/>
              </a:p>
            </p:txBody>
          </p:sp>
          <p:sp>
            <p:nvSpPr>
              <p:cNvPr id="248" name="Freeform 394"/>
              <p:cNvSpPr>
                <a:spLocks/>
              </p:cNvSpPr>
              <p:nvPr/>
            </p:nvSpPr>
            <p:spPr bwMode="auto">
              <a:xfrm>
                <a:off x="873" y="2730"/>
                <a:ext cx="47" cy="121"/>
              </a:xfrm>
              <a:custGeom>
                <a:avLst/>
                <a:gdLst>
                  <a:gd name="T0" fmla="*/ 164 w 164"/>
                  <a:gd name="T1" fmla="*/ 0 h 355"/>
                  <a:gd name="T2" fmla="*/ 57 w 164"/>
                  <a:gd name="T3" fmla="*/ 19 h 355"/>
                  <a:gd name="T4" fmla="*/ 3 w 164"/>
                  <a:gd name="T5" fmla="*/ 73 h 355"/>
                  <a:gd name="T6" fmla="*/ 0 w 164"/>
                  <a:gd name="T7" fmla="*/ 185 h 355"/>
                  <a:gd name="T8" fmla="*/ 24 w 164"/>
                  <a:gd name="T9" fmla="*/ 239 h 355"/>
                  <a:gd name="T10" fmla="*/ 26 w 164"/>
                  <a:gd name="T11" fmla="*/ 269 h 355"/>
                  <a:gd name="T12" fmla="*/ 61 w 164"/>
                  <a:gd name="T13" fmla="*/ 291 h 355"/>
                  <a:gd name="T14" fmla="*/ 94 w 164"/>
                  <a:gd name="T15" fmla="*/ 293 h 355"/>
                  <a:gd name="T16" fmla="*/ 102 w 164"/>
                  <a:gd name="T17" fmla="*/ 342 h 355"/>
                  <a:gd name="T18" fmla="*/ 151 w 164"/>
                  <a:gd name="T19" fmla="*/ 355 h 355"/>
                  <a:gd name="T20" fmla="*/ 135 w 164"/>
                  <a:gd name="T21" fmla="*/ 307 h 355"/>
                  <a:gd name="T22" fmla="*/ 143 w 164"/>
                  <a:gd name="T23" fmla="*/ 253 h 355"/>
                  <a:gd name="T24" fmla="*/ 84 w 164"/>
                  <a:gd name="T25" fmla="*/ 269 h 355"/>
                  <a:gd name="T26" fmla="*/ 51 w 164"/>
                  <a:gd name="T27" fmla="*/ 247 h 355"/>
                  <a:gd name="T28" fmla="*/ 51 w 164"/>
                  <a:gd name="T29" fmla="*/ 218 h 355"/>
                  <a:gd name="T30" fmla="*/ 128 w 164"/>
                  <a:gd name="T31" fmla="*/ 125 h 355"/>
                  <a:gd name="T32" fmla="*/ 84 w 164"/>
                  <a:gd name="T33" fmla="*/ 125 h 355"/>
                  <a:gd name="T34" fmla="*/ 31 w 164"/>
                  <a:gd name="T35" fmla="*/ 198 h 355"/>
                  <a:gd name="T36" fmla="*/ 31 w 164"/>
                  <a:gd name="T37" fmla="*/ 87 h 355"/>
                  <a:gd name="T38" fmla="*/ 72 w 164"/>
                  <a:gd name="T39" fmla="*/ 40 h 355"/>
                  <a:gd name="T40" fmla="*/ 164 w 164"/>
                  <a:gd name="T41" fmla="*/ 0 h 355"/>
                  <a:gd name="T42" fmla="*/ 164 w 164"/>
                  <a:gd name="T43" fmla="*/ 0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4"/>
                  <a:gd name="T67" fmla="*/ 0 h 355"/>
                  <a:gd name="T68" fmla="*/ 164 w 164"/>
                  <a:gd name="T69" fmla="*/ 355 h 35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4" h="355">
                    <a:moveTo>
                      <a:pt x="164" y="0"/>
                    </a:moveTo>
                    <a:lnTo>
                      <a:pt x="57" y="19"/>
                    </a:lnTo>
                    <a:lnTo>
                      <a:pt x="3" y="73"/>
                    </a:lnTo>
                    <a:lnTo>
                      <a:pt x="0" y="185"/>
                    </a:lnTo>
                    <a:lnTo>
                      <a:pt x="24" y="239"/>
                    </a:lnTo>
                    <a:lnTo>
                      <a:pt x="26" y="269"/>
                    </a:lnTo>
                    <a:lnTo>
                      <a:pt x="61" y="291"/>
                    </a:lnTo>
                    <a:lnTo>
                      <a:pt x="94" y="293"/>
                    </a:lnTo>
                    <a:lnTo>
                      <a:pt x="102" y="342"/>
                    </a:lnTo>
                    <a:lnTo>
                      <a:pt x="151" y="355"/>
                    </a:lnTo>
                    <a:lnTo>
                      <a:pt x="135" y="307"/>
                    </a:lnTo>
                    <a:lnTo>
                      <a:pt x="143" y="253"/>
                    </a:lnTo>
                    <a:lnTo>
                      <a:pt x="84" y="269"/>
                    </a:lnTo>
                    <a:lnTo>
                      <a:pt x="51" y="247"/>
                    </a:lnTo>
                    <a:lnTo>
                      <a:pt x="51" y="218"/>
                    </a:lnTo>
                    <a:lnTo>
                      <a:pt x="128" y="125"/>
                    </a:lnTo>
                    <a:lnTo>
                      <a:pt x="84" y="125"/>
                    </a:lnTo>
                    <a:lnTo>
                      <a:pt x="31" y="198"/>
                    </a:lnTo>
                    <a:lnTo>
                      <a:pt x="31" y="87"/>
                    </a:lnTo>
                    <a:lnTo>
                      <a:pt x="72" y="40"/>
                    </a:lnTo>
                    <a:lnTo>
                      <a:pt x="164" y="0"/>
                    </a:lnTo>
                    <a:close/>
                  </a:path>
                </a:pathLst>
              </a:custGeom>
              <a:solidFill>
                <a:srgbClr val="000000"/>
              </a:solidFill>
              <a:ln w="9525">
                <a:noFill/>
                <a:round/>
                <a:headEnd/>
                <a:tailEnd/>
              </a:ln>
            </p:spPr>
            <p:txBody>
              <a:bodyPr/>
              <a:lstStyle/>
              <a:p>
                <a:endParaRPr lang="en-US" dirty="0"/>
              </a:p>
            </p:txBody>
          </p:sp>
          <p:sp>
            <p:nvSpPr>
              <p:cNvPr id="249" name="Freeform 395"/>
              <p:cNvSpPr>
                <a:spLocks/>
              </p:cNvSpPr>
              <p:nvPr/>
            </p:nvSpPr>
            <p:spPr bwMode="auto">
              <a:xfrm>
                <a:off x="923" y="2728"/>
                <a:ext cx="39" cy="122"/>
              </a:xfrm>
              <a:custGeom>
                <a:avLst/>
                <a:gdLst>
                  <a:gd name="T0" fmla="*/ 4 w 140"/>
                  <a:gd name="T1" fmla="*/ 0 h 353"/>
                  <a:gd name="T2" fmla="*/ 71 w 140"/>
                  <a:gd name="T3" fmla="*/ 0 h 353"/>
                  <a:gd name="T4" fmla="*/ 109 w 140"/>
                  <a:gd name="T5" fmla="*/ 90 h 353"/>
                  <a:gd name="T6" fmla="*/ 140 w 140"/>
                  <a:gd name="T7" fmla="*/ 217 h 353"/>
                  <a:gd name="T8" fmla="*/ 117 w 140"/>
                  <a:gd name="T9" fmla="*/ 304 h 353"/>
                  <a:gd name="T10" fmla="*/ 61 w 140"/>
                  <a:gd name="T11" fmla="*/ 350 h 353"/>
                  <a:gd name="T12" fmla="*/ 0 w 140"/>
                  <a:gd name="T13" fmla="*/ 353 h 353"/>
                  <a:gd name="T14" fmla="*/ 28 w 140"/>
                  <a:gd name="T15" fmla="*/ 318 h 353"/>
                  <a:gd name="T16" fmla="*/ 53 w 140"/>
                  <a:gd name="T17" fmla="*/ 324 h 353"/>
                  <a:gd name="T18" fmla="*/ 109 w 140"/>
                  <a:gd name="T19" fmla="*/ 277 h 353"/>
                  <a:gd name="T20" fmla="*/ 115 w 140"/>
                  <a:gd name="T21" fmla="*/ 207 h 353"/>
                  <a:gd name="T22" fmla="*/ 96 w 140"/>
                  <a:gd name="T23" fmla="*/ 175 h 353"/>
                  <a:gd name="T24" fmla="*/ 94 w 140"/>
                  <a:gd name="T25" fmla="*/ 112 h 353"/>
                  <a:gd name="T26" fmla="*/ 68 w 140"/>
                  <a:gd name="T27" fmla="*/ 90 h 353"/>
                  <a:gd name="T28" fmla="*/ 66 w 140"/>
                  <a:gd name="T29" fmla="*/ 14 h 353"/>
                  <a:gd name="T30" fmla="*/ 4 w 140"/>
                  <a:gd name="T31" fmla="*/ 0 h 353"/>
                  <a:gd name="T32" fmla="*/ 4 w 140"/>
                  <a:gd name="T33" fmla="*/ 0 h 35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0"/>
                  <a:gd name="T52" fmla="*/ 0 h 353"/>
                  <a:gd name="T53" fmla="*/ 140 w 140"/>
                  <a:gd name="T54" fmla="*/ 353 h 35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0" h="353">
                    <a:moveTo>
                      <a:pt x="4" y="0"/>
                    </a:moveTo>
                    <a:lnTo>
                      <a:pt x="71" y="0"/>
                    </a:lnTo>
                    <a:lnTo>
                      <a:pt x="109" y="90"/>
                    </a:lnTo>
                    <a:lnTo>
                      <a:pt x="140" y="217"/>
                    </a:lnTo>
                    <a:lnTo>
                      <a:pt x="117" y="304"/>
                    </a:lnTo>
                    <a:lnTo>
                      <a:pt x="61" y="350"/>
                    </a:lnTo>
                    <a:lnTo>
                      <a:pt x="0" y="353"/>
                    </a:lnTo>
                    <a:lnTo>
                      <a:pt x="28" y="318"/>
                    </a:lnTo>
                    <a:lnTo>
                      <a:pt x="53" y="324"/>
                    </a:lnTo>
                    <a:lnTo>
                      <a:pt x="109" y="277"/>
                    </a:lnTo>
                    <a:lnTo>
                      <a:pt x="115" y="207"/>
                    </a:lnTo>
                    <a:lnTo>
                      <a:pt x="96" y="175"/>
                    </a:lnTo>
                    <a:lnTo>
                      <a:pt x="94" y="112"/>
                    </a:lnTo>
                    <a:lnTo>
                      <a:pt x="68" y="90"/>
                    </a:lnTo>
                    <a:lnTo>
                      <a:pt x="66" y="14"/>
                    </a:lnTo>
                    <a:lnTo>
                      <a:pt x="4" y="0"/>
                    </a:lnTo>
                    <a:close/>
                  </a:path>
                </a:pathLst>
              </a:custGeom>
              <a:solidFill>
                <a:srgbClr val="000000"/>
              </a:solidFill>
              <a:ln w="9525">
                <a:noFill/>
                <a:round/>
                <a:headEnd/>
                <a:tailEnd/>
              </a:ln>
            </p:spPr>
            <p:txBody>
              <a:bodyPr/>
              <a:lstStyle/>
              <a:p>
                <a:endParaRPr lang="en-US" dirty="0"/>
              </a:p>
            </p:txBody>
          </p:sp>
          <p:sp>
            <p:nvSpPr>
              <p:cNvPr id="250" name="Freeform 396"/>
              <p:cNvSpPr>
                <a:spLocks/>
              </p:cNvSpPr>
              <p:nvPr/>
            </p:nvSpPr>
            <p:spPr bwMode="auto">
              <a:xfrm>
                <a:off x="800" y="2728"/>
                <a:ext cx="53" cy="58"/>
              </a:xfrm>
              <a:custGeom>
                <a:avLst/>
                <a:gdLst>
                  <a:gd name="T0" fmla="*/ 10 w 183"/>
                  <a:gd name="T1" fmla="*/ 0 h 173"/>
                  <a:gd name="T2" fmla="*/ 41 w 183"/>
                  <a:gd name="T3" fmla="*/ 70 h 173"/>
                  <a:gd name="T4" fmla="*/ 76 w 183"/>
                  <a:gd name="T5" fmla="*/ 78 h 173"/>
                  <a:gd name="T6" fmla="*/ 84 w 183"/>
                  <a:gd name="T7" fmla="*/ 114 h 173"/>
                  <a:gd name="T8" fmla="*/ 183 w 183"/>
                  <a:gd name="T9" fmla="*/ 141 h 173"/>
                  <a:gd name="T10" fmla="*/ 166 w 183"/>
                  <a:gd name="T11" fmla="*/ 163 h 173"/>
                  <a:gd name="T12" fmla="*/ 87 w 183"/>
                  <a:gd name="T13" fmla="*/ 141 h 173"/>
                  <a:gd name="T14" fmla="*/ 31 w 183"/>
                  <a:gd name="T15" fmla="*/ 173 h 173"/>
                  <a:gd name="T16" fmla="*/ 61 w 183"/>
                  <a:gd name="T17" fmla="*/ 111 h 173"/>
                  <a:gd name="T18" fmla="*/ 20 w 183"/>
                  <a:gd name="T19" fmla="*/ 87 h 173"/>
                  <a:gd name="T20" fmla="*/ 0 w 183"/>
                  <a:gd name="T21" fmla="*/ 22 h 173"/>
                  <a:gd name="T22" fmla="*/ 10 w 183"/>
                  <a:gd name="T23" fmla="*/ 0 h 173"/>
                  <a:gd name="T24" fmla="*/ 10 w 183"/>
                  <a:gd name="T25" fmla="*/ 0 h 1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83"/>
                  <a:gd name="T40" fmla="*/ 0 h 173"/>
                  <a:gd name="T41" fmla="*/ 183 w 183"/>
                  <a:gd name="T42" fmla="*/ 173 h 17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83" h="173">
                    <a:moveTo>
                      <a:pt x="10" y="0"/>
                    </a:moveTo>
                    <a:lnTo>
                      <a:pt x="41" y="70"/>
                    </a:lnTo>
                    <a:lnTo>
                      <a:pt x="76" y="78"/>
                    </a:lnTo>
                    <a:lnTo>
                      <a:pt x="84" y="114"/>
                    </a:lnTo>
                    <a:lnTo>
                      <a:pt x="183" y="141"/>
                    </a:lnTo>
                    <a:lnTo>
                      <a:pt x="166" y="163"/>
                    </a:lnTo>
                    <a:lnTo>
                      <a:pt x="87" y="141"/>
                    </a:lnTo>
                    <a:lnTo>
                      <a:pt x="31" y="173"/>
                    </a:lnTo>
                    <a:lnTo>
                      <a:pt x="61" y="111"/>
                    </a:lnTo>
                    <a:lnTo>
                      <a:pt x="20" y="87"/>
                    </a:lnTo>
                    <a:lnTo>
                      <a:pt x="0" y="22"/>
                    </a:lnTo>
                    <a:lnTo>
                      <a:pt x="10" y="0"/>
                    </a:lnTo>
                    <a:close/>
                  </a:path>
                </a:pathLst>
              </a:custGeom>
              <a:solidFill>
                <a:srgbClr val="000000"/>
              </a:solidFill>
              <a:ln w="9525">
                <a:noFill/>
                <a:round/>
                <a:headEnd/>
                <a:tailEnd/>
              </a:ln>
            </p:spPr>
            <p:txBody>
              <a:bodyPr/>
              <a:lstStyle/>
              <a:p>
                <a:endParaRPr lang="en-US" dirty="0"/>
              </a:p>
            </p:txBody>
          </p:sp>
          <p:sp>
            <p:nvSpPr>
              <p:cNvPr id="251" name="Freeform 397"/>
              <p:cNvSpPr>
                <a:spLocks/>
              </p:cNvSpPr>
              <p:nvPr/>
            </p:nvSpPr>
            <p:spPr bwMode="auto">
              <a:xfrm>
                <a:off x="829" y="2764"/>
                <a:ext cx="27" cy="96"/>
              </a:xfrm>
              <a:custGeom>
                <a:avLst/>
                <a:gdLst>
                  <a:gd name="T0" fmla="*/ 95 w 95"/>
                  <a:gd name="T1" fmla="*/ 0 h 278"/>
                  <a:gd name="T2" fmla="*/ 39 w 95"/>
                  <a:gd name="T3" fmla="*/ 56 h 278"/>
                  <a:gd name="T4" fmla="*/ 5 w 95"/>
                  <a:gd name="T5" fmla="*/ 141 h 278"/>
                  <a:gd name="T6" fmla="*/ 0 w 95"/>
                  <a:gd name="T7" fmla="*/ 203 h 278"/>
                  <a:gd name="T8" fmla="*/ 0 w 95"/>
                  <a:gd name="T9" fmla="*/ 276 h 278"/>
                  <a:gd name="T10" fmla="*/ 54 w 95"/>
                  <a:gd name="T11" fmla="*/ 278 h 278"/>
                  <a:gd name="T12" fmla="*/ 36 w 95"/>
                  <a:gd name="T13" fmla="*/ 187 h 278"/>
                  <a:gd name="T14" fmla="*/ 44 w 95"/>
                  <a:gd name="T15" fmla="*/ 100 h 278"/>
                  <a:gd name="T16" fmla="*/ 95 w 95"/>
                  <a:gd name="T17" fmla="*/ 29 h 278"/>
                  <a:gd name="T18" fmla="*/ 95 w 95"/>
                  <a:gd name="T19" fmla="*/ 0 h 278"/>
                  <a:gd name="T20" fmla="*/ 95 w 95"/>
                  <a:gd name="T21" fmla="*/ 0 h 2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5"/>
                  <a:gd name="T34" fmla="*/ 0 h 278"/>
                  <a:gd name="T35" fmla="*/ 95 w 95"/>
                  <a:gd name="T36" fmla="*/ 278 h 2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5" h="278">
                    <a:moveTo>
                      <a:pt x="95" y="0"/>
                    </a:moveTo>
                    <a:lnTo>
                      <a:pt x="39" y="56"/>
                    </a:lnTo>
                    <a:lnTo>
                      <a:pt x="5" y="141"/>
                    </a:lnTo>
                    <a:lnTo>
                      <a:pt x="0" y="203"/>
                    </a:lnTo>
                    <a:lnTo>
                      <a:pt x="0" y="276"/>
                    </a:lnTo>
                    <a:lnTo>
                      <a:pt x="54" y="278"/>
                    </a:lnTo>
                    <a:lnTo>
                      <a:pt x="36" y="187"/>
                    </a:lnTo>
                    <a:lnTo>
                      <a:pt x="44" y="100"/>
                    </a:lnTo>
                    <a:lnTo>
                      <a:pt x="95" y="29"/>
                    </a:lnTo>
                    <a:lnTo>
                      <a:pt x="95" y="0"/>
                    </a:lnTo>
                    <a:close/>
                  </a:path>
                </a:pathLst>
              </a:custGeom>
              <a:solidFill>
                <a:srgbClr val="000000"/>
              </a:solidFill>
              <a:ln w="9525">
                <a:noFill/>
                <a:round/>
                <a:headEnd/>
                <a:tailEnd/>
              </a:ln>
            </p:spPr>
            <p:txBody>
              <a:bodyPr/>
              <a:lstStyle/>
              <a:p>
                <a:endParaRPr lang="en-US" dirty="0"/>
              </a:p>
            </p:txBody>
          </p:sp>
          <p:sp>
            <p:nvSpPr>
              <p:cNvPr id="252" name="Freeform 398"/>
              <p:cNvSpPr>
                <a:spLocks/>
              </p:cNvSpPr>
              <p:nvPr/>
            </p:nvSpPr>
            <p:spPr bwMode="auto">
              <a:xfrm>
                <a:off x="858" y="2843"/>
                <a:ext cx="82" cy="87"/>
              </a:xfrm>
              <a:custGeom>
                <a:avLst/>
                <a:gdLst>
                  <a:gd name="T0" fmla="*/ 270 w 290"/>
                  <a:gd name="T1" fmla="*/ 0 h 255"/>
                  <a:gd name="T2" fmla="*/ 262 w 290"/>
                  <a:gd name="T3" fmla="*/ 81 h 255"/>
                  <a:gd name="T4" fmla="*/ 204 w 290"/>
                  <a:gd name="T5" fmla="*/ 146 h 255"/>
                  <a:gd name="T6" fmla="*/ 135 w 290"/>
                  <a:gd name="T7" fmla="*/ 201 h 255"/>
                  <a:gd name="T8" fmla="*/ 69 w 290"/>
                  <a:gd name="T9" fmla="*/ 201 h 255"/>
                  <a:gd name="T10" fmla="*/ 20 w 290"/>
                  <a:gd name="T11" fmla="*/ 162 h 255"/>
                  <a:gd name="T12" fmla="*/ 0 w 290"/>
                  <a:gd name="T13" fmla="*/ 222 h 255"/>
                  <a:gd name="T14" fmla="*/ 79 w 290"/>
                  <a:gd name="T15" fmla="*/ 255 h 255"/>
                  <a:gd name="T16" fmla="*/ 163 w 290"/>
                  <a:gd name="T17" fmla="*/ 236 h 255"/>
                  <a:gd name="T18" fmla="*/ 262 w 290"/>
                  <a:gd name="T19" fmla="*/ 141 h 255"/>
                  <a:gd name="T20" fmla="*/ 290 w 290"/>
                  <a:gd name="T21" fmla="*/ 76 h 255"/>
                  <a:gd name="T22" fmla="*/ 290 w 290"/>
                  <a:gd name="T23" fmla="*/ 2 h 255"/>
                  <a:gd name="T24" fmla="*/ 270 w 290"/>
                  <a:gd name="T25" fmla="*/ 0 h 255"/>
                  <a:gd name="T26" fmla="*/ 270 w 290"/>
                  <a:gd name="T27" fmla="*/ 0 h 25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0"/>
                  <a:gd name="T43" fmla="*/ 0 h 255"/>
                  <a:gd name="T44" fmla="*/ 290 w 290"/>
                  <a:gd name="T45" fmla="*/ 255 h 25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0" h="255">
                    <a:moveTo>
                      <a:pt x="270" y="0"/>
                    </a:moveTo>
                    <a:lnTo>
                      <a:pt x="262" y="81"/>
                    </a:lnTo>
                    <a:lnTo>
                      <a:pt x="204" y="146"/>
                    </a:lnTo>
                    <a:lnTo>
                      <a:pt x="135" y="201"/>
                    </a:lnTo>
                    <a:lnTo>
                      <a:pt x="69" y="201"/>
                    </a:lnTo>
                    <a:lnTo>
                      <a:pt x="20" y="162"/>
                    </a:lnTo>
                    <a:lnTo>
                      <a:pt x="0" y="222"/>
                    </a:lnTo>
                    <a:lnTo>
                      <a:pt x="79" y="255"/>
                    </a:lnTo>
                    <a:lnTo>
                      <a:pt x="163" y="236"/>
                    </a:lnTo>
                    <a:lnTo>
                      <a:pt x="262" y="141"/>
                    </a:lnTo>
                    <a:lnTo>
                      <a:pt x="290" y="76"/>
                    </a:lnTo>
                    <a:lnTo>
                      <a:pt x="290" y="2"/>
                    </a:lnTo>
                    <a:lnTo>
                      <a:pt x="270" y="0"/>
                    </a:lnTo>
                    <a:close/>
                  </a:path>
                </a:pathLst>
              </a:custGeom>
              <a:solidFill>
                <a:srgbClr val="000000"/>
              </a:solidFill>
              <a:ln w="9525">
                <a:noFill/>
                <a:round/>
                <a:headEnd/>
                <a:tailEnd/>
              </a:ln>
            </p:spPr>
            <p:txBody>
              <a:bodyPr/>
              <a:lstStyle/>
              <a:p>
                <a:endParaRPr lang="en-US" dirty="0"/>
              </a:p>
            </p:txBody>
          </p:sp>
          <p:sp>
            <p:nvSpPr>
              <p:cNvPr id="253" name="Freeform 399"/>
              <p:cNvSpPr>
                <a:spLocks/>
              </p:cNvSpPr>
              <p:nvPr/>
            </p:nvSpPr>
            <p:spPr bwMode="auto">
              <a:xfrm>
                <a:off x="558" y="2295"/>
                <a:ext cx="107" cy="106"/>
              </a:xfrm>
              <a:custGeom>
                <a:avLst/>
                <a:gdLst>
                  <a:gd name="T0" fmla="*/ 329 w 372"/>
                  <a:gd name="T1" fmla="*/ 0 h 311"/>
                  <a:gd name="T2" fmla="*/ 268 w 372"/>
                  <a:gd name="T3" fmla="*/ 49 h 311"/>
                  <a:gd name="T4" fmla="*/ 222 w 372"/>
                  <a:gd name="T5" fmla="*/ 141 h 311"/>
                  <a:gd name="T6" fmla="*/ 0 w 372"/>
                  <a:gd name="T7" fmla="*/ 247 h 311"/>
                  <a:gd name="T8" fmla="*/ 39 w 372"/>
                  <a:gd name="T9" fmla="*/ 271 h 311"/>
                  <a:gd name="T10" fmla="*/ 237 w 372"/>
                  <a:gd name="T11" fmla="*/ 222 h 311"/>
                  <a:gd name="T12" fmla="*/ 286 w 372"/>
                  <a:gd name="T13" fmla="*/ 274 h 311"/>
                  <a:gd name="T14" fmla="*/ 372 w 372"/>
                  <a:gd name="T15" fmla="*/ 311 h 311"/>
                  <a:gd name="T16" fmla="*/ 271 w 372"/>
                  <a:gd name="T17" fmla="*/ 217 h 311"/>
                  <a:gd name="T18" fmla="*/ 261 w 372"/>
                  <a:gd name="T19" fmla="*/ 157 h 311"/>
                  <a:gd name="T20" fmla="*/ 286 w 372"/>
                  <a:gd name="T21" fmla="*/ 66 h 311"/>
                  <a:gd name="T22" fmla="*/ 331 w 372"/>
                  <a:gd name="T23" fmla="*/ 43 h 311"/>
                  <a:gd name="T24" fmla="*/ 359 w 372"/>
                  <a:gd name="T25" fmla="*/ 57 h 311"/>
                  <a:gd name="T26" fmla="*/ 329 w 372"/>
                  <a:gd name="T27" fmla="*/ 0 h 311"/>
                  <a:gd name="T28" fmla="*/ 329 w 372"/>
                  <a:gd name="T29" fmla="*/ 0 h 3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72"/>
                  <a:gd name="T46" fmla="*/ 0 h 311"/>
                  <a:gd name="T47" fmla="*/ 372 w 372"/>
                  <a:gd name="T48" fmla="*/ 311 h 3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72" h="311">
                    <a:moveTo>
                      <a:pt x="329" y="0"/>
                    </a:moveTo>
                    <a:lnTo>
                      <a:pt x="268" y="49"/>
                    </a:lnTo>
                    <a:lnTo>
                      <a:pt x="222" y="141"/>
                    </a:lnTo>
                    <a:lnTo>
                      <a:pt x="0" y="247"/>
                    </a:lnTo>
                    <a:lnTo>
                      <a:pt x="39" y="271"/>
                    </a:lnTo>
                    <a:lnTo>
                      <a:pt x="237" y="222"/>
                    </a:lnTo>
                    <a:lnTo>
                      <a:pt x="286" y="274"/>
                    </a:lnTo>
                    <a:lnTo>
                      <a:pt x="372" y="311"/>
                    </a:lnTo>
                    <a:lnTo>
                      <a:pt x="271" y="217"/>
                    </a:lnTo>
                    <a:lnTo>
                      <a:pt x="261" y="157"/>
                    </a:lnTo>
                    <a:lnTo>
                      <a:pt x="286" y="66"/>
                    </a:lnTo>
                    <a:lnTo>
                      <a:pt x="331" y="43"/>
                    </a:lnTo>
                    <a:lnTo>
                      <a:pt x="359" y="57"/>
                    </a:lnTo>
                    <a:lnTo>
                      <a:pt x="329" y="0"/>
                    </a:lnTo>
                    <a:close/>
                  </a:path>
                </a:pathLst>
              </a:custGeom>
              <a:solidFill>
                <a:srgbClr val="000000"/>
              </a:solidFill>
              <a:ln w="9525">
                <a:noFill/>
                <a:round/>
                <a:headEnd/>
                <a:tailEnd/>
              </a:ln>
            </p:spPr>
            <p:txBody>
              <a:bodyPr/>
              <a:lstStyle/>
              <a:p>
                <a:endParaRPr lang="en-US" dirty="0"/>
              </a:p>
            </p:txBody>
          </p:sp>
          <p:sp>
            <p:nvSpPr>
              <p:cNvPr id="254" name="Freeform 400"/>
              <p:cNvSpPr>
                <a:spLocks/>
              </p:cNvSpPr>
              <p:nvPr/>
            </p:nvSpPr>
            <p:spPr bwMode="auto">
              <a:xfrm>
                <a:off x="622" y="2377"/>
                <a:ext cx="39" cy="148"/>
              </a:xfrm>
              <a:custGeom>
                <a:avLst/>
                <a:gdLst>
                  <a:gd name="T0" fmla="*/ 0 w 139"/>
                  <a:gd name="T1" fmla="*/ 0 h 431"/>
                  <a:gd name="T2" fmla="*/ 0 w 139"/>
                  <a:gd name="T3" fmla="*/ 77 h 431"/>
                  <a:gd name="T4" fmla="*/ 25 w 139"/>
                  <a:gd name="T5" fmla="*/ 137 h 431"/>
                  <a:gd name="T6" fmla="*/ 0 w 139"/>
                  <a:gd name="T7" fmla="*/ 278 h 431"/>
                  <a:gd name="T8" fmla="*/ 30 w 139"/>
                  <a:gd name="T9" fmla="*/ 282 h 431"/>
                  <a:gd name="T10" fmla="*/ 17 w 139"/>
                  <a:gd name="T11" fmla="*/ 431 h 431"/>
                  <a:gd name="T12" fmla="*/ 41 w 139"/>
                  <a:gd name="T13" fmla="*/ 425 h 431"/>
                  <a:gd name="T14" fmla="*/ 48 w 139"/>
                  <a:gd name="T15" fmla="*/ 298 h 431"/>
                  <a:gd name="T16" fmla="*/ 61 w 139"/>
                  <a:gd name="T17" fmla="*/ 270 h 431"/>
                  <a:gd name="T18" fmla="*/ 127 w 139"/>
                  <a:gd name="T19" fmla="*/ 219 h 431"/>
                  <a:gd name="T20" fmla="*/ 139 w 139"/>
                  <a:gd name="T21" fmla="*/ 149 h 431"/>
                  <a:gd name="T22" fmla="*/ 88 w 139"/>
                  <a:gd name="T23" fmla="*/ 129 h 431"/>
                  <a:gd name="T24" fmla="*/ 20 w 139"/>
                  <a:gd name="T25" fmla="*/ 73 h 431"/>
                  <a:gd name="T26" fmla="*/ 17 w 139"/>
                  <a:gd name="T27" fmla="*/ 19 h 431"/>
                  <a:gd name="T28" fmla="*/ 0 w 139"/>
                  <a:gd name="T29" fmla="*/ 0 h 431"/>
                  <a:gd name="T30" fmla="*/ 0 w 139"/>
                  <a:gd name="T31" fmla="*/ 0 h 4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9"/>
                  <a:gd name="T49" fmla="*/ 0 h 431"/>
                  <a:gd name="T50" fmla="*/ 139 w 139"/>
                  <a:gd name="T51" fmla="*/ 431 h 4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9" h="431">
                    <a:moveTo>
                      <a:pt x="0" y="0"/>
                    </a:moveTo>
                    <a:lnTo>
                      <a:pt x="0" y="77"/>
                    </a:lnTo>
                    <a:lnTo>
                      <a:pt x="25" y="137"/>
                    </a:lnTo>
                    <a:lnTo>
                      <a:pt x="0" y="278"/>
                    </a:lnTo>
                    <a:lnTo>
                      <a:pt x="30" y="282"/>
                    </a:lnTo>
                    <a:lnTo>
                      <a:pt x="17" y="431"/>
                    </a:lnTo>
                    <a:lnTo>
                      <a:pt x="41" y="425"/>
                    </a:lnTo>
                    <a:lnTo>
                      <a:pt x="48" y="298"/>
                    </a:lnTo>
                    <a:lnTo>
                      <a:pt x="61" y="270"/>
                    </a:lnTo>
                    <a:lnTo>
                      <a:pt x="127" y="219"/>
                    </a:lnTo>
                    <a:lnTo>
                      <a:pt x="139" y="149"/>
                    </a:lnTo>
                    <a:lnTo>
                      <a:pt x="88" y="129"/>
                    </a:lnTo>
                    <a:lnTo>
                      <a:pt x="20" y="73"/>
                    </a:lnTo>
                    <a:lnTo>
                      <a:pt x="17" y="19"/>
                    </a:lnTo>
                    <a:lnTo>
                      <a:pt x="0" y="0"/>
                    </a:lnTo>
                    <a:close/>
                  </a:path>
                </a:pathLst>
              </a:custGeom>
              <a:solidFill>
                <a:srgbClr val="000000"/>
              </a:solidFill>
              <a:ln w="9525">
                <a:noFill/>
                <a:round/>
                <a:headEnd/>
                <a:tailEnd/>
              </a:ln>
            </p:spPr>
            <p:txBody>
              <a:bodyPr/>
              <a:lstStyle/>
              <a:p>
                <a:endParaRPr lang="en-US" dirty="0"/>
              </a:p>
            </p:txBody>
          </p:sp>
          <p:sp>
            <p:nvSpPr>
              <p:cNvPr id="255" name="Freeform 401"/>
              <p:cNvSpPr>
                <a:spLocks/>
              </p:cNvSpPr>
              <p:nvPr/>
            </p:nvSpPr>
            <p:spPr bwMode="auto">
              <a:xfrm>
                <a:off x="635" y="2259"/>
                <a:ext cx="173" cy="315"/>
              </a:xfrm>
              <a:custGeom>
                <a:avLst/>
                <a:gdLst>
                  <a:gd name="T0" fmla="*/ 60 w 603"/>
                  <a:gd name="T1" fmla="*/ 35 h 917"/>
                  <a:gd name="T2" fmla="*/ 25 w 603"/>
                  <a:gd name="T3" fmla="*/ 74 h 917"/>
                  <a:gd name="T4" fmla="*/ 40 w 603"/>
                  <a:gd name="T5" fmla="*/ 117 h 917"/>
                  <a:gd name="T6" fmla="*/ 80 w 603"/>
                  <a:gd name="T7" fmla="*/ 204 h 917"/>
                  <a:gd name="T8" fmla="*/ 93 w 603"/>
                  <a:gd name="T9" fmla="*/ 312 h 917"/>
                  <a:gd name="T10" fmla="*/ 86 w 603"/>
                  <a:gd name="T11" fmla="*/ 461 h 917"/>
                  <a:gd name="T12" fmla="*/ 60 w 603"/>
                  <a:gd name="T13" fmla="*/ 614 h 917"/>
                  <a:gd name="T14" fmla="*/ 25 w 603"/>
                  <a:gd name="T15" fmla="*/ 747 h 917"/>
                  <a:gd name="T16" fmla="*/ 0 w 603"/>
                  <a:gd name="T17" fmla="*/ 824 h 917"/>
                  <a:gd name="T18" fmla="*/ 93 w 603"/>
                  <a:gd name="T19" fmla="*/ 867 h 917"/>
                  <a:gd name="T20" fmla="*/ 269 w 603"/>
                  <a:gd name="T21" fmla="*/ 911 h 917"/>
                  <a:gd name="T22" fmla="*/ 450 w 603"/>
                  <a:gd name="T23" fmla="*/ 917 h 917"/>
                  <a:gd name="T24" fmla="*/ 312 w 603"/>
                  <a:gd name="T25" fmla="*/ 898 h 917"/>
                  <a:gd name="T26" fmla="*/ 148 w 603"/>
                  <a:gd name="T27" fmla="*/ 855 h 917"/>
                  <a:gd name="T28" fmla="*/ 45 w 603"/>
                  <a:gd name="T29" fmla="*/ 801 h 917"/>
                  <a:gd name="T30" fmla="*/ 99 w 603"/>
                  <a:gd name="T31" fmla="*/ 556 h 917"/>
                  <a:gd name="T32" fmla="*/ 119 w 603"/>
                  <a:gd name="T33" fmla="*/ 409 h 917"/>
                  <a:gd name="T34" fmla="*/ 114 w 603"/>
                  <a:gd name="T35" fmla="*/ 277 h 917"/>
                  <a:gd name="T36" fmla="*/ 103 w 603"/>
                  <a:gd name="T37" fmla="*/ 165 h 917"/>
                  <a:gd name="T38" fmla="*/ 60 w 603"/>
                  <a:gd name="T39" fmla="*/ 65 h 917"/>
                  <a:gd name="T40" fmla="*/ 111 w 603"/>
                  <a:gd name="T41" fmla="*/ 35 h 917"/>
                  <a:gd name="T42" fmla="*/ 198 w 603"/>
                  <a:gd name="T43" fmla="*/ 30 h 917"/>
                  <a:gd name="T44" fmla="*/ 312 w 603"/>
                  <a:gd name="T45" fmla="*/ 43 h 917"/>
                  <a:gd name="T46" fmla="*/ 405 w 603"/>
                  <a:gd name="T47" fmla="*/ 74 h 917"/>
                  <a:gd name="T48" fmla="*/ 462 w 603"/>
                  <a:gd name="T49" fmla="*/ 109 h 917"/>
                  <a:gd name="T50" fmla="*/ 517 w 603"/>
                  <a:gd name="T51" fmla="*/ 169 h 917"/>
                  <a:gd name="T52" fmla="*/ 567 w 603"/>
                  <a:gd name="T53" fmla="*/ 260 h 917"/>
                  <a:gd name="T54" fmla="*/ 581 w 603"/>
                  <a:gd name="T55" fmla="*/ 372 h 917"/>
                  <a:gd name="T56" fmla="*/ 581 w 603"/>
                  <a:gd name="T57" fmla="*/ 526 h 917"/>
                  <a:gd name="T58" fmla="*/ 557 w 603"/>
                  <a:gd name="T59" fmla="*/ 670 h 917"/>
                  <a:gd name="T60" fmla="*/ 526 w 603"/>
                  <a:gd name="T61" fmla="*/ 792 h 917"/>
                  <a:gd name="T62" fmla="*/ 503 w 603"/>
                  <a:gd name="T63" fmla="*/ 871 h 917"/>
                  <a:gd name="T64" fmla="*/ 546 w 603"/>
                  <a:gd name="T65" fmla="*/ 770 h 917"/>
                  <a:gd name="T66" fmla="*/ 585 w 603"/>
                  <a:gd name="T67" fmla="*/ 602 h 917"/>
                  <a:gd name="T68" fmla="*/ 603 w 603"/>
                  <a:gd name="T69" fmla="*/ 451 h 917"/>
                  <a:gd name="T70" fmla="*/ 598 w 603"/>
                  <a:gd name="T71" fmla="*/ 317 h 917"/>
                  <a:gd name="T72" fmla="*/ 573 w 603"/>
                  <a:gd name="T73" fmla="*/ 204 h 917"/>
                  <a:gd name="T74" fmla="*/ 493 w 603"/>
                  <a:gd name="T75" fmla="*/ 101 h 917"/>
                  <a:gd name="T76" fmla="*/ 409 w 603"/>
                  <a:gd name="T77" fmla="*/ 43 h 917"/>
                  <a:gd name="T78" fmla="*/ 312 w 603"/>
                  <a:gd name="T79" fmla="*/ 16 h 917"/>
                  <a:gd name="T80" fmla="*/ 203 w 603"/>
                  <a:gd name="T81" fmla="*/ 0 h 917"/>
                  <a:gd name="T82" fmla="*/ 107 w 603"/>
                  <a:gd name="T83" fmla="*/ 11 h 917"/>
                  <a:gd name="T84" fmla="*/ 60 w 603"/>
                  <a:gd name="T85" fmla="*/ 35 h 917"/>
                  <a:gd name="T86" fmla="*/ 60 w 603"/>
                  <a:gd name="T87" fmla="*/ 35 h 91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03"/>
                  <a:gd name="T133" fmla="*/ 0 h 917"/>
                  <a:gd name="T134" fmla="*/ 603 w 603"/>
                  <a:gd name="T135" fmla="*/ 917 h 91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03" h="917">
                    <a:moveTo>
                      <a:pt x="60" y="35"/>
                    </a:moveTo>
                    <a:lnTo>
                      <a:pt x="25" y="74"/>
                    </a:lnTo>
                    <a:lnTo>
                      <a:pt x="40" y="117"/>
                    </a:lnTo>
                    <a:lnTo>
                      <a:pt x="80" y="204"/>
                    </a:lnTo>
                    <a:lnTo>
                      <a:pt x="93" y="312"/>
                    </a:lnTo>
                    <a:lnTo>
                      <a:pt x="86" y="461"/>
                    </a:lnTo>
                    <a:lnTo>
                      <a:pt x="60" y="614"/>
                    </a:lnTo>
                    <a:lnTo>
                      <a:pt x="25" y="747"/>
                    </a:lnTo>
                    <a:lnTo>
                      <a:pt x="0" y="824"/>
                    </a:lnTo>
                    <a:lnTo>
                      <a:pt x="93" y="867"/>
                    </a:lnTo>
                    <a:lnTo>
                      <a:pt x="269" y="911"/>
                    </a:lnTo>
                    <a:lnTo>
                      <a:pt x="450" y="917"/>
                    </a:lnTo>
                    <a:lnTo>
                      <a:pt x="312" y="898"/>
                    </a:lnTo>
                    <a:lnTo>
                      <a:pt x="148" y="855"/>
                    </a:lnTo>
                    <a:lnTo>
                      <a:pt x="45" y="801"/>
                    </a:lnTo>
                    <a:lnTo>
                      <a:pt x="99" y="556"/>
                    </a:lnTo>
                    <a:lnTo>
                      <a:pt x="119" y="409"/>
                    </a:lnTo>
                    <a:lnTo>
                      <a:pt x="114" y="277"/>
                    </a:lnTo>
                    <a:lnTo>
                      <a:pt x="103" y="165"/>
                    </a:lnTo>
                    <a:lnTo>
                      <a:pt x="60" y="65"/>
                    </a:lnTo>
                    <a:lnTo>
                      <a:pt x="111" y="35"/>
                    </a:lnTo>
                    <a:lnTo>
                      <a:pt x="198" y="30"/>
                    </a:lnTo>
                    <a:lnTo>
                      <a:pt x="312" y="43"/>
                    </a:lnTo>
                    <a:lnTo>
                      <a:pt x="405" y="74"/>
                    </a:lnTo>
                    <a:lnTo>
                      <a:pt x="462" y="109"/>
                    </a:lnTo>
                    <a:lnTo>
                      <a:pt x="517" y="169"/>
                    </a:lnTo>
                    <a:lnTo>
                      <a:pt x="567" y="260"/>
                    </a:lnTo>
                    <a:lnTo>
                      <a:pt x="581" y="372"/>
                    </a:lnTo>
                    <a:lnTo>
                      <a:pt x="581" y="526"/>
                    </a:lnTo>
                    <a:lnTo>
                      <a:pt x="557" y="670"/>
                    </a:lnTo>
                    <a:lnTo>
                      <a:pt x="526" y="792"/>
                    </a:lnTo>
                    <a:lnTo>
                      <a:pt x="503" y="871"/>
                    </a:lnTo>
                    <a:lnTo>
                      <a:pt x="546" y="770"/>
                    </a:lnTo>
                    <a:lnTo>
                      <a:pt x="585" y="602"/>
                    </a:lnTo>
                    <a:lnTo>
                      <a:pt x="603" y="451"/>
                    </a:lnTo>
                    <a:lnTo>
                      <a:pt x="598" y="317"/>
                    </a:lnTo>
                    <a:lnTo>
                      <a:pt x="573" y="204"/>
                    </a:lnTo>
                    <a:lnTo>
                      <a:pt x="493" y="101"/>
                    </a:lnTo>
                    <a:lnTo>
                      <a:pt x="409" y="43"/>
                    </a:lnTo>
                    <a:lnTo>
                      <a:pt x="312" y="16"/>
                    </a:lnTo>
                    <a:lnTo>
                      <a:pt x="203" y="0"/>
                    </a:lnTo>
                    <a:lnTo>
                      <a:pt x="107" y="11"/>
                    </a:lnTo>
                    <a:lnTo>
                      <a:pt x="60" y="35"/>
                    </a:lnTo>
                    <a:close/>
                  </a:path>
                </a:pathLst>
              </a:custGeom>
              <a:solidFill>
                <a:srgbClr val="000000"/>
              </a:solidFill>
              <a:ln w="9525">
                <a:noFill/>
                <a:round/>
                <a:headEnd/>
                <a:tailEnd/>
              </a:ln>
            </p:spPr>
            <p:txBody>
              <a:bodyPr/>
              <a:lstStyle/>
              <a:p>
                <a:endParaRPr lang="en-US" dirty="0"/>
              </a:p>
            </p:txBody>
          </p:sp>
          <p:sp>
            <p:nvSpPr>
              <p:cNvPr id="256" name="Freeform 402"/>
              <p:cNvSpPr>
                <a:spLocks/>
              </p:cNvSpPr>
              <p:nvPr/>
            </p:nvSpPr>
            <p:spPr bwMode="auto">
              <a:xfrm>
                <a:off x="683" y="2359"/>
                <a:ext cx="105" cy="109"/>
              </a:xfrm>
              <a:custGeom>
                <a:avLst/>
                <a:gdLst>
                  <a:gd name="T0" fmla="*/ 369 w 369"/>
                  <a:gd name="T1" fmla="*/ 87 h 318"/>
                  <a:gd name="T2" fmla="*/ 283 w 369"/>
                  <a:gd name="T3" fmla="*/ 92 h 318"/>
                  <a:gd name="T4" fmla="*/ 173 w 369"/>
                  <a:gd name="T5" fmla="*/ 71 h 318"/>
                  <a:gd name="T6" fmla="*/ 15 w 369"/>
                  <a:gd name="T7" fmla="*/ 0 h 318"/>
                  <a:gd name="T8" fmla="*/ 10 w 369"/>
                  <a:gd name="T9" fmla="*/ 117 h 318"/>
                  <a:gd name="T10" fmla="*/ 0 w 369"/>
                  <a:gd name="T11" fmla="*/ 233 h 318"/>
                  <a:gd name="T12" fmla="*/ 71 w 369"/>
                  <a:gd name="T13" fmla="*/ 279 h 318"/>
                  <a:gd name="T14" fmla="*/ 191 w 369"/>
                  <a:gd name="T15" fmla="*/ 310 h 318"/>
                  <a:gd name="T16" fmla="*/ 342 w 369"/>
                  <a:gd name="T17" fmla="*/ 318 h 318"/>
                  <a:gd name="T18" fmla="*/ 194 w 369"/>
                  <a:gd name="T19" fmla="*/ 293 h 318"/>
                  <a:gd name="T20" fmla="*/ 74 w 369"/>
                  <a:gd name="T21" fmla="*/ 256 h 318"/>
                  <a:gd name="T22" fmla="*/ 26 w 369"/>
                  <a:gd name="T23" fmla="*/ 223 h 318"/>
                  <a:gd name="T24" fmla="*/ 33 w 369"/>
                  <a:gd name="T25" fmla="*/ 84 h 318"/>
                  <a:gd name="T26" fmla="*/ 33 w 369"/>
                  <a:gd name="T27" fmla="*/ 27 h 318"/>
                  <a:gd name="T28" fmla="*/ 112 w 369"/>
                  <a:gd name="T29" fmla="*/ 68 h 318"/>
                  <a:gd name="T30" fmla="*/ 170 w 369"/>
                  <a:gd name="T31" fmla="*/ 87 h 318"/>
                  <a:gd name="T32" fmla="*/ 283 w 369"/>
                  <a:gd name="T33" fmla="*/ 111 h 318"/>
                  <a:gd name="T34" fmla="*/ 369 w 369"/>
                  <a:gd name="T35" fmla="*/ 87 h 318"/>
                  <a:gd name="T36" fmla="*/ 369 w 369"/>
                  <a:gd name="T37" fmla="*/ 87 h 3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318"/>
                  <a:gd name="T59" fmla="*/ 369 w 369"/>
                  <a:gd name="T60" fmla="*/ 318 h 3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318">
                    <a:moveTo>
                      <a:pt x="369" y="87"/>
                    </a:moveTo>
                    <a:lnTo>
                      <a:pt x="283" y="92"/>
                    </a:lnTo>
                    <a:lnTo>
                      <a:pt x="173" y="71"/>
                    </a:lnTo>
                    <a:lnTo>
                      <a:pt x="15" y="0"/>
                    </a:lnTo>
                    <a:lnTo>
                      <a:pt x="10" y="117"/>
                    </a:lnTo>
                    <a:lnTo>
                      <a:pt x="0" y="233"/>
                    </a:lnTo>
                    <a:lnTo>
                      <a:pt x="71" y="279"/>
                    </a:lnTo>
                    <a:lnTo>
                      <a:pt x="191" y="310"/>
                    </a:lnTo>
                    <a:lnTo>
                      <a:pt x="342" y="318"/>
                    </a:lnTo>
                    <a:lnTo>
                      <a:pt x="194" y="293"/>
                    </a:lnTo>
                    <a:lnTo>
                      <a:pt x="74" y="256"/>
                    </a:lnTo>
                    <a:lnTo>
                      <a:pt x="26" y="223"/>
                    </a:lnTo>
                    <a:lnTo>
                      <a:pt x="33" y="84"/>
                    </a:lnTo>
                    <a:lnTo>
                      <a:pt x="33" y="27"/>
                    </a:lnTo>
                    <a:lnTo>
                      <a:pt x="112" y="68"/>
                    </a:lnTo>
                    <a:lnTo>
                      <a:pt x="170" y="87"/>
                    </a:lnTo>
                    <a:lnTo>
                      <a:pt x="283" y="111"/>
                    </a:lnTo>
                    <a:lnTo>
                      <a:pt x="369" y="87"/>
                    </a:lnTo>
                    <a:close/>
                  </a:path>
                </a:pathLst>
              </a:custGeom>
              <a:solidFill>
                <a:srgbClr val="000000"/>
              </a:solidFill>
              <a:ln w="9525">
                <a:noFill/>
                <a:round/>
                <a:headEnd/>
                <a:tailEnd/>
              </a:ln>
            </p:spPr>
            <p:txBody>
              <a:bodyPr/>
              <a:lstStyle/>
              <a:p>
                <a:endParaRPr lang="en-US" dirty="0"/>
              </a:p>
            </p:txBody>
          </p:sp>
          <p:sp>
            <p:nvSpPr>
              <p:cNvPr id="257" name="Freeform 403"/>
              <p:cNvSpPr>
                <a:spLocks/>
              </p:cNvSpPr>
              <p:nvPr/>
            </p:nvSpPr>
            <p:spPr bwMode="auto">
              <a:xfrm>
                <a:off x="663" y="2549"/>
                <a:ext cx="96" cy="157"/>
              </a:xfrm>
              <a:custGeom>
                <a:avLst/>
                <a:gdLst>
                  <a:gd name="T0" fmla="*/ 18 w 338"/>
                  <a:gd name="T1" fmla="*/ 0 h 460"/>
                  <a:gd name="T2" fmla="*/ 122 w 338"/>
                  <a:gd name="T3" fmla="*/ 81 h 460"/>
                  <a:gd name="T4" fmla="*/ 79 w 338"/>
                  <a:gd name="T5" fmla="*/ 164 h 460"/>
                  <a:gd name="T6" fmla="*/ 122 w 338"/>
                  <a:gd name="T7" fmla="*/ 400 h 460"/>
                  <a:gd name="T8" fmla="*/ 178 w 338"/>
                  <a:gd name="T9" fmla="*/ 274 h 460"/>
                  <a:gd name="T10" fmla="*/ 268 w 338"/>
                  <a:gd name="T11" fmla="*/ 184 h 460"/>
                  <a:gd name="T12" fmla="*/ 229 w 338"/>
                  <a:gd name="T13" fmla="*/ 135 h 460"/>
                  <a:gd name="T14" fmla="*/ 189 w 338"/>
                  <a:gd name="T15" fmla="*/ 65 h 460"/>
                  <a:gd name="T16" fmla="*/ 229 w 338"/>
                  <a:gd name="T17" fmla="*/ 62 h 460"/>
                  <a:gd name="T18" fmla="*/ 242 w 338"/>
                  <a:gd name="T19" fmla="*/ 116 h 460"/>
                  <a:gd name="T20" fmla="*/ 303 w 338"/>
                  <a:gd name="T21" fmla="*/ 176 h 460"/>
                  <a:gd name="T22" fmla="*/ 275 w 338"/>
                  <a:gd name="T23" fmla="*/ 216 h 460"/>
                  <a:gd name="T24" fmla="*/ 338 w 338"/>
                  <a:gd name="T25" fmla="*/ 268 h 460"/>
                  <a:gd name="T26" fmla="*/ 336 w 338"/>
                  <a:gd name="T27" fmla="*/ 290 h 460"/>
                  <a:gd name="T28" fmla="*/ 260 w 338"/>
                  <a:gd name="T29" fmla="*/ 241 h 460"/>
                  <a:gd name="T30" fmla="*/ 204 w 338"/>
                  <a:gd name="T31" fmla="*/ 295 h 460"/>
                  <a:gd name="T32" fmla="*/ 102 w 338"/>
                  <a:gd name="T33" fmla="*/ 460 h 460"/>
                  <a:gd name="T34" fmla="*/ 86 w 338"/>
                  <a:gd name="T35" fmla="*/ 290 h 460"/>
                  <a:gd name="T36" fmla="*/ 36 w 338"/>
                  <a:gd name="T37" fmla="*/ 164 h 460"/>
                  <a:gd name="T38" fmla="*/ 92 w 338"/>
                  <a:gd name="T39" fmla="*/ 97 h 460"/>
                  <a:gd name="T40" fmla="*/ 0 w 338"/>
                  <a:gd name="T41" fmla="*/ 2 h 460"/>
                  <a:gd name="T42" fmla="*/ 18 w 338"/>
                  <a:gd name="T43" fmla="*/ 0 h 460"/>
                  <a:gd name="T44" fmla="*/ 18 w 338"/>
                  <a:gd name="T45" fmla="*/ 0 h 4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8"/>
                  <a:gd name="T70" fmla="*/ 0 h 460"/>
                  <a:gd name="T71" fmla="*/ 338 w 338"/>
                  <a:gd name="T72" fmla="*/ 460 h 46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8" h="460">
                    <a:moveTo>
                      <a:pt x="18" y="0"/>
                    </a:moveTo>
                    <a:lnTo>
                      <a:pt x="122" y="81"/>
                    </a:lnTo>
                    <a:lnTo>
                      <a:pt x="79" y="164"/>
                    </a:lnTo>
                    <a:lnTo>
                      <a:pt x="122" y="400"/>
                    </a:lnTo>
                    <a:lnTo>
                      <a:pt x="178" y="274"/>
                    </a:lnTo>
                    <a:lnTo>
                      <a:pt x="268" y="184"/>
                    </a:lnTo>
                    <a:lnTo>
                      <a:pt x="229" y="135"/>
                    </a:lnTo>
                    <a:lnTo>
                      <a:pt x="189" y="65"/>
                    </a:lnTo>
                    <a:lnTo>
                      <a:pt x="229" y="62"/>
                    </a:lnTo>
                    <a:lnTo>
                      <a:pt x="242" y="116"/>
                    </a:lnTo>
                    <a:lnTo>
                      <a:pt x="303" y="176"/>
                    </a:lnTo>
                    <a:lnTo>
                      <a:pt x="275" y="216"/>
                    </a:lnTo>
                    <a:lnTo>
                      <a:pt x="338" y="268"/>
                    </a:lnTo>
                    <a:lnTo>
                      <a:pt x="336" y="290"/>
                    </a:lnTo>
                    <a:lnTo>
                      <a:pt x="260" y="241"/>
                    </a:lnTo>
                    <a:lnTo>
                      <a:pt x="204" y="295"/>
                    </a:lnTo>
                    <a:lnTo>
                      <a:pt x="102" y="460"/>
                    </a:lnTo>
                    <a:lnTo>
                      <a:pt x="86" y="290"/>
                    </a:lnTo>
                    <a:lnTo>
                      <a:pt x="36" y="164"/>
                    </a:lnTo>
                    <a:lnTo>
                      <a:pt x="92" y="97"/>
                    </a:lnTo>
                    <a:lnTo>
                      <a:pt x="0" y="2"/>
                    </a:lnTo>
                    <a:lnTo>
                      <a:pt x="18" y="0"/>
                    </a:lnTo>
                    <a:close/>
                  </a:path>
                </a:pathLst>
              </a:custGeom>
              <a:solidFill>
                <a:srgbClr val="000000"/>
              </a:solidFill>
              <a:ln w="9525">
                <a:noFill/>
                <a:round/>
                <a:headEnd/>
                <a:tailEnd/>
              </a:ln>
            </p:spPr>
            <p:txBody>
              <a:bodyPr/>
              <a:lstStyle/>
              <a:p>
                <a:endParaRPr lang="en-US" dirty="0"/>
              </a:p>
            </p:txBody>
          </p:sp>
          <p:sp>
            <p:nvSpPr>
              <p:cNvPr id="258" name="Freeform 404"/>
              <p:cNvSpPr>
                <a:spLocks/>
              </p:cNvSpPr>
              <p:nvPr/>
            </p:nvSpPr>
            <p:spPr bwMode="auto">
              <a:xfrm>
                <a:off x="683" y="2569"/>
                <a:ext cx="35" cy="105"/>
              </a:xfrm>
              <a:custGeom>
                <a:avLst/>
                <a:gdLst>
                  <a:gd name="T0" fmla="*/ 0 w 123"/>
                  <a:gd name="T1" fmla="*/ 137 h 305"/>
                  <a:gd name="T2" fmla="*/ 53 w 123"/>
                  <a:gd name="T3" fmla="*/ 154 h 305"/>
                  <a:gd name="T4" fmla="*/ 84 w 123"/>
                  <a:gd name="T5" fmla="*/ 129 h 305"/>
                  <a:gd name="T6" fmla="*/ 100 w 123"/>
                  <a:gd name="T7" fmla="*/ 0 h 305"/>
                  <a:gd name="T8" fmla="*/ 123 w 123"/>
                  <a:gd name="T9" fmla="*/ 0 h 305"/>
                  <a:gd name="T10" fmla="*/ 102 w 123"/>
                  <a:gd name="T11" fmla="*/ 110 h 305"/>
                  <a:gd name="T12" fmla="*/ 104 w 123"/>
                  <a:gd name="T13" fmla="*/ 143 h 305"/>
                  <a:gd name="T14" fmla="*/ 38 w 123"/>
                  <a:gd name="T15" fmla="*/ 305 h 305"/>
                  <a:gd name="T16" fmla="*/ 71 w 123"/>
                  <a:gd name="T17" fmla="*/ 178 h 305"/>
                  <a:gd name="T18" fmla="*/ 48 w 123"/>
                  <a:gd name="T19" fmla="*/ 178 h 305"/>
                  <a:gd name="T20" fmla="*/ 2 w 123"/>
                  <a:gd name="T21" fmla="*/ 156 h 305"/>
                  <a:gd name="T22" fmla="*/ 0 w 123"/>
                  <a:gd name="T23" fmla="*/ 137 h 305"/>
                  <a:gd name="T24" fmla="*/ 0 w 123"/>
                  <a:gd name="T25" fmla="*/ 137 h 30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3"/>
                  <a:gd name="T40" fmla="*/ 0 h 305"/>
                  <a:gd name="T41" fmla="*/ 123 w 123"/>
                  <a:gd name="T42" fmla="*/ 305 h 30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3" h="305">
                    <a:moveTo>
                      <a:pt x="0" y="137"/>
                    </a:moveTo>
                    <a:lnTo>
                      <a:pt x="53" y="154"/>
                    </a:lnTo>
                    <a:lnTo>
                      <a:pt x="84" y="129"/>
                    </a:lnTo>
                    <a:lnTo>
                      <a:pt x="100" y="0"/>
                    </a:lnTo>
                    <a:lnTo>
                      <a:pt x="123" y="0"/>
                    </a:lnTo>
                    <a:lnTo>
                      <a:pt x="102" y="110"/>
                    </a:lnTo>
                    <a:lnTo>
                      <a:pt x="104" y="143"/>
                    </a:lnTo>
                    <a:lnTo>
                      <a:pt x="38" y="305"/>
                    </a:lnTo>
                    <a:lnTo>
                      <a:pt x="71" y="178"/>
                    </a:lnTo>
                    <a:lnTo>
                      <a:pt x="48" y="178"/>
                    </a:lnTo>
                    <a:lnTo>
                      <a:pt x="2" y="156"/>
                    </a:lnTo>
                    <a:lnTo>
                      <a:pt x="0" y="137"/>
                    </a:lnTo>
                    <a:close/>
                  </a:path>
                </a:pathLst>
              </a:custGeom>
              <a:solidFill>
                <a:srgbClr val="000000"/>
              </a:solidFill>
              <a:ln w="9525">
                <a:noFill/>
                <a:round/>
                <a:headEnd/>
                <a:tailEnd/>
              </a:ln>
            </p:spPr>
            <p:txBody>
              <a:bodyPr/>
              <a:lstStyle/>
              <a:p>
                <a:endParaRPr lang="en-US" dirty="0"/>
              </a:p>
            </p:txBody>
          </p:sp>
          <p:sp>
            <p:nvSpPr>
              <p:cNvPr id="259" name="Freeform 405"/>
              <p:cNvSpPr>
                <a:spLocks/>
              </p:cNvSpPr>
              <p:nvPr/>
            </p:nvSpPr>
            <p:spPr bwMode="auto">
              <a:xfrm>
                <a:off x="485" y="2869"/>
                <a:ext cx="43" cy="131"/>
              </a:xfrm>
              <a:custGeom>
                <a:avLst/>
                <a:gdLst>
                  <a:gd name="T0" fmla="*/ 46 w 149"/>
                  <a:gd name="T1" fmla="*/ 14 h 387"/>
                  <a:gd name="T2" fmla="*/ 12 w 149"/>
                  <a:gd name="T3" fmla="*/ 82 h 387"/>
                  <a:gd name="T4" fmla="*/ 3 w 149"/>
                  <a:gd name="T5" fmla="*/ 152 h 387"/>
                  <a:gd name="T6" fmla="*/ 0 w 149"/>
                  <a:gd name="T7" fmla="*/ 271 h 387"/>
                  <a:gd name="T8" fmla="*/ 48 w 149"/>
                  <a:gd name="T9" fmla="*/ 344 h 387"/>
                  <a:gd name="T10" fmla="*/ 95 w 149"/>
                  <a:gd name="T11" fmla="*/ 387 h 387"/>
                  <a:gd name="T12" fmla="*/ 149 w 149"/>
                  <a:gd name="T13" fmla="*/ 387 h 387"/>
                  <a:gd name="T14" fmla="*/ 55 w 149"/>
                  <a:gd name="T15" fmla="*/ 305 h 387"/>
                  <a:gd name="T16" fmla="*/ 28 w 149"/>
                  <a:gd name="T17" fmla="*/ 179 h 387"/>
                  <a:gd name="T18" fmla="*/ 43 w 149"/>
                  <a:gd name="T19" fmla="*/ 75 h 387"/>
                  <a:gd name="T20" fmla="*/ 66 w 149"/>
                  <a:gd name="T21" fmla="*/ 0 h 387"/>
                  <a:gd name="T22" fmla="*/ 46 w 149"/>
                  <a:gd name="T23" fmla="*/ 14 h 387"/>
                  <a:gd name="T24" fmla="*/ 46 w 149"/>
                  <a:gd name="T25" fmla="*/ 14 h 38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9"/>
                  <a:gd name="T40" fmla="*/ 0 h 387"/>
                  <a:gd name="T41" fmla="*/ 149 w 149"/>
                  <a:gd name="T42" fmla="*/ 387 h 38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9" h="387">
                    <a:moveTo>
                      <a:pt x="46" y="14"/>
                    </a:moveTo>
                    <a:lnTo>
                      <a:pt x="12" y="82"/>
                    </a:lnTo>
                    <a:lnTo>
                      <a:pt x="3" y="152"/>
                    </a:lnTo>
                    <a:lnTo>
                      <a:pt x="0" y="271"/>
                    </a:lnTo>
                    <a:lnTo>
                      <a:pt x="48" y="344"/>
                    </a:lnTo>
                    <a:lnTo>
                      <a:pt x="95" y="387"/>
                    </a:lnTo>
                    <a:lnTo>
                      <a:pt x="149" y="387"/>
                    </a:lnTo>
                    <a:lnTo>
                      <a:pt x="55" y="305"/>
                    </a:lnTo>
                    <a:lnTo>
                      <a:pt x="28" y="179"/>
                    </a:lnTo>
                    <a:lnTo>
                      <a:pt x="43" y="75"/>
                    </a:lnTo>
                    <a:lnTo>
                      <a:pt x="66" y="0"/>
                    </a:lnTo>
                    <a:lnTo>
                      <a:pt x="46" y="14"/>
                    </a:lnTo>
                    <a:close/>
                  </a:path>
                </a:pathLst>
              </a:custGeom>
              <a:solidFill>
                <a:srgbClr val="000000"/>
              </a:solidFill>
              <a:ln w="9525">
                <a:noFill/>
                <a:round/>
                <a:headEnd/>
                <a:tailEnd/>
              </a:ln>
            </p:spPr>
            <p:txBody>
              <a:bodyPr/>
              <a:lstStyle/>
              <a:p>
                <a:endParaRPr lang="en-US" dirty="0"/>
              </a:p>
            </p:txBody>
          </p:sp>
          <p:sp>
            <p:nvSpPr>
              <p:cNvPr id="260" name="Freeform 406"/>
              <p:cNvSpPr>
                <a:spLocks/>
              </p:cNvSpPr>
              <p:nvPr/>
            </p:nvSpPr>
            <p:spPr bwMode="auto">
              <a:xfrm>
                <a:off x="440" y="2997"/>
                <a:ext cx="106" cy="113"/>
              </a:xfrm>
              <a:custGeom>
                <a:avLst/>
                <a:gdLst>
                  <a:gd name="T0" fmla="*/ 109 w 376"/>
                  <a:gd name="T1" fmla="*/ 0 h 334"/>
                  <a:gd name="T2" fmla="*/ 200 w 376"/>
                  <a:gd name="T3" fmla="*/ 6 h 334"/>
                  <a:gd name="T4" fmla="*/ 359 w 376"/>
                  <a:gd name="T5" fmla="*/ 5 h 334"/>
                  <a:gd name="T6" fmla="*/ 376 w 376"/>
                  <a:gd name="T7" fmla="*/ 70 h 334"/>
                  <a:gd name="T8" fmla="*/ 327 w 376"/>
                  <a:gd name="T9" fmla="*/ 68 h 334"/>
                  <a:gd name="T10" fmla="*/ 302 w 376"/>
                  <a:gd name="T11" fmla="*/ 151 h 334"/>
                  <a:gd name="T12" fmla="*/ 285 w 376"/>
                  <a:gd name="T13" fmla="*/ 274 h 334"/>
                  <a:gd name="T14" fmla="*/ 141 w 376"/>
                  <a:gd name="T15" fmla="*/ 257 h 334"/>
                  <a:gd name="T16" fmla="*/ 98 w 376"/>
                  <a:gd name="T17" fmla="*/ 267 h 334"/>
                  <a:gd name="T18" fmla="*/ 65 w 376"/>
                  <a:gd name="T19" fmla="*/ 290 h 334"/>
                  <a:gd name="T20" fmla="*/ 72 w 376"/>
                  <a:gd name="T21" fmla="*/ 334 h 334"/>
                  <a:gd name="T22" fmla="*/ 40 w 376"/>
                  <a:gd name="T23" fmla="*/ 319 h 334"/>
                  <a:gd name="T24" fmla="*/ 46 w 376"/>
                  <a:gd name="T25" fmla="*/ 279 h 334"/>
                  <a:gd name="T26" fmla="*/ 83 w 376"/>
                  <a:gd name="T27" fmla="*/ 245 h 334"/>
                  <a:gd name="T28" fmla="*/ 0 w 376"/>
                  <a:gd name="T29" fmla="*/ 168 h 334"/>
                  <a:gd name="T30" fmla="*/ 104 w 376"/>
                  <a:gd name="T31" fmla="*/ 230 h 334"/>
                  <a:gd name="T32" fmla="*/ 261 w 376"/>
                  <a:gd name="T33" fmla="*/ 221 h 334"/>
                  <a:gd name="T34" fmla="*/ 267 w 376"/>
                  <a:gd name="T35" fmla="*/ 153 h 334"/>
                  <a:gd name="T36" fmla="*/ 304 w 376"/>
                  <a:gd name="T37" fmla="*/ 59 h 334"/>
                  <a:gd name="T38" fmla="*/ 333 w 376"/>
                  <a:gd name="T39" fmla="*/ 25 h 334"/>
                  <a:gd name="T40" fmla="*/ 221 w 376"/>
                  <a:gd name="T41" fmla="*/ 25 h 334"/>
                  <a:gd name="T42" fmla="*/ 72 w 376"/>
                  <a:gd name="T43" fmla="*/ 6 h 334"/>
                  <a:gd name="T44" fmla="*/ 109 w 376"/>
                  <a:gd name="T45" fmla="*/ 0 h 334"/>
                  <a:gd name="T46" fmla="*/ 109 w 376"/>
                  <a:gd name="T47" fmla="*/ 0 h 3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76"/>
                  <a:gd name="T73" fmla="*/ 0 h 334"/>
                  <a:gd name="T74" fmla="*/ 376 w 376"/>
                  <a:gd name="T75" fmla="*/ 334 h 3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76" h="334">
                    <a:moveTo>
                      <a:pt x="109" y="0"/>
                    </a:moveTo>
                    <a:lnTo>
                      <a:pt x="200" y="6"/>
                    </a:lnTo>
                    <a:lnTo>
                      <a:pt x="359" y="5"/>
                    </a:lnTo>
                    <a:lnTo>
                      <a:pt x="376" y="70"/>
                    </a:lnTo>
                    <a:lnTo>
                      <a:pt x="327" y="68"/>
                    </a:lnTo>
                    <a:lnTo>
                      <a:pt x="302" y="151"/>
                    </a:lnTo>
                    <a:lnTo>
                      <a:pt x="285" y="274"/>
                    </a:lnTo>
                    <a:lnTo>
                      <a:pt x="141" y="257"/>
                    </a:lnTo>
                    <a:lnTo>
                      <a:pt x="98" y="267"/>
                    </a:lnTo>
                    <a:lnTo>
                      <a:pt x="65" y="290"/>
                    </a:lnTo>
                    <a:lnTo>
                      <a:pt x="72" y="334"/>
                    </a:lnTo>
                    <a:lnTo>
                      <a:pt x="40" y="319"/>
                    </a:lnTo>
                    <a:lnTo>
                      <a:pt x="46" y="279"/>
                    </a:lnTo>
                    <a:lnTo>
                      <a:pt x="83" y="245"/>
                    </a:lnTo>
                    <a:lnTo>
                      <a:pt x="0" y="168"/>
                    </a:lnTo>
                    <a:lnTo>
                      <a:pt x="104" y="230"/>
                    </a:lnTo>
                    <a:lnTo>
                      <a:pt x="261" y="221"/>
                    </a:lnTo>
                    <a:lnTo>
                      <a:pt x="267" y="153"/>
                    </a:lnTo>
                    <a:lnTo>
                      <a:pt x="304" y="59"/>
                    </a:lnTo>
                    <a:lnTo>
                      <a:pt x="333" y="25"/>
                    </a:lnTo>
                    <a:lnTo>
                      <a:pt x="221" y="25"/>
                    </a:lnTo>
                    <a:lnTo>
                      <a:pt x="72" y="6"/>
                    </a:lnTo>
                    <a:lnTo>
                      <a:pt x="109" y="0"/>
                    </a:lnTo>
                    <a:close/>
                  </a:path>
                </a:pathLst>
              </a:custGeom>
              <a:solidFill>
                <a:srgbClr val="000000"/>
              </a:solidFill>
              <a:ln w="9525">
                <a:noFill/>
                <a:round/>
                <a:headEnd/>
                <a:tailEnd/>
              </a:ln>
            </p:spPr>
            <p:txBody>
              <a:bodyPr/>
              <a:lstStyle/>
              <a:p>
                <a:endParaRPr lang="en-US" dirty="0"/>
              </a:p>
            </p:txBody>
          </p:sp>
          <p:sp>
            <p:nvSpPr>
              <p:cNvPr id="261" name="Freeform 407"/>
              <p:cNvSpPr>
                <a:spLocks/>
              </p:cNvSpPr>
              <p:nvPr/>
            </p:nvSpPr>
            <p:spPr bwMode="auto">
              <a:xfrm>
                <a:off x="387" y="2947"/>
                <a:ext cx="113" cy="223"/>
              </a:xfrm>
              <a:custGeom>
                <a:avLst/>
                <a:gdLst>
                  <a:gd name="T0" fmla="*/ 296 w 393"/>
                  <a:gd name="T1" fmla="*/ 151 h 652"/>
                  <a:gd name="T2" fmla="*/ 283 w 393"/>
                  <a:gd name="T3" fmla="*/ 84 h 652"/>
                  <a:gd name="T4" fmla="*/ 234 w 393"/>
                  <a:gd name="T5" fmla="*/ 32 h 652"/>
                  <a:gd name="T6" fmla="*/ 158 w 393"/>
                  <a:gd name="T7" fmla="*/ 0 h 652"/>
                  <a:gd name="T8" fmla="*/ 109 w 393"/>
                  <a:gd name="T9" fmla="*/ 5 h 652"/>
                  <a:gd name="T10" fmla="*/ 21 w 393"/>
                  <a:gd name="T11" fmla="*/ 234 h 652"/>
                  <a:gd name="T12" fmla="*/ 84 w 393"/>
                  <a:gd name="T13" fmla="*/ 266 h 652"/>
                  <a:gd name="T14" fmla="*/ 81 w 393"/>
                  <a:gd name="T15" fmla="*/ 322 h 652"/>
                  <a:gd name="T16" fmla="*/ 52 w 393"/>
                  <a:gd name="T17" fmla="*/ 404 h 652"/>
                  <a:gd name="T18" fmla="*/ 18 w 393"/>
                  <a:gd name="T19" fmla="*/ 453 h 652"/>
                  <a:gd name="T20" fmla="*/ 0 w 393"/>
                  <a:gd name="T21" fmla="*/ 520 h 652"/>
                  <a:gd name="T22" fmla="*/ 0 w 393"/>
                  <a:gd name="T23" fmla="*/ 602 h 652"/>
                  <a:gd name="T24" fmla="*/ 21 w 393"/>
                  <a:gd name="T25" fmla="*/ 640 h 652"/>
                  <a:gd name="T26" fmla="*/ 388 w 393"/>
                  <a:gd name="T27" fmla="*/ 652 h 652"/>
                  <a:gd name="T28" fmla="*/ 393 w 393"/>
                  <a:gd name="T29" fmla="*/ 609 h 652"/>
                  <a:gd name="T30" fmla="*/ 370 w 393"/>
                  <a:gd name="T31" fmla="*/ 541 h 652"/>
                  <a:gd name="T32" fmla="*/ 273 w 393"/>
                  <a:gd name="T33" fmla="*/ 466 h 652"/>
                  <a:gd name="T34" fmla="*/ 236 w 393"/>
                  <a:gd name="T35" fmla="*/ 453 h 652"/>
                  <a:gd name="T36" fmla="*/ 181 w 393"/>
                  <a:gd name="T37" fmla="*/ 450 h 652"/>
                  <a:gd name="T38" fmla="*/ 147 w 393"/>
                  <a:gd name="T39" fmla="*/ 453 h 652"/>
                  <a:gd name="T40" fmla="*/ 100 w 393"/>
                  <a:gd name="T41" fmla="*/ 480 h 652"/>
                  <a:gd name="T42" fmla="*/ 158 w 393"/>
                  <a:gd name="T43" fmla="*/ 472 h 652"/>
                  <a:gd name="T44" fmla="*/ 233 w 393"/>
                  <a:gd name="T45" fmla="*/ 472 h 652"/>
                  <a:gd name="T46" fmla="*/ 305 w 393"/>
                  <a:gd name="T47" fmla="*/ 512 h 652"/>
                  <a:gd name="T48" fmla="*/ 353 w 393"/>
                  <a:gd name="T49" fmla="*/ 569 h 652"/>
                  <a:gd name="T50" fmla="*/ 357 w 393"/>
                  <a:gd name="T51" fmla="*/ 621 h 652"/>
                  <a:gd name="T52" fmla="*/ 314 w 393"/>
                  <a:gd name="T53" fmla="*/ 612 h 652"/>
                  <a:gd name="T54" fmla="*/ 41 w 393"/>
                  <a:gd name="T55" fmla="*/ 621 h 652"/>
                  <a:gd name="T56" fmla="*/ 32 w 393"/>
                  <a:gd name="T57" fmla="*/ 564 h 652"/>
                  <a:gd name="T58" fmla="*/ 32 w 393"/>
                  <a:gd name="T59" fmla="*/ 512 h 652"/>
                  <a:gd name="T60" fmla="*/ 38 w 393"/>
                  <a:gd name="T61" fmla="*/ 466 h 652"/>
                  <a:gd name="T62" fmla="*/ 84 w 393"/>
                  <a:gd name="T63" fmla="*/ 404 h 652"/>
                  <a:gd name="T64" fmla="*/ 104 w 393"/>
                  <a:gd name="T65" fmla="*/ 343 h 652"/>
                  <a:gd name="T66" fmla="*/ 112 w 393"/>
                  <a:gd name="T67" fmla="*/ 276 h 652"/>
                  <a:gd name="T68" fmla="*/ 95 w 393"/>
                  <a:gd name="T69" fmla="*/ 205 h 652"/>
                  <a:gd name="T70" fmla="*/ 72 w 393"/>
                  <a:gd name="T71" fmla="*/ 236 h 652"/>
                  <a:gd name="T72" fmla="*/ 55 w 393"/>
                  <a:gd name="T73" fmla="*/ 222 h 652"/>
                  <a:gd name="T74" fmla="*/ 120 w 393"/>
                  <a:gd name="T75" fmla="*/ 32 h 652"/>
                  <a:gd name="T76" fmla="*/ 150 w 393"/>
                  <a:gd name="T77" fmla="*/ 20 h 652"/>
                  <a:gd name="T78" fmla="*/ 215 w 393"/>
                  <a:gd name="T79" fmla="*/ 41 h 652"/>
                  <a:gd name="T80" fmla="*/ 264 w 393"/>
                  <a:gd name="T81" fmla="*/ 98 h 652"/>
                  <a:gd name="T82" fmla="*/ 254 w 393"/>
                  <a:gd name="T83" fmla="*/ 149 h 652"/>
                  <a:gd name="T84" fmla="*/ 296 w 393"/>
                  <a:gd name="T85" fmla="*/ 151 h 652"/>
                  <a:gd name="T86" fmla="*/ 296 w 393"/>
                  <a:gd name="T87" fmla="*/ 151 h 6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93"/>
                  <a:gd name="T133" fmla="*/ 0 h 652"/>
                  <a:gd name="T134" fmla="*/ 393 w 393"/>
                  <a:gd name="T135" fmla="*/ 652 h 6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93" h="652">
                    <a:moveTo>
                      <a:pt x="296" y="151"/>
                    </a:moveTo>
                    <a:lnTo>
                      <a:pt x="283" y="84"/>
                    </a:lnTo>
                    <a:lnTo>
                      <a:pt x="234" y="32"/>
                    </a:lnTo>
                    <a:lnTo>
                      <a:pt x="158" y="0"/>
                    </a:lnTo>
                    <a:lnTo>
                      <a:pt x="109" y="5"/>
                    </a:lnTo>
                    <a:lnTo>
                      <a:pt x="21" y="234"/>
                    </a:lnTo>
                    <a:lnTo>
                      <a:pt x="84" y="266"/>
                    </a:lnTo>
                    <a:lnTo>
                      <a:pt x="81" y="322"/>
                    </a:lnTo>
                    <a:lnTo>
                      <a:pt x="52" y="404"/>
                    </a:lnTo>
                    <a:lnTo>
                      <a:pt x="18" y="453"/>
                    </a:lnTo>
                    <a:lnTo>
                      <a:pt x="0" y="520"/>
                    </a:lnTo>
                    <a:lnTo>
                      <a:pt x="0" y="602"/>
                    </a:lnTo>
                    <a:lnTo>
                      <a:pt x="21" y="640"/>
                    </a:lnTo>
                    <a:lnTo>
                      <a:pt x="388" y="652"/>
                    </a:lnTo>
                    <a:lnTo>
                      <a:pt x="393" y="609"/>
                    </a:lnTo>
                    <a:lnTo>
                      <a:pt x="370" y="541"/>
                    </a:lnTo>
                    <a:lnTo>
                      <a:pt x="273" y="466"/>
                    </a:lnTo>
                    <a:lnTo>
                      <a:pt x="236" y="453"/>
                    </a:lnTo>
                    <a:lnTo>
                      <a:pt x="181" y="450"/>
                    </a:lnTo>
                    <a:lnTo>
                      <a:pt x="147" y="453"/>
                    </a:lnTo>
                    <a:lnTo>
                      <a:pt x="100" y="480"/>
                    </a:lnTo>
                    <a:lnTo>
                      <a:pt x="158" y="472"/>
                    </a:lnTo>
                    <a:lnTo>
                      <a:pt x="233" y="472"/>
                    </a:lnTo>
                    <a:lnTo>
                      <a:pt x="305" y="512"/>
                    </a:lnTo>
                    <a:lnTo>
                      <a:pt x="353" y="569"/>
                    </a:lnTo>
                    <a:lnTo>
                      <a:pt x="357" y="621"/>
                    </a:lnTo>
                    <a:lnTo>
                      <a:pt x="314" y="612"/>
                    </a:lnTo>
                    <a:lnTo>
                      <a:pt x="41" y="621"/>
                    </a:lnTo>
                    <a:lnTo>
                      <a:pt x="32" y="564"/>
                    </a:lnTo>
                    <a:lnTo>
                      <a:pt x="32" y="512"/>
                    </a:lnTo>
                    <a:lnTo>
                      <a:pt x="38" y="466"/>
                    </a:lnTo>
                    <a:lnTo>
                      <a:pt x="84" y="404"/>
                    </a:lnTo>
                    <a:lnTo>
                      <a:pt x="104" y="343"/>
                    </a:lnTo>
                    <a:lnTo>
                      <a:pt x="112" y="276"/>
                    </a:lnTo>
                    <a:lnTo>
                      <a:pt x="95" y="205"/>
                    </a:lnTo>
                    <a:lnTo>
                      <a:pt x="72" y="236"/>
                    </a:lnTo>
                    <a:lnTo>
                      <a:pt x="55" y="222"/>
                    </a:lnTo>
                    <a:lnTo>
                      <a:pt x="120" y="32"/>
                    </a:lnTo>
                    <a:lnTo>
                      <a:pt x="150" y="20"/>
                    </a:lnTo>
                    <a:lnTo>
                      <a:pt x="215" y="41"/>
                    </a:lnTo>
                    <a:lnTo>
                      <a:pt x="264" y="98"/>
                    </a:lnTo>
                    <a:lnTo>
                      <a:pt x="254" y="149"/>
                    </a:lnTo>
                    <a:lnTo>
                      <a:pt x="296" y="151"/>
                    </a:lnTo>
                    <a:close/>
                  </a:path>
                </a:pathLst>
              </a:custGeom>
              <a:solidFill>
                <a:srgbClr val="000000"/>
              </a:solidFill>
              <a:ln w="9525">
                <a:noFill/>
                <a:round/>
                <a:headEnd/>
                <a:tailEnd/>
              </a:ln>
            </p:spPr>
            <p:txBody>
              <a:bodyPr/>
              <a:lstStyle/>
              <a:p>
                <a:endParaRPr lang="en-US" dirty="0"/>
              </a:p>
            </p:txBody>
          </p:sp>
          <p:sp>
            <p:nvSpPr>
              <p:cNvPr id="262" name="Freeform 408"/>
              <p:cNvSpPr>
                <a:spLocks/>
              </p:cNvSpPr>
              <p:nvPr/>
            </p:nvSpPr>
            <p:spPr bwMode="auto">
              <a:xfrm>
                <a:off x="531" y="3016"/>
                <a:ext cx="94" cy="60"/>
              </a:xfrm>
              <a:custGeom>
                <a:avLst/>
                <a:gdLst>
                  <a:gd name="T0" fmla="*/ 0 w 329"/>
                  <a:gd name="T1" fmla="*/ 0 h 171"/>
                  <a:gd name="T2" fmla="*/ 95 w 329"/>
                  <a:gd name="T3" fmla="*/ 6 h 171"/>
                  <a:gd name="T4" fmla="*/ 226 w 329"/>
                  <a:gd name="T5" fmla="*/ 55 h 171"/>
                  <a:gd name="T6" fmla="*/ 269 w 329"/>
                  <a:gd name="T7" fmla="*/ 33 h 171"/>
                  <a:gd name="T8" fmla="*/ 329 w 329"/>
                  <a:gd name="T9" fmla="*/ 33 h 171"/>
                  <a:gd name="T10" fmla="*/ 258 w 329"/>
                  <a:gd name="T11" fmla="*/ 76 h 171"/>
                  <a:gd name="T12" fmla="*/ 298 w 329"/>
                  <a:gd name="T13" fmla="*/ 103 h 171"/>
                  <a:gd name="T14" fmla="*/ 321 w 329"/>
                  <a:gd name="T15" fmla="*/ 149 h 171"/>
                  <a:gd name="T16" fmla="*/ 312 w 329"/>
                  <a:gd name="T17" fmla="*/ 171 h 171"/>
                  <a:gd name="T18" fmla="*/ 284 w 329"/>
                  <a:gd name="T19" fmla="*/ 126 h 171"/>
                  <a:gd name="T20" fmla="*/ 197 w 329"/>
                  <a:gd name="T21" fmla="*/ 79 h 171"/>
                  <a:gd name="T22" fmla="*/ 79 w 329"/>
                  <a:gd name="T23" fmla="*/ 25 h 171"/>
                  <a:gd name="T24" fmla="*/ 0 w 329"/>
                  <a:gd name="T25" fmla="*/ 19 h 171"/>
                  <a:gd name="T26" fmla="*/ 0 w 329"/>
                  <a:gd name="T27" fmla="*/ 0 h 171"/>
                  <a:gd name="T28" fmla="*/ 0 w 329"/>
                  <a:gd name="T29" fmla="*/ 0 h 1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9"/>
                  <a:gd name="T46" fmla="*/ 0 h 171"/>
                  <a:gd name="T47" fmla="*/ 329 w 329"/>
                  <a:gd name="T48" fmla="*/ 171 h 1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9" h="171">
                    <a:moveTo>
                      <a:pt x="0" y="0"/>
                    </a:moveTo>
                    <a:lnTo>
                      <a:pt x="95" y="6"/>
                    </a:lnTo>
                    <a:lnTo>
                      <a:pt x="226" y="55"/>
                    </a:lnTo>
                    <a:lnTo>
                      <a:pt x="269" y="33"/>
                    </a:lnTo>
                    <a:lnTo>
                      <a:pt x="329" y="33"/>
                    </a:lnTo>
                    <a:lnTo>
                      <a:pt x="258" y="76"/>
                    </a:lnTo>
                    <a:lnTo>
                      <a:pt x="298" y="103"/>
                    </a:lnTo>
                    <a:lnTo>
                      <a:pt x="321" y="149"/>
                    </a:lnTo>
                    <a:lnTo>
                      <a:pt x="312" y="171"/>
                    </a:lnTo>
                    <a:lnTo>
                      <a:pt x="284" y="126"/>
                    </a:lnTo>
                    <a:lnTo>
                      <a:pt x="197" y="79"/>
                    </a:lnTo>
                    <a:lnTo>
                      <a:pt x="79" y="25"/>
                    </a:lnTo>
                    <a:lnTo>
                      <a:pt x="0" y="19"/>
                    </a:lnTo>
                    <a:lnTo>
                      <a:pt x="0" y="0"/>
                    </a:lnTo>
                    <a:close/>
                  </a:path>
                </a:pathLst>
              </a:custGeom>
              <a:solidFill>
                <a:srgbClr val="000000"/>
              </a:solidFill>
              <a:ln w="9525">
                <a:noFill/>
                <a:round/>
                <a:headEnd/>
                <a:tailEnd/>
              </a:ln>
            </p:spPr>
            <p:txBody>
              <a:bodyPr/>
              <a:lstStyle/>
              <a:p>
                <a:endParaRPr lang="en-US" dirty="0"/>
              </a:p>
            </p:txBody>
          </p:sp>
          <p:sp>
            <p:nvSpPr>
              <p:cNvPr id="263" name="Freeform 409"/>
              <p:cNvSpPr>
                <a:spLocks/>
              </p:cNvSpPr>
              <p:nvPr/>
            </p:nvSpPr>
            <p:spPr bwMode="auto">
              <a:xfrm>
                <a:off x="461" y="2946"/>
                <a:ext cx="255" cy="225"/>
              </a:xfrm>
              <a:custGeom>
                <a:avLst/>
                <a:gdLst>
                  <a:gd name="T0" fmla="*/ 77 w 890"/>
                  <a:gd name="T1" fmla="*/ 395 h 662"/>
                  <a:gd name="T2" fmla="*/ 30 w 890"/>
                  <a:gd name="T3" fmla="*/ 456 h 662"/>
                  <a:gd name="T4" fmla="*/ 0 w 890"/>
                  <a:gd name="T5" fmla="*/ 476 h 662"/>
                  <a:gd name="T6" fmla="*/ 67 w 890"/>
                  <a:gd name="T7" fmla="*/ 522 h 662"/>
                  <a:gd name="T8" fmla="*/ 190 w 890"/>
                  <a:gd name="T9" fmla="*/ 530 h 662"/>
                  <a:gd name="T10" fmla="*/ 331 w 890"/>
                  <a:gd name="T11" fmla="*/ 595 h 662"/>
                  <a:gd name="T12" fmla="*/ 412 w 890"/>
                  <a:gd name="T13" fmla="*/ 654 h 662"/>
                  <a:gd name="T14" fmla="*/ 526 w 890"/>
                  <a:gd name="T15" fmla="*/ 662 h 662"/>
                  <a:gd name="T16" fmla="*/ 722 w 890"/>
                  <a:gd name="T17" fmla="*/ 662 h 662"/>
                  <a:gd name="T18" fmla="*/ 771 w 890"/>
                  <a:gd name="T19" fmla="*/ 636 h 662"/>
                  <a:gd name="T20" fmla="*/ 809 w 890"/>
                  <a:gd name="T21" fmla="*/ 549 h 662"/>
                  <a:gd name="T22" fmla="*/ 814 w 890"/>
                  <a:gd name="T23" fmla="*/ 463 h 662"/>
                  <a:gd name="T24" fmla="*/ 813 w 890"/>
                  <a:gd name="T25" fmla="*/ 285 h 662"/>
                  <a:gd name="T26" fmla="*/ 820 w 890"/>
                  <a:gd name="T27" fmla="*/ 161 h 662"/>
                  <a:gd name="T28" fmla="*/ 890 w 890"/>
                  <a:gd name="T29" fmla="*/ 0 h 662"/>
                  <a:gd name="T30" fmla="*/ 820 w 890"/>
                  <a:gd name="T31" fmla="*/ 51 h 662"/>
                  <a:gd name="T32" fmla="*/ 781 w 890"/>
                  <a:gd name="T33" fmla="*/ 141 h 662"/>
                  <a:gd name="T34" fmla="*/ 790 w 890"/>
                  <a:gd name="T35" fmla="*/ 281 h 662"/>
                  <a:gd name="T36" fmla="*/ 793 w 890"/>
                  <a:gd name="T37" fmla="*/ 463 h 662"/>
                  <a:gd name="T38" fmla="*/ 771 w 890"/>
                  <a:gd name="T39" fmla="*/ 563 h 662"/>
                  <a:gd name="T40" fmla="*/ 718 w 890"/>
                  <a:gd name="T41" fmla="*/ 620 h 662"/>
                  <a:gd name="T42" fmla="*/ 672 w 890"/>
                  <a:gd name="T43" fmla="*/ 610 h 662"/>
                  <a:gd name="T44" fmla="*/ 579 w 890"/>
                  <a:gd name="T45" fmla="*/ 609 h 662"/>
                  <a:gd name="T46" fmla="*/ 501 w 890"/>
                  <a:gd name="T47" fmla="*/ 631 h 662"/>
                  <a:gd name="T48" fmla="*/ 457 w 890"/>
                  <a:gd name="T49" fmla="*/ 634 h 662"/>
                  <a:gd name="T50" fmla="*/ 356 w 890"/>
                  <a:gd name="T51" fmla="*/ 579 h 662"/>
                  <a:gd name="T52" fmla="*/ 234 w 890"/>
                  <a:gd name="T53" fmla="*/ 499 h 662"/>
                  <a:gd name="T54" fmla="*/ 116 w 890"/>
                  <a:gd name="T55" fmla="*/ 496 h 662"/>
                  <a:gd name="T56" fmla="*/ 68 w 890"/>
                  <a:gd name="T57" fmla="*/ 461 h 662"/>
                  <a:gd name="T58" fmla="*/ 105 w 890"/>
                  <a:gd name="T59" fmla="*/ 400 h 662"/>
                  <a:gd name="T60" fmla="*/ 77 w 890"/>
                  <a:gd name="T61" fmla="*/ 395 h 662"/>
                  <a:gd name="T62" fmla="*/ 77 w 890"/>
                  <a:gd name="T63" fmla="*/ 395 h 6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90"/>
                  <a:gd name="T97" fmla="*/ 0 h 662"/>
                  <a:gd name="T98" fmla="*/ 890 w 890"/>
                  <a:gd name="T99" fmla="*/ 662 h 6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90" h="662">
                    <a:moveTo>
                      <a:pt x="77" y="395"/>
                    </a:moveTo>
                    <a:lnTo>
                      <a:pt x="30" y="456"/>
                    </a:lnTo>
                    <a:lnTo>
                      <a:pt x="0" y="476"/>
                    </a:lnTo>
                    <a:lnTo>
                      <a:pt x="67" y="522"/>
                    </a:lnTo>
                    <a:lnTo>
                      <a:pt x="190" y="530"/>
                    </a:lnTo>
                    <a:lnTo>
                      <a:pt x="331" y="595"/>
                    </a:lnTo>
                    <a:lnTo>
                      <a:pt x="412" y="654"/>
                    </a:lnTo>
                    <a:lnTo>
                      <a:pt x="526" y="662"/>
                    </a:lnTo>
                    <a:lnTo>
                      <a:pt x="722" y="662"/>
                    </a:lnTo>
                    <a:lnTo>
                      <a:pt x="771" y="636"/>
                    </a:lnTo>
                    <a:lnTo>
                      <a:pt x="809" y="549"/>
                    </a:lnTo>
                    <a:lnTo>
                      <a:pt x="814" y="463"/>
                    </a:lnTo>
                    <a:lnTo>
                      <a:pt x="813" y="285"/>
                    </a:lnTo>
                    <a:lnTo>
                      <a:pt x="820" y="161"/>
                    </a:lnTo>
                    <a:lnTo>
                      <a:pt x="890" y="0"/>
                    </a:lnTo>
                    <a:lnTo>
                      <a:pt x="820" y="51"/>
                    </a:lnTo>
                    <a:lnTo>
                      <a:pt x="781" y="141"/>
                    </a:lnTo>
                    <a:lnTo>
                      <a:pt x="790" y="281"/>
                    </a:lnTo>
                    <a:lnTo>
                      <a:pt x="793" y="463"/>
                    </a:lnTo>
                    <a:lnTo>
                      <a:pt x="771" y="563"/>
                    </a:lnTo>
                    <a:lnTo>
                      <a:pt x="718" y="620"/>
                    </a:lnTo>
                    <a:lnTo>
                      <a:pt x="672" y="610"/>
                    </a:lnTo>
                    <a:lnTo>
                      <a:pt x="579" y="609"/>
                    </a:lnTo>
                    <a:lnTo>
                      <a:pt x="501" y="631"/>
                    </a:lnTo>
                    <a:lnTo>
                      <a:pt x="457" y="634"/>
                    </a:lnTo>
                    <a:lnTo>
                      <a:pt x="356" y="579"/>
                    </a:lnTo>
                    <a:lnTo>
                      <a:pt x="234" y="499"/>
                    </a:lnTo>
                    <a:lnTo>
                      <a:pt x="116" y="496"/>
                    </a:lnTo>
                    <a:lnTo>
                      <a:pt x="68" y="461"/>
                    </a:lnTo>
                    <a:lnTo>
                      <a:pt x="105" y="400"/>
                    </a:lnTo>
                    <a:lnTo>
                      <a:pt x="77" y="395"/>
                    </a:lnTo>
                    <a:close/>
                  </a:path>
                </a:pathLst>
              </a:custGeom>
              <a:solidFill>
                <a:srgbClr val="000000"/>
              </a:solidFill>
              <a:ln w="9525">
                <a:noFill/>
                <a:round/>
                <a:headEnd/>
                <a:tailEnd/>
              </a:ln>
            </p:spPr>
            <p:txBody>
              <a:bodyPr/>
              <a:lstStyle/>
              <a:p>
                <a:endParaRPr lang="en-US" dirty="0"/>
              </a:p>
            </p:txBody>
          </p:sp>
          <p:sp>
            <p:nvSpPr>
              <p:cNvPr id="264" name="Freeform 410"/>
              <p:cNvSpPr>
                <a:spLocks/>
              </p:cNvSpPr>
              <p:nvPr/>
            </p:nvSpPr>
            <p:spPr bwMode="auto">
              <a:xfrm>
                <a:off x="730" y="2846"/>
                <a:ext cx="137" cy="223"/>
              </a:xfrm>
              <a:custGeom>
                <a:avLst/>
                <a:gdLst>
                  <a:gd name="T0" fmla="*/ 22 w 481"/>
                  <a:gd name="T1" fmla="*/ 0 h 653"/>
                  <a:gd name="T2" fmla="*/ 123 w 481"/>
                  <a:gd name="T3" fmla="*/ 0 h 653"/>
                  <a:gd name="T4" fmla="*/ 252 w 481"/>
                  <a:gd name="T5" fmla="*/ 15 h 653"/>
                  <a:gd name="T6" fmla="*/ 407 w 481"/>
                  <a:gd name="T7" fmla="*/ 36 h 653"/>
                  <a:gd name="T8" fmla="*/ 457 w 481"/>
                  <a:gd name="T9" fmla="*/ 65 h 653"/>
                  <a:gd name="T10" fmla="*/ 477 w 481"/>
                  <a:gd name="T11" fmla="*/ 99 h 653"/>
                  <a:gd name="T12" fmla="*/ 481 w 481"/>
                  <a:gd name="T13" fmla="*/ 149 h 653"/>
                  <a:gd name="T14" fmla="*/ 459 w 481"/>
                  <a:gd name="T15" fmla="*/ 204 h 653"/>
                  <a:gd name="T16" fmla="*/ 375 w 481"/>
                  <a:gd name="T17" fmla="*/ 372 h 653"/>
                  <a:gd name="T18" fmla="*/ 310 w 481"/>
                  <a:gd name="T19" fmla="*/ 490 h 653"/>
                  <a:gd name="T20" fmla="*/ 279 w 481"/>
                  <a:gd name="T21" fmla="*/ 647 h 653"/>
                  <a:gd name="T22" fmla="*/ 180 w 481"/>
                  <a:gd name="T23" fmla="*/ 653 h 653"/>
                  <a:gd name="T24" fmla="*/ 252 w 481"/>
                  <a:gd name="T25" fmla="*/ 624 h 653"/>
                  <a:gd name="T26" fmla="*/ 265 w 481"/>
                  <a:gd name="T27" fmla="*/ 530 h 653"/>
                  <a:gd name="T28" fmla="*/ 326 w 481"/>
                  <a:gd name="T29" fmla="*/ 391 h 653"/>
                  <a:gd name="T30" fmla="*/ 373 w 481"/>
                  <a:gd name="T31" fmla="*/ 226 h 653"/>
                  <a:gd name="T32" fmla="*/ 427 w 481"/>
                  <a:gd name="T33" fmla="*/ 216 h 653"/>
                  <a:gd name="T34" fmla="*/ 466 w 481"/>
                  <a:gd name="T35" fmla="*/ 136 h 653"/>
                  <a:gd name="T36" fmla="*/ 434 w 481"/>
                  <a:gd name="T37" fmla="*/ 79 h 653"/>
                  <a:gd name="T38" fmla="*/ 353 w 481"/>
                  <a:gd name="T39" fmla="*/ 60 h 653"/>
                  <a:gd name="T40" fmla="*/ 164 w 481"/>
                  <a:gd name="T41" fmla="*/ 20 h 653"/>
                  <a:gd name="T42" fmla="*/ 0 w 481"/>
                  <a:gd name="T43" fmla="*/ 18 h 653"/>
                  <a:gd name="T44" fmla="*/ 22 w 481"/>
                  <a:gd name="T45" fmla="*/ 0 h 653"/>
                  <a:gd name="T46" fmla="*/ 22 w 481"/>
                  <a:gd name="T47" fmla="*/ 0 h 65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1"/>
                  <a:gd name="T73" fmla="*/ 0 h 653"/>
                  <a:gd name="T74" fmla="*/ 481 w 481"/>
                  <a:gd name="T75" fmla="*/ 653 h 65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1" h="653">
                    <a:moveTo>
                      <a:pt x="22" y="0"/>
                    </a:moveTo>
                    <a:lnTo>
                      <a:pt x="123" y="0"/>
                    </a:lnTo>
                    <a:lnTo>
                      <a:pt x="252" y="15"/>
                    </a:lnTo>
                    <a:lnTo>
                      <a:pt x="407" y="36"/>
                    </a:lnTo>
                    <a:lnTo>
                      <a:pt x="457" y="65"/>
                    </a:lnTo>
                    <a:lnTo>
                      <a:pt x="477" y="99"/>
                    </a:lnTo>
                    <a:lnTo>
                      <a:pt x="481" y="149"/>
                    </a:lnTo>
                    <a:lnTo>
                      <a:pt x="459" y="204"/>
                    </a:lnTo>
                    <a:lnTo>
                      <a:pt x="375" y="372"/>
                    </a:lnTo>
                    <a:lnTo>
                      <a:pt x="310" y="490"/>
                    </a:lnTo>
                    <a:lnTo>
                      <a:pt x="279" y="647"/>
                    </a:lnTo>
                    <a:lnTo>
                      <a:pt x="180" y="653"/>
                    </a:lnTo>
                    <a:lnTo>
                      <a:pt x="252" y="624"/>
                    </a:lnTo>
                    <a:lnTo>
                      <a:pt x="265" y="530"/>
                    </a:lnTo>
                    <a:lnTo>
                      <a:pt x="326" y="391"/>
                    </a:lnTo>
                    <a:lnTo>
                      <a:pt x="373" y="226"/>
                    </a:lnTo>
                    <a:lnTo>
                      <a:pt x="427" y="216"/>
                    </a:lnTo>
                    <a:lnTo>
                      <a:pt x="466" y="136"/>
                    </a:lnTo>
                    <a:lnTo>
                      <a:pt x="434" y="79"/>
                    </a:lnTo>
                    <a:lnTo>
                      <a:pt x="353" y="60"/>
                    </a:lnTo>
                    <a:lnTo>
                      <a:pt x="164" y="20"/>
                    </a:lnTo>
                    <a:lnTo>
                      <a:pt x="0" y="18"/>
                    </a:lnTo>
                    <a:lnTo>
                      <a:pt x="22" y="0"/>
                    </a:lnTo>
                    <a:close/>
                  </a:path>
                </a:pathLst>
              </a:custGeom>
              <a:solidFill>
                <a:srgbClr val="000000"/>
              </a:solidFill>
              <a:ln w="9525">
                <a:noFill/>
                <a:round/>
                <a:headEnd/>
                <a:tailEnd/>
              </a:ln>
            </p:spPr>
            <p:txBody>
              <a:bodyPr/>
              <a:lstStyle/>
              <a:p>
                <a:endParaRPr lang="en-US" dirty="0"/>
              </a:p>
            </p:txBody>
          </p:sp>
          <p:sp>
            <p:nvSpPr>
              <p:cNvPr id="265" name="Freeform 411"/>
              <p:cNvSpPr>
                <a:spLocks/>
              </p:cNvSpPr>
              <p:nvPr/>
            </p:nvSpPr>
            <p:spPr bwMode="auto">
              <a:xfrm>
                <a:off x="706" y="2966"/>
                <a:ext cx="96" cy="199"/>
              </a:xfrm>
              <a:custGeom>
                <a:avLst/>
                <a:gdLst>
                  <a:gd name="T0" fmla="*/ 266 w 336"/>
                  <a:gd name="T1" fmla="*/ 262 h 580"/>
                  <a:gd name="T2" fmla="*/ 311 w 336"/>
                  <a:gd name="T3" fmla="*/ 134 h 580"/>
                  <a:gd name="T4" fmla="*/ 336 w 336"/>
                  <a:gd name="T5" fmla="*/ 43 h 580"/>
                  <a:gd name="T6" fmla="*/ 325 w 336"/>
                  <a:gd name="T7" fmla="*/ 0 h 580"/>
                  <a:gd name="T8" fmla="*/ 275 w 336"/>
                  <a:gd name="T9" fmla="*/ 13 h 580"/>
                  <a:gd name="T10" fmla="*/ 117 w 336"/>
                  <a:gd name="T11" fmla="*/ 22 h 580"/>
                  <a:gd name="T12" fmla="*/ 30 w 336"/>
                  <a:gd name="T13" fmla="*/ 58 h 580"/>
                  <a:gd name="T14" fmla="*/ 50 w 336"/>
                  <a:gd name="T15" fmla="*/ 134 h 580"/>
                  <a:gd name="T16" fmla="*/ 75 w 336"/>
                  <a:gd name="T17" fmla="*/ 260 h 580"/>
                  <a:gd name="T18" fmla="*/ 79 w 336"/>
                  <a:gd name="T19" fmla="*/ 350 h 580"/>
                  <a:gd name="T20" fmla="*/ 34 w 336"/>
                  <a:gd name="T21" fmla="*/ 403 h 580"/>
                  <a:gd name="T22" fmla="*/ 6 w 336"/>
                  <a:gd name="T23" fmla="*/ 474 h 580"/>
                  <a:gd name="T24" fmla="*/ 0 w 336"/>
                  <a:gd name="T25" fmla="*/ 580 h 580"/>
                  <a:gd name="T26" fmla="*/ 258 w 336"/>
                  <a:gd name="T27" fmla="*/ 575 h 580"/>
                  <a:gd name="T28" fmla="*/ 268 w 336"/>
                  <a:gd name="T29" fmla="*/ 523 h 580"/>
                  <a:gd name="T30" fmla="*/ 236 w 336"/>
                  <a:gd name="T31" fmla="*/ 523 h 580"/>
                  <a:gd name="T32" fmla="*/ 225 w 336"/>
                  <a:gd name="T33" fmla="*/ 554 h 580"/>
                  <a:gd name="T34" fmla="*/ 23 w 336"/>
                  <a:gd name="T35" fmla="*/ 564 h 580"/>
                  <a:gd name="T36" fmla="*/ 21 w 336"/>
                  <a:gd name="T37" fmla="*/ 516 h 580"/>
                  <a:gd name="T38" fmla="*/ 32 w 336"/>
                  <a:gd name="T39" fmla="*/ 456 h 580"/>
                  <a:gd name="T40" fmla="*/ 58 w 336"/>
                  <a:gd name="T41" fmla="*/ 391 h 580"/>
                  <a:gd name="T42" fmla="*/ 79 w 336"/>
                  <a:gd name="T43" fmla="*/ 372 h 580"/>
                  <a:gd name="T44" fmla="*/ 86 w 336"/>
                  <a:gd name="T45" fmla="*/ 405 h 580"/>
                  <a:gd name="T46" fmla="*/ 99 w 336"/>
                  <a:gd name="T47" fmla="*/ 361 h 580"/>
                  <a:gd name="T48" fmla="*/ 101 w 336"/>
                  <a:gd name="T49" fmla="*/ 240 h 580"/>
                  <a:gd name="T50" fmla="*/ 77 w 336"/>
                  <a:gd name="T51" fmla="*/ 144 h 580"/>
                  <a:gd name="T52" fmla="*/ 61 w 336"/>
                  <a:gd name="T53" fmla="*/ 85 h 580"/>
                  <a:gd name="T54" fmla="*/ 137 w 336"/>
                  <a:gd name="T55" fmla="*/ 43 h 580"/>
                  <a:gd name="T56" fmla="*/ 214 w 336"/>
                  <a:gd name="T57" fmla="*/ 34 h 580"/>
                  <a:gd name="T58" fmla="*/ 288 w 336"/>
                  <a:gd name="T59" fmla="*/ 25 h 580"/>
                  <a:gd name="T60" fmla="*/ 306 w 336"/>
                  <a:gd name="T61" fmla="*/ 13 h 580"/>
                  <a:gd name="T62" fmla="*/ 306 w 336"/>
                  <a:gd name="T63" fmla="*/ 62 h 580"/>
                  <a:gd name="T64" fmla="*/ 277 w 336"/>
                  <a:gd name="T65" fmla="*/ 161 h 580"/>
                  <a:gd name="T66" fmla="*/ 264 w 336"/>
                  <a:gd name="T67" fmla="*/ 209 h 580"/>
                  <a:gd name="T68" fmla="*/ 266 w 336"/>
                  <a:gd name="T69" fmla="*/ 262 h 580"/>
                  <a:gd name="T70" fmla="*/ 266 w 336"/>
                  <a:gd name="T71" fmla="*/ 262 h 58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36"/>
                  <a:gd name="T109" fmla="*/ 0 h 580"/>
                  <a:gd name="T110" fmla="*/ 336 w 336"/>
                  <a:gd name="T111" fmla="*/ 580 h 58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36" h="580">
                    <a:moveTo>
                      <a:pt x="266" y="262"/>
                    </a:moveTo>
                    <a:lnTo>
                      <a:pt x="311" y="134"/>
                    </a:lnTo>
                    <a:lnTo>
                      <a:pt x="336" y="43"/>
                    </a:lnTo>
                    <a:lnTo>
                      <a:pt x="325" y="0"/>
                    </a:lnTo>
                    <a:lnTo>
                      <a:pt x="275" y="13"/>
                    </a:lnTo>
                    <a:lnTo>
                      <a:pt x="117" y="22"/>
                    </a:lnTo>
                    <a:lnTo>
                      <a:pt x="30" y="58"/>
                    </a:lnTo>
                    <a:lnTo>
                      <a:pt x="50" y="134"/>
                    </a:lnTo>
                    <a:lnTo>
                      <a:pt x="75" y="260"/>
                    </a:lnTo>
                    <a:lnTo>
                      <a:pt x="79" y="350"/>
                    </a:lnTo>
                    <a:lnTo>
                      <a:pt x="34" y="403"/>
                    </a:lnTo>
                    <a:lnTo>
                      <a:pt x="6" y="474"/>
                    </a:lnTo>
                    <a:lnTo>
                      <a:pt x="0" y="580"/>
                    </a:lnTo>
                    <a:lnTo>
                      <a:pt x="258" y="575"/>
                    </a:lnTo>
                    <a:lnTo>
                      <a:pt x="268" y="523"/>
                    </a:lnTo>
                    <a:lnTo>
                      <a:pt x="236" y="523"/>
                    </a:lnTo>
                    <a:lnTo>
                      <a:pt x="225" y="554"/>
                    </a:lnTo>
                    <a:lnTo>
                      <a:pt x="23" y="564"/>
                    </a:lnTo>
                    <a:lnTo>
                      <a:pt x="21" y="516"/>
                    </a:lnTo>
                    <a:lnTo>
                      <a:pt x="32" y="456"/>
                    </a:lnTo>
                    <a:lnTo>
                      <a:pt x="58" y="391"/>
                    </a:lnTo>
                    <a:lnTo>
                      <a:pt x="79" y="372"/>
                    </a:lnTo>
                    <a:lnTo>
                      <a:pt x="86" y="405"/>
                    </a:lnTo>
                    <a:lnTo>
                      <a:pt x="99" y="361"/>
                    </a:lnTo>
                    <a:lnTo>
                      <a:pt x="101" y="240"/>
                    </a:lnTo>
                    <a:lnTo>
                      <a:pt x="77" y="144"/>
                    </a:lnTo>
                    <a:lnTo>
                      <a:pt x="61" y="85"/>
                    </a:lnTo>
                    <a:lnTo>
                      <a:pt x="137" y="43"/>
                    </a:lnTo>
                    <a:lnTo>
                      <a:pt x="214" y="34"/>
                    </a:lnTo>
                    <a:lnTo>
                      <a:pt x="288" y="25"/>
                    </a:lnTo>
                    <a:lnTo>
                      <a:pt x="306" y="13"/>
                    </a:lnTo>
                    <a:lnTo>
                      <a:pt x="306" y="62"/>
                    </a:lnTo>
                    <a:lnTo>
                      <a:pt x="277" y="161"/>
                    </a:lnTo>
                    <a:lnTo>
                      <a:pt x="264" y="209"/>
                    </a:lnTo>
                    <a:lnTo>
                      <a:pt x="266" y="262"/>
                    </a:lnTo>
                    <a:close/>
                  </a:path>
                </a:pathLst>
              </a:custGeom>
              <a:solidFill>
                <a:srgbClr val="000000"/>
              </a:solidFill>
              <a:ln w="9525">
                <a:noFill/>
                <a:round/>
                <a:headEnd/>
                <a:tailEnd/>
              </a:ln>
            </p:spPr>
            <p:txBody>
              <a:bodyPr/>
              <a:lstStyle/>
              <a:p>
                <a:endParaRPr lang="en-US" dirty="0"/>
              </a:p>
            </p:txBody>
          </p:sp>
          <p:sp>
            <p:nvSpPr>
              <p:cNvPr id="266" name="Freeform 412"/>
              <p:cNvSpPr>
                <a:spLocks/>
              </p:cNvSpPr>
              <p:nvPr/>
            </p:nvSpPr>
            <p:spPr bwMode="auto">
              <a:xfrm>
                <a:off x="808" y="3021"/>
                <a:ext cx="28" cy="39"/>
              </a:xfrm>
              <a:custGeom>
                <a:avLst/>
                <a:gdLst>
                  <a:gd name="T0" fmla="*/ 23 w 93"/>
                  <a:gd name="T1" fmla="*/ 0 h 113"/>
                  <a:gd name="T2" fmla="*/ 65 w 93"/>
                  <a:gd name="T3" fmla="*/ 0 h 113"/>
                  <a:gd name="T4" fmla="*/ 93 w 93"/>
                  <a:gd name="T5" fmla="*/ 19 h 113"/>
                  <a:gd name="T6" fmla="*/ 0 w 93"/>
                  <a:gd name="T7" fmla="*/ 113 h 113"/>
                  <a:gd name="T8" fmla="*/ 55 w 93"/>
                  <a:gd name="T9" fmla="*/ 21 h 113"/>
                  <a:gd name="T10" fmla="*/ 23 w 93"/>
                  <a:gd name="T11" fmla="*/ 0 h 113"/>
                  <a:gd name="T12" fmla="*/ 23 w 93"/>
                  <a:gd name="T13" fmla="*/ 0 h 113"/>
                  <a:gd name="T14" fmla="*/ 0 60000 65536"/>
                  <a:gd name="T15" fmla="*/ 0 60000 65536"/>
                  <a:gd name="T16" fmla="*/ 0 60000 65536"/>
                  <a:gd name="T17" fmla="*/ 0 60000 65536"/>
                  <a:gd name="T18" fmla="*/ 0 60000 65536"/>
                  <a:gd name="T19" fmla="*/ 0 60000 65536"/>
                  <a:gd name="T20" fmla="*/ 0 60000 65536"/>
                  <a:gd name="T21" fmla="*/ 0 w 93"/>
                  <a:gd name="T22" fmla="*/ 0 h 113"/>
                  <a:gd name="T23" fmla="*/ 93 w 93"/>
                  <a:gd name="T24" fmla="*/ 113 h 1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 h="113">
                    <a:moveTo>
                      <a:pt x="23" y="0"/>
                    </a:moveTo>
                    <a:lnTo>
                      <a:pt x="65" y="0"/>
                    </a:lnTo>
                    <a:lnTo>
                      <a:pt x="93" y="19"/>
                    </a:lnTo>
                    <a:lnTo>
                      <a:pt x="0" y="113"/>
                    </a:lnTo>
                    <a:lnTo>
                      <a:pt x="55" y="21"/>
                    </a:lnTo>
                    <a:lnTo>
                      <a:pt x="23" y="0"/>
                    </a:lnTo>
                    <a:close/>
                  </a:path>
                </a:pathLst>
              </a:custGeom>
              <a:solidFill>
                <a:srgbClr val="000000"/>
              </a:solidFill>
              <a:ln w="9525">
                <a:noFill/>
                <a:round/>
                <a:headEnd/>
                <a:tailEnd/>
              </a:ln>
            </p:spPr>
            <p:txBody>
              <a:bodyPr/>
              <a:lstStyle/>
              <a:p>
                <a:endParaRPr lang="en-US" dirty="0"/>
              </a:p>
            </p:txBody>
          </p:sp>
          <p:sp>
            <p:nvSpPr>
              <p:cNvPr id="267" name="Freeform 413"/>
              <p:cNvSpPr>
                <a:spLocks/>
              </p:cNvSpPr>
              <p:nvPr/>
            </p:nvSpPr>
            <p:spPr bwMode="auto">
              <a:xfrm>
                <a:off x="779" y="3067"/>
                <a:ext cx="23" cy="50"/>
              </a:xfrm>
              <a:custGeom>
                <a:avLst/>
                <a:gdLst>
                  <a:gd name="T0" fmla="*/ 79 w 79"/>
                  <a:gd name="T1" fmla="*/ 2 h 144"/>
                  <a:gd name="T2" fmla="*/ 47 w 79"/>
                  <a:gd name="T3" fmla="*/ 41 h 144"/>
                  <a:gd name="T4" fmla="*/ 39 w 79"/>
                  <a:gd name="T5" fmla="*/ 87 h 144"/>
                  <a:gd name="T6" fmla="*/ 79 w 79"/>
                  <a:gd name="T7" fmla="*/ 144 h 144"/>
                  <a:gd name="T8" fmla="*/ 36 w 79"/>
                  <a:gd name="T9" fmla="*/ 115 h 144"/>
                  <a:gd name="T10" fmla="*/ 0 w 79"/>
                  <a:gd name="T11" fmla="*/ 55 h 144"/>
                  <a:gd name="T12" fmla="*/ 22 w 79"/>
                  <a:gd name="T13" fmla="*/ 63 h 144"/>
                  <a:gd name="T14" fmla="*/ 33 w 79"/>
                  <a:gd name="T15" fmla="*/ 22 h 144"/>
                  <a:gd name="T16" fmla="*/ 65 w 79"/>
                  <a:gd name="T17" fmla="*/ 0 h 144"/>
                  <a:gd name="T18" fmla="*/ 79 w 79"/>
                  <a:gd name="T19" fmla="*/ 2 h 144"/>
                  <a:gd name="T20" fmla="*/ 79 w 79"/>
                  <a:gd name="T21" fmla="*/ 2 h 1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9"/>
                  <a:gd name="T34" fmla="*/ 0 h 144"/>
                  <a:gd name="T35" fmla="*/ 79 w 79"/>
                  <a:gd name="T36" fmla="*/ 144 h 1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9" h="144">
                    <a:moveTo>
                      <a:pt x="79" y="2"/>
                    </a:moveTo>
                    <a:lnTo>
                      <a:pt x="47" y="41"/>
                    </a:lnTo>
                    <a:lnTo>
                      <a:pt x="39" y="87"/>
                    </a:lnTo>
                    <a:lnTo>
                      <a:pt x="79" y="144"/>
                    </a:lnTo>
                    <a:lnTo>
                      <a:pt x="36" y="115"/>
                    </a:lnTo>
                    <a:lnTo>
                      <a:pt x="0" y="55"/>
                    </a:lnTo>
                    <a:lnTo>
                      <a:pt x="22" y="63"/>
                    </a:lnTo>
                    <a:lnTo>
                      <a:pt x="33" y="22"/>
                    </a:lnTo>
                    <a:lnTo>
                      <a:pt x="65" y="0"/>
                    </a:lnTo>
                    <a:lnTo>
                      <a:pt x="79" y="2"/>
                    </a:lnTo>
                    <a:close/>
                  </a:path>
                </a:pathLst>
              </a:custGeom>
              <a:solidFill>
                <a:srgbClr val="000000"/>
              </a:solidFill>
              <a:ln w="9525">
                <a:noFill/>
                <a:round/>
                <a:headEnd/>
                <a:tailEnd/>
              </a:ln>
            </p:spPr>
            <p:txBody>
              <a:bodyPr/>
              <a:lstStyle/>
              <a:p>
                <a:endParaRPr lang="en-US" dirty="0"/>
              </a:p>
            </p:txBody>
          </p:sp>
          <p:sp>
            <p:nvSpPr>
              <p:cNvPr id="268" name="Freeform 414"/>
              <p:cNvSpPr>
                <a:spLocks/>
              </p:cNvSpPr>
              <p:nvPr/>
            </p:nvSpPr>
            <p:spPr bwMode="auto">
              <a:xfrm>
                <a:off x="724" y="3100"/>
                <a:ext cx="173" cy="65"/>
              </a:xfrm>
              <a:custGeom>
                <a:avLst/>
                <a:gdLst>
                  <a:gd name="T0" fmla="*/ 227 w 608"/>
                  <a:gd name="T1" fmla="*/ 55 h 194"/>
                  <a:gd name="T2" fmla="*/ 300 w 608"/>
                  <a:gd name="T3" fmla="*/ 19 h 194"/>
                  <a:gd name="T4" fmla="*/ 372 w 608"/>
                  <a:gd name="T5" fmla="*/ 0 h 194"/>
                  <a:gd name="T6" fmla="*/ 455 w 608"/>
                  <a:gd name="T7" fmla="*/ 2 h 194"/>
                  <a:gd name="T8" fmla="*/ 526 w 608"/>
                  <a:gd name="T9" fmla="*/ 14 h 194"/>
                  <a:gd name="T10" fmla="*/ 572 w 608"/>
                  <a:gd name="T11" fmla="*/ 71 h 194"/>
                  <a:gd name="T12" fmla="*/ 595 w 608"/>
                  <a:gd name="T13" fmla="*/ 122 h 194"/>
                  <a:gd name="T14" fmla="*/ 608 w 608"/>
                  <a:gd name="T15" fmla="*/ 177 h 194"/>
                  <a:gd name="T16" fmla="*/ 583 w 608"/>
                  <a:gd name="T17" fmla="*/ 184 h 194"/>
                  <a:gd name="T18" fmla="*/ 354 w 608"/>
                  <a:gd name="T19" fmla="*/ 194 h 194"/>
                  <a:gd name="T20" fmla="*/ 293 w 608"/>
                  <a:gd name="T21" fmla="*/ 158 h 194"/>
                  <a:gd name="T22" fmla="*/ 192 w 608"/>
                  <a:gd name="T23" fmla="*/ 141 h 194"/>
                  <a:gd name="T24" fmla="*/ 0 w 608"/>
                  <a:gd name="T25" fmla="*/ 138 h 194"/>
                  <a:gd name="T26" fmla="*/ 178 w 608"/>
                  <a:gd name="T27" fmla="*/ 122 h 194"/>
                  <a:gd name="T28" fmla="*/ 281 w 608"/>
                  <a:gd name="T29" fmla="*/ 129 h 194"/>
                  <a:gd name="T30" fmla="*/ 352 w 608"/>
                  <a:gd name="T31" fmla="*/ 158 h 194"/>
                  <a:gd name="T32" fmla="*/ 385 w 608"/>
                  <a:gd name="T33" fmla="*/ 177 h 194"/>
                  <a:gd name="T34" fmla="*/ 563 w 608"/>
                  <a:gd name="T35" fmla="*/ 161 h 194"/>
                  <a:gd name="T36" fmla="*/ 570 w 608"/>
                  <a:gd name="T37" fmla="*/ 129 h 194"/>
                  <a:gd name="T38" fmla="*/ 527 w 608"/>
                  <a:gd name="T39" fmla="*/ 55 h 194"/>
                  <a:gd name="T40" fmla="*/ 455 w 608"/>
                  <a:gd name="T41" fmla="*/ 27 h 194"/>
                  <a:gd name="T42" fmla="*/ 352 w 608"/>
                  <a:gd name="T43" fmla="*/ 16 h 194"/>
                  <a:gd name="T44" fmla="*/ 290 w 608"/>
                  <a:gd name="T45" fmla="*/ 40 h 194"/>
                  <a:gd name="T46" fmla="*/ 251 w 608"/>
                  <a:gd name="T47" fmla="*/ 62 h 194"/>
                  <a:gd name="T48" fmla="*/ 227 w 608"/>
                  <a:gd name="T49" fmla="*/ 55 h 194"/>
                  <a:gd name="T50" fmla="*/ 227 w 608"/>
                  <a:gd name="T51" fmla="*/ 55 h 19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08"/>
                  <a:gd name="T79" fmla="*/ 0 h 194"/>
                  <a:gd name="T80" fmla="*/ 608 w 608"/>
                  <a:gd name="T81" fmla="*/ 194 h 19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08" h="194">
                    <a:moveTo>
                      <a:pt x="227" y="55"/>
                    </a:moveTo>
                    <a:lnTo>
                      <a:pt x="300" y="19"/>
                    </a:lnTo>
                    <a:lnTo>
                      <a:pt x="372" y="0"/>
                    </a:lnTo>
                    <a:lnTo>
                      <a:pt x="455" y="2"/>
                    </a:lnTo>
                    <a:lnTo>
                      <a:pt x="526" y="14"/>
                    </a:lnTo>
                    <a:lnTo>
                      <a:pt x="572" y="71"/>
                    </a:lnTo>
                    <a:lnTo>
                      <a:pt x="595" y="122"/>
                    </a:lnTo>
                    <a:lnTo>
                      <a:pt x="608" y="177"/>
                    </a:lnTo>
                    <a:lnTo>
                      <a:pt x="583" y="184"/>
                    </a:lnTo>
                    <a:lnTo>
                      <a:pt x="354" y="194"/>
                    </a:lnTo>
                    <a:lnTo>
                      <a:pt x="293" y="158"/>
                    </a:lnTo>
                    <a:lnTo>
                      <a:pt x="192" y="141"/>
                    </a:lnTo>
                    <a:lnTo>
                      <a:pt x="0" y="138"/>
                    </a:lnTo>
                    <a:lnTo>
                      <a:pt x="178" y="122"/>
                    </a:lnTo>
                    <a:lnTo>
                      <a:pt x="281" y="129"/>
                    </a:lnTo>
                    <a:lnTo>
                      <a:pt x="352" y="158"/>
                    </a:lnTo>
                    <a:lnTo>
                      <a:pt x="385" y="177"/>
                    </a:lnTo>
                    <a:lnTo>
                      <a:pt x="563" y="161"/>
                    </a:lnTo>
                    <a:lnTo>
                      <a:pt x="570" y="129"/>
                    </a:lnTo>
                    <a:lnTo>
                      <a:pt x="527" y="55"/>
                    </a:lnTo>
                    <a:lnTo>
                      <a:pt x="455" y="27"/>
                    </a:lnTo>
                    <a:lnTo>
                      <a:pt x="352" y="16"/>
                    </a:lnTo>
                    <a:lnTo>
                      <a:pt x="290" y="40"/>
                    </a:lnTo>
                    <a:lnTo>
                      <a:pt x="251" y="62"/>
                    </a:lnTo>
                    <a:lnTo>
                      <a:pt x="227" y="55"/>
                    </a:lnTo>
                    <a:close/>
                  </a:path>
                </a:pathLst>
              </a:custGeom>
              <a:solidFill>
                <a:srgbClr val="000000"/>
              </a:solidFill>
              <a:ln w="9525">
                <a:noFill/>
                <a:round/>
                <a:headEnd/>
                <a:tailEnd/>
              </a:ln>
            </p:spPr>
            <p:txBody>
              <a:bodyPr/>
              <a:lstStyle/>
              <a:p>
                <a:endParaRPr lang="en-US" dirty="0"/>
              </a:p>
            </p:txBody>
          </p:sp>
          <p:sp>
            <p:nvSpPr>
              <p:cNvPr id="269" name="Freeform 415"/>
              <p:cNvSpPr>
                <a:spLocks/>
              </p:cNvSpPr>
              <p:nvPr/>
            </p:nvSpPr>
            <p:spPr bwMode="auto">
              <a:xfrm>
                <a:off x="687" y="2995"/>
                <a:ext cx="32" cy="22"/>
              </a:xfrm>
              <a:custGeom>
                <a:avLst/>
                <a:gdLst>
                  <a:gd name="T0" fmla="*/ 0 w 118"/>
                  <a:gd name="T1" fmla="*/ 21 h 65"/>
                  <a:gd name="T2" fmla="*/ 106 w 118"/>
                  <a:gd name="T3" fmla="*/ 0 h 65"/>
                  <a:gd name="T4" fmla="*/ 118 w 118"/>
                  <a:gd name="T5" fmla="*/ 21 h 65"/>
                  <a:gd name="T6" fmla="*/ 9 w 118"/>
                  <a:gd name="T7" fmla="*/ 65 h 65"/>
                  <a:gd name="T8" fmla="*/ 0 w 118"/>
                  <a:gd name="T9" fmla="*/ 21 h 65"/>
                  <a:gd name="T10" fmla="*/ 0 w 118"/>
                  <a:gd name="T11" fmla="*/ 21 h 65"/>
                  <a:gd name="T12" fmla="*/ 0 60000 65536"/>
                  <a:gd name="T13" fmla="*/ 0 60000 65536"/>
                  <a:gd name="T14" fmla="*/ 0 60000 65536"/>
                  <a:gd name="T15" fmla="*/ 0 60000 65536"/>
                  <a:gd name="T16" fmla="*/ 0 60000 65536"/>
                  <a:gd name="T17" fmla="*/ 0 60000 65536"/>
                  <a:gd name="T18" fmla="*/ 0 w 118"/>
                  <a:gd name="T19" fmla="*/ 0 h 65"/>
                  <a:gd name="T20" fmla="*/ 118 w 118"/>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118" h="65">
                    <a:moveTo>
                      <a:pt x="0" y="21"/>
                    </a:moveTo>
                    <a:lnTo>
                      <a:pt x="106" y="0"/>
                    </a:lnTo>
                    <a:lnTo>
                      <a:pt x="118" y="21"/>
                    </a:lnTo>
                    <a:lnTo>
                      <a:pt x="9" y="65"/>
                    </a:lnTo>
                    <a:lnTo>
                      <a:pt x="0" y="21"/>
                    </a:lnTo>
                    <a:close/>
                  </a:path>
                </a:pathLst>
              </a:custGeom>
              <a:solidFill>
                <a:srgbClr val="000000"/>
              </a:solidFill>
              <a:ln w="9525">
                <a:noFill/>
                <a:round/>
                <a:headEnd/>
                <a:tailEnd/>
              </a:ln>
            </p:spPr>
            <p:txBody>
              <a:bodyPr/>
              <a:lstStyle/>
              <a:p>
                <a:endParaRPr lang="en-US" dirty="0"/>
              </a:p>
            </p:txBody>
          </p:sp>
          <p:sp>
            <p:nvSpPr>
              <p:cNvPr id="270" name="Freeform 416"/>
              <p:cNvSpPr>
                <a:spLocks/>
              </p:cNvSpPr>
              <p:nvPr/>
            </p:nvSpPr>
            <p:spPr bwMode="auto">
              <a:xfrm>
                <a:off x="457" y="2874"/>
                <a:ext cx="254" cy="102"/>
              </a:xfrm>
              <a:custGeom>
                <a:avLst/>
                <a:gdLst>
                  <a:gd name="T0" fmla="*/ 820 w 889"/>
                  <a:gd name="T1" fmla="*/ 0 h 300"/>
                  <a:gd name="T2" fmla="*/ 791 w 889"/>
                  <a:gd name="T3" fmla="*/ 74 h 300"/>
                  <a:gd name="T4" fmla="*/ 800 w 889"/>
                  <a:gd name="T5" fmla="*/ 86 h 300"/>
                  <a:gd name="T6" fmla="*/ 780 w 889"/>
                  <a:gd name="T7" fmla="*/ 118 h 300"/>
                  <a:gd name="T8" fmla="*/ 718 w 889"/>
                  <a:gd name="T9" fmla="*/ 171 h 300"/>
                  <a:gd name="T10" fmla="*/ 633 w 889"/>
                  <a:gd name="T11" fmla="*/ 192 h 300"/>
                  <a:gd name="T12" fmla="*/ 512 w 889"/>
                  <a:gd name="T13" fmla="*/ 189 h 300"/>
                  <a:gd name="T14" fmla="*/ 370 w 889"/>
                  <a:gd name="T15" fmla="*/ 127 h 300"/>
                  <a:gd name="T16" fmla="*/ 310 w 889"/>
                  <a:gd name="T17" fmla="*/ 88 h 300"/>
                  <a:gd name="T18" fmla="*/ 226 w 889"/>
                  <a:gd name="T19" fmla="*/ 65 h 300"/>
                  <a:gd name="T20" fmla="*/ 187 w 889"/>
                  <a:gd name="T21" fmla="*/ 70 h 300"/>
                  <a:gd name="T22" fmla="*/ 147 w 889"/>
                  <a:gd name="T23" fmla="*/ 84 h 300"/>
                  <a:gd name="T24" fmla="*/ 106 w 889"/>
                  <a:gd name="T25" fmla="*/ 105 h 300"/>
                  <a:gd name="T26" fmla="*/ 61 w 889"/>
                  <a:gd name="T27" fmla="*/ 160 h 300"/>
                  <a:gd name="T28" fmla="*/ 19 w 889"/>
                  <a:gd name="T29" fmla="*/ 226 h 300"/>
                  <a:gd name="T30" fmla="*/ 0 w 889"/>
                  <a:gd name="T31" fmla="*/ 270 h 300"/>
                  <a:gd name="T32" fmla="*/ 19 w 889"/>
                  <a:gd name="T33" fmla="*/ 300 h 300"/>
                  <a:gd name="T34" fmla="*/ 59 w 889"/>
                  <a:gd name="T35" fmla="*/ 218 h 300"/>
                  <a:gd name="T36" fmla="*/ 91 w 889"/>
                  <a:gd name="T37" fmla="*/ 175 h 300"/>
                  <a:gd name="T38" fmla="*/ 117 w 889"/>
                  <a:gd name="T39" fmla="*/ 144 h 300"/>
                  <a:gd name="T40" fmla="*/ 158 w 889"/>
                  <a:gd name="T41" fmla="*/ 112 h 300"/>
                  <a:gd name="T42" fmla="*/ 217 w 889"/>
                  <a:gd name="T43" fmla="*/ 102 h 300"/>
                  <a:gd name="T44" fmla="*/ 249 w 889"/>
                  <a:gd name="T45" fmla="*/ 109 h 300"/>
                  <a:gd name="T46" fmla="*/ 297 w 889"/>
                  <a:gd name="T47" fmla="*/ 127 h 300"/>
                  <a:gd name="T48" fmla="*/ 364 w 889"/>
                  <a:gd name="T49" fmla="*/ 165 h 300"/>
                  <a:gd name="T50" fmla="*/ 473 w 889"/>
                  <a:gd name="T51" fmla="*/ 213 h 300"/>
                  <a:gd name="T52" fmla="*/ 557 w 889"/>
                  <a:gd name="T53" fmla="*/ 240 h 300"/>
                  <a:gd name="T54" fmla="*/ 659 w 889"/>
                  <a:gd name="T55" fmla="*/ 237 h 300"/>
                  <a:gd name="T56" fmla="*/ 724 w 889"/>
                  <a:gd name="T57" fmla="*/ 210 h 300"/>
                  <a:gd name="T58" fmla="*/ 782 w 889"/>
                  <a:gd name="T59" fmla="*/ 165 h 300"/>
                  <a:gd name="T60" fmla="*/ 825 w 889"/>
                  <a:gd name="T61" fmla="*/ 101 h 300"/>
                  <a:gd name="T62" fmla="*/ 854 w 889"/>
                  <a:gd name="T63" fmla="*/ 93 h 300"/>
                  <a:gd name="T64" fmla="*/ 889 w 889"/>
                  <a:gd name="T65" fmla="*/ 12 h 300"/>
                  <a:gd name="T66" fmla="*/ 861 w 889"/>
                  <a:gd name="T67" fmla="*/ 17 h 300"/>
                  <a:gd name="T68" fmla="*/ 843 w 889"/>
                  <a:gd name="T69" fmla="*/ 70 h 300"/>
                  <a:gd name="T70" fmla="*/ 818 w 889"/>
                  <a:gd name="T71" fmla="*/ 86 h 300"/>
                  <a:gd name="T72" fmla="*/ 804 w 889"/>
                  <a:gd name="T73" fmla="*/ 65 h 300"/>
                  <a:gd name="T74" fmla="*/ 843 w 889"/>
                  <a:gd name="T75" fmla="*/ 17 h 300"/>
                  <a:gd name="T76" fmla="*/ 820 w 889"/>
                  <a:gd name="T77" fmla="*/ 0 h 300"/>
                  <a:gd name="T78" fmla="*/ 820 w 889"/>
                  <a:gd name="T79" fmla="*/ 0 h 30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89"/>
                  <a:gd name="T121" fmla="*/ 0 h 300"/>
                  <a:gd name="T122" fmla="*/ 889 w 889"/>
                  <a:gd name="T123" fmla="*/ 300 h 30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89" h="300">
                    <a:moveTo>
                      <a:pt x="820" y="0"/>
                    </a:moveTo>
                    <a:lnTo>
                      <a:pt x="791" y="74"/>
                    </a:lnTo>
                    <a:lnTo>
                      <a:pt x="800" y="86"/>
                    </a:lnTo>
                    <a:lnTo>
                      <a:pt x="780" y="118"/>
                    </a:lnTo>
                    <a:lnTo>
                      <a:pt x="718" y="171"/>
                    </a:lnTo>
                    <a:lnTo>
                      <a:pt x="633" y="192"/>
                    </a:lnTo>
                    <a:lnTo>
                      <a:pt x="512" y="189"/>
                    </a:lnTo>
                    <a:lnTo>
                      <a:pt x="370" y="127"/>
                    </a:lnTo>
                    <a:lnTo>
                      <a:pt x="310" y="88"/>
                    </a:lnTo>
                    <a:lnTo>
                      <a:pt x="226" y="65"/>
                    </a:lnTo>
                    <a:lnTo>
                      <a:pt x="187" y="70"/>
                    </a:lnTo>
                    <a:lnTo>
                      <a:pt x="147" y="84"/>
                    </a:lnTo>
                    <a:lnTo>
                      <a:pt x="106" y="105"/>
                    </a:lnTo>
                    <a:lnTo>
                      <a:pt x="61" y="160"/>
                    </a:lnTo>
                    <a:lnTo>
                      <a:pt x="19" y="226"/>
                    </a:lnTo>
                    <a:lnTo>
                      <a:pt x="0" y="270"/>
                    </a:lnTo>
                    <a:lnTo>
                      <a:pt x="19" y="300"/>
                    </a:lnTo>
                    <a:lnTo>
                      <a:pt x="59" y="218"/>
                    </a:lnTo>
                    <a:lnTo>
                      <a:pt x="91" y="175"/>
                    </a:lnTo>
                    <a:lnTo>
                      <a:pt x="117" y="144"/>
                    </a:lnTo>
                    <a:lnTo>
                      <a:pt x="158" y="112"/>
                    </a:lnTo>
                    <a:lnTo>
                      <a:pt x="217" y="102"/>
                    </a:lnTo>
                    <a:lnTo>
                      <a:pt x="249" y="109"/>
                    </a:lnTo>
                    <a:lnTo>
                      <a:pt x="297" y="127"/>
                    </a:lnTo>
                    <a:lnTo>
                      <a:pt x="364" y="165"/>
                    </a:lnTo>
                    <a:lnTo>
                      <a:pt x="473" y="213"/>
                    </a:lnTo>
                    <a:lnTo>
                      <a:pt x="557" y="240"/>
                    </a:lnTo>
                    <a:lnTo>
                      <a:pt x="659" y="237"/>
                    </a:lnTo>
                    <a:lnTo>
                      <a:pt x="724" y="210"/>
                    </a:lnTo>
                    <a:lnTo>
                      <a:pt x="782" y="165"/>
                    </a:lnTo>
                    <a:lnTo>
                      <a:pt x="825" y="101"/>
                    </a:lnTo>
                    <a:lnTo>
                      <a:pt x="854" y="93"/>
                    </a:lnTo>
                    <a:lnTo>
                      <a:pt x="889" y="12"/>
                    </a:lnTo>
                    <a:lnTo>
                      <a:pt x="861" y="17"/>
                    </a:lnTo>
                    <a:lnTo>
                      <a:pt x="843" y="70"/>
                    </a:lnTo>
                    <a:lnTo>
                      <a:pt x="818" y="86"/>
                    </a:lnTo>
                    <a:lnTo>
                      <a:pt x="804" y="65"/>
                    </a:lnTo>
                    <a:lnTo>
                      <a:pt x="843" y="17"/>
                    </a:lnTo>
                    <a:lnTo>
                      <a:pt x="820" y="0"/>
                    </a:lnTo>
                    <a:close/>
                  </a:path>
                </a:pathLst>
              </a:custGeom>
              <a:solidFill>
                <a:srgbClr val="000000"/>
              </a:solidFill>
              <a:ln w="9525">
                <a:noFill/>
                <a:round/>
                <a:headEnd/>
                <a:tailEnd/>
              </a:ln>
            </p:spPr>
            <p:txBody>
              <a:bodyPr/>
              <a:lstStyle/>
              <a:p>
                <a:endParaRPr lang="en-US" dirty="0"/>
              </a:p>
            </p:txBody>
          </p:sp>
          <p:sp>
            <p:nvSpPr>
              <p:cNvPr id="271" name="Freeform 417"/>
              <p:cNvSpPr>
                <a:spLocks/>
              </p:cNvSpPr>
              <p:nvPr/>
            </p:nvSpPr>
            <p:spPr bwMode="auto">
              <a:xfrm>
                <a:off x="647" y="2290"/>
                <a:ext cx="483" cy="599"/>
              </a:xfrm>
              <a:custGeom>
                <a:avLst/>
                <a:gdLst>
                  <a:gd name="T0" fmla="*/ 357 w 1697"/>
                  <a:gd name="T1" fmla="*/ 1139 h 1753"/>
                  <a:gd name="T2" fmla="*/ 0 w 1697"/>
                  <a:gd name="T3" fmla="*/ 1175 h 1753"/>
                  <a:gd name="T4" fmla="*/ 267 w 1697"/>
                  <a:gd name="T5" fmla="*/ 761 h 1753"/>
                  <a:gd name="T6" fmla="*/ 93 w 1697"/>
                  <a:gd name="T7" fmla="*/ 566 h 1753"/>
                  <a:gd name="T8" fmla="*/ 411 w 1697"/>
                  <a:gd name="T9" fmla="*/ 559 h 1753"/>
                  <a:gd name="T10" fmla="*/ 411 w 1697"/>
                  <a:gd name="T11" fmla="*/ 381 h 1753"/>
                  <a:gd name="T12" fmla="*/ 641 w 1697"/>
                  <a:gd name="T13" fmla="*/ 473 h 1753"/>
                  <a:gd name="T14" fmla="*/ 763 w 1697"/>
                  <a:gd name="T15" fmla="*/ 0 h 1753"/>
                  <a:gd name="T16" fmla="*/ 973 w 1697"/>
                  <a:gd name="T17" fmla="*/ 449 h 1753"/>
                  <a:gd name="T18" fmla="*/ 1215 w 1697"/>
                  <a:gd name="T19" fmla="*/ 318 h 1753"/>
                  <a:gd name="T20" fmla="*/ 1174 w 1697"/>
                  <a:gd name="T21" fmla="*/ 562 h 1753"/>
                  <a:gd name="T22" fmla="*/ 1568 w 1697"/>
                  <a:gd name="T23" fmla="*/ 587 h 1753"/>
                  <a:gd name="T24" fmla="*/ 1343 w 1697"/>
                  <a:gd name="T25" fmla="*/ 868 h 1753"/>
                  <a:gd name="T26" fmla="*/ 1697 w 1697"/>
                  <a:gd name="T27" fmla="*/ 1139 h 1753"/>
                  <a:gd name="T28" fmla="*/ 1266 w 1697"/>
                  <a:gd name="T29" fmla="*/ 1155 h 1753"/>
                  <a:gd name="T30" fmla="*/ 1352 w 1697"/>
                  <a:gd name="T31" fmla="*/ 1396 h 1753"/>
                  <a:gd name="T32" fmla="*/ 1106 w 1697"/>
                  <a:gd name="T33" fmla="*/ 1313 h 1753"/>
                  <a:gd name="T34" fmla="*/ 919 w 1697"/>
                  <a:gd name="T35" fmla="*/ 1753 h 1753"/>
                  <a:gd name="T36" fmla="*/ 702 w 1697"/>
                  <a:gd name="T37" fmla="*/ 1316 h 1753"/>
                  <a:gd name="T38" fmla="*/ 386 w 1697"/>
                  <a:gd name="T39" fmla="*/ 1432 h 1753"/>
                  <a:gd name="T40" fmla="*/ 544 w 1697"/>
                  <a:gd name="T41" fmla="*/ 1133 h 1753"/>
                  <a:gd name="T42" fmla="*/ 503 w 1697"/>
                  <a:gd name="T43" fmla="*/ 1121 h 1753"/>
                  <a:gd name="T44" fmla="*/ 512 w 1697"/>
                  <a:gd name="T45" fmla="*/ 1102 h 1753"/>
                  <a:gd name="T46" fmla="*/ 578 w 1697"/>
                  <a:gd name="T47" fmla="*/ 1106 h 1753"/>
                  <a:gd name="T48" fmla="*/ 443 w 1697"/>
                  <a:gd name="T49" fmla="*/ 1387 h 1753"/>
                  <a:gd name="T50" fmla="*/ 707 w 1697"/>
                  <a:gd name="T51" fmla="*/ 1283 h 1753"/>
                  <a:gd name="T52" fmla="*/ 914 w 1697"/>
                  <a:gd name="T53" fmla="*/ 1677 h 1753"/>
                  <a:gd name="T54" fmla="*/ 1099 w 1697"/>
                  <a:gd name="T55" fmla="*/ 1280 h 1753"/>
                  <a:gd name="T56" fmla="*/ 1312 w 1697"/>
                  <a:gd name="T57" fmla="*/ 1371 h 1753"/>
                  <a:gd name="T58" fmla="*/ 1246 w 1697"/>
                  <a:gd name="T59" fmla="*/ 1133 h 1753"/>
                  <a:gd name="T60" fmla="*/ 1599 w 1697"/>
                  <a:gd name="T61" fmla="*/ 1112 h 1753"/>
                  <a:gd name="T62" fmla="*/ 1320 w 1697"/>
                  <a:gd name="T63" fmla="*/ 871 h 1753"/>
                  <a:gd name="T64" fmla="*/ 1519 w 1697"/>
                  <a:gd name="T65" fmla="*/ 617 h 1753"/>
                  <a:gd name="T66" fmla="*/ 1149 w 1697"/>
                  <a:gd name="T67" fmla="*/ 577 h 1753"/>
                  <a:gd name="T68" fmla="*/ 1169 w 1697"/>
                  <a:gd name="T69" fmla="*/ 370 h 1753"/>
                  <a:gd name="T70" fmla="*/ 962 w 1697"/>
                  <a:gd name="T71" fmla="*/ 482 h 1753"/>
                  <a:gd name="T72" fmla="*/ 759 w 1697"/>
                  <a:gd name="T73" fmla="*/ 110 h 1753"/>
                  <a:gd name="T74" fmla="*/ 655 w 1697"/>
                  <a:gd name="T75" fmla="*/ 505 h 1753"/>
                  <a:gd name="T76" fmla="*/ 445 w 1697"/>
                  <a:gd name="T77" fmla="*/ 437 h 1753"/>
                  <a:gd name="T78" fmla="*/ 429 w 1697"/>
                  <a:gd name="T79" fmla="*/ 577 h 1753"/>
                  <a:gd name="T80" fmla="*/ 168 w 1697"/>
                  <a:gd name="T81" fmla="*/ 599 h 1753"/>
                  <a:gd name="T82" fmla="*/ 288 w 1697"/>
                  <a:gd name="T83" fmla="*/ 761 h 1753"/>
                  <a:gd name="T84" fmla="*/ 59 w 1697"/>
                  <a:gd name="T85" fmla="*/ 1146 h 1753"/>
                  <a:gd name="T86" fmla="*/ 359 w 1697"/>
                  <a:gd name="T87" fmla="*/ 1121 h 1753"/>
                  <a:gd name="T88" fmla="*/ 357 w 1697"/>
                  <a:gd name="T89" fmla="*/ 1139 h 1753"/>
                  <a:gd name="T90" fmla="*/ 357 w 1697"/>
                  <a:gd name="T91" fmla="*/ 1139 h 175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97"/>
                  <a:gd name="T139" fmla="*/ 0 h 1753"/>
                  <a:gd name="T140" fmla="*/ 1697 w 1697"/>
                  <a:gd name="T141" fmla="*/ 1753 h 175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97" h="1753">
                    <a:moveTo>
                      <a:pt x="357" y="1139"/>
                    </a:moveTo>
                    <a:lnTo>
                      <a:pt x="0" y="1175"/>
                    </a:lnTo>
                    <a:lnTo>
                      <a:pt x="267" y="761"/>
                    </a:lnTo>
                    <a:lnTo>
                      <a:pt x="93" y="566"/>
                    </a:lnTo>
                    <a:lnTo>
                      <a:pt x="411" y="559"/>
                    </a:lnTo>
                    <a:lnTo>
                      <a:pt x="411" y="381"/>
                    </a:lnTo>
                    <a:lnTo>
                      <a:pt x="641" y="473"/>
                    </a:lnTo>
                    <a:lnTo>
                      <a:pt x="763" y="0"/>
                    </a:lnTo>
                    <a:lnTo>
                      <a:pt x="973" y="449"/>
                    </a:lnTo>
                    <a:lnTo>
                      <a:pt x="1215" y="318"/>
                    </a:lnTo>
                    <a:lnTo>
                      <a:pt x="1174" y="562"/>
                    </a:lnTo>
                    <a:lnTo>
                      <a:pt x="1568" y="587"/>
                    </a:lnTo>
                    <a:lnTo>
                      <a:pt x="1343" y="868"/>
                    </a:lnTo>
                    <a:lnTo>
                      <a:pt x="1697" y="1139"/>
                    </a:lnTo>
                    <a:lnTo>
                      <a:pt x="1266" y="1155"/>
                    </a:lnTo>
                    <a:lnTo>
                      <a:pt x="1352" y="1396"/>
                    </a:lnTo>
                    <a:lnTo>
                      <a:pt x="1106" y="1313"/>
                    </a:lnTo>
                    <a:lnTo>
                      <a:pt x="919" y="1753"/>
                    </a:lnTo>
                    <a:lnTo>
                      <a:pt x="702" y="1316"/>
                    </a:lnTo>
                    <a:lnTo>
                      <a:pt x="386" y="1432"/>
                    </a:lnTo>
                    <a:lnTo>
                      <a:pt x="544" y="1133"/>
                    </a:lnTo>
                    <a:lnTo>
                      <a:pt x="503" y="1121"/>
                    </a:lnTo>
                    <a:lnTo>
                      <a:pt x="512" y="1102"/>
                    </a:lnTo>
                    <a:lnTo>
                      <a:pt x="578" y="1106"/>
                    </a:lnTo>
                    <a:lnTo>
                      <a:pt x="443" y="1387"/>
                    </a:lnTo>
                    <a:lnTo>
                      <a:pt x="707" y="1283"/>
                    </a:lnTo>
                    <a:lnTo>
                      <a:pt x="914" y="1677"/>
                    </a:lnTo>
                    <a:lnTo>
                      <a:pt x="1099" y="1280"/>
                    </a:lnTo>
                    <a:lnTo>
                      <a:pt x="1312" y="1371"/>
                    </a:lnTo>
                    <a:lnTo>
                      <a:pt x="1246" y="1133"/>
                    </a:lnTo>
                    <a:lnTo>
                      <a:pt x="1599" y="1112"/>
                    </a:lnTo>
                    <a:lnTo>
                      <a:pt x="1320" y="871"/>
                    </a:lnTo>
                    <a:lnTo>
                      <a:pt x="1519" y="617"/>
                    </a:lnTo>
                    <a:lnTo>
                      <a:pt x="1149" y="577"/>
                    </a:lnTo>
                    <a:lnTo>
                      <a:pt x="1169" y="370"/>
                    </a:lnTo>
                    <a:lnTo>
                      <a:pt x="962" y="482"/>
                    </a:lnTo>
                    <a:lnTo>
                      <a:pt x="759" y="110"/>
                    </a:lnTo>
                    <a:lnTo>
                      <a:pt x="655" y="505"/>
                    </a:lnTo>
                    <a:lnTo>
                      <a:pt x="445" y="437"/>
                    </a:lnTo>
                    <a:lnTo>
                      <a:pt x="429" y="577"/>
                    </a:lnTo>
                    <a:lnTo>
                      <a:pt x="168" y="599"/>
                    </a:lnTo>
                    <a:lnTo>
                      <a:pt x="288" y="761"/>
                    </a:lnTo>
                    <a:lnTo>
                      <a:pt x="59" y="1146"/>
                    </a:lnTo>
                    <a:lnTo>
                      <a:pt x="359" y="1121"/>
                    </a:lnTo>
                    <a:lnTo>
                      <a:pt x="357" y="1139"/>
                    </a:lnTo>
                    <a:close/>
                  </a:path>
                </a:pathLst>
              </a:custGeom>
              <a:solidFill>
                <a:srgbClr val="000000"/>
              </a:solidFill>
              <a:ln w="9525">
                <a:noFill/>
                <a:round/>
                <a:headEnd/>
                <a:tailEnd/>
              </a:ln>
            </p:spPr>
            <p:txBody>
              <a:bodyPr/>
              <a:lstStyle/>
              <a:p>
                <a:endParaRPr lang="en-US" dirty="0"/>
              </a:p>
            </p:txBody>
          </p:sp>
          <p:sp>
            <p:nvSpPr>
              <p:cNvPr id="272" name="Freeform 418"/>
              <p:cNvSpPr>
                <a:spLocks/>
              </p:cNvSpPr>
              <p:nvPr/>
            </p:nvSpPr>
            <p:spPr bwMode="auto">
              <a:xfrm>
                <a:off x="752" y="2437"/>
                <a:ext cx="241" cy="235"/>
              </a:xfrm>
              <a:custGeom>
                <a:avLst/>
                <a:gdLst>
                  <a:gd name="T0" fmla="*/ 128 w 843"/>
                  <a:gd name="T1" fmla="*/ 478 h 686"/>
                  <a:gd name="T2" fmla="*/ 177 w 843"/>
                  <a:gd name="T3" fmla="*/ 444 h 686"/>
                  <a:gd name="T4" fmla="*/ 0 w 843"/>
                  <a:gd name="T5" fmla="*/ 347 h 686"/>
                  <a:gd name="T6" fmla="*/ 245 w 843"/>
                  <a:gd name="T7" fmla="*/ 347 h 686"/>
                  <a:gd name="T8" fmla="*/ 180 w 843"/>
                  <a:gd name="T9" fmla="*/ 189 h 686"/>
                  <a:gd name="T10" fmla="*/ 324 w 843"/>
                  <a:gd name="T11" fmla="*/ 276 h 686"/>
                  <a:gd name="T12" fmla="*/ 413 w 843"/>
                  <a:gd name="T13" fmla="*/ 0 h 686"/>
                  <a:gd name="T14" fmla="*/ 479 w 843"/>
                  <a:gd name="T15" fmla="*/ 266 h 686"/>
                  <a:gd name="T16" fmla="*/ 620 w 843"/>
                  <a:gd name="T17" fmla="*/ 210 h 686"/>
                  <a:gd name="T18" fmla="*/ 590 w 843"/>
                  <a:gd name="T19" fmla="*/ 317 h 686"/>
                  <a:gd name="T20" fmla="*/ 843 w 843"/>
                  <a:gd name="T21" fmla="*/ 317 h 686"/>
                  <a:gd name="T22" fmla="*/ 661 w 843"/>
                  <a:gd name="T23" fmla="*/ 469 h 686"/>
                  <a:gd name="T24" fmla="*/ 748 w 843"/>
                  <a:gd name="T25" fmla="*/ 686 h 686"/>
                  <a:gd name="T26" fmla="*/ 614 w 843"/>
                  <a:gd name="T27" fmla="*/ 610 h 686"/>
                  <a:gd name="T28" fmla="*/ 731 w 843"/>
                  <a:gd name="T29" fmla="*/ 666 h 686"/>
                  <a:gd name="T30" fmla="*/ 636 w 843"/>
                  <a:gd name="T31" fmla="*/ 469 h 686"/>
                  <a:gd name="T32" fmla="*/ 819 w 843"/>
                  <a:gd name="T33" fmla="*/ 327 h 686"/>
                  <a:gd name="T34" fmla="*/ 575 w 843"/>
                  <a:gd name="T35" fmla="*/ 339 h 686"/>
                  <a:gd name="T36" fmla="*/ 587 w 843"/>
                  <a:gd name="T37" fmla="*/ 242 h 686"/>
                  <a:gd name="T38" fmla="*/ 476 w 843"/>
                  <a:gd name="T39" fmla="*/ 282 h 686"/>
                  <a:gd name="T40" fmla="*/ 409 w 843"/>
                  <a:gd name="T41" fmla="*/ 54 h 686"/>
                  <a:gd name="T42" fmla="*/ 333 w 843"/>
                  <a:gd name="T43" fmla="*/ 293 h 686"/>
                  <a:gd name="T44" fmla="*/ 207 w 843"/>
                  <a:gd name="T45" fmla="*/ 220 h 686"/>
                  <a:gd name="T46" fmla="*/ 260 w 843"/>
                  <a:gd name="T47" fmla="*/ 354 h 686"/>
                  <a:gd name="T48" fmla="*/ 58 w 843"/>
                  <a:gd name="T49" fmla="*/ 363 h 686"/>
                  <a:gd name="T50" fmla="*/ 194 w 843"/>
                  <a:gd name="T51" fmla="*/ 441 h 686"/>
                  <a:gd name="T52" fmla="*/ 153 w 843"/>
                  <a:gd name="T53" fmla="*/ 480 h 686"/>
                  <a:gd name="T54" fmla="*/ 128 w 843"/>
                  <a:gd name="T55" fmla="*/ 478 h 686"/>
                  <a:gd name="T56" fmla="*/ 128 w 843"/>
                  <a:gd name="T57" fmla="*/ 478 h 68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43"/>
                  <a:gd name="T88" fmla="*/ 0 h 686"/>
                  <a:gd name="T89" fmla="*/ 843 w 843"/>
                  <a:gd name="T90" fmla="*/ 686 h 68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43" h="686">
                    <a:moveTo>
                      <a:pt x="128" y="478"/>
                    </a:moveTo>
                    <a:lnTo>
                      <a:pt x="177" y="444"/>
                    </a:lnTo>
                    <a:lnTo>
                      <a:pt x="0" y="347"/>
                    </a:lnTo>
                    <a:lnTo>
                      <a:pt x="245" y="347"/>
                    </a:lnTo>
                    <a:lnTo>
                      <a:pt x="180" y="189"/>
                    </a:lnTo>
                    <a:lnTo>
                      <a:pt x="324" y="276"/>
                    </a:lnTo>
                    <a:lnTo>
                      <a:pt x="413" y="0"/>
                    </a:lnTo>
                    <a:lnTo>
                      <a:pt x="479" y="266"/>
                    </a:lnTo>
                    <a:lnTo>
                      <a:pt x="620" y="210"/>
                    </a:lnTo>
                    <a:lnTo>
                      <a:pt x="590" y="317"/>
                    </a:lnTo>
                    <a:lnTo>
                      <a:pt x="843" y="317"/>
                    </a:lnTo>
                    <a:lnTo>
                      <a:pt x="661" y="469"/>
                    </a:lnTo>
                    <a:lnTo>
                      <a:pt x="748" y="686"/>
                    </a:lnTo>
                    <a:lnTo>
                      <a:pt x="614" y="610"/>
                    </a:lnTo>
                    <a:lnTo>
                      <a:pt x="731" y="666"/>
                    </a:lnTo>
                    <a:lnTo>
                      <a:pt x="636" y="469"/>
                    </a:lnTo>
                    <a:lnTo>
                      <a:pt x="819" y="327"/>
                    </a:lnTo>
                    <a:lnTo>
                      <a:pt x="575" y="339"/>
                    </a:lnTo>
                    <a:lnTo>
                      <a:pt x="587" y="242"/>
                    </a:lnTo>
                    <a:lnTo>
                      <a:pt x="476" y="282"/>
                    </a:lnTo>
                    <a:lnTo>
                      <a:pt x="409" y="54"/>
                    </a:lnTo>
                    <a:lnTo>
                      <a:pt x="333" y="293"/>
                    </a:lnTo>
                    <a:lnTo>
                      <a:pt x="207" y="220"/>
                    </a:lnTo>
                    <a:lnTo>
                      <a:pt x="260" y="354"/>
                    </a:lnTo>
                    <a:lnTo>
                      <a:pt x="58" y="363"/>
                    </a:lnTo>
                    <a:lnTo>
                      <a:pt x="194" y="441"/>
                    </a:lnTo>
                    <a:lnTo>
                      <a:pt x="153" y="480"/>
                    </a:lnTo>
                    <a:lnTo>
                      <a:pt x="128" y="478"/>
                    </a:lnTo>
                    <a:close/>
                  </a:path>
                </a:pathLst>
              </a:custGeom>
              <a:solidFill>
                <a:srgbClr val="000000"/>
              </a:solidFill>
              <a:ln w="9525">
                <a:noFill/>
                <a:round/>
                <a:headEnd/>
                <a:tailEnd/>
              </a:ln>
            </p:spPr>
            <p:txBody>
              <a:bodyPr/>
              <a:lstStyle/>
              <a:p>
                <a:endParaRPr lang="en-US" dirty="0"/>
              </a:p>
            </p:txBody>
          </p:sp>
          <p:sp>
            <p:nvSpPr>
              <p:cNvPr id="273" name="Freeform 419"/>
              <p:cNvSpPr>
                <a:spLocks/>
              </p:cNvSpPr>
              <p:nvPr/>
            </p:nvSpPr>
            <p:spPr bwMode="auto">
              <a:xfrm>
                <a:off x="796" y="2631"/>
                <a:ext cx="71" cy="63"/>
              </a:xfrm>
              <a:custGeom>
                <a:avLst/>
                <a:gdLst>
                  <a:gd name="T0" fmla="*/ 18 w 244"/>
                  <a:gd name="T1" fmla="*/ 55 h 184"/>
                  <a:gd name="T2" fmla="*/ 149 w 244"/>
                  <a:gd name="T3" fmla="*/ 0 h 184"/>
                  <a:gd name="T4" fmla="*/ 192 w 244"/>
                  <a:gd name="T5" fmla="*/ 167 h 184"/>
                  <a:gd name="T6" fmla="*/ 244 w 244"/>
                  <a:gd name="T7" fmla="*/ 99 h 184"/>
                  <a:gd name="T8" fmla="*/ 244 w 244"/>
                  <a:gd name="T9" fmla="*/ 111 h 184"/>
                  <a:gd name="T10" fmla="*/ 190 w 244"/>
                  <a:gd name="T11" fmla="*/ 184 h 184"/>
                  <a:gd name="T12" fmla="*/ 138 w 244"/>
                  <a:gd name="T13" fmla="*/ 23 h 184"/>
                  <a:gd name="T14" fmla="*/ 0 w 244"/>
                  <a:gd name="T15" fmla="*/ 73 h 184"/>
                  <a:gd name="T16" fmla="*/ 19 w 244"/>
                  <a:gd name="T17" fmla="*/ 27 h 184"/>
                  <a:gd name="T18" fmla="*/ 18 w 244"/>
                  <a:gd name="T19" fmla="*/ 55 h 184"/>
                  <a:gd name="T20" fmla="*/ 18 w 244"/>
                  <a:gd name="T21" fmla="*/ 55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4"/>
                  <a:gd name="T34" fmla="*/ 0 h 184"/>
                  <a:gd name="T35" fmla="*/ 244 w 244"/>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4" h="184">
                    <a:moveTo>
                      <a:pt x="18" y="55"/>
                    </a:moveTo>
                    <a:lnTo>
                      <a:pt x="149" y="0"/>
                    </a:lnTo>
                    <a:lnTo>
                      <a:pt x="192" y="167"/>
                    </a:lnTo>
                    <a:lnTo>
                      <a:pt x="244" y="99"/>
                    </a:lnTo>
                    <a:lnTo>
                      <a:pt x="244" y="111"/>
                    </a:lnTo>
                    <a:lnTo>
                      <a:pt x="190" y="184"/>
                    </a:lnTo>
                    <a:lnTo>
                      <a:pt x="138" y="23"/>
                    </a:lnTo>
                    <a:lnTo>
                      <a:pt x="0" y="73"/>
                    </a:lnTo>
                    <a:lnTo>
                      <a:pt x="19" y="27"/>
                    </a:lnTo>
                    <a:lnTo>
                      <a:pt x="18" y="55"/>
                    </a:lnTo>
                    <a:close/>
                  </a:path>
                </a:pathLst>
              </a:custGeom>
              <a:solidFill>
                <a:srgbClr val="000000"/>
              </a:solidFill>
              <a:ln w="9525">
                <a:noFill/>
                <a:round/>
                <a:headEnd/>
                <a:tailEnd/>
              </a:ln>
            </p:spPr>
            <p:txBody>
              <a:bodyPr/>
              <a:lstStyle/>
              <a:p>
                <a:endParaRPr lang="en-US" dirty="0"/>
              </a:p>
            </p:txBody>
          </p:sp>
        </p:grpSp>
        <p:grpSp>
          <p:nvGrpSpPr>
            <p:cNvPr id="10" name="Group 420"/>
            <p:cNvGrpSpPr>
              <a:grpSpLocks/>
            </p:cNvGrpSpPr>
            <p:nvPr/>
          </p:nvGrpSpPr>
          <p:grpSpPr bwMode="auto">
            <a:xfrm>
              <a:off x="3011488" y="4290987"/>
              <a:ext cx="576262" cy="676271"/>
              <a:chOff x="78" y="2716"/>
              <a:chExt cx="210" cy="421"/>
            </a:xfrm>
          </p:grpSpPr>
          <p:sp>
            <p:nvSpPr>
              <p:cNvPr id="186" name="Freeform 421"/>
              <p:cNvSpPr>
                <a:spLocks/>
              </p:cNvSpPr>
              <p:nvPr/>
            </p:nvSpPr>
            <p:spPr bwMode="auto">
              <a:xfrm>
                <a:off x="96" y="2725"/>
                <a:ext cx="173" cy="400"/>
              </a:xfrm>
              <a:custGeom>
                <a:avLst/>
                <a:gdLst>
                  <a:gd name="T0" fmla="*/ 608 w 608"/>
                  <a:gd name="T1" fmla="*/ 0 h 1172"/>
                  <a:gd name="T2" fmla="*/ 0 w 608"/>
                  <a:gd name="T3" fmla="*/ 5 h 1172"/>
                  <a:gd name="T4" fmla="*/ 0 w 608"/>
                  <a:gd name="T5" fmla="*/ 1112 h 1172"/>
                  <a:gd name="T6" fmla="*/ 246 w 608"/>
                  <a:gd name="T7" fmla="*/ 1172 h 1172"/>
                  <a:gd name="T8" fmla="*/ 334 w 608"/>
                  <a:gd name="T9" fmla="*/ 1143 h 1172"/>
                  <a:gd name="T10" fmla="*/ 334 w 608"/>
                  <a:gd name="T11" fmla="*/ 800 h 1172"/>
                  <a:gd name="T12" fmla="*/ 410 w 608"/>
                  <a:gd name="T13" fmla="*/ 466 h 1172"/>
                  <a:gd name="T14" fmla="*/ 358 w 608"/>
                  <a:gd name="T15" fmla="*/ 398 h 1172"/>
                  <a:gd name="T16" fmla="*/ 346 w 608"/>
                  <a:gd name="T17" fmla="*/ 248 h 1172"/>
                  <a:gd name="T18" fmla="*/ 454 w 608"/>
                  <a:gd name="T19" fmla="*/ 236 h 1172"/>
                  <a:gd name="T20" fmla="*/ 479 w 608"/>
                  <a:gd name="T21" fmla="*/ 141 h 1172"/>
                  <a:gd name="T22" fmla="*/ 512 w 608"/>
                  <a:gd name="T23" fmla="*/ 95 h 1172"/>
                  <a:gd name="T24" fmla="*/ 576 w 608"/>
                  <a:gd name="T25" fmla="*/ 91 h 1172"/>
                  <a:gd name="T26" fmla="*/ 608 w 608"/>
                  <a:gd name="T27" fmla="*/ 0 h 1172"/>
                  <a:gd name="T28" fmla="*/ 608 w 608"/>
                  <a:gd name="T29" fmla="*/ 0 h 11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8"/>
                  <a:gd name="T46" fmla="*/ 0 h 1172"/>
                  <a:gd name="T47" fmla="*/ 608 w 608"/>
                  <a:gd name="T48" fmla="*/ 1172 h 11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8" h="1172">
                    <a:moveTo>
                      <a:pt x="608" y="0"/>
                    </a:moveTo>
                    <a:lnTo>
                      <a:pt x="0" y="5"/>
                    </a:lnTo>
                    <a:lnTo>
                      <a:pt x="0" y="1112"/>
                    </a:lnTo>
                    <a:lnTo>
                      <a:pt x="246" y="1172"/>
                    </a:lnTo>
                    <a:lnTo>
                      <a:pt x="334" y="1143"/>
                    </a:lnTo>
                    <a:lnTo>
                      <a:pt x="334" y="800"/>
                    </a:lnTo>
                    <a:lnTo>
                      <a:pt x="410" y="466"/>
                    </a:lnTo>
                    <a:lnTo>
                      <a:pt x="358" y="398"/>
                    </a:lnTo>
                    <a:lnTo>
                      <a:pt x="346" y="248"/>
                    </a:lnTo>
                    <a:lnTo>
                      <a:pt x="454" y="236"/>
                    </a:lnTo>
                    <a:lnTo>
                      <a:pt x="479" y="141"/>
                    </a:lnTo>
                    <a:lnTo>
                      <a:pt x="512" y="95"/>
                    </a:lnTo>
                    <a:lnTo>
                      <a:pt x="576" y="91"/>
                    </a:lnTo>
                    <a:lnTo>
                      <a:pt x="608" y="0"/>
                    </a:lnTo>
                    <a:close/>
                  </a:path>
                </a:pathLst>
              </a:custGeom>
              <a:solidFill>
                <a:srgbClr val="FF8080"/>
              </a:solidFill>
              <a:ln w="9525">
                <a:noFill/>
                <a:round/>
                <a:headEnd/>
                <a:tailEnd/>
              </a:ln>
            </p:spPr>
            <p:txBody>
              <a:bodyPr/>
              <a:lstStyle/>
              <a:p>
                <a:endParaRPr lang="en-US" dirty="0"/>
              </a:p>
            </p:txBody>
          </p:sp>
          <p:sp>
            <p:nvSpPr>
              <p:cNvPr id="187" name="Freeform 422"/>
              <p:cNvSpPr>
                <a:spLocks/>
              </p:cNvSpPr>
              <p:nvPr/>
            </p:nvSpPr>
            <p:spPr bwMode="auto">
              <a:xfrm>
                <a:off x="96" y="2723"/>
                <a:ext cx="127" cy="407"/>
              </a:xfrm>
              <a:custGeom>
                <a:avLst/>
                <a:gdLst>
                  <a:gd name="T0" fmla="*/ 135 w 445"/>
                  <a:gd name="T1" fmla="*/ 77 h 1189"/>
                  <a:gd name="T2" fmla="*/ 356 w 445"/>
                  <a:gd name="T3" fmla="*/ 0 h 1189"/>
                  <a:gd name="T4" fmla="*/ 433 w 445"/>
                  <a:gd name="T5" fmla="*/ 419 h 1189"/>
                  <a:gd name="T6" fmla="*/ 445 w 445"/>
                  <a:gd name="T7" fmla="*/ 984 h 1189"/>
                  <a:gd name="T8" fmla="*/ 228 w 445"/>
                  <a:gd name="T9" fmla="*/ 1189 h 1189"/>
                  <a:gd name="T10" fmla="*/ 15 w 445"/>
                  <a:gd name="T11" fmla="*/ 1163 h 1189"/>
                  <a:gd name="T12" fmla="*/ 0 w 445"/>
                  <a:gd name="T13" fmla="*/ 200 h 1189"/>
                  <a:gd name="T14" fmla="*/ 135 w 445"/>
                  <a:gd name="T15" fmla="*/ 77 h 1189"/>
                  <a:gd name="T16" fmla="*/ 135 w 445"/>
                  <a:gd name="T17" fmla="*/ 77 h 118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5"/>
                  <a:gd name="T28" fmla="*/ 0 h 1189"/>
                  <a:gd name="T29" fmla="*/ 445 w 445"/>
                  <a:gd name="T30" fmla="*/ 1189 h 118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5" h="1189">
                    <a:moveTo>
                      <a:pt x="135" y="77"/>
                    </a:moveTo>
                    <a:lnTo>
                      <a:pt x="356" y="0"/>
                    </a:lnTo>
                    <a:lnTo>
                      <a:pt x="433" y="419"/>
                    </a:lnTo>
                    <a:lnTo>
                      <a:pt x="445" y="984"/>
                    </a:lnTo>
                    <a:lnTo>
                      <a:pt x="228" y="1189"/>
                    </a:lnTo>
                    <a:lnTo>
                      <a:pt x="15" y="1163"/>
                    </a:lnTo>
                    <a:lnTo>
                      <a:pt x="0" y="200"/>
                    </a:lnTo>
                    <a:lnTo>
                      <a:pt x="135" y="77"/>
                    </a:lnTo>
                    <a:close/>
                  </a:path>
                </a:pathLst>
              </a:custGeom>
              <a:solidFill>
                <a:srgbClr val="D63333"/>
              </a:solidFill>
              <a:ln w="9525">
                <a:noFill/>
                <a:round/>
                <a:headEnd/>
                <a:tailEnd/>
              </a:ln>
            </p:spPr>
            <p:txBody>
              <a:bodyPr/>
              <a:lstStyle/>
              <a:p>
                <a:endParaRPr lang="en-US" dirty="0"/>
              </a:p>
            </p:txBody>
          </p:sp>
          <p:sp>
            <p:nvSpPr>
              <p:cNvPr id="188" name="Freeform 423"/>
              <p:cNvSpPr>
                <a:spLocks/>
              </p:cNvSpPr>
              <p:nvPr/>
            </p:nvSpPr>
            <p:spPr bwMode="auto">
              <a:xfrm>
                <a:off x="223" y="2728"/>
                <a:ext cx="58" cy="389"/>
              </a:xfrm>
              <a:custGeom>
                <a:avLst/>
                <a:gdLst>
                  <a:gd name="T0" fmla="*/ 13 w 201"/>
                  <a:gd name="T1" fmla="*/ 0 h 1133"/>
                  <a:gd name="T2" fmla="*/ 201 w 201"/>
                  <a:gd name="T3" fmla="*/ 89 h 1133"/>
                  <a:gd name="T4" fmla="*/ 178 w 201"/>
                  <a:gd name="T5" fmla="*/ 1133 h 1133"/>
                  <a:gd name="T6" fmla="*/ 0 w 201"/>
                  <a:gd name="T7" fmla="*/ 1086 h 1133"/>
                  <a:gd name="T8" fmla="*/ 13 w 201"/>
                  <a:gd name="T9" fmla="*/ 0 h 1133"/>
                  <a:gd name="T10" fmla="*/ 13 w 201"/>
                  <a:gd name="T11" fmla="*/ 0 h 1133"/>
                  <a:gd name="T12" fmla="*/ 0 60000 65536"/>
                  <a:gd name="T13" fmla="*/ 0 60000 65536"/>
                  <a:gd name="T14" fmla="*/ 0 60000 65536"/>
                  <a:gd name="T15" fmla="*/ 0 60000 65536"/>
                  <a:gd name="T16" fmla="*/ 0 60000 65536"/>
                  <a:gd name="T17" fmla="*/ 0 60000 65536"/>
                  <a:gd name="T18" fmla="*/ 0 w 201"/>
                  <a:gd name="T19" fmla="*/ 0 h 1133"/>
                  <a:gd name="T20" fmla="*/ 201 w 201"/>
                  <a:gd name="T21" fmla="*/ 1133 h 1133"/>
                </a:gdLst>
                <a:ahLst/>
                <a:cxnLst>
                  <a:cxn ang="T12">
                    <a:pos x="T0" y="T1"/>
                  </a:cxn>
                  <a:cxn ang="T13">
                    <a:pos x="T2" y="T3"/>
                  </a:cxn>
                  <a:cxn ang="T14">
                    <a:pos x="T4" y="T5"/>
                  </a:cxn>
                  <a:cxn ang="T15">
                    <a:pos x="T6" y="T7"/>
                  </a:cxn>
                  <a:cxn ang="T16">
                    <a:pos x="T8" y="T9"/>
                  </a:cxn>
                  <a:cxn ang="T17">
                    <a:pos x="T10" y="T11"/>
                  </a:cxn>
                </a:cxnLst>
                <a:rect l="T18" t="T19" r="T20" b="T21"/>
                <a:pathLst>
                  <a:path w="201" h="1133">
                    <a:moveTo>
                      <a:pt x="13" y="0"/>
                    </a:moveTo>
                    <a:lnTo>
                      <a:pt x="201" y="89"/>
                    </a:lnTo>
                    <a:lnTo>
                      <a:pt x="178" y="1133"/>
                    </a:lnTo>
                    <a:lnTo>
                      <a:pt x="0" y="1086"/>
                    </a:lnTo>
                    <a:lnTo>
                      <a:pt x="13" y="0"/>
                    </a:lnTo>
                    <a:close/>
                  </a:path>
                </a:pathLst>
              </a:custGeom>
              <a:solidFill>
                <a:srgbClr val="D63333"/>
              </a:solidFill>
              <a:ln w="9525">
                <a:noFill/>
                <a:round/>
                <a:headEnd/>
                <a:tailEnd/>
              </a:ln>
            </p:spPr>
            <p:txBody>
              <a:bodyPr/>
              <a:lstStyle/>
              <a:p>
                <a:endParaRPr lang="en-US" dirty="0"/>
              </a:p>
            </p:txBody>
          </p:sp>
          <p:sp>
            <p:nvSpPr>
              <p:cNvPr id="189" name="Freeform 424"/>
              <p:cNvSpPr>
                <a:spLocks/>
              </p:cNvSpPr>
              <p:nvPr/>
            </p:nvSpPr>
            <p:spPr bwMode="auto">
              <a:xfrm>
                <a:off x="192" y="2800"/>
                <a:ext cx="34" cy="48"/>
              </a:xfrm>
              <a:custGeom>
                <a:avLst/>
                <a:gdLst>
                  <a:gd name="T0" fmla="*/ 0 w 124"/>
                  <a:gd name="T1" fmla="*/ 25 h 141"/>
                  <a:gd name="T2" fmla="*/ 39 w 124"/>
                  <a:gd name="T3" fmla="*/ 0 h 141"/>
                  <a:gd name="T4" fmla="*/ 103 w 124"/>
                  <a:gd name="T5" fmla="*/ 9 h 141"/>
                  <a:gd name="T6" fmla="*/ 124 w 124"/>
                  <a:gd name="T7" fmla="*/ 38 h 141"/>
                  <a:gd name="T8" fmla="*/ 116 w 124"/>
                  <a:gd name="T9" fmla="*/ 85 h 141"/>
                  <a:gd name="T10" fmla="*/ 68 w 124"/>
                  <a:gd name="T11" fmla="*/ 141 h 141"/>
                  <a:gd name="T12" fmla="*/ 3 w 124"/>
                  <a:gd name="T13" fmla="*/ 132 h 141"/>
                  <a:gd name="T14" fmla="*/ 0 w 124"/>
                  <a:gd name="T15" fmla="*/ 25 h 141"/>
                  <a:gd name="T16" fmla="*/ 0 w 124"/>
                  <a:gd name="T17" fmla="*/ 25 h 1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4"/>
                  <a:gd name="T28" fmla="*/ 0 h 141"/>
                  <a:gd name="T29" fmla="*/ 124 w 124"/>
                  <a:gd name="T30" fmla="*/ 141 h 1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4" h="141">
                    <a:moveTo>
                      <a:pt x="0" y="25"/>
                    </a:moveTo>
                    <a:lnTo>
                      <a:pt x="39" y="0"/>
                    </a:lnTo>
                    <a:lnTo>
                      <a:pt x="103" y="9"/>
                    </a:lnTo>
                    <a:lnTo>
                      <a:pt x="124" y="38"/>
                    </a:lnTo>
                    <a:lnTo>
                      <a:pt x="116" y="85"/>
                    </a:lnTo>
                    <a:lnTo>
                      <a:pt x="68" y="141"/>
                    </a:lnTo>
                    <a:lnTo>
                      <a:pt x="3" y="132"/>
                    </a:lnTo>
                    <a:lnTo>
                      <a:pt x="0" y="25"/>
                    </a:lnTo>
                    <a:close/>
                  </a:path>
                </a:pathLst>
              </a:custGeom>
              <a:solidFill>
                <a:srgbClr val="99EBFF"/>
              </a:solidFill>
              <a:ln w="9525">
                <a:noFill/>
                <a:round/>
                <a:headEnd/>
                <a:tailEnd/>
              </a:ln>
            </p:spPr>
            <p:txBody>
              <a:bodyPr/>
              <a:lstStyle/>
              <a:p>
                <a:endParaRPr lang="en-US" dirty="0"/>
              </a:p>
            </p:txBody>
          </p:sp>
          <p:sp>
            <p:nvSpPr>
              <p:cNvPr id="190" name="Freeform 425"/>
              <p:cNvSpPr>
                <a:spLocks/>
              </p:cNvSpPr>
              <p:nvPr/>
            </p:nvSpPr>
            <p:spPr bwMode="auto">
              <a:xfrm>
                <a:off x="231" y="2752"/>
                <a:ext cx="40" cy="230"/>
              </a:xfrm>
              <a:custGeom>
                <a:avLst/>
                <a:gdLst>
                  <a:gd name="T0" fmla="*/ 16 w 140"/>
                  <a:gd name="T1" fmla="*/ 0 h 672"/>
                  <a:gd name="T2" fmla="*/ 140 w 140"/>
                  <a:gd name="T3" fmla="*/ 60 h 672"/>
                  <a:gd name="T4" fmla="*/ 113 w 140"/>
                  <a:gd name="T5" fmla="*/ 672 h 672"/>
                  <a:gd name="T6" fmla="*/ 0 w 140"/>
                  <a:gd name="T7" fmla="*/ 630 h 672"/>
                  <a:gd name="T8" fmla="*/ 16 w 140"/>
                  <a:gd name="T9" fmla="*/ 0 h 672"/>
                  <a:gd name="T10" fmla="*/ 16 w 140"/>
                  <a:gd name="T11" fmla="*/ 0 h 672"/>
                  <a:gd name="T12" fmla="*/ 0 60000 65536"/>
                  <a:gd name="T13" fmla="*/ 0 60000 65536"/>
                  <a:gd name="T14" fmla="*/ 0 60000 65536"/>
                  <a:gd name="T15" fmla="*/ 0 60000 65536"/>
                  <a:gd name="T16" fmla="*/ 0 60000 65536"/>
                  <a:gd name="T17" fmla="*/ 0 60000 65536"/>
                  <a:gd name="T18" fmla="*/ 0 w 140"/>
                  <a:gd name="T19" fmla="*/ 0 h 672"/>
                  <a:gd name="T20" fmla="*/ 140 w 140"/>
                  <a:gd name="T21" fmla="*/ 672 h 672"/>
                </a:gdLst>
                <a:ahLst/>
                <a:cxnLst>
                  <a:cxn ang="T12">
                    <a:pos x="T0" y="T1"/>
                  </a:cxn>
                  <a:cxn ang="T13">
                    <a:pos x="T2" y="T3"/>
                  </a:cxn>
                  <a:cxn ang="T14">
                    <a:pos x="T4" y="T5"/>
                  </a:cxn>
                  <a:cxn ang="T15">
                    <a:pos x="T6" y="T7"/>
                  </a:cxn>
                  <a:cxn ang="T16">
                    <a:pos x="T8" y="T9"/>
                  </a:cxn>
                  <a:cxn ang="T17">
                    <a:pos x="T10" y="T11"/>
                  </a:cxn>
                </a:cxnLst>
                <a:rect l="T18" t="T19" r="T20" b="T21"/>
                <a:pathLst>
                  <a:path w="140" h="672">
                    <a:moveTo>
                      <a:pt x="16" y="0"/>
                    </a:moveTo>
                    <a:lnTo>
                      <a:pt x="140" y="60"/>
                    </a:lnTo>
                    <a:lnTo>
                      <a:pt x="113" y="672"/>
                    </a:lnTo>
                    <a:lnTo>
                      <a:pt x="0" y="630"/>
                    </a:lnTo>
                    <a:lnTo>
                      <a:pt x="16" y="0"/>
                    </a:lnTo>
                    <a:close/>
                  </a:path>
                </a:pathLst>
              </a:custGeom>
              <a:solidFill>
                <a:srgbClr val="3395AD"/>
              </a:solidFill>
              <a:ln w="9525">
                <a:noFill/>
                <a:round/>
                <a:headEnd/>
                <a:tailEnd/>
              </a:ln>
            </p:spPr>
            <p:txBody>
              <a:bodyPr/>
              <a:lstStyle/>
              <a:p>
                <a:endParaRPr lang="en-US" dirty="0"/>
              </a:p>
            </p:txBody>
          </p:sp>
          <p:sp>
            <p:nvSpPr>
              <p:cNvPr id="191" name="Freeform 426"/>
              <p:cNvSpPr>
                <a:spLocks/>
              </p:cNvSpPr>
              <p:nvPr/>
            </p:nvSpPr>
            <p:spPr bwMode="auto">
              <a:xfrm>
                <a:off x="192" y="3055"/>
                <a:ext cx="28" cy="22"/>
              </a:xfrm>
              <a:custGeom>
                <a:avLst/>
                <a:gdLst>
                  <a:gd name="T0" fmla="*/ 23 w 96"/>
                  <a:gd name="T1" fmla="*/ 4 h 64"/>
                  <a:gd name="T2" fmla="*/ 96 w 96"/>
                  <a:gd name="T3" fmla="*/ 0 h 64"/>
                  <a:gd name="T4" fmla="*/ 84 w 96"/>
                  <a:gd name="T5" fmla="*/ 64 h 64"/>
                  <a:gd name="T6" fmla="*/ 0 w 96"/>
                  <a:gd name="T7" fmla="*/ 43 h 64"/>
                  <a:gd name="T8" fmla="*/ 23 w 96"/>
                  <a:gd name="T9" fmla="*/ 4 h 64"/>
                  <a:gd name="T10" fmla="*/ 23 w 96"/>
                  <a:gd name="T11" fmla="*/ 4 h 64"/>
                  <a:gd name="T12" fmla="*/ 0 60000 65536"/>
                  <a:gd name="T13" fmla="*/ 0 60000 65536"/>
                  <a:gd name="T14" fmla="*/ 0 60000 65536"/>
                  <a:gd name="T15" fmla="*/ 0 60000 65536"/>
                  <a:gd name="T16" fmla="*/ 0 60000 65536"/>
                  <a:gd name="T17" fmla="*/ 0 60000 65536"/>
                  <a:gd name="T18" fmla="*/ 0 w 96"/>
                  <a:gd name="T19" fmla="*/ 0 h 64"/>
                  <a:gd name="T20" fmla="*/ 96 w 96"/>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96" h="64">
                    <a:moveTo>
                      <a:pt x="23" y="4"/>
                    </a:moveTo>
                    <a:lnTo>
                      <a:pt x="96" y="0"/>
                    </a:lnTo>
                    <a:lnTo>
                      <a:pt x="84" y="64"/>
                    </a:lnTo>
                    <a:lnTo>
                      <a:pt x="0" y="43"/>
                    </a:lnTo>
                    <a:lnTo>
                      <a:pt x="23" y="4"/>
                    </a:lnTo>
                    <a:close/>
                  </a:path>
                </a:pathLst>
              </a:custGeom>
              <a:solidFill>
                <a:srgbClr val="99EBFF"/>
              </a:solidFill>
              <a:ln w="9525">
                <a:noFill/>
                <a:round/>
                <a:headEnd/>
                <a:tailEnd/>
              </a:ln>
            </p:spPr>
            <p:txBody>
              <a:bodyPr/>
              <a:lstStyle/>
              <a:p>
                <a:endParaRPr lang="en-US" dirty="0"/>
              </a:p>
            </p:txBody>
          </p:sp>
          <p:sp>
            <p:nvSpPr>
              <p:cNvPr id="192" name="Freeform 427"/>
              <p:cNvSpPr>
                <a:spLocks/>
              </p:cNvSpPr>
              <p:nvPr/>
            </p:nvSpPr>
            <p:spPr bwMode="auto">
              <a:xfrm>
                <a:off x="144" y="3100"/>
                <a:ext cx="75" cy="37"/>
              </a:xfrm>
              <a:custGeom>
                <a:avLst/>
                <a:gdLst>
                  <a:gd name="T0" fmla="*/ 8 w 265"/>
                  <a:gd name="T1" fmla="*/ 0 h 110"/>
                  <a:gd name="T2" fmla="*/ 181 w 265"/>
                  <a:gd name="T3" fmla="*/ 29 h 110"/>
                  <a:gd name="T4" fmla="*/ 265 w 265"/>
                  <a:gd name="T5" fmla="*/ 29 h 110"/>
                  <a:gd name="T6" fmla="*/ 253 w 265"/>
                  <a:gd name="T7" fmla="*/ 110 h 110"/>
                  <a:gd name="T8" fmla="*/ 169 w 265"/>
                  <a:gd name="T9" fmla="*/ 102 h 110"/>
                  <a:gd name="T10" fmla="*/ 0 w 265"/>
                  <a:gd name="T11" fmla="*/ 34 h 110"/>
                  <a:gd name="T12" fmla="*/ 8 w 265"/>
                  <a:gd name="T13" fmla="*/ 0 h 110"/>
                  <a:gd name="T14" fmla="*/ 8 w 265"/>
                  <a:gd name="T15" fmla="*/ 0 h 110"/>
                  <a:gd name="T16" fmla="*/ 0 60000 65536"/>
                  <a:gd name="T17" fmla="*/ 0 60000 65536"/>
                  <a:gd name="T18" fmla="*/ 0 60000 65536"/>
                  <a:gd name="T19" fmla="*/ 0 60000 65536"/>
                  <a:gd name="T20" fmla="*/ 0 60000 65536"/>
                  <a:gd name="T21" fmla="*/ 0 60000 65536"/>
                  <a:gd name="T22" fmla="*/ 0 60000 65536"/>
                  <a:gd name="T23" fmla="*/ 0 60000 65536"/>
                  <a:gd name="T24" fmla="*/ 0 w 265"/>
                  <a:gd name="T25" fmla="*/ 0 h 110"/>
                  <a:gd name="T26" fmla="*/ 265 w 265"/>
                  <a:gd name="T27" fmla="*/ 110 h 1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5" h="110">
                    <a:moveTo>
                      <a:pt x="8" y="0"/>
                    </a:moveTo>
                    <a:lnTo>
                      <a:pt x="181" y="29"/>
                    </a:lnTo>
                    <a:lnTo>
                      <a:pt x="265" y="29"/>
                    </a:lnTo>
                    <a:lnTo>
                      <a:pt x="253" y="110"/>
                    </a:lnTo>
                    <a:lnTo>
                      <a:pt x="169" y="102"/>
                    </a:lnTo>
                    <a:lnTo>
                      <a:pt x="0" y="34"/>
                    </a:lnTo>
                    <a:lnTo>
                      <a:pt x="8" y="0"/>
                    </a:lnTo>
                    <a:close/>
                  </a:path>
                </a:pathLst>
              </a:custGeom>
              <a:solidFill>
                <a:srgbClr val="99EBFF"/>
              </a:solidFill>
              <a:ln w="9525">
                <a:noFill/>
                <a:round/>
                <a:headEnd/>
                <a:tailEnd/>
              </a:ln>
            </p:spPr>
            <p:txBody>
              <a:bodyPr/>
              <a:lstStyle/>
              <a:p>
                <a:endParaRPr lang="en-US" dirty="0"/>
              </a:p>
            </p:txBody>
          </p:sp>
          <p:sp>
            <p:nvSpPr>
              <p:cNvPr id="193" name="Freeform 428"/>
              <p:cNvSpPr>
                <a:spLocks/>
              </p:cNvSpPr>
              <p:nvPr/>
            </p:nvSpPr>
            <p:spPr bwMode="auto">
              <a:xfrm>
                <a:off x="240" y="2816"/>
                <a:ext cx="34" cy="34"/>
              </a:xfrm>
              <a:custGeom>
                <a:avLst/>
                <a:gdLst>
                  <a:gd name="T0" fmla="*/ 64 w 115"/>
                  <a:gd name="T1" fmla="*/ 0 h 98"/>
                  <a:gd name="T2" fmla="*/ 33 w 115"/>
                  <a:gd name="T3" fmla="*/ 47 h 98"/>
                  <a:gd name="T4" fmla="*/ 82 w 115"/>
                  <a:gd name="T5" fmla="*/ 35 h 98"/>
                  <a:gd name="T6" fmla="*/ 115 w 115"/>
                  <a:gd name="T7" fmla="*/ 47 h 98"/>
                  <a:gd name="T8" fmla="*/ 105 w 115"/>
                  <a:gd name="T9" fmla="*/ 78 h 98"/>
                  <a:gd name="T10" fmla="*/ 82 w 115"/>
                  <a:gd name="T11" fmla="*/ 98 h 98"/>
                  <a:gd name="T12" fmla="*/ 19 w 115"/>
                  <a:gd name="T13" fmla="*/ 78 h 98"/>
                  <a:gd name="T14" fmla="*/ 0 w 115"/>
                  <a:gd name="T15" fmla="*/ 3 h 98"/>
                  <a:gd name="T16" fmla="*/ 64 w 115"/>
                  <a:gd name="T17" fmla="*/ 0 h 98"/>
                  <a:gd name="T18" fmla="*/ 64 w 115"/>
                  <a:gd name="T19" fmla="*/ 0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
                  <a:gd name="T31" fmla="*/ 0 h 98"/>
                  <a:gd name="T32" fmla="*/ 115 w 115"/>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 h="98">
                    <a:moveTo>
                      <a:pt x="64" y="0"/>
                    </a:moveTo>
                    <a:lnTo>
                      <a:pt x="33" y="47"/>
                    </a:lnTo>
                    <a:lnTo>
                      <a:pt x="82" y="35"/>
                    </a:lnTo>
                    <a:lnTo>
                      <a:pt x="115" y="47"/>
                    </a:lnTo>
                    <a:lnTo>
                      <a:pt x="105" y="78"/>
                    </a:lnTo>
                    <a:lnTo>
                      <a:pt x="82" y="98"/>
                    </a:lnTo>
                    <a:lnTo>
                      <a:pt x="19" y="78"/>
                    </a:lnTo>
                    <a:lnTo>
                      <a:pt x="0" y="3"/>
                    </a:lnTo>
                    <a:lnTo>
                      <a:pt x="64" y="0"/>
                    </a:lnTo>
                    <a:close/>
                  </a:path>
                </a:pathLst>
              </a:custGeom>
              <a:solidFill>
                <a:srgbClr val="4CA2B8"/>
              </a:solidFill>
              <a:ln w="9525">
                <a:noFill/>
                <a:round/>
                <a:headEnd/>
                <a:tailEnd/>
              </a:ln>
            </p:spPr>
            <p:txBody>
              <a:bodyPr/>
              <a:lstStyle/>
              <a:p>
                <a:endParaRPr lang="en-US" dirty="0"/>
              </a:p>
            </p:txBody>
          </p:sp>
          <p:sp>
            <p:nvSpPr>
              <p:cNvPr id="194" name="Freeform 429"/>
              <p:cNvSpPr>
                <a:spLocks/>
              </p:cNvSpPr>
              <p:nvPr/>
            </p:nvSpPr>
            <p:spPr bwMode="auto">
              <a:xfrm>
                <a:off x="163" y="3035"/>
                <a:ext cx="125" cy="93"/>
              </a:xfrm>
              <a:custGeom>
                <a:avLst/>
                <a:gdLst>
                  <a:gd name="T0" fmla="*/ 441 w 441"/>
                  <a:gd name="T1" fmla="*/ 0 h 268"/>
                  <a:gd name="T2" fmla="*/ 380 w 441"/>
                  <a:gd name="T3" fmla="*/ 86 h 268"/>
                  <a:gd name="T4" fmla="*/ 300 w 441"/>
                  <a:gd name="T5" fmla="*/ 167 h 268"/>
                  <a:gd name="T6" fmla="*/ 204 w 441"/>
                  <a:gd name="T7" fmla="*/ 218 h 268"/>
                  <a:gd name="T8" fmla="*/ 127 w 441"/>
                  <a:gd name="T9" fmla="*/ 237 h 268"/>
                  <a:gd name="T10" fmla="*/ 66 w 441"/>
                  <a:gd name="T11" fmla="*/ 220 h 268"/>
                  <a:gd name="T12" fmla="*/ 40 w 441"/>
                  <a:gd name="T13" fmla="*/ 196 h 268"/>
                  <a:gd name="T14" fmla="*/ 40 w 441"/>
                  <a:gd name="T15" fmla="*/ 160 h 268"/>
                  <a:gd name="T16" fmla="*/ 49 w 441"/>
                  <a:gd name="T17" fmla="*/ 144 h 268"/>
                  <a:gd name="T18" fmla="*/ 78 w 441"/>
                  <a:gd name="T19" fmla="*/ 105 h 268"/>
                  <a:gd name="T20" fmla="*/ 120 w 441"/>
                  <a:gd name="T21" fmla="*/ 86 h 268"/>
                  <a:gd name="T22" fmla="*/ 136 w 441"/>
                  <a:gd name="T23" fmla="*/ 101 h 268"/>
                  <a:gd name="T24" fmla="*/ 177 w 441"/>
                  <a:gd name="T25" fmla="*/ 96 h 268"/>
                  <a:gd name="T26" fmla="*/ 207 w 441"/>
                  <a:gd name="T27" fmla="*/ 112 h 268"/>
                  <a:gd name="T28" fmla="*/ 220 w 441"/>
                  <a:gd name="T29" fmla="*/ 86 h 268"/>
                  <a:gd name="T30" fmla="*/ 220 w 441"/>
                  <a:gd name="T31" fmla="*/ 48 h 268"/>
                  <a:gd name="T32" fmla="*/ 200 w 441"/>
                  <a:gd name="T33" fmla="*/ 77 h 268"/>
                  <a:gd name="T34" fmla="*/ 145 w 441"/>
                  <a:gd name="T35" fmla="*/ 79 h 268"/>
                  <a:gd name="T36" fmla="*/ 143 w 441"/>
                  <a:gd name="T37" fmla="*/ 45 h 268"/>
                  <a:gd name="T38" fmla="*/ 197 w 441"/>
                  <a:gd name="T39" fmla="*/ 34 h 268"/>
                  <a:gd name="T40" fmla="*/ 136 w 441"/>
                  <a:gd name="T41" fmla="*/ 34 h 268"/>
                  <a:gd name="T42" fmla="*/ 123 w 441"/>
                  <a:gd name="T43" fmla="*/ 48 h 268"/>
                  <a:gd name="T44" fmla="*/ 83 w 441"/>
                  <a:gd name="T45" fmla="*/ 66 h 268"/>
                  <a:gd name="T46" fmla="*/ 51 w 441"/>
                  <a:gd name="T47" fmla="*/ 91 h 268"/>
                  <a:gd name="T48" fmla="*/ 21 w 441"/>
                  <a:gd name="T49" fmla="*/ 122 h 268"/>
                  <a:gd name="T50" fmla="*/ 3 w 441"/>
                  <a:gd name="T51" fmla="*/ 156 h 268"/>
                  <a:gd name="T52" fmla="*/ 0 w 441"/>
                  <a:gd name="T53" fmla="*/ 179 h 268"/>
                  <a:gd name="T54" fmla="*/ 0 w 441"/>
                  <a:gd name="T55" fmla="*/ 206 h 268"/>
                  <a:gd name="T56" fmla="*/ 14 w 441"/>
                  <a:gd name="T57" fmla="*/ 232 h 268"/>
                  <a:gd name="T58" fmla="*/ 57 w 441"/>
                  <a:gd name="T59" fmla="*/ 256 h 268"/>
                  <a:gd name="T60" fmla="*/ 112 w 441"/>
                  <a:gd name="T61" fmla="*/ 268 h 268"/>
                  <a:gd name="T62" fmla="*/ 168 w 441"/>
                  <a:gd name="T63" fmla="*/ 268 h 268"/>
                  <a:gd name="T64" fmla="*/ 229 w 441"/>
                  <a:gd name="T65" fmla="*/ 247 h 268"/>
                  <a:gd name="T66" fmla="*/ 296 w 441"/>
                  <a:gd name="T67" fmla="*/ 211 h 268"/>
                  <a:gd name="T68" fmla="*/ 355 w 441"/>
                  <a:gd name="T69" fmla="*/ 160 h 268"/>
                  <a:gd name="T70" fmla="*/ 431 w 441"/>
                  <a:gd name="T71" fmla="*/ 69 h 268"/>
                  <a:gd name="T72" fmla="*/ 441 w 441"/>
                  <a:gd name="T73" fmla="*/ 0 h 268"/>
                  <a:gd name="T74" fmla="*/ 441 w 441"/>
                  <a:gd name="T75" fmla="*/ 0 h 2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41"/>
                  <a:gd name="T115" fmla="*/ 0 h 268"/>
                  <a:gd name="T116" fmla="*/ 441 w 441"/>
                  <a:gd name="T117" fmla="*/ 268 h 2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41" h="268">
                    <a:moveTo>
                      <a:pt x="441" y="0"/>
                    </a:moveTo>
                    <a:lnTo>
                      <a:pt x="380" y="86"/>
                    </a:lnTo>
                    <a:lnTo>
                      <a:pt x="300" y="167"/>
                    </a:lnTo>
                    <a:lnTo>
                      <a:pt x="204" y="218"/>
                    </a:lnTo>
                    <a:lnTo>
                      <a:pt x="127" y="237"/>
                    </a:lnTo>
                    <a:lnTo>
                      <a:pt x="66" y="220"/>
                    </a:lnTo>
                    <a:lnTo>
                      <a:pt x="40" y="196"/>
                    </a:lnTo>
                    <a:lnTo>
                      <a:pt x="40" y="160"/>
                    </a:lnTo>
                    <a:lnTo>
                      <a:pt x="49" y="144"/>
                    </a:lnTo>
                    <a:lnTo>
                      <a:pt x="78" y="105"/>
                    </a:lnTo>
                    <a:lnTo>
                      <a:pt x="120" y="86"/>
                    </a:lnTo>
                    <a:lnTo>
                      <a:pt x="136" y="101"/>
                    </a:lnTo>
                    <a:lnTo>
                      <a:pt x="177" y="96"/>
                    </a:lnTo>
                    <a:lnTo>
                      <a:pt x="207" y="112"/>
                    </a:lnTo>
                    <a:lnTo>
                      <a:pt x="220" y="86"/>
                    </a:lnTo>
                    <a:lnTo>
                      <a:pt x="220" y="48"/>
                    </a:lnTo>
                    <a:lnTo>
                      <a:pt x="200" y="77"/>
                    </a:lnTo>
                    <a:lnTo>
                      <a:pt x="145" y="79"/>
                    </a:lnTo>
                    <a:lnTo>
                      <a:pt x="143" y="45"/>
                    </a:lnTo>
                    <a:lnTo>
                      <a:pt x="197" y="34"/>
                    </a:lnTo>
                    <a:lnTo>
                      <a:pt x="136" y="34"/>
                    </a:lnTo>
                    <a:lnTo>
                      <a:pt x="123" y="48"/>
                    </a:lnTo>
                    <a:lnTo>
                      <a:pt x="83" y="66"/>
                    </a:lnTo>
                    <a:lnTo>
                      <a:pt x="51" y="91"/>
                    </a:lnTo>
                    <a:lnTo>
                      <a:pt x="21" y="122"/>
                    </a:lnTo>
                    <a:lnTo>
                      <a:pt x="3" y="156"/>
                    </a:lnTo>
                    <a:lnTo>
                      <a:pt x="0" y="179"/>
                    </a:lnTo>
                    <a:lnTo>
                      <a:pt x="0" y="206"/>
                    </a:lnTo>
                    <a:lnTo>
                      <a:pt x="14" y="232"/>
                    </a:lnTo>
                    <a:lnTo>
                      <a:pt x="57" y="256"/>
                    </a:lnTo>
                    <a:lnTo>
                      <a:pt x="112" y="268"/>
                    </a:lnTo>
                    <a:lnTo>
                      <a:pt x="168" y="268"/>
                    </a:lnTo>
                    <a:lnTo>
                      <a:pt x="229" y="247"/>
                    </a:lnTo>
                    <a:lnTo>
                      <a:pt x="296" y="211"/>
                    </a:lnTo>
                    <a:lnTo>
                      <a:pt x="355" y="160"/>
                    </a:lnTo>
                    <a:lnTo>
                      <a:pt x="431" y="69"/>
                    </a:lnTo>
                    <a:lnTo>
                      <a:pt x="441" y="0"/>
                    </a:lnTo>
                    <a:close/>
                  </a:path>
                </a:pathLst>
              </a:custGeom>
              <a:solidFill>
                <a:srgbClr val="000000"/>
              </a:solidFill>
              <a:ln w="9525">
                <a:noFill/>
                <a:round/>
                <a:headEnd/>
                <a:tailEnd/>
              </a:ln>
            </p:spPr>
            <p:txBody>
              <a:bodyPr/>
              <a:lstStyle/>
              <a:p>
                <a:endParaRPr lang="en-US" dirty="0"/>
              </a:p>
            </p:txBody>
          </p:sp>
          <p:sp>
            <p:nvSpPr>
              <p:cNvPr id="195" name="Freeform 430"/>
              <p:cNvSpPr>
                <a:spLocks/>
              </p:cNvSpPr>
              <p:nvPr/>
            </p:nvSpPr>
            <p:spPr bwMode="auto">
              <a:xfrm>
                <a:off x="96" y="2716"/>
                <a:ext cx="182" cy="409"/>
              </a:xfrm>
              <a:custGeom>
                <a:avLst/>
                <a:gdLst>
                  <a:gd name="T0" fmla="*/ 633 w 633"/>
                  <a:gd name="T1" fmla="*/ 0 h 1193"/>
                  <a:gd name="T2" fmla="*/ 11 w 633"/>
                  <a:gd name="T3" fmla="*/ 16 h 1193"/>
                  <a:gd name="T4" fmla="*/ 0 w 633"/>
                  <a:gd name="T5" fmla="*/ 1165 h 1193"/>
                  <a:gd name="T6" fmla="*/ 106 w 633"/>
                  <a:gd name="T7" fmla="*/ 1193 h 1193"/>
                  <a:gd name="T8" fmla="*/ 17 w 633"/>
                  <a:gd name="T9" fmla="*/ 1148 h 1193"/>
                  <a:gd name="T10" fmla="*/ 17 w 633"/>
                  <a:gd name="T11" fmla="*/ 1117 h 1193"/>
                  <a:gd name="T12" fmla="*/ 104 w 633"/>
                  <a:gd name="T13" fmla="*/ 1136 h 1193"/>
                  <a:gd name="T14" fmla="*/ 13 w 633"/>
                  <a:gd name="T15" fmla="*/ 1096 h 1193"/>
                  <a:gd name="T16" fmla="*/ 28 w 633"/>
                  <a:gd name="T17" fmla="*/ 50 h 1193"/>
                  <a:gd name="T18" fmla="*/ 184 w 633"/>
                  <a:gd name="T19" fmla="*/ 108 h 1193"/>
                  <a:gd name="T20" fmla="*/ 63 w 633"/>
                  <a:gd name="T21" fmla="*/ 33 h 1193"/>
                  <a:gd name="T22" fmla="*/ 618 w 633"/>
                  <a:gd name="T23" fmla="*/ 30 h 1193"/>
                  <a:gd name="T24" fmla="*/ 633 w 633"/>
                  <a:gd name="T25" fmla="*/ 0 h 1193"/>
                  <a:gd name="T26" fmla="*/ 633 w 633"/>
                  <a:gd name="T27" fmla="*/ 0 h 11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33"/>
                  <a:gd name="T43" fmla="*/ 0 h 1193"/>
                  <a:gd name="T44" fmla="*/ 633 w 633"/>
                  <a:gd name="T45" fmla="*/ 1193 h 119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33" h="1193">
                    <a:moveTo>
                      <a:pt x="633" y="0"/>
                    </a:moveTo>
                    <a:lnTo>
                      <a:pt x="11" y="16"/>
                    </a:lnTo>
                    <a:lnTo>
                      <a:pt x="0" y="1165"/>
                    </a:lnTo>
                    <a:lnTo>
                      <a:pt x="106" y="1193"/>
                    </a:lnTo>
                    <a:lnTo>
                      <a:pt x="17" y="1148"/>
                    </a:lnTo>
                    <a:lnTo>
                      <a:pt x="17" y="1117"/>
                    </a:lnTo>
                    <a:lnTo>
                      <a:pt x="104" y="1136"/>
                    </a:lnTo>
                    <a:lnTo>
                      <a:pt x="13" y="1096"/>
                    </a:lnTo>
                    <a:lnTo>
                      <a:pt x="28" y="50"/>
                    </a:lnTo>
                    <a:lnTo>
                      <a:pt x="184" y="108"/>
                    </a:lnTo>
                    <a:lnTo>
                      <a:pt x="63" y="33"/>
                    </a:lnTo>
                    <a:lnTo>
                      <a:pt x="618" y="30"/>
                    </a:lnTo>
                    <a:lnTo>
                      <a:pt x="633" y="0"/>
                    </a:lnTo>
                    <a:close/>
                  </a:path>
                </a:pathLst>
              </a:custGeom>
              <a:solidFill>
                <a:srgbClr val="000000"/>
              </a:solidFill>
              <a:ln w="9525">
                <a:noFill/>
                <a:round/>
                <a:headEnd/>
                <a:tailEnd/>
              </a:ln>
            </p:spPr>
            <p:txBody>
              <a:bodyPr/>
              <a:lstStyle/>
              <a:p>
                <a:endParaRPr lang="en-US" dirty="0"/>
              </a:p>
            </p:txBody>
          </p:sp>
          <p:sp>
            <p:nvSpPr>
              <p:cNvPr id="196" name="Freeform 431"/>
              <p:cNvSpPr>
                <a:spLocks/>
              </p:cNvSpPr>
              <p:nvPr/>
            </p:nvSpPr>
            <p:spPr bwMode="auto">
              <a:xfrm>
                <a:off x="78" y="2723"/>
                <a:ext cx="138" cy="397"/>
              </a:xfrm>
              <a:custGeom>
                <a:avLst/>
                <a:gdLst>
                  <a:gd name="T0" fmla="*/ 486 w 486"/>
                  <a:gd name="T1" fmla="*/ 0 h 1158"/>
                  <a:gd name="T2" fmla="*/ 92 w 486"/>
                  <a:gd name="T3" fmla="*/ 27 h 1158"/>
                  <a:gd name="T4" fmla="*/ 63 w 486"/>
                  <a:gd name="T5" fmla="*/ 1063 h 1158"/>
                  <a:gd name="T6" fmla="*/ 63 w 486"/>
                  <a:gd name="T7" fmla="*/ 1116 h 1158"/>
                  <a:gd name="T8" fmla="*/ 0 w 486"/>
                  <a:gd name="T9" fmla="*/ 1117 h 1158"/>
                  <a:gd name="T10" fmla="*/ 79 w 486"/>
                  <a:gd name="T11" fmla="*/ 1156 h 1158"/>
                  <a:gd name="T12" fmla="*/ 144 w 486"/>
                  <a:gd name="T13" fmla="*/ 1158 h 1158"/>
                  <a:gd name="T14" fmla="*/ 144 w 486"/>
                  <a:gd name="T15" fmla="*/ 1129 h 1158"/>
                  <a:gd name="T16" fmla="*/ 83 w 486"/>
                  <a:gd name="T17" fmla="*/ 1126 h 1158"/>
                  <a:gd name="T18" fmla="*/ 83 w 486"/>
                  <a:gd name="T19" fmla="*/ 1096 h 1158"/>
                  <a:gd name="T20" fmla="*/ 153 w 486"/>
                  <a:gd name="T21" fmla="*/ 1067 h 1158"/>
                  <a:gd name="T22" fmla="*/ 85 w 486"/>
                  <a:gd name="T23" fmla="*/ 1067 h 1158"/>
                  <a:gd name="T24" fmla="*/ 122 w 486"/>
                  <a:gd name="T25" fmla="*/ 41 h 1158"/>
                  <a:gd name="T26" fmla="*/ 469 w 486"/>
                  <a:gd name="T27" fmla="*/ 48 h 1158"/>
                  <a:gd name="T28" fmla="*/ 486 w 486"/>
                  <a:gd name="T29" fmla="*/ 0 h 1158"/>
                  <a:gd name="T30" fmla="*/ 486 w 486"/>
                  <a:gd name="T31" fmla="*/ 0 h 11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6"/>
                  <a:gd name="T49" fmla="*/ 0 h 1158"/>
                  <a:gd name="T50" fmla="*/ 486 w 486"/>
                  <a:gd name="T51" fmla="*/ 1158 h 11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6" h="1158">
                    <a:moveTo>
                      <a:pt x="486" y="0"/>
                    </a:moveTo>
                    <a:lnTo>
                      <a:pt x="92" y="27"/>
                    </a:lnTo>
                    <a:lnTo>
                      <a:pt x="63" y="1063"/>
                    </a:lnTo>
                    <a:lnTo>
                      <a:pt x="63" y="1116"/>
                    </a:lnTo>
                    <a:lnTo>
                      <a:pt x="0" y="1117"/>
                    </a:lnTo>
                    <a:lnTo>
                      <a:pt x="79" y="1156"/>
                    </a:lnTo>
                    <a:lnTo>
                      <a:pt x="144" y="1158"/>
                    </a:lnTo>
                    <a:lnTo>
                      <a:pt x="144" y="1129"/>
                    </a:lnTo>
                    <a:lnTo>
                      <a:pt x="83" y="1126"/>
                    </a:lnTo>
                    <a:lnTo>
                      <a:pt x="83" y="1096"/>
                    </a:lnTo>
                    <a:lnTo>
                      <a:pt x="153" y="1067"/>
                    </a:lnTo>
                    <a:lnTo>
                      <a:pt x="85" y="1067"/>
                    </a:lnTo>
                    <a:lnTo>
                      <a:pt x="122" y="41"/>
                    </a:lnTo>
                    <a:lnTo>
                      <a:pt x="469" y="48"/>
                    </a:lnTo>
                    <a:lnTo>
                      <a:pt x="486" y="0"/>
                    </a:lnTo>
                    <a:close/>
                  </a:path>
                </a:pathLst>
              </a:custGeom>
              <a:solidFill>
                <a:srgbClr val="000000"/>
              </a:solidFill>
              <a:ln w="9525">
                <a:noFill/>
                <a:round/>
                <a:headEnd/>
                <a:tailEnd/>
              </a:ln>
            </p:spPr>
            <p:txBody>
              <a:bodyPr/>
              <a:lstStyle/>
              <a:p>
                <a:endParaRPr lang="en-US" dirty="0"/>
              </a:p>
            </p:txBody>
          </p:sp>
          <p:sp>
            <p:nvSpPr>
              <p:cNvPr id="197" name="Freeform 432"/>
              <p:cNvSpPr>
                <a:spLocks/>
              </p:cNvSpPr>
              <p:nvPr/>
            </p:nvSpPr>
            <p:spPr bwMode="auto">
              <a:xfrm>
                <a:off x="240" y="2752"/>
                <a:ext cx="43" cy="238"/>
              </a:xfrm>
              <a:custGeom>
                <a:avLst/>
                <a:gdLst>
                  <a:gd name="T0" fmla="*/ 29 w 149"/>
                  <a:gd name="T1" fmla="*/ 0 h 694"/>
                  <a:gd name="T2" fmla="*/ 149 w 149"/>
                  <a:gd name="T3" fmla="*/ 44 h 694"/>
                  <a:gd name="T4" fmla="*/ 128 w 149"/>
                  <a:gd name="T5" fmla="*/ 694 h 694"/>
                  <a:gd name="T6" fmla="*/ 0 w 149"/>
                  <a:gd name="T7" fmla="*/ 630 h 694"/>
                  <a:gd name="T8" fmla="*/ 96 w 149"/>
                  <a:gd name="T9" fmla="*/ 651 h 694"/>
                  <a:gd name="T10" fmla="*/ 105 w 149"/>
                  <a:gd name="T11" fmla="*/ 565 h 694"/>
                  <a:gd name="T12" fmla="*/ 3 w 149"/>
                  <a:gd name="T13" fmla="*/ 536 h 694"/>
                  <a:gd name="T14" fmla="*/ 101 w 149"/>
                  <a:gd name="T15" fmla="*/ 513 h 694"/>
                  <a:gd name="T16" fmla="*/ 105 w 149"/>
                  <a:gd name="T17" fmla="*/ 424 h 694"/>
                  <a:gd name="T18" fmla="*/ 12 w 149"/>
                  <a:gd name="T19" fmla="*/ 398 h 694"/>
                  <a:gd name="T20" fmla="*/ 96 w 149"/>
                  <a:gd name="T21" fmla="*/ 377 h 694"/>
                  <a:gd name="T22" fmla="*/ 101 w 149"/>
                  <a:gd name="T23" fmla="*/ 296 h 694"/>
                  <a:gd name="T24" fmla="*/ 16 w 149"/>
                  <a:gd name="T25" fmla="*/ 270 h 694"/>
                  <a:gd name="T26" fmla="*/ 105 w 149"/>
                  <a:gd name="T27" fmla="*/ 245 h 694"/>
                  <a:gd name="T28" fmla="*/ 105 w 149"/>
                  <a:gd name="T29" fmla="*/ 151 h 694"/>
                  <a:gd name="T30" fmla="*/ 24 w 149"/>
                  <a:gd name="T31" fmla="*/ 125 h 694"/>
                  <a:gd name="T32" fmla="*/ 101 w 149"/>
                  <a:gd name="T33" fmla="*/ 112 h 694"/>
                  <a:gd name="T34" fmla="*/ 105 w 149"/>
                  <a:gd name="T35" fmla="*/ 57 h 694"/>
                  <a:gd name="T36" fmla="*/ 29 w 149"/>
                  <a:gd name="T37" fmla="*/ 44 h 694"/>
                  <a:gd name="T38" fmla="*/ 29 w 149"/>
                  <a:gd name="T39" fmla="*/ 0 h 694"/>
                  <a:gd name="T40" fmla="*/ 29 w 149"/>
                  <a:gd name="T41" fmla="*/ 0 h 6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9"/>
                  <a:gd name="T64" fmla="*/ 0 h 694"/>
                  <a:gd name="T65" fmla="*/ 149 w 149"/>
                  <a:gd name="T66" fmla="*/ 694 h 6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9" h="694">
                    <a:moveTo>
                      <a:pt x="29" y="0"/>
                    </a:moveTo>
                    <a:lnTo>
                      <a:pt x="149" y="44"/>
                    </a:lnTo>
                    <a:lnTo>
                      <a:pt x="128" y="694"/>
                    </a:lnTo>
                    <a:lnTo>
                      <a:pt x="0" y="630"/>
                    </a:lnTo>
                    <a:lnTo>
                      <a:pt x="96" y="651"/>
                    </a:lnTo>
                    <a:lnTo>
                      <a:pt x="105" y="565"/>
                    </a:lnTo>
                    <a:lnTo>
                      <a:pt x="3" y="536"/>
                    </a:lnTo>
                    <a:lnTo>
                      <a:pt x="101" y="513"/>
                    </a:lnTo>
                    <a:lnTo>
                      <a:pt x="105" y="424"/>
                    </a:lnTo>
                    <a:lnTo>
                      <a:pt x="12" y="398"/>
                    </a:lnTo>
                    <a:lnTo>
                      <a:pt x="96" y="377"/>
                    </a:lnTo>
                    <a:lnTo>
                      <a:pt x="101" y="296"/>
                    </a:lnTo>
                    <a:lnTo>
                      <a:pt x="16" y="270"/>
                    </a:lnTo>
                    <a:lnTo>
                      <a:pt x="105" y="245"/>
                    </a:lnTo>
                    <a:lnTo>
                      <a:pt x="105" y="151"/>
                    </a:lnTo>
                    <a:lnTo>
                      <a:pt x="24" y="125"/>
                    </a:lnTo>
                    <a:lnTo>
                      <a:pt x="101" y="112"/>
                    </a:lnTo>
                    <a:lnTo>
                      <a:pt x="105" y="57"/>
                    </a:lnTo>
                    <a:lnTo>
                      <a:pt x="29" y="44"/>
                    </a:lnTo>
                    <a:lnTo>
                      <a:pt x="29" y="0"/>
                    </a:lnTo>
                    <a:close/>
                  </a:path>
                </a:pathLst>
              </a:custGeom>
              <a:solidFill>
                <a:srgbClr val="000000"/>
              </a:solidFill>
              <a:ln w="9525">
                <a:noFill/>
                <a:round/>
                <a:headEnd/>
                <a:tailEnd/>
              </a:ln>
            </p:spPr>
            <p:txBody>
              <a:bodyPr/>
              <a:lstStyle/>
              <a:p>
                <a:endParaRPr lang="en-US" dirty="0"/>
              </a:p>
            </p:txBody>
          </p:sp>
          <p:sp>
            <p:nvSpPr>
              <p:cNvPr id="198" name="Freeform 433"/>
              <p:cNvSpPr>
                <a:spLocks/>
              </p:cNvSpPr>
              <p:nvPr/>
            </p:nvSpPr>
            <p:spPr bwMode="auto">
              <a:xfrm>
                <a:off x="192" y="2795"/>
                <a:ext cx="53" cy="58"/>
              </a:xfrm>
              <a:custGeom>
                <a:avLst/>
                <a:gdLst>
                  <a:gd name="T0" fmla="*/ 41 w 180"/>
                  <a:gd name="T1" fmla="*/ 23 h 172"/>
                  <a:gd name="T2" fmla="*/ 79 w 180"/>
                  <a:gd name="T3" fmla="*/ 0 h 172"/>
                  <a:gd name="T4" fmla="*/ 131 w 180"/>
                  <a:gd name="T5" fmla="*/ 2 h 172"/>
                  <a:gd name="T6" fmla="*/ 176 w 180"/>
                  <a:gd name="T7" fmla="*/ 33 h 172"/>
                  <a:gd name="T8" fmla="*/ 180 w 180"/>
                  <a:gd name="T9" fmla="*/ 76 h 172"/>
                  <a:gd name="T10" fmla="*/ 169 w 180"/>
                  <a:gd name="T11" fmla="*/ 115 h 172"/>
                  <a:gd name="T12" fmla="*/ 141 w 180"/>
                  <a:gd name="T13" fmla="*/ 129 h 172"/>
                  <a:gd name="T14" fmla="*/ 106 w 180"/>
                  <a:gd name="T15" fmla="*/ 107 h 172"/>
                  <a:gd name="T16" fmla="*/ 115 w 180"/>
                  <a:gd name="T17" fmla="*/ 69 h 172"/>
                  <a:gd name="T18" fmla="*/ 139 w 180"/>
                  <a:gd name="T19" fmla="*/ 49 h 172"/>
                  <a:gd name="T20" fmla="*/ 162 w 180"/>
                  <a:gd name="T21" fmla="*/ 69 h 172"/>
                  <a:gd name="T22" fmla="*/ 165 w 180"/>
                  <a:gd name="T23" fmla="*/ 40 h 172"/>
                  <a:gd name="T24" fmla="*/ 128 w 180"/>
                  <a:gd name="T25" fmla="*/ 26 h 172"/>
                  <a:gd name="T26" fmla="*/ 91 w 180"/>
                  <a:gd name="T27" fmla="*/ 21 h 172"/>
                  <a:gd name="T28" fmla="*/ 58 w 180"/>
                  <a:gd name="T29" fmla="*/ 40 h 172"/>
                  <a:gd name="T30" fmla="*/ 95 w 180"/>
                  <a:gd name="T31" fmla="*/ 67 h 172"/>
                  <a:gd name="T32" fmla="*/ 47 w 180"/>
                  <a:gd name="T33" fmla="*/ 74 h 172"/>
                  <a:gd name="T34" fmla="*/ 61 w 180"/>
                  <a:gd name="T35" fmla="*/ 127 h 172"/>
                  <a:gd name="T36" fmla="*/ 91 w 180"/>
                  <a:gd name="T37" fmla="*/ 145 h 172"/>
                  <a:gd name="T38" fmla="*/ 128 w 180"/>
                  <a:gd name="T39" fmla="*/ 150 h 172"/>
                  <a:gd name="T40" fmla="*/ 97 w 180"/>
                  <a:gd name="T41" fmla="*/ 172 h 172"/>
                  <a:gd name="T42" fmla="*/ 47 w 180"/>
                  <a:gd name="T43" fmla="*/ 152 h 172"/>
                  <a:gd name="T44" fmla="*/ 32 w 180"/>
                  <a:gd name="T45" fmla="*/ 83 h 172"/>
                  <a:gd name="T46" fmla="*/ 0 w 180"/>
                  <a:gd name="T47" fmla="*/ 37 h 172"/>
                  <a:gd name="T48" fmla="*/ 41 w 180"/>
                  <a:gd name="T49" fmla="*/ 23 h 172"/>
                  <a:gd name="T50" fmla="*/ 41 w 180"/>
                  <a:gd name="T51" fmla="*/ 23 h 1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72"/>
                  <a:gd name="T80" fmla="*/ 180 w 180"/>
                  <a:gd name="T81" fmla="*/ 172 h 1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72">
                    <a:moveTo>
                      <a:pt x="41" y="23"/>
                    </a:moveTo>
                    <a:lnTo>
                      <a:pt x="79" y="0"/>
                    </a:lnTo>
                    <a:lnTo>
                      <a:pt x="131" y="2"/>
                    </a:lnTo>
                    <a:lnTo>
                      <a:pt x="176" y="33"/>
                    </a:lnTo>
                    <a:lnTo>
                      <a:pt x="180" y="76"/>
                    </a:lnTo>
                    <a:lnTo>
                      <a:pt x="169" y="115"/>
                    </a:lnTo>
                    <a:lnTo>
                      <a:pt x="141" y="129"/>
                    </a:lnTo>
                    <a:lnTo>
                      <a:pt x="106" y="107"/>
                    </a:lnTo>
                    <a:lnTo>
                      <a:pt x="115" y="69"/>
                    </a:lnTo>
                    <a:lnTo>
                      <a:pt x="139" y="49"/>
                    </a:lnTo>
                    <a:lnTo>
                      <a:pt x="162" y="69"/>
                    </a:lnTo>
                    <a:lnTo>
                      <a:pt x="165" y="40"/>
                    </a:lnTo>
                    <a:lnTo>
                      <a:pt x="128" y="26"/>
                    </a:lnTo>
                    <a:lnTo>
                      <a:pt x="91" y="21"/>
                    </a:lnTo>
                    <a:lnTo>
                      <a:pt x="58" y="40"/>
                    </a:lnTo>
                    <a:lnTo>
                      <a:pt x="95" y="67"/>
                    </a:lnTo>
                    <a:lnTo>
                      <a:pt x="47" y="74"/>
                    </a:lnTo>
                    <a:lnTo>
                      <a:pt x="61" y="127"/>
                    </a:lnTo>
                    <a:lnTo>
                      <a:pt x="91" y="145"/>
                    </a:lnTo>
                    <a:lnTo>
                      <a:pt x="128" y="150"/>
                    </a:lnTo>
                    <a:lnTo>
                      <a:pt x="97" y="172"/>
                    </a:lnTo>
                    <a:lnTo>
                      <a:pt x="47" y="152"/>
                    </a:lnTo>
                    <a:lnTo>
                      <a:pt x="32" y="83"/>
                    </a:lnTo>
                    <a:lnTo>
                      <a:pt x="0" y="37"/>
                    </a:lnTo>
                    <a:lnTo>
                      <a:pt x="41" y="23"/>
                    </a:lnTo>
                    <a:close/>
                  </a:path>
                </a:pathLst>
              </a:custGeom>
              <a:solidFill>
                <a:srgbClr val="000000"/>
              </a:solidFill>
              <a:ln w="9525">
                <a:noFill/>
                <a:round/>
                <a:headEnd/>
                <a:tailEnd/>
              </a:ln>
            </p:spPr>
            <p:txBody>
              <a:bodyPr/>
              <a:lstStyle/>
              <a:p>
                <a:endParaRPr lang="en-US" dirty="0"/>
              </a:p>
            </p:txBody>
          </p:sp>
        </p:grpSp>
        <p:pic>
          <p:nvPicPr>
            <p:cNvPr id="12" name="Picture 434" descr="j0127264"/>
            <p:cNvPicPr>
              <a:picLocks noChangeAspect="1" noChangeArrowheads="1"/>
            </p:cNvPicPr>
            <p:nvPr/>
          </p:nvPicPr>
          <p:blipFill>
            <a:blip r:embed="rId5"/>
            <a:srcRect/>
            <a:stretch>
              <a:fillRect/>
            </a:stretch>
          </p:blipFill>
          <p:spPr bwMode="auto">
            <a:xfrm>
              <a:off x="5421313" y="2817813"/>
              <a:ext cx="665162" cy="639762"/>
            </a:xfrm>
            <a:prstGeom prst="rect">
              <a:avLst/>
            </a:prstGeom>
            <a:noFill/>
            <a:ln w="9525">
              <a:noFill/>
              <a:miter lim="800000"/>
              <a:headEnd/>
              <a:tailEnd/>
            </a:ln>
          </p:spPr>
        </p:pic>
        <p:grpSp>
          <p:nvGrpSpPr>
            <p:cNvPr id="11" name="Group 435"/>
            <p:cNvGrpSpPr>
              <a:grpSpLocks/>
            </p:cNvGrpSpPr>
            <p:nvPr/>
          </p:nvGrpSpPr>
          <p:grpSpPr bwMode="auto">
            <a:xfrm>
              <a:off x="4784725" y="5180013"/>
              <a:ext cx="550863" cy="630237"/>
              <a:chOff x="78" y="2716"/>
              <a:chExt cx="210" cy="421"/>
            </a:xfrm>
          </p:grpSpPr>
          <p:sp>
            <p:nvSpPr>
              <p:cNvPr id="173" name="Freeform 436"/>
              <p:cNvSpPr>
                <a:spLocks/>
              </p:cNvSpPr>
              <p:nvPr/>
            </p:nvSpPr>
            <p:spPr bwMode="auto">
              <a:xfrm>
                <a:off x="96" y="2725"/>
                <a:ext cx="173" cy="400"/>
              </a:xfrm>
              <a:custGeom>
                <a:avLst/>
                <a:gdLst>
                  <a:gd name="T0" fmla="*/ 608 w 608"/>
                  <a:gd name="T1" fmla="*/ 0 h 1172"/>
                  <a:gd name="T2" fmla="*/ 0 w 608"/>
                  <a:gd name="T3" fmla="*/ 5 h 1172"/>
                  <a:gd name="T4" fmla="*/ 0 w 608"/>
                  <a:gd name="T5" fmla="*/ 1112 h 1172"/>
                  <a:gd name="T6" fmla="*/ 246 w 608"/>
                  <a:gd name="T7" fmla="*/ 1172 h 1172"/>
                  <a:gd name="T8" fmla="*/ 334 w 608"/>
                  <a:gd name="T9" fmla="*/ 1143 h 1172"/>
                  <a:gd name="T10" fmla="*/ 334 w 608"/>
                  <a:gd name="T11" fmla="*/ 800 h 1172"/>
                  <a:gd name="T12" fmla="*/ 410 w 608"/>
                  <a:gd name="T13" fmla="*/ 466 h 1172"/>
                  <a:gd name="T14" fmla="*/ 358 w 608"/>
                  <a:gd name="T15" fmla="*/ 398 h 1172"/>
                  <a:gd name="T16" fmla="*/ 346 w 608"/>
                  <a:gd name="T17" fmla="*/ 248 h 1172"/>
                  <a:gd name="T18" fmla="*/ 454 w 608"/>
                  <a:gd name="T19" fmla="*/ 236 h 1172"/>
                  <a:gd name="T20" fmla="*/ 479 w 608"/>
                  <a:gd name="T21" fmla="*/ 141 h 1172"/>
                  <a:gd name="T22" fmla="*/ 512 w 608"/>
                  <a:gd name="T23" fmla="*/ 95 h 1172"/>
                  <a:gd name="T24" fmla="*/ 576 w 608"/>
                  <a:gd name="T25" fmla="*/ 91 h 1172"/>
                  <a:gd name="T26" fmla="*/ 608 w 608"/>
                  <a:gd name="T27" fmla="*/ 0 h 1172"/>
                  <a:gd name="T28" fmla="*/ 608 w 608"/>
                  <a:gd name="T29" fmla="*/ 0 h 11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8"/>
                  <a:gd name="T46" fmla="*/ 0 h 1172"/>
                  <a:gd name="T47" fmla="*/ 608 w 608"/>
                  <a:gd name="T48" fmla="*/ 1172 h 11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8" h="1172">
                    <a:moveTo>
                      <a:pt x="608" y="0"/>
                    </a:moveTo>
                    <a:lnTo>
                      <a:pt x="0" y="5"/>
                    </a:lnTo>
                    <a:lnTo>
                      <a:pt x="0" y="1112"/>
                    </a:lnTo>
                    <a:lnTo>
                      <a:pt x="246" y="1172"/>
                    </a:lnTo>
                    <a:lnTo>
                      <a:pt x="334" y="1143"/>
                    </a:lnTo>
                    <a:lnTo>
                      <a:pt x="334" y="800"/>
                    </a:lnTo>
                    <a:lnTo>
                      <a:pt x="410" y="466"/>
                    </a:lnTo>
                    <a:lnTo>
                      <a:pt x="358" y="398"/>
                    </a:lnTo>
                    <a:lnTo>
                      <a:pt x="346" y="248"/>
                    </a:lnTo>
                    <a:lnTo>
                      <a:pt x="454" y="236"/>
                    </a:lnTo>
                    <a:lnTo>
                      <a:pt x="479" y="141"/>
                    </a:lnTo>
                    <a:lnTo>
                      <a:pt x="512" y="95"/>
                    </a:lnTo>
                    <a:lnTo>
                      <a:pt x="576" y="91"/>
                    </a:lnTo>
                    <a:lnTo>
                      <a:pt x="608" y="0"/>
                    </a:lnTo>
                    <a:close/>
                  </a:path>
                </a:pathLst>
              </a:custGeom>
              <a:solidFill>
                <a:srgbClr val="FF8080"/>
              </a:solidFill>
              <a:ln w="9525">
                <a:noFill/>
                <a:round/>
                <a:headEnd/>
                <a:tailEnd/>
              </a:ln>
            </p:spPr>
            <p:txBody>
              <a:bodyPr/>
              <a:lstStyle/>
              <a:p>
                <a:endParaRPr lang="en-US" dirty="0"/>
              </a:p>
            </p:txBody>
          </p:sp>
          <p:sp>
            <p:nvSpPr>
              <p:cNvPr id="174" name="Freeform 437"/>
              <p:cNvSpPr>
                <a:spLocks/>
              </p:cNvSpPr>
              <p:nvPr/>
            </p:nvSpPr>
            <p:spPr bwMode="auto">
              <a:xfrm>
                <a:off x="96" y="2723"/>
                <a:ext cx="127" cy="407"/>
              </a:xfrm>
              <a:custGeom>
                <a:avLst/>
                <a:gdLst>
                  <a:gd name="T0" fmla="*/ 135 w 445"/>
                  <a:gd name="T1" fmla="*/ 77 h 1189"/>
                  <a:gd name="T2" fmla="*/ 356 w 445"/>
                  <a:gd name="T3" fmla="*/ 0 h 1189"/>
                  <a:gd name="T4" fmla="*/ 433 w 445"/>
                  <a:gd name="T5" fmla="*/ 419 h 1189"/>
                  <a:gd name="T6" fmla="*/ 445 w 445"/>
                  <a:gd name="T7" fmla="*/ 984 h 1189"/>
                  <a:gd name="T8" fmla="*/ 228 w 445"/>
                  <a:gd name="T9" fmla="*/ 1189 h 1189"/>
                  <a:gd name="T10" fmla="*/ 15 w 445"/>
                  <a:gd name="T11" fmla="*/ 1163 h 1189"/>
                  <a:gd name="T12" fmla="*/ 0 w 445"/>
                  <a:gd name="T13" fmla="*/ 200 h 1189"/>
                  <a:gd name="T14" fmla="*/ 135 w 445"/>
                  <a:gd name="T15" fmla="*/ 77 h 1189"/>
                  <a:gd name="T16" fmla="*/ 135 w 445"/>
                  <a:gd name="T17" fmla="*/ 77 h 118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5"/>
                  <a:gd name="T28" fmla="*/ 0 h 1189"/>
                  <a:gd name="T29" fmla="*/ 445 w 445"/>
                  <a:gd name="T30" fmla="*/ 1189 h 118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5" h="1189">
                    <a:moveTo>
                      <a:pt x="135" y="77"/>
                    </a:moveTo>
                    <a:lnTo>
                      <a:pt x="356" y="0"/>
                    </a:lnTo>
                    <a:lnTo>
                      <a:pt x="433" y="419"/>
                    </a:lnTo>
                    <a:lnTo>
                      <a:pt x="445" y="984"/>
                    </a:lnTo>
                    <a:lnTo>
                      <a:pt x="228" y="1189"/>
                    </a:lnTo>
                    <a:lnTo>
                      <a:pt x="15" y="1163"/>
                    </a:lnTo>
                    <a:lnTo>
                      <a:pt x="0" y="200"/>
                    </a:lnTo>
                    <a:lnTo>
                      <a:pt x="135" y="77"/>
                    </a:lnTo>
                    <a:close/>
                  </a:path>
                </a:pathLst>
              </a:custGeom>
              <a:solidFill>
                <a:srgbClr val="D63333"/>
              </a:solidFill>
              <a:ln w="9525">
                <a:noFill/>
                <a:round/>
                <a:headEnd/>
                <a:tailEnd/>
              </a:ln>
            </p:spPr>
            <p:txBody>
              <a:bodyPr/>
              <a:lstStyle/>
              <a:p>
                <a:endParaRPr lang="en-US" dirty="0"/>
              </a:p>
            </p:txBody>
          </p:sp>
          <p:sp>
            <p:nvSpPr>
              <p:cNvPr id="175" name="Freeform 438"/>
              <p:cNvSpPr>
                <a:spLocks/>
              </p:cNvSpPr>
              <p:nvPr/>
            </p:nvSpPr>
            <p:spPr bwMode="auto">
              <a:xfrm>
                <a:off x="223" y="2728"/>
                <a:ext cx="58" cy="389"/>
              </a:xfrm>
              <a:custGeom>
                <a:avLst/>
                <a:gdLst>
                  <a:gd name="T0" fmla="*/ 13 w 201"/>
                  <a:gd name="T1" fmla="*/ 0 h 1133"/>
                  <a:gd name="T2" fmla="*/ 201 w 201"/>
                  <a:gd name="T3" fmla="*/ 89 h 1133"/>
                  <a:gd name="T4" fmla="*/ 178 w 201"/>
                  <a:gd name="T5" fmla="*/ 1133 h 1133"/>
                  <a:gd name="T6" fmla="*/ 0 w 201"/>
                  <a:gd name="T7" fmla="*/ 1086 h 1133"/>
                  <a:gd name="T8" fmla="*/ 13 w 201"/>
                  <a:gd name="T9" fmla="*/ 0 h 1133"/>
                  <a:gd name="T10" fmla="*/ 13 w 201"/>
                  <a:gd name="T11" fmla="*/ 0 h 1133"/>
                  <a:gd name="T12" fmla="*/ 0 60000 65536"/>
                  <a:gd name="T13" fmla="*/ 0 60000 65536"/>
                  <a:gd name="T14" fmla="*/ 0 60000 65536"/>
                  <a:gd name="T15" fmla="*/ 0 60000 65536"/>
                  <a:gd name="T16" fmla="*/ 0 60000 65536"/>
                  <a:gd name="T17" fmla="*/ 0 60000 65536"/>
                  <a:gd name="T18" fmla="*/ 0 w 201"/>
                  <a:gd name="T19" fmla="*/ 0 h 1133"/>
                  <a:gd name="T20" fmla="*/ 201 w 201"/>
                  <a:gd name="T21" fmla="*/ 1133 h 1133"/>
                </a:gdLst>
                <a:ahLst/>
                <a:cxnLst>
                  <a:cxn ang="T12">
                    <a:pos x="T0" y="T1"/>
                  </a:cxn>
                  <a:cxn ang="T13">
                    <a:pos x="T2" y="T3"/>
                  </a:cxn>
                  <a:cxn ang="T14">
                    <a:pos x="T4" y="T5"/>
                  </a:cxn>
                  <a:cxn ang="T15">
                    <a:pos x="T6" y="T7"/>
                  </a:cxn>
                  <a:cxn ang="T16">
                    <a:pos x="T8" y="T9"/>
                  </a:cxn>
                  <a:cxn ang="T17">
                    <a:pos x="T10" y="T11"/>
                  </a:cxn>
                </a:cxnLst>
                <a:rect l="T18" t="T19" r="T20" b="T21"/>
                <a:pathLst>
                  <a:path w="201" h="1133">
                    <a:moveTo>
                      <a:pt x="13" y="0"/>
                    </a:moveTo>
                    <a:lnTo>
                      <a:pt x="201" y="89"/>
                    </a:lnTo>
                    <a:lnTo>
                      <a:pt x="178" y="1133"/>
                    </a:lnTo>
                    <a:lnTo>
                      <a:pt x="0" y="1086"/>
                    </a:lnTo>
                    <a:lnTo>
                      <a:pt x="13" y="0"/>
                    </a:lnTo>
                    <a:close/>
                  </a:path>
                </a:pathLst>
              </a:custGeom>
              <a:solidFill>
                <a:srgbClr val="D63333"/>
              </a:solidFill>
              <a:ln w="9525">
                <a:noFill/>
                <a:round/>
                <a:headEnd/>
                <a:tailEnd/>
              </a:ln>
            </p:spPr>
            <p:txBody>
              <a:bodyPr/>
              <a:lstStyle/>
              <a:p>
                <a:endParaRPr lang="en-US" dirty="0"/>
              </a:p>
            </p:txBody>
          </p:sp>
          <p:sp>
            <p:nvSpPr>
              <p:cNvPr id="176" name="Freeform 439"/>
              <p:cNvSpPr>
                <a:spLocks/>
              </p:cNvSpPr>
              <p:nvPr/>
            </p:nvSpPr>
            <p:spPr bwMode="auto">
              <a:xfrm>
                <a:off x="192" y="2800"/>
                <a:ext cx="34" cy="48"/>
              </a:xfrm>
              <a:custGeom>
                <a:avLst/>
                <a:gdLst>
                  <a:gd name="T0" fmla="*/ 0 w 124"/>
                  <a:gd name="T1" fmla="*/ 25 h 141"/>
                  <a:gd name="T2" fmla="*/ 39 w 124"/>
                  <a:gd name="T3" fmla="*/ 0 h 141"/>
                  <a:gd name="T4" fmla="*/ 103 w 124"/>
                  <a:gd name="T5" fmla="*/ 9 h 141"/>
                  <a:gd name="T6" fmla="*/ 124 w 124"/>
                  <a:gd name="T7" fmla="*/ 38 h 141"/>
                  <a:gd name="T8" fmla="*/ 116 w 124"/>
                  <a:gd name="T9" fmla="*/ 85 h 141"/>
                  <a:gd name="T10" fmla="*/ 68 w 124"/>
                  <a:gd name="T11" fmla="*/ 141 h 141"/>
                  <a:gd name="T12" fmla="*/ 3 w 124"/>
                  <a:gd name="T13" fmla="*/ 132 h 141"/>
                  <a:gd name="T14" fmla="*/ 0 w 124"/>
                  <a:gd name="T15" fmla="*/ 25 h 141"/>
                  <a:gd name="T16" fmla="*/ 0 w 124"/>
                  <a:gd name="T17" fmla="*/ 25 h 1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4"/>
                  <a:gd name="T28" fmla="*/ 0 h 141"/>
                  <a:gd name="T29" fmla="*/ 124 w 124"/>
                  <a:gd name="T30" fmla="*/ 141 h 1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4" h="141">
                    <a:moveTo>
                      <a:pt x="0" y="25"/>
                    </a:moveTo>
                    <a:lnTo>
                      <a:pt x="39" y="0"/>
                    </a:lnTo>
                    <a:lnTo>
                      <a:pt x="103" y="9"/>
                    </a:lnTo>
                    <a:lnTo>
                      <a:pt x="124" y="38"/>
                    </a:lnTo>
                    <a:lnTo>
                      <a:pt x="116" y="85"/>
                    </a:lnTo>
                    <a:lnTo>
                      <a:pt x="68" y="141"/>
                    </a:lnTo>
                    <a:lnTo>
                      <a:pt x="3" y="132"/>
                    </a:lnTo>
                    <a:lnTo>
                      <a:pt x="0" y="25"/>
                    </a:lnTo>
                    <a:close/>
                  </a:path>
                </a:pathLst>
              </a:custGeom>
              <a:solidFill>
                <a:srgbClr val="99EBFF"/>
              </a:solidFill>
              <a:ln w="9525">
                <a:noFill/>
                <a:round/>
                <a:headEnd/>
                <a:tailEnd/>
              </a:ln>
            </p:spPr>
            <p:txBody>
              <a:bodyPr/>
              <a:lstStyle/>
              <a:p>
                <a:endParaRPr lang="en-US" dirty="0"/>
              </a:p>
            </p:txBody>
          </p:sp>
          <p:sp>
            <p:nvSpPr>
              <p:cNvPr id="177" name="Freeform 440"/>
              <p:cNvSpPr>
                <a:spLocks/>
              </p:cNvSpPr>
              <p:nvPr/>
            </p:nvSpPr>
            <p:spPr bwMode="auto">
              <a:xfrm>
                <a:off x="231" y="2752"/>
                <a:ext cx="40" cy="230"/>
              </a:xfrm>
              <a:custGeom>
                <a:avLst/>
                <a:gdLst>
                  <a:gd name="T0" fmla="*/ 16 w 140"/>
                  <a:gd name="T1" fmla="*/ 0 h 672"/>
                  <a:gd name="T2" fmla="*/ 140 w 140"/>
                  <a:gd name="T3" fmla="*/ 60 h 672"/>
                  <a:gd name="T4" fmla="*/ 113 w 140"/>
                  <a:gd name="T5" fmla="*/ 672 h 672"/>
                  <a:gd name="T6" fmla="*/ 0 w 140"/>
                  <a:gd name="T7" fmla="*/ 630 h 672"/>
                  <a:gd name="T8" fmla="*/ 16 w 140"/>
                  <a:gd name="T9" fmla="*/ 0 h 672"/>
                  <a:gd name="T10" fmla="*/ 16 w 140"/>
                  <a:gd name="T11" fmla="*/ 0 h 672"/>
                  <a:gd name="T12" fmla="*/ 0 60000 65536"/>
                  <a:gd name="T13" fmla="*/ 0 60000 65536"/>
                  <a:gd name="T14" fmla="*/ 0 60000 65536"/>
                  <a:gd name="T15" fmla="*/ 0 60000 65536"/>
                  <a:gd name="T16" fmla="*/ 0 60000 65536"/>
                  <a:gd name="T17" fmla="*/ 0 60000 65536"/>
                  <a:gd name="T18" fmla="*/ 0 w 140"/>
                  <a:gd name="T19" fmla="*/ 0 h 672"/>
                  <a:gd name="T20" fmla="*/ 140 w 140"/>
                  <a:gd name="T21" fmla="*/ 672 h 672"/>
                </a:gdLst>
                <a:ahLst/>
                <a:cxnLst>
                  <a:cxn ang="T12">
                    <a:pos x="T0" y="T1"/>
                  </a:cxn>
                  <a:cxn ang="T13">
                    <a:pos x="T2" y="T3"/>
                  </a:cxn>
                  <a:cxn ang="T14">
                    <a:pos x="T4" y="T5"/>
                  </a:cxn>
                  <a:cxn ang="T15">
                    <a:pos x="T6" y="T7"/>
                  </a:cxn>
                  <a:cxn ang="T16">
                    <a:pos x="T8" y="T9"/>
                  </a:cxn>
                  <a:cxn ang="T17">
                    <a:pos x="T10" y="T11"/>
                  </a:cxn>
                </a:cxnLst>
                <a:rect l="T18" t="T19" r="T20" b="T21"/>
                <a:pathLst>
                  <a:path w="140" h="672">
                    <a:moveTo>
                      <a:pt x="16" y="0"/>
                    </a:moveTo>
                    <a:lnTo>
                      <a:pt x="140" y="60"/>
                    </a:lnTo>
                    <a:lnTo>
                      <a:pt x="113" y="672"/>
                    </a:lnTo>
                    <a:lnTo>
                      <a:pt x="0" y="630"/>
                    </a:lnTo>
                    <a:lnTo>
                      <a:pt x="16" y="0"/>
                    </a:lnTo>
                    <a:close/>
                  </a:path>
                </a:pathLst>
              </a:custGeom>
              <a:solidFill>
                <a:srgbClr val="3395AD"/>
              </a:solidFill>
              <a:ln w="9525">
                <a:noFill/>
                <a:round/>
                <a:headEnd/>
                <a:tailEnd/>
              </a:ln>
            </p:spPr>
            <p:txBody>
              <a:bodyPr/>
              <a:lstStyle/>
              <a:p>
                <a:endParaRPr lang="en-US" dirty="0"/>
              </a:p>
            </p:txBody>
          </p:sp>
          <p:sp>
            <p:nvSpPr>
              <p:cNvPr id="178" name="Freeform 441"/>
              <p:cNvSpPr>
                <a:spLocks/>
              </p:cNvSpPr>
              <p:nvPr/>
            </p:nvSpPr>
            <p:spPr bwMode="auto">
              <a:xfrm>
                <a:off x="192" y="3055"/>
                <a:ext cx="28" cy="22"/>
              </a:xfrm>
              <a:custGeom>
                <a:avLst/>
                <a:gdLst>
                  <a:gd name="T0" fmla="*/ 23 w 96"/>
                  <a:gd name="T1" fmla="*/ 4 h 64"/>
                  <a:gd name="T2" fmla="*/ 96 w 96"/>
                  <a:gd name="T3" fmla="*/ 0 h 64"/>
                  <a:gd name="T4" fmla="*/ 84 w 96"/>
                  <a:gd name="T5" fmla="*/ 64 h 64"/>
                  <a:gd name="T6" fmla="*/ 0 w 96"/>
                  <a:gd name="T7" fmla="*/ 43 h 64"/>
                  <a:gd name="T8" fmla="*/ 23 w 96"/>
                  <a:gd name="T9" fmla="*/ 4 h 64"/>
                  <a:gd name="T10" fmla="*/ 23 w 96"/>
                  <a:gd name="T11" fmla="*/ 4 h 64"/>
                  <a:gd name="T12" fmla="*/ 0 60000 65536"/>
                  <a:gd name="T13" fmla="*/ 0 60000 65536"/>
                  <a:gd name="T14" fmla="*/ 0 60000 65536"/>
                  <a:gd name="T15" fmla="*/ 0 60000 65536"/>
                  <a:gd name="T16" fmla="*/ 0 60000 65536"/>
                  <a:gd name="T17" fmla="*/ 0 60000 65536"/>
                  <a:gd name="T18" fmla="*/ 0 w 96"/>
                  <a:gd name="T19" fmla="*/ 0 h 64"/>
                  <a:gd name="T20" fmla="*/ 96 w 96"/>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96" h="64">
                    <a:moveTo>
                      <a:pt x="23" y="4"/>
                    </a:moveTo>
                    <a:lnTo>
                      <a:pt x="96" y="0"/>
                    </a:lnTo>
                    <a:lnTo>
                      <a:pt x="84" y="64"/>
                    </a:lnTo>
                    <a:lnTo>
                      <a:pt x="0" y="43"/>
                    </a:lnTo>
                    <a:lnTo>
                      <a:pt x="23" y="4"/>
                    </a:lnTo>
                    <a:close/>
                  </a:path>
                </a:pathLst>
              </a:custGeom>
              <a:solidFill>
                <a:srgbClr val="99EBFF"/>
              </a:solidFill>
              <a:ln w="9525">
                <a:noFill/>
                <a:round/>
                <a:headEnd/>
                <a:tailEnd/>
              </a:ln>
            </p:spPr>
            <p:txBody>
              <a:bodyPr/>
              <a:lstStyle/>
              <a:p>
                <a:endParaRPr lang="en-US" dirty="0"/>
              </a:p>
            </p:txBody>
          </p:sp>
          <p:sp>
            <p:nvSpPr>
              <p:cNvPr id="179" name="Freeform 442"/>
              <p:cNvSpPr>
                <a:spLocks/>
              </p:cNvSpPr>
              <p:nvPr/>
            </p:nvSpPr>
            <p:spPr bwMode="auto">
              <a:xfrm>
                <a:off x="144" y="3100"/>
                <a:ext cx="75" cy="37"/>
              </a:xfrm>
              <a:custGeom>
                <a:avLst/>
                <a:gdLst>
                  <a:gd name="T0" fmla="*/ 8 w 265"/>
                  <a:gd name="T1" fmla="*/ 0 h 110"/>
                  <a:gd name="T2" fmla="*/ 181 w 265"/>
                  <a:gd name="T3" fmla="*/ 29 h 110"/>
                  <a:gd name="T4" fmla="*/ 265 w 265"/>
                  <a:gd name="T5" fmla="*/ 29 h 110"/>
                  <a:gd name="T6" fmla="*/ 253 w 265"/>
                  <a:gd name="T7" fmla="*/ 110 h 110"/>
                  <a:gd name="T8" fmla="*/ 169 w 265"/>
                  <a:gd name="T9" fmla="*/ 102 h 110"/>
                  <a:gd name="T10" fmla="*/ 0 w 265"/>
                  <a:gd name="T11" fmla="*/ 34 h 110"/>
                  <a:gd name="T12" fmla="*/ 8 w 265"/>
                  <a:gd name="T13" fmla="*/ 0 h 110"/>
                  <a:gd name="T14" fmla="*/ 8 w 265"/>
                  <a:gd name="T15" fmla="*/ 0 h 110"/>
                  <a:gd name="T16" fmla="*/ 0 60000 65536"/>
                  <a:gd name="T17" fmla="*/ 0 60000 65536"/>
                  <a:gd name="T18" fmla="*/ 0 60000 65536"/>
                  <a:gd name="T19" fmla="*/ 0 60000 65536"/>
                  <a:gd name="T20" fmla="*/ 0 60000 65536"/>
                  <a:gd name="T21" fmla="*/ 0 60000 65536"/>
                  <a:gd name="T22" fmla="*/ 0 60000 65536"/>
                  <a:gd name="T23" fmla="*/ 0 60000 65536"/>
                  <a:gd name="T24" fmla="*/ 0 w 265"/>
                  <a:gd name="T25" fmla="*/ 0 h 110"/>
                  <a:gd name="T26" fmla="*/ 265 w 265"/>
                  <a:gd name="T27" fmla="*/ 110 h 1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5" h="110">
                    <a:moveTo>
                      <a:pt x="8" y="0"/>
                    </a:moveTo>
                    <a:lnTo>
                      <a:pt x="181" y="29"/>
                    </a:lnTo>
                    <a:lnTo>
                      <a:pt x="265" y="29"/>
                    </a:lnTo>
                    <a:lnTo>
                      <a:pt x="253" y="110"/>
                    </a:lnTo>
                    <a:lnTo>
                      <a:pt x="169" y="102"/>
                    </a:lnTo>
                    <a:lnTo>
                      <a:pt x="0" y="34"/>
                    </a:lnTo>
                    <a:lnTo>
                      <a:pt x="8" y="0"/>
                    </a:lnTo>
                    <a:close/>
                  </a:path>
                </a:pathLst>
              </a:custGeom>
              <a:solidFill>
                <a:srgbClr val="99EBFF"/>
              </a:solidFill>
              <a:ln w="9525">
                <a:noFill/>
                <a:round/>
                <a:headEnd/>
                <a:tailEnd/>
              </a:ln>
            </p:spPr>
            <p:txBody>
              <a:bodyPr/>
              <a:lstStyle/>
              <a:p>
                <a:endParaRPr lang="en-US" dirty="0"/>
              </a:p>
            </p:txBody>
          </p:sp>
          <p:sp>
            <p:nvSpPr>
              <p:cNvPr id="180" name="Freeform 443"/>
              <p:cNvSpPr>
                <a:spLocks/>
              </p:cNvSpPr>
              <p:nvPr/>
            </p:nvSpPr>
            <p:spPr bwMode="auto">
              <a:xfrm>
                <a:off x="240" y="2816"/>
                <a:ext cx="34" cy="34"/>
              </a:xfrm>
              <a:custGeom>
                <a:avLst/>
                <a:gdLst>
                  <a:gd name="T0" fmla="*/ 64 w 115"/>
                  <a:gd name="T1" fmla="*/ 0 h 98"/>
                  <a:gd name="T2" fmla="*/ 33 w 115"/>
                  <a:gd name="T3" fmla="*/ 47 h 98"/>
                  <a:gd name="T4" fmla="*/ 82 w 115"/>
                  <a:gd name="T5" fmla="*/ 35 h 98"/>
                  <a:gd name="T6" fmla="*/ 115 w 115"/>
                  <a:gd name="T7" fmla="*/ 47 h 98"/>
                  <a:gd name="T8" fmla="*/ 105 w 115"/>
                  <a:gd name="T9" fmla="*/ 78 h 98"/>
                  <a:gd name="T10" fmla="*/ 82 w 115"/>
                  <a:gd name="T11" fmla="*/ 98 h 98"/>
                  <a:gd name="T12" fmla="*/ 19 w 115"/>
                  <a:gd name="T13" fmla="*/ 78 h 98"/>
                  <a:gd name="T14" fmla="*/ 0 w 115"/>
                  <a:gd name="T15" fmla="*/ 3 h 98"/>
                  <a:gd name="T16" fmla="*/ 64 w 115"/>
                  <a:gd name="T17" fmla="*/ 0 h 98"/>
                  <a:gd name="T18" fmla="*/ 64 w 115"/>
                  <a:gd name="T19" fmla="*/ 0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
                  <a:gd name="T31" fmla="*/ 0 h 98"/>
                  <a:gd name="T32" fmla="*/ 115 w 115"/>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 h="98">
                    <a:moveTo>
                      <a:pt x="64" y="0"/>
                    </a:moveTo>
                    <a:lnTo>
                      <a:pt x="33" y="47"/>
                    </a:lnTo>
                    <a:lnTo>
                      <a:pt x="82" y="35"/>
                    </a:lnTo>
                    <a:lnTo>
                      <a:pt x="115" y="47"/>
                    </a:lnTo>
                    <a:lnTo>
                      <a:pt x="105" y="78"/>
                    </a:lnTo>
                    <a:lnTo>
                      <a:pt x="82" y="98"/>
                    </a:lnTo>
                    <a:lnTo>
                      <a:pt x="19" y="78"/>
                    </a:lnTo>
                    <a:lnTo>
                      <a:pt x="0" y="3"/>
                    </a:lnTo>
                    <a:lnTo>
                      <a:pt x="64" y="0"/>
                    </a:lnTo>
                    <a:close/>
                  </a:path>
                </a:pathLst>
              </a:custGeom>
              <a:solidFill>
                <a:srgbClr val="4CA2B8"/>
              </a:solidFill>
              <a:ln w="9525">
                <a:noFill/>
                <a:round/>
                <a:headEnd/>
                <a:tailEnd/>
              </a:ln>
            </p:spPr>
            <p:txBody>
              <a:bodyPr/>
              <a:lstStyle/>
              <a:p>
                <a:endParaRPr lang="en-US" dirty="0"/>
              </a:p>
            </p:txBody>
          </p:sp>
          <p:sp>
            <p:nvSpPr>
              <p:cNvPr id="181" name="Freeform 444"/>
              <p:cNvSpPr>
                <a:spLocks/>
              </p:cNvSpPr>
              <p:nvPr/>
            </p:nvSpPr>
            <p:spPr bwMode="auto">
              <a:xfrm>
                <a:off x="163" y="3035"/>
                <a:ext cx="125" cy="93"/>
              </a:xfrm>
              <a:custGeom>
                <a:avLst/>
                <a:gdLst>
                  <a:gd name="T0" fmla="*/ 441 w 441"/>
                  <a:gd name="T1" fmla="*/ 0 h 268"/>
                  <a:gd name="T2" fmla="*/ 380 w 441"/>
                  <a:gd name="T3" fmla="*/ 86 h 268"/>
                  <a:gd name="T4" fmla="*/ 300 w 441"/>
                  <a:gd name="T5" fmla="*/ 167 h 268"/>
                  <a:gd name="T6" fmla="*/ 204 w 441"/>
                  <a:gd name="T7" fmla="*/ 218 h 268"/>
                  <a:gd name="T8" fmla="*/ 127 w 441"/>
                  <a:gd name="T9" fmla="*/ 237 h 268"/>
                  <a:gd name="T10" fmla="*/ 66 w 441"/>
                  <a:gd name="T11" fmla="*/ 220 h 268"/>
                  <a:gd name="T12" fmla="*/ 40 w 441"/>
                  <a:gd name="T13" fmla="*/ 196 h 268"/>
                  <a:gd name="T14" fmla="*/ 40 w 441"/>
                  <a:gd name="T15" fmla="*/ 160 h 268"/>
                  <a:gd name="T16" fmla="*/ 49 w 441"/>
                  <a:gd name="T17" fmla="*/ 144 h 268"/>
                  <a:gd name="T18" fmla="*/ 78 w 441"/>
                  <a:gd name="T19" fmla="*/ 105 h 268"/>
                  <a:gd name="T20" fmla="*/ 120 w 441"/>
                  <a:gd name="T21" fmla="*/ 86 h 268"/>
                  <a:gd name="T22" fmla="*/ 136 w 441"/>
                  <a:gd name="T23" fmla="*/ 101 h 268"/>
                  <a:gd name="T24" fmla="*/ 177 w 441"/>
                  <a:gd name="T25" fmla="*/ 96 h 268"/>
                  <a:gd name="T26" fmla="*/ 207 w 441"/>
                  <a:gd name="T27" fmla="*/ 112 h 268"/>
                  <a:gd name="T28" fmla="*/ 220 w 441"/>
                  <a:gd name="T29" fmla="*/ 86 h 268"/>
                  <a:gd name="T30" fmla="*/ 220 w 441"/>
                  <a:gd name="T31" fmla="*/ 48 h 268"/>
                  <a:gd name="T32" fmla="*/ 200 w 441"/>
                  <a:gd name="T33" fmla="*/ 77 h 268"/>
                  <a:gd name="T34" fmla="*/ 145 w 441"/>
                  <a:gd name="T35" fmla="*/ 79 h 268"/>
                  <a:gd name="T36" fmla="*/ 143 w 441"/>
                  <a:gd name="T37" fmla="*/ 45 h 268"/>
                  <a:gd name="T38" fmla="*/ 197 w 441"/>
                  <a:gd name="T39" fmla="*/ 34 h 268"/>
                  <a:gd name="T40" fmla="*/ 136 w 441"/>
                  <a:gd name="T41" fmla="*/ 34 h 268"/>
                  <a:gd name="T42" fmla="*/ 123 w 441"/>
                  <a:gd name="T43" fmla="*/ 48 h 268"/>
                  <a:gd name="T44" fmla="*/ 83 w 441"/>
                  <a:gd name="T45" fmla="*/ 66 h 268"/>
                  <a:gd name="T46" fmla="*/ 51 w 441"/>
                  <a:gd name="T47" fmla="*/ 91 h 268"/>
                  <a:gd name="T48" fmla="*/ 21 w 441"/>
                  <a:gd name="T49" fmla="*/ 122 h 268"/>
                  <a:gd name="T50" fmla="*/ 3 w 441"/>
                  <a:gd name="T51" fmla="*/ 156 h 268"/>
                  <a:gd name="T52" fmla="*/ 0 w 441"/>
                  <a:gd name="T53" fmla="*/ 179 h 268"/>
                  <a:gd name="T54" fmla="*/ 0 w 441"/>
                  <a:gd name="T55" fmla="*/ 206 h 268"/>
                  <a:gd name="T56" fmla="*/ 14 w 441"/>
                  <a:gd name="T57" fmla="*/ 232 h 268"/>
                  <a:gd name="T58" fmla="*/ 57 w 441"/>
                  <a:gd name="T59" fmla="*/ 256 h 268"/>
                  <a:gd name="T60" fmla="*/ 112 w 441"/>
                  <a:gd name="T61" fmla="*/ 268 h 268"/>
                  <a:gd name="T62" fmla="*/ 168 w 441"/>
                  <a:gd name="T63" fmla="*/ 268 h 268"/>
                  <a:gd name="T64" fmla="*/ 229 w 441"/>
                  <a:gd name="T65" fmla="*/ 247 h 268"/>
                  <a:gd name="T66" fmla="*/ 296 w 441"/>
                  <a:gd name="T67" fmla="*/ 211 h 268"/>
                  <a:gd name="T68" fmla="*/ 355 w 441"/>
                  <a:gd name="T69" fmla="*/ 160 h 268"/>
                  <a:gd name="T70" fmla="*/ 431 w 441"/>
                  <a:gd name="T71" fmla="*/ 69 h 268"/>
                  <a:gd name="T72" fmla="*/ 441 w 441"/>
                  <a:gd name="T73" fmla="*/ 0 h 268"/>
                  <a:gd name="T74" fmla="*/ 441 w 441"/>
                  <a:gd name="T75" fmla="*/ 0 h 2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41"/>
                  <a:gd name="T115" fmla="*/ 0 h 268"/>
                  <a:gd name="T116" fmla="*/ 441 w 441"/>
                  <a:gd name="T117" fmla="*/ 268 h 2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41" h="268">
                    <a:moveTo>
                      <a:pt x="441" y="0"/>
                    </a:moveTo>
                    <a:lnTo>
                      <a:pt x="380" y="86"/>
                    </a:lnTo>
                    <a:lnTo>
                      <a:pt x="300" y="167"/>
                    </a:lnTo>
                    <a:lnTo>
                      <a:pt x="204" y="218"/>
                    </a:lnTo>
                    <a:lnTo>
                      <a:pt x="127" y="237"/>
                    </a:lnTo>
                    <a:lnTo>
                      <a:pt x="66" y="220"/>
                    </a:lnTo>
                    <a:lnTo>
                      <a:pt x="40" y="196"/>
                    </a:lnTo>
                    <a:lnTo>
                      <a:pt x="40" y="160"/>
                    </a:lnTo>
                    <a:lnTo>
                      <a:pt x="49" y="144"/>
                    </a:lnTo>
                    <a:lnTo>
                      <a:pt x="78" y="105"/>
                    </a:lnTo>
                    <a:lnTo>
                      <a:pt x="120" y="86"/>
                    </a:lnTo>
                    <a:lnTo>
                      <a:pt x="136" y="101"/>
                    </a:lnTo>
                    <a:lnTo>
                      <a:pt x="177" y="96"/>
                    </a:lnTo>
                    <a:lnTo>
                      <a:pt x="207" y="112"/>
                    </a:lnTo>
                    <a:lnTo>
                      <a:pt x="220" y="86"/>
                    </a:lnTo>
                    <a:lnTo>
                      <a:pt x="220" y="48"/>
                    </a:lnTo>
                    <a:lnTo>
                      <a:pt x="200" y="77"/>
                    </a:lnTo>
                    <a:lnTo>
                      <a:pt x="145" y="79"/>
                    </a:lnTo>
                    <a:lnTo>
                      <a:pt x="143" y="45"/>
                    </a:lnTo>
                    <a:lnTo>
                      <a:pt x="197" y="34"/>
                    </a:lnTo>
                    <a:lnTo>
                      <a:pt x="136" y="34"/>
                    </a:lnTo>
                    <a:lnTo>
                      <a:pt x="123" y="48"/>
                    </a:lnTo>
                    <a:lnTo>
                      <a:pt x="83" y="66"/>
                    </a:lnTo>
                    <a:lnTo>
                      <a:pt x="51" y="91"/>
                    </a:lnTo>
                    <a:lnTo>
                      <a:pt x="21" y="122"/>
                    </a:lnTo>
                    <a:lnTo>
                      <a:pt x="3" y="156"/>
                    </a:lnTo>
                    <a:lnTo>
                      <a:pt x="0" y="179"/>
                    </a:lnTo>
                    <a:lnTo>
                      <a:pt x="0" y="206"/>
                    </a:lnTo>
                    <a:lnTo>
                      <a:pt x="14" y="232"/>
                    </a:lnTo>
                    <a:lnTo>
                      <a:pt x="57" y="256"/>
                    </a:lnTo>
                    <a:lnTo>
                      <a:pt x="112" y="268"/>
                    </a:lnTo>
                    <a:lnTo>
                      <a:pt x="168" y="268"/>
                    </a:lnTo>
                    <a:lnTo>
                      <a:pt x="229" y="247"/>
                    </a:lnTo>
                    <a:lnTo>
                      <a:pt x="296" y="211"/>
                    </a:lnTo>
                    <a:lnTo>
                      <a:pt x="355" y="160"/>
                    </a:lnTo>
                    <a:lnTo>
                      <a:pt x="431" y="69"/>
                    </a:lnTo>
                    <a:lnTo>
                      <a:pt x="441" y="0"/>
                    </a:lnTo>
                    <a:close/>
                  </a:path>
                </a:pathLst>
              </a:custGeom>
              <a:solidFill>
                <a:srgbClr val="000000"/>
              </a:solidFill>
              <a:ln w="9525">
                <a:noFill/>
                <a:round/>
                <a:headEnd/>
                <a:tailEnd/>
              </a:ln>
            </p:spPr>
            <p:txBody>
              <a:bodyPr/>
              <a:lstStyle/>
              <a:p>
                <a:endParaRPr lang="en-US" dirty="0"/>
              </a:p>
            </p:txBody>
          </p:sp>
          <p:sp>
            <p:nvSpPr>
              <p:cNvPr id="182" name="Freeform 445"/>
              <p:cNvSpPr>
                <a:spLocks/>
              </p:cNvSpPr>
              <p:nvPr/>
            </p:nvSpPr>
            <p:spPr bwMode="auto">
              <a:xfrm>
                <a:off x="96" y="2716"/>
                <a:ext cx="182" cy="409"/>
              </a:xfrm>
              <a:custGeom>
                <a:avLst/>
                <a:gdLst>
                  <a:gd name="T0" fmla="*/ 633 w 633"/>
                  <a:gd name="T1" fmla="*/ 0 h 1193"/>
                  <a:gd name="T2" fmla="*/ 11 w 633"/>
                  <a:gd name="T3" fmla="*/ 16 h 1193"/>
                  <a:gd name="T4" fmla="*/ 0 w 633"/>
                  <a:gd name="T5" fmla="*/ 1165 h 1193"/>
                  <a:gd name="T6" fmla="*/ 106 w 633"/>
                  <a:gd name="T7" fmla="*/ 1193 h 1193"/>
                  <a:gd name="T8" fmla="*/ 17 w 633"/>
                  <a:gd name="T9" fmla="*/ 1148 h 1193"/>
                  <a:gd name="T10" fmla="*/ 17 w 633"/>
                  <a:gd name="T11" fmla="*/ 1117 h 1193"/>
                  <a:gd name="T12" fmla="*/ 104 w 633"/>
                  <a:gd name="T13" fmla="*/ 1136 h 1193"/>
                  <a:gd name="T14" fmla="*/ 13 w 633"/>
                  <a:gd name="T15" fmla="*/ 1096 h 1193"/>
                  <a:gd name="T16" fmla="*/ 28 w 633"/>
                  <a:gd name="T17" fmla="*/ 50 h 1193"/>
                  <a:gd name="T18" fmla="*/ 184 w 633"/>
                  <a:gd name="T19" fmla="*/ 108 h 1193"/>
                  <a:gd name="T20" fmla="*/ 63 w 633"/>
                  <a:gd name="T21" fmla="*/ 33 h 1193"/>
                  <a:gd name="T22" fmla="*/ 618 w 633"/>
                  <a:gd name="T23" fmla="*/ 30 h 1193"/>
                  <a:gd name="T24" fmla="*/ 633 w 633"/>
                  <a:gd name="T25" fmla="*/ 0 h 1193"/>
                  <a:gd name="T26" fmla="*/ 633 w 633"/>
                  <a:gd name="T27" fmla="*/ 0 h 11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33"/>
                  <a:gd name="T43" fmla="*/ 0 h 1193"/>
                  <a:gd name="T44" fmla="*/ 633 w 633"/>
                  <a:gd name="T45" fmla="*/ 1193 h 119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33" h="1193">
                    <a:moveTo>
                      <a:pt x="633" y="0"/>
                    </a:moveTo>
                    <a:lnTo>
                      <a:pt x="11" y="16"/>
                    </a:lnTo>
                    <a:lnTo>
                      <a:pt x="0" y="1165"/>
                    </a:lnTo>
                    <a:lnTo>
                      <a:pt x="106" y="1193"/>
                    </a:lnTo>
                    <a:lnTo>
                      <a:pt x="17" y="1148"/>
                    </a:lnTo>
                    <a:lnTo>
                      <a:pt x="17" y="1117"/>
                    </a:lnTo>
                    <a:lnTo>
                      <a:pt x="104" y="1136"/>
                    </a:lnTo>
                    <a:lnTo>
                      <a:pt x="13" y="1096"/>
                    </a:lnTo>
                    <a:lnTo>
                      <a:pt x="28" y="50"/>
                    </a:lnTo>
                    <a:lnTo>
                      <a:pt x="184" y="108"/>
                    </a:lnTo>
                    <a:lnTo>
                      <a:pt x="63" y="33"/>
                    </a:lnTo>
                    <a:lnTo>
                      <a:pt x="618" y="30"/>
                    </a:lnTo>
                    <a:lnTo>
                      <a:pt x="633" y="0"/>
                    </a:lnTo>
                    <a:close/>
                  </a:path>
                </a:pathLst>
              </a:custGeom>
              <a:solidFill>
                <a:srgbClr val="000000"/>
              </a:solidFill>
              <a:ln w="9525">
                <a:noFill/>
                <a:round/>
                <a:headEnd/>
                <a:tailEnd/>
              </a:ln>
            </p:spPr>
            <p:txBody>
              <a:bodyPr/>
              <a:lstStyle/>
              <a:p>
                <a:endParaRPr lang="en-US" dirty="0"/>
              </a:p>
            </p:txBody>
          </p:sp>
          <p:sp>
            <p:nvSpPr>
              <p:cNvPr id="183" name="Freeform 446"/>
              <p:cNvSpPr>
                <a:spLocks/>
              </p:cNvSpPr>
              <p:nvPr/>
            </p:nvSpPr>
            <p:spPr bwMode="auto">
              <a:xfrm>
                <a:off x="78" y="2723"/>
                <a:ext cx="138" cy="397"/>
              </a:xfrm>
              <a:custGeom>
                <a:avLst/>
                <a:gdLst>
                  <a:gd name="T0" fmla="*/ 486 w 486"/>
                  <a:gd name="T1" fmla="*/ 0 h 1158"/>
                  <a:gd name="T2" fmla="*/ 92 w 486"/>
                  <a:gd name="T3" fmla="*/ 27 h 1158"/>
                  <a:gd name="T4" fmla="*/ 63 w 486"/>
                  <a:gd name="T5" fmla="*/ 1063 h 1158"/>
                  <a:gd name="T6" fmla="*/ 63 w 486"/>
                  <a:gd name="T7" fmla="*/ 1116 h 1158"/>
                  <a:gd name="T8" fmla="*/ 0 w 486"/>
                  <a:gd name="T9" fmla="*/ 1117 h 1158"/>
                  <a:gd name="T10" fmla="*/ 79 w 486"/>
                  <a:gd name="T11" fmla="*/ 1156 h 1158"/>
                  <a:gd name="T12" fmla="*/ 144 w 486"/>
                  <a:gd name="T13" fmla="*/ 1158 h 1158"/>
                  <a:gd name="T14" fmla="*/ 144 w 486"/>
                  <a:gd name="T15" fmla="*/ 1129 h 1158"/>
                  <a:gd name="T16" fmla="*/ 83 w 486"/>
                  <a:gd name="T17" fmla="*/ 1126 h 1158"/>
                  <a:gd name="T18" fmla="*/ 83 w 486"/>
                  <a:gd name="T19" fmla="*/ 1096 h 1158"/>
                  <a:gd name="T20" fmla="*/ 153 w 486"/>
                  <a:gd name="T21" fmla="*/ 1067 h 1158"/>
                  <a:gd name="T22" fmla="*/ 85 w 486"/>
                  <a:gd name="T23" fmla="*/ 1067 h 1158"/>
                  <a:gd name="T24" fmla="*/ 122 w 486"/>
                  <a:gd name="T25" fmla="*/ 41 h 1158"/>
                  <a:gd name="T26" fmla="*/ 469 w 486"/>
                  <a:gd name="T27" fmla="*/ 48 h 1158"/>
                  <a:gd name="T28" fmla="*/ 486 w 486"/>
                  <a:gd name="T29" fmla="*/ 0 h 1158"/>
                  <a:gd name="T30" fmla="*/ 486 w 486"/>
                  <a:gd name="T31" fmla="*/ 0 h 11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6"/>
                  <a:gd name="T49" fmla="*/ 0 h 1158"/>
                  <a:gd name="T50" fmla="*/ 486 w 486"/>
                  <a:gd name="T51" fmla="*/ 1158 h 11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6" h="1158">
                    <a:moveTo>
                      <a:pt x="486" y="0"/>
                    </a:moveTo>
                    <a:lnTo>
                      <a:pt x="92" y="27"/>
                    </a:lnTo>
                    <a:lnTo>
                      <a:pt x="63" y="1063"/>
                    </a:lnTo>
                    <a:lnTo>
                      <a:pt x="63" y="1116"/>
                    </a:lnTo>
                    <a:lnTo>
                      <a:pt x="0" y="1117"/>
                    </a:lnTo>
                    <a:lnTo>
                      <a:pt x="79" y="1156"/>
                    </a:lnTo>
                    <a:lnTo>
                      <a:pt x="144" y="1158"/>
                    </a:lnTo>
                    <a:lnTo>
                      <a:pt x="144" y="1129"/>
                    </a:lnTo>
                    <a:lnTo>
                      <a:pt x="83" y="1126"/>
                    </a:lnTo>
                    <a:lnTo>
                      <a:pt x="83" y="1096"/>
                    </a:lnTo>
                    <a:lnTo>
                      <a:pt x="153" y="1067"/>
                    </a:lnTo>
                    <a:lnTo>
                      <a:pt x="85" y="1067"/>
                    </a:lnTo>
                    <a:lnTo>
                      <a:pt x="122" y="41"/>
                    </a:lnTo>
                    <a:lnTo>
                      <a:pt x="469" y="48"/>
                    </a:lnTo>
                    <a:lnTo>
                      <a:pt x="486" y="0"/>
                    </a:lnTo>
                    <a:close/>
                  </a:path>
                </a:pathLst>
              </a:custGeom>
              <a:solidFill>
                <a:srgbClr val="000000"/>
              </a:solidFill>
              <a:ln w="9525">
                <a:noFill/>
                <a:round/>
                <a:headEnd/>
                <a:tailEnd/>
              </a:ln>
            </p:spPr>
            <p:txBody>
              <a:bodyPr/>
              <a:lstStyle/>
              <a:p>
                <a:endParaRPr lang="en-US" dirty="0"/>
              </a:p>
            </p:txBody>
          </p:sp>
          <p:sp>
            <p:nvSpPr>
              <p:cNvPr id="184" name="Freeform 447"/>
              <p:cNvSpPr>
                <a:spLocks/>
              </p:cNvSpPr>
              <p:nvPr/>
            </p:nvSpPr>
            <p:spPr bwMode="auto">
              <a:xfrm>
                <a:off x="240" y="2752"/>
                <a:ext cx="43" cy="238"/>
              </a:xfrm>
              <a:custGeom>
                <a:avLst/>
                <a:gdLst>
                  <a:gd name="T0" fmla="*/ 29 w 149"/>
                  <a:gd name="T1" fmla="*/ 0 h 694"/>
                  <a:gd name="T2" fmla="*/ 149 w 149"/>
                  <a:gd name="T3" fmla="*/ 44 h 694"/>
                  <a:gd name="T4" fmla="*/ 128 w 149"/>
                  <a:gd name="T5" fmla="*/ 694 h 694"/>
                  <a:gd name="T6" fmla="*/ 0 w 149"/>
                  <a:gd name="T7" fmla="*/ 630 h 694"/>
                  <a:gd name="T8" fmla="*/ 96 w 149"/>
                  <a:gd name="T9" fmla="*/ 651 h 694"/>
                  <a:gd name="T10" fmla="*/ 105 w 149"/>
                  <a:gd name="T11" fmla="*/ 565 h 694"/>
                  <a:gd name="T12" fmla="*/ 3 w 149"/>
                  <a:gd name="T13" fmla="*/ 536 h 694"/>
                  <a:gd name="T14" fmla="*/ 101 w 149"/>
                  <a:gd name="T15" fmla="*/ 513 h 694"/>
                  <a:gd name="T16" fmla="*/ 105 w 149"/>
                  <a:gd name="T17" fmla="*/ 424 h 694"/>
                  <a:gd name="T18" fmla="*/ 12 w 149"/>
                  <a:gd name="T19" fmla="*/ 398 h 694"/>
                  <a:gd name="T20" fmla="*/ 96 w 149"/>
                  <a:gd name="T21" fmla="*/ 377 h 694"/>
                  <a:gd name="T22" fmla="*/ 101 w 149"/>
                  <a:gd name="T23" fmla="*/ 296 h 694"/>
                  <a:gd name="T24" fmla="*/ 16 w 149"/>
                  <a:gd name="T25" fmla="*/ 270 h 694"/>
                  <a:gd name="T26" fmla="*/ 105 w 149"/>
                  <a:gd name="T27" fmla="*/ 245 h 694"/>
                  <a:gd name="T28" fmla="*/ 105 w 149"/>
                  <a:gd name="T29" fmla="*/ 151 h 694"/>
                  <a:gd name="T30" fmla="*/ 24 w 149"/>
                  <a:gd name="T31" fmla="*/ 125 h 694"/>
                  <a:gd name="T32" fmla="*/ 101 w 149"/>
                  <a:gd name="T33" fmla="*/ 112 h 694"/>
                  <a:gd name="T34" fmla="*/ 105 w 149"/>
                  <a:gd name="T35" fmla="*/ 57 h 694"/>
                  <a:gd name="T36" fmla="*/ 29 w 149"/>
                  <a:gd name="T37" fmla="*/ 44 h 694"/>
                  <a:gd name="T38" fmla="*/ 29 w 149"/>
                  <a:gd name="T39" fmla="*/ 0 h 694"/>
                  <a:gd name="T40" fmla="*/ 29 w 149"/>
                  <a:gd name="T41" fmla="*/ 0 h 6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9"/>
                  <a:gd name="T64" fmla="*/ 0 h 694"/>
                  <a:gd name="T65" fmla="*/ 149 w 149"/>
                  <a:gd name="T66" fmla="*/ 694 h 6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9" h="694">
                    <a:moveTo>
                      <a:pt x="29" y="0"/>
                    </a:moveTo>
                    <a:lnTo>
                      <a:pt x="149" y="44"/>
                    </a:lnTo>
                    <a:lnTo>
                      <a:pt x="128" y="694"/>
                    </a:lnTo>
                    <a:lnTo>
                      <a:pt x="0" y="630"/>
                    </a:lnTo>
                    <a:lnTo>
                      <a:pt x="96" y="651"/>
                    </a:lnTo>
                    <a:lnTo>
                      <a:pt x="105" y="565"/>
                    </a:lnTo>
                    <a:lnTo>
                      <a:pt x="3" y="536"/>
                    </a:lnTo>
                    <a:lnTo>
                      <a:pt x="101" y="513"/>
                    </a:lnTo>
                    <a:lnTo>
                      <a:pt x="105" y="424"/>
                    </a:lnTo>
                    <a:lnTo>
                      <a:pt x="12" y="398"/>
                    </a:lnTo>
                    <a:lnTo>
                      <a:pt x="96" y="377"/>
                    </a:lnTo>
                    <a:lnTo>
                      <a:pt x="101" y="296"/>
                    </a:lnTo>
                    <a:lnTo>
                      <a:pt x="16" y="270"/>
                    </a:lnTo>
                    <a:lnTo>
                      <a:pt x="105" y="245"/>
                    </a:lnTo>
                    <a:lnTo>
                      <a:pt x="105" y="151"/>
                    </a:lnTo>
                    <a:lnTo>
                      <a:pt x="24" y="125"/>
                    </a:lnTo>
                    <a:lnTo>
                      <a:pt x="101" y="112"/>
                    </a:lnTo>
                    <a:lnTo>
                      <a:pt x="105" y="57"/>
                    </a:lnTo>
                    <a:lnTo>
                      <a:pt x="29" y="44"/>
                    </a:lnTo>
                    <a:lnTo>
                      <a:pt x="29" y="0"/>
                    </a:lnTo>
                    <a:close/>
                  </a:path>
                </a:pathLst>
              </a:custGeom>
              <a:solidFill>
                <a:srgbClr val="000000"/>
              </a:solidFill>
              <a:ln w="9525">
                <a:noFill/>
                <a:round/>
                <a:headEnd/>
                <a:tailEnd/>
              </a:ln>
            </p:spPr>
            <p:txBody>
              <a:bodyPr/>
              <a:lstStyle/>
              <a:p>
                <a:endParaRPr lang="en-US" dirty="0"/>
              </a:p>
            </p:txBody>
          </p:sp>
          <p:sp>
            <p:nvSpPr>
              <p:cNvPr id="185" name="Freeform 448"/>
              <p:cNvSpPr>
                <a:spLocks/>
              </p:cNvSpPr>
              <p:nvPr/>
            </p:nvSpPr>
            <p:spPr bwMode="auto">
              <a:xfrm>
                <a:off x="192" y="2795"/>
                <a:ext cx="53" cy="58"/>
              </a:xfrm>
              <a:custGeom>
                <a:avLst/>
                <a:gdLst>
                  <a:gd name="T0" fmla="*/ 41 w 180"/>
                  <a:gd name="T1" fmla="*/ 23 h 172"/>
                  <a:gd name="T2" fmla="*/ 79 w 180"/>
                  <a:gd name="T3" fmla="*/ 0 h 172"/>
                  <a:gd name="T4" fmla="*/ 131 w 180"/>
                  <a:gd name="T5" fmla="*/ 2 h 172"/>
                  <a:gd name="T6" fmla="*/ 176 w 180"/>
                  <a:gd name="T7" fmla="*/ 33 h 172"/>
                  <a:gd name="T8" fmla="*/ 180 w 180"/>
                  <a:gd name="T9" fmla="*/ 76 h 172"/>
                  <a:gd name="T10" fmla="*/ 169 w 180"/>
                  <a:gd name="T11" fmla="*/ 115 h 172"/>
                  <a:gd name="T12" fmla="*/ 141 w 180"/>
                  <a:gd name="T13" fmla="*/ 129 h 172"/>
                  <a:gd name="T14" fmla="*/ 106 w 180"/>
                  <a:gd name="T15" fmla="*/ 107 h 172"/>
                  <a:gd name="T16" fmla="*/ 115 w 180"/>
                  <a:gd name="T17" fmla="*/ 69 h 172"/>
                  <a:gd name="T18" fmla="*/ 139 w 180"/>
                  <a:gd name="T19" fmla="*/ 49 h 172"/>
                  <a:gd name="T20" fmla="*/ 162 w 180"/>
                  <a:gd name="T21" fmla="*/ 69 h 172"/>
                  <a:gd name="T22" fmla="*/ 165 w 180"/>
                  <a:gd name="T23" fmla="*/ 40 h 172"/>
                  <a:gd name="T24" fmla="*/ 128 w 180"/>
                  <a:gd name="T25" fmla="*/ 26 h 172"/>
                  <a:gd name="T26" fmla="*/ 91 w 180"/>
                  <a:gd name="T27" fmla="*/ 21 h 172"/>
                  <a:gd name="T28" fmla="*/ 58 w 180"/>
                  <a:gd name="T29" fmla="*/ 40 h 172"/>
                  <a:gd name="T30" fmla="*/ 95 w 180"/>
                  <a:gd name="T31" fmla="*/ 67 h 172"/>
                  <a:gd name="T32" fmla="*/ 47 w 180"/>
                  <a:gd name="T33" fmla="*/ 74 h 172"/>
                  <a:gd name="T34" fmla="*/ 61 w 180"/>
                  <a:gd name="T35" fmla="*/ 127 h 172"/>
                  <a:gd name="T36" fmla="*/ 91 w 180"/>
                  <a:gd name="T37" fmla="*/ 145 h 172"/>
                  <a:gd name="T38" fmla="*/ 128 w 180"/>
                  <a:gd name="T39" fmla="*/ 150 h 172"/>
                  <a:gd name="T40" fmla="*/ 97 w 180"/>
                  <a:gd name="T41" fmla="*/ 172 h 172"/>
                  <a:gd name="T42" fmla="*/ 47 w 180"/>
                  <a:gd name="T43" fmla="*/ 152 h 172"/>
                  <a:gd name="T44" fmla="*/ 32 w 180"/>
                  <a:gd name="T45" fmla="*/ 83 h 172"/>
                  <a:gd name="T46" fmla="*/ 0 w 180"/>
                  <a:gd name="T47" fmla="*/ 37 h 172"/>
                  <a:gd name="T48" fmla="*/ 41 w 180"/>
                  <a:gd name="T49" fmla="*/ 23 h 172"/>
                  <a:gd name="T50" fmla="*/ 41 w 180"/>
                  <a:gd name="T51" fmla="*/ 23 h 1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72"/>
                  <a:gd name="T80" fmla="*/ 180 w 180"/>
                  <a:gd name="T81" fmla="*/ 172 h 1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72">
                    <a:moveTo>
                      <a:pt x="41" y="23"/>
                    </a:moveTo>
                    <a:lnTo>
                      <a:pt x="79" y="0"/>
                    </a:lnTo>
                    <a:lnTo>
                      <a:pt x="131" y="2"/>
                    </a:lnTo>
                    <a:lnTo>
                      <a:pt x="176" y="33"/>
                    </a:lnTo>
                    <a:lnTo>
                      <a:pt x="180" y="76"/>
                    </a:lnTo>
                    <a:lnTo>
                      <a:pt x="169" y="115"/>
                    </a:lnTo>
                    <a:lnTo>
                      <a:pt x="141" y="129"/>
                    </a:lnTo>
                    <a:lnTo>
                      <a:pt x="106" y="107"/>
                    </a:lnTo>
                    <a:lnTo>
                      <a:pt x="115" y="69"/>
                    </a:lnTo>
                    <a:lnTo>
                      <a:pt x="139" y="49"/>
                    </a:lnTo>
                    <a:lnTo>
                      <a:pt x="162" y="69"/>
                    </a:lnTo>
                    <a:lnTo>
                      <a:pt x="165" y="40"/>
                    </a:lnTo>
                    <a:lnTo>
                      <a:pt x="128" y="26"/>
                    </a:lnTo>
                    <a:lnTo>
                      <a:pt x="91" y="21"/>
                    </a:lnTo>
                    <a:lnTo>
                      <a:pt x="58" y="40"/>
                    </a:lnTo>
                    <a:lnTo>
                      <a:pt x="95" y="67"/>
                    </a:lnTo>
                    <a:lnTo>
                      <a:pt x="47" y="74"/>
                    </a:lnTo>
                    <a:lnTo>
                      <a:pt x="61" y="127"/>
                    </a:lnTo>
                    <a:lnTo>
                      <a:pt x="91" y="145"/>
                    </a:lnTo>
                    <a:lnTo>
                      <a:pt x="128" y="150"/>
                    </a:lnTo>
                    <a:lnTo>
                      <a:pt x="97" y="172"/>
                    </a:lnTo>
                    <a:lnTo>
                      <a:pt x="47" y="152"/>
                    </a:lnTo>
                    <a:lnTo>
                      <a:pt x="32" y="83"/>
                    </a:lnTo>
                    <a:lnTo>
                      <a:pt x="0" y="37"/>
                    </a:lnTo>
                    <a:lnTo>
                      <a:pt x="41" y="23"/>
                    </a:lnTo>
                    <a:close/>
                  </a:path>
                </a:pathLst>
              </a:custGeom>
              <a:solidFill>
                <a:srgbClr val="000000"/>
              </a:solidFill>
              <a:ln w="9525">
                <a:noFill/>
                <a:round/>
                <a:headEnd/>
                <a:tailEnd/>
              </a:ln>
            </p:spPr>
            <p:txBody>
              <a:bodyPr/>
              <a:lstStyle/>
              <a:p>
                <a:endParaRPr lang="en-US" dirty="0"/>
              </a:p>
            </p:txBody>
          </p:sp>
        </p:grpSp>
        <p:sp>
          <p:nvSpPr>
            <p:cNvPr id="14" name="Rectangle 449"/>
            <p:cNvSpPr>
              <a:spLocks noChangeArrowheads="1"/>
            </p:cNvSpPr>
            <p:nvPr/>
          </p:nvSpPr>
          <p:spPr bwMode="auto">
            <a:xfrm>
              <a:off x="6315075" y="2863850"/>
              <a:ext cx="228600" cy="609600"/>
            </a:xfrm>
            <a:prstGeom prst="rect">
              <a:avLst/>
            </a:prstGeom>
            <a:noFill/>
            <a:ln w="28575">
              <a:solidFill>
                <a:schemeClr val="tx1"/>
              </a:solidFill>
              <a:miter lim="800000"/>
              <a:headEnd/>
              <a:tailEnd/>
            </a:ln>
          </p:spPr>
          <p:txBody>
            <a:bodyPr wrap="none" anchor="ctr"/>
            <a:lstStyle/>
            <a:p>
              <a:endParaRPr lang="en-US" sz="2400" dirty="0"/>
            </a:p>
          </p:txBody>
        </p:sp>
        <p:sp>
          <p:nvSpPr>
            <p:cNvPr id="15" name="Rectangle 450"/>
            <p:cNvSpPr>
              <a:spLocks noChangeArrowheads="1"/>
            </p:cNvSpPr>
            <p:nvPr/>
          </p:nvSpPr>
          <p:spPr bwMode="auto">
            <a:xfrm>
              <a:off x="6315075" y="1873250"/>
              <a:ext cx="228600" cy="609600"/>
            </a:xfrm>
            <a:prstGeom prst="rect">
              <a:avLst/>
            </a:prstGeom>
            <a:noFill/>
            <a:ln w="28575">
              <a:solidFill>
                <a:schemeClr val="tx1"/>
              </a:solidFill>
              <a:miter lim="800000"/>
              <a:headEnd/>
              <a:tailEnd/>
            </a:ln>
          </p:spPr>
          <p:txBody>
            <a:bodyPr wrap="none" anchor="ctr"/>
            <a:lstStyle/>
            <a:p>
              <a:endParaRPr lang="en-US" sz="2400" dirty="0"/>
            </a:p>
          </p:txBody>
        </p:sp>
        <p:sp>
          <p:nvSpPr>
            <p:cNvPr id="16" name="Rectangle 451"/>
            <p:cNvSpPr>
              <a:spLocks noChangeArrowheads="1"/>
            </p:cNvSpPr>
            <p:nvPr/>
          </p:nvSpPr>
          <p:spPr bwMode="auto">
            <a:xfrm>
              <a:off x="6315075" y="4083050"/>
              <a:ext cx="228600" cy="609600"/>
            </a:xfrm>
            <a:prstGeom prst="rect">
              <a:avLst/>
            </a:prstGeom>
            <a:noFill/>
            <a:ln w="28575">
              <a:solidFill>
                <a:schemeClr val="tx1"/>
              </a:solidFill>
              <a:miter lim="800000"/>
              <a:headEnd/>
              <a:tailEnd/>
            </a:ln>
          </p:spPr>
          <p:txBody>
            <a:bodyPr wrap="none" anchor="ctr"/>
            <a:lstStyle/>
            <a:p>
              <a:endParaRPr lang="en-US" sz="2400" dirty="0"/>
            </a:p>
          </p:txBody>
        </p:sp>
        <p:sp>
          <p:nvSpPr>
            <p:cNvPr id="17" name="Text Box 452"/>
            <p:cNvSpPr txBox="1">
              <a:spLocks noChangeArrowheads="1"/>
            </p:cNvSpPr>
            <p:nvPr/>
          </p:nvSpPr>
          <p:spPr bwMode="auto">
            <a:xfrm>
              <a:off x="6832600" y="3001962"/>
              <a:ext cx="2354286" cy="634847"/>
            </a:xfrm>
            <a:prstGeom prst="rect">
              <a:avLst/>
            </a:prstGeom>
            <a:noFill/>
            <a:ln w="9525">
              <a:noFill/>
              <a:miter lim="800000"/>
              <a:headEnd/>
              <a:tailEnd/>
            </a:ln>
          </p:spPr>
          <p:txBody>
            <a:bodyPr wrap="none">
              <a:spAutoFit/>
            </a:bodyPr>
            <a:lstStyle/>
            <a:p>
              <a:r>
                <a:rPr lang="en-US" sz="1600" dirty="0"/>
                <a:t>Flow-through racks </a:t>
              </a:r>
            </a:p>
            <a:p>
              <a:r>
                <a:rPr lang="en-US" sz="1600" dirty="0"/>
                <a:t>for materials</a:t>
              </a:r>
            </a:p>
          </p:txBody>
        </p:sp>
        <p:sp>
          <p:nvSpPr>
            <p:cNvPr id="18" name="Line 453"/>
            <p:cNvSpPr>
              <a:spLocks noChangeShapeType="1"/>
            </p:cNvSpPr>
            <p:nvPr/>
          </p:nvSpPr>
          <p:spPr bwMode="auto">
            <a:xfrm flipH="1" flipV="1">
              <a:off x="6543675" y="2559050"/>
              <a:ext cx="304800" cy="457200"/>
            </a:xfrm>
            <a:prstGeom prst="line">
              <a:avLst/>
            </a:prstGeom>
            <a:noFill/>
            <a:ln w="9525">
              <a:solidFill>
                <a:schemeClr val="tx1"/>
              </a:solidFill>
              <a:round/>
              <a:headEnd/>
              <a:tailEnd type="triangle" w="med" len="med"/>
            </a:ln>
          </p:spPr>
          <p:txBody>
            <a:bodyPr wrap="none" anchor="ctr"/>
            <a:lstStyle/>
            <a:p>
              <a:endParaRPr lang="en-US" dirty="0"/>
            </a:p>
          </p:txBody>
        </p:sp>
        <p:sp>
          <p:nvSpPr>
            <p:cNvPr id="19" name="Line 454"/>
            <p:cNvSpPr>
              <a:spLocks noChangeShapeType="1"/>
            </p:cNvSpPr>
            <p:nvPr/>
          </p:nvSpPr>
          <p:spPr bwMode="auto">
            <a:xfrm flipH="1">
              <a:off x="6543675" y="3244850"/>
              <a:ext cx="228600" cy="0"/>
            </a:xfrm>
            <a:prstGeom prst="line">
              <a:avLst/>
            </a:prstGeom>
            <a:noFill/>
            <a:ln w="9525">
              <a:solidFill>
                <a:schemeClr val="tx1"/>
              </a:solidFill>
              <a:round/>
              <a:headEnd/>
              <a:tailEnd type="triangle" w="med" len="med"/>
            </a:ln>
          </p:spPr>
          <p:txBody>
            <a:bodyPr wrap="none" anchor="ctr"/>
            <a:lstStyle/>
            <a:p>
              <a:endParaRPr lang="en-US" dirty="0"/>
            </a:p>
          </p:txBody>
        </p:sp>
        <p:sp>
          <p:nvSpPr>
            <p:cNvPr id="20" name="Line 455"/>
            <p:cNvSpPr>
              <a:spLocks noChangeShapeType="1"/>
            </p:cNvSpPr>
            <p:nvPr/>
          </p:nvSpPr>
          <p:spPr bwMode="auto">
            <a:xfrm flipH="1">
              <a:off x="6619875" y="3549650"/>
              <a:ext cx="304800" cy="457200"/>
            </a:xfrm>
            <a:prstGeom prst="line">
              <a:avLst/>
            </a:prstGeom>
            <a:noFill/>
            <a:ln w="9525">
              <a:solidFill>
                <a:schemeClr val="tx1"/>
              </a:solidFill>
              <a:round/>
              <a:headEnd/>
              <a:tailEnd type="triangle" w="med" len="med"/>
            </a:ln>
          </p:spPr>
          <p:txBody>
            <a:bodyPr wrap="none" anchor="ctr"/>
            <a:lstStyle/>
            <a:p>
              <a:endParaRPr lang="en-US" dirty="0"/>
            </a:p>
          </p:txBody>
        </p:sp>
        <p:sp>
          <p:nvSpPr>
            <p:cNvPr id="21" name="Oval 462"/>
            <p:cNvSpPr>
              <a:spLocks noChangeArrowheads="1"/>
            </p:cNvSpPr>
            <p:nvPr/>
          </p:nvSpPr>
          <p:spPr bwMode="auto">
            <a:xfrm>
              <a:off x="2851150" y="1900238"/>
              <a:ext cx="241300" cy="228600"/>
            </a:xfrm>
            <a:prstGeom prst="ellipse">
              <a:avLst/>
            </a:prstGeom>
            <a:noFill/>
            <a:ln w="28575">
              <a:solidFill>
                <a:schemeClr val="tx1"/>
              </a:solidFill>
              <a:round/>
              <a:headEnd/>
              <a:tailEnd/>
            </a:ln>
          </p:spPr>
          <p:txBody>
            <a:bodyPr wrap="none" anchor="ctr"/>
            <a:lstStyle/>
            <a:p>
              <a:r>
                <a:rPr lang="en-US" sz="1600" dirty="0"/>
                <a:t>1</a:t>
              </a:r>
            </a:p>
          </p:txBody>
        </p:sp>
        <p:sp>
          <p:nvSpPr>
            <p:cNvPr id="22" name="Oval 463"/>
            <p:cNvSpPr>
              <a:spLocks noChangeArrowheads="1"/>
            </p:cNvSpPr>
            <p:nvPr/>
          </p:nvSpPr>
          <p:spPr bwMode="auto">
            <a:xfrm>
              <a:off x="2851150" y="3233738"/>
              <a:ext cx="241300" cy="228600"/>
            </a:xfrm>
            <a:prstGeom prst="ellipse">
              <a:avLst/>
            </a:prstGeom>
            <a:noFill/>
            <a:ln w="28575">
              <a:solidFill>
                <a:schemeClr val="tx1"/>
              </a:solidFill>
              <a:round/>
              <a:headEnd/>
              <a:tailEnd/>
            </a:ln>
          </p:spPr>
          <p:txBody>
            <a:bodyPr wrap="none" anchor="ctr"/>
            <a:lstStyle/>
            <a:p>
              <a:r>
                <a:rPr lang="en-US" sz="1600" dirty="0"/>
                <a:t>2</a:t>
              </a:r>
            </a:p>
          </p:txBody>
        </p:sp>
        <p:sp>
          <p:nvSpPr>
            <p:cNvPr id="23" name="Freeform 464"/>
            <p:cNvSpPr>
              <a:spLocks/>
            </p:cNvSpPr>
            <p:nvPr/>
          </p:nvSpPr>
          <p:spPr bwMode="auto">
            <a:xfrm rot="-5400000">
              <a:off x="2297113" y="1811338"/>
              <a:ext cx="4532312" cy="3490912"/>
            </a:xfrm>
            <a:custGeom>
              <a:avLst/>
              <a:gdLst>
                <a:gd name="T0" fmla="*/ 3312 w 3318"/>
                <a:gd name="T1" fmla="*/ 0 h 1920"/>
                <a:gd name="T2" fmla="*/ 0 w 3318"/>
                <a:gd name="T3" fmla="*/ 0 h 1920"/>
                <a:gd name="T4" fmla="*/ 0 w 3318"/>
                <a:gd name="T5" fmla="*/ 1920 h 1920"/>
                <a:gd name="T6" fmla="*/ 3312 w 3318"/>
                <a:gd name="T7" fmla="*/ 1920 h 1920"/>
                <a:gd name="T8" fmla="*/ 3318 w 3318"/>
                <a:gd name="T9" fmla="*/ 1381 h 1920"/>
                <a:gd name="T10" fmla="*/ 505 w 3318"/>
                <a:gd name="T11" fmla="*/ 1381 h 1920"/>
                <a:gd name="T12" fmla="*/ 505 w 3318"/>
                <a:gd name="T13" fmla="*/ 440 h 1920"/>
                <a:gd name="T14" fmla="*/ 3301 w 3318"/>
                <a:gd name="T15" fmla="*/ 440 h 1920"/>
                <a:gd name="T16" fmla="*/ 3312 w 3318"/>
                <a:gd name="T17" fmla="*/ 0 h 19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18"/>
                <a:gd name="T28" fmla="*/ 0 h 1920"/>
                <a:gd name="T29" fmla="*/ 3318 w 3318"/>
                <a:gd name="T30" fmla="*/ 1920 h 19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18" h="1920">
                  <a:moveTo>
                    <a:pt x="3312" y="0"/>
                  </a:moveTo>
                  <a:lnTo>
                    <a:pt x="0" y="0"/>
                  </a:lnTo>
                  <a:lnTo>
                    <a:pt x="0" y="1920"/>
                  </a:lnTo>
                  <a:lnTo>
                    <a:pt x="3312" y="1920"/>
                  </a:lnTo>
                  <a:lnTo>
                    <a:pt x="3318" y="1381"/>
                  </a:lnTo>
                  <a:lnTo>
                    <a:pt x="505" y="1381"/>
                  </a:lnTo>
                  <a:lnTo>
                    <a:pt x="505" y="440"/>
                  </a:lnTo>
                  <a:lnTo>
                    <a:pt x="3301" y="440"/>
                  </a:lnTo>
                  <a:lnTo>
                    <a:pt x="3312" y="0"/>
                  </a:lnTo>
                  <a:close/>
                </a:path>
              </a:pathLst>
            </a:custGeom>
            <a:noFill/>
            <a:ln w="9525">
              <a:solidFill>
                <a:schemeClr val="tx1"/>
              </a:solidFill>
              <a:round/>
              <a:headEnd/>
              <a:tailEnd/>
            </a:ln>
          </p:spPr>
          <p:txBody>
            <a:bodyPr/>
            <a:lstStyle/>
            <a:p>
              <a:endParaRPr lang="en-US" dirty="0"/>
            </a:p>
          </p:txBody>
        </p:sp>
        <p:sp>
          <p:nvSpPr>
            <p:cNvPr id="24" name="Oval 465"/>
            <p:cNvSpPr>
              <a:spLocks noChangeArrowheads="1"/>
            </p:cNvSpPr>
            <p:nvPr/>
          </p:nvSpPr>
          <p:spPr bwMode="auto">
            <a:xfrm>
              <a:off x="2828925" y="4548188"/>
              <a:ext cx="241300" cy="228600"/>
            </a:xfrm>
            <a:prstGeom prst="ellipse">
              <a:avLst/>
            </a:prstGeom>
            <a:noFill/>
            <a:ln w="28575">
              <a:solidFill>
                <a:schemeClr val="tx1"/>
              </a:solidFill>
              <a:round/>
              <a:headEnd/>
              <a:tailEnd/>
            </a:ln>
          </p:spPr>
          <p:txBody>
            <a:bodyPr wrap="none" anchor="ctr"/>
            <a:lstStyle/>
            <a:p>
              <a:r>
                <a:rPr lang="en-US" sz="1600" dirty="0"/>
                <a:t>3</a:t>
              </a:r>
            </a:p>
          </p:txBody>
        </p:sp>
        <p:sp>
          <p:nvSpPr>
            <p:cNvPr id="25" name="Oval 466"/>
            <p:cNvSpPr>
              <a:spLocks noChangeArrowheads="1"/>
            </p:cNvSpPr>
            <p:nvPr/>
          </p:nvSpPr>
          <p:spPr bwMode="auto">
            <a:xfrm>
              <a:off x="3195638" y="5332413"/>
              <a:ext cx="241300" cy="228600"/>
            </a:xfrm>
            <a:prstGeom prst="ellipse">
              <a:avLst/>
            </a:prstGeom>
            <a:noFill/>
            <a:ln w="28575">
              <a:solidFill>
                <a:schemeClr val="tx1"/>
              </a:solidFill>
              <a:round/>
              <a:headEnd/>
              <a:tailEnd/>
            </a:ln>
          </p:spPr>
          <p:txBody>
            <a:bodyPr wrap="none" anchor="ctr"/>
            <a:lstStyle/>
            <a:p>
              <a:r>
                <a:rPr lang="en-US" sz="1600" dirty="0"/>
                <a:t>4</a:t>
              </a:r>
            </a:p>
          </p:txBody>
        </p:sp>
        <p:sp>
          <p:nvSpPr>
            <p:cNvPr id="26" name="Oval 467"/>
            <p:cNvSpPr>
              <a:spLocks noChangeArrowheads="1"/>
            </p:cNvSpPr>
            <p:nvPr/>
          </p:nvSpPr>
          <p:spPr bwMode="auto">
            <a:xfrm>
              <a:off x="4592638" y="5389563"/>
              <a:ext cx="241300" cy="228600"/>
            </a:xfrm>
            <a:prstGeom prst="ellipse">
              <a:avLst/>
            </a:prstGeom>
            <a:noFill/>
            <a:ln w="28575">
              <a:solidFill>
                <a:schemeClr val="tx1"/>
              </a:solidFill>
              <a:round/>
              <a:headEnd/>
              <a:tailEnd/>
            </a:ln>
          </p:spPr>
          <p:txBody>
            <a:bodyPr wrap="none" anchor="ctr"/>
            <a:lstStyle/>
            <a:p>
              <a:r>
                <a:rPr lang="en-US" sz="1600" dirty="0"/>
                <a:t>5</a:t>
              </a:r>
            </a:p>
          </p:txBody>
        </p:sp>
        <p:sp>
          <p:nvSpPr>
            <p:cNvPr id="27" name="Oval 468"/>
            <p:cNvSpPr>
              <a:spLocks noChangeArrowheads="1"/>
            </p:cNvSpPr>
            <p:nvPr/>
          </p:nvSpPr>
          <p:spPr bwMode="auto">
            <a:xfrm>
              <a:off x="6000750" y="4203700"/>
              <a:ext cx="241300" cy="228600"/>
            </a:xfrm>
            <a:prstGeom prst="ellipse">
              <a:avLst/>
            </a:prstGeom>
            <a:noFill/>
            <a:ln w="28575">
              <a:solidFill>
                <a:schemeClr val="tx1"/>
              </a:solidFill>
              <a:round/>
              <a:headEnd/>
              <a:tailEnd/>
            </a:ln>
          </p:spPr>
          <p:txBody>
            <a:bodyPr wrap="none" anchor="ctr"/>
            <a:lstStyle/>
            <a:p>
              <a:r>
                <a:rPr lang="en-US" sz="1600" dirty="0"/>
                <a:t>6</a:t>
              </a:r>
            </a:p>
          </p:txBody>
        </p:sp>
        <p:pic>
          <p:nvPicPr>
            <p:cNvPr id="28" name="Picture 469" descr="j0127264"/>
            <p:cNvPicPr>
              <a:picLocks noChangeAspect="1" noChangeArrowheads="1"/>
            </p:cNvPicPr>
            <p:nvPr/>
          </p:nvPicPr>
          <p:blipFill>
            <a:blip r:embed="rId5"/>
            <a:srcRect/>
            <a:stretch>
              <a:fillRect/>
            </a:stretch>
          </p:blipFill>
          <p:spPr bwMode="auto">
            <a:xfrm>
              <a:off x="5357813" y="1812925"/>
              <a:ext cx="665162" cy="639763"/>
            </a:xfrm>
            <a:prstGeom prst="rect">
              <a:avLst/>
            </a:prstGeom>
            <a:noFill/>
            <a:ln w="9525">
              <a:noFill/>
              <a:miter lim="800000"/>
              <a:headEnd/>
              <a:tailEnd/>
            </a:ln>
          </p:spPr>
        </p:pic>
        <p:sp>
          <p:nvSpPr>
            <p:cNvPr id="29" name="Oval 470"/>
            <p:cNvSpPr>
              <a:spLocks noChangeArrowheads="1"/>
            </p:cNvSpPr>
            <p:nvPr/>
          </p:nvSpPr>
          <p:spPr bwMode="auto">
            <a:xfrm>
              <a:off x="6059488" y="2989263"/>
              <a:ext cx="241300" cy="228600"/>
            </a:xfrm>
            <a:prstGeom prst="ellipse">
              <a:avLst/>
            </a:prstGeom>
            <a:noFill/>
            <a:ln w="28575">
              <a:solidFill>
                <a:schemeClr val="tx1"/>
              </a:solidFill>
              <a:round/>
              <a:headEnd/>
              <a:tailEnd/>
            </a:ln>
          </p:spPr>
          <p:txBody>
            <a:bodyPr wrap="none" anchor="ctr"/>
            <a:lstStyle/>
            <a:p>
              <a:r>
                <a:rPr lang="en-US" sz="1600" dirty="0"/>
                <a:t>7</a:t>
              </a:r>
            </a:p>
          </p:txBody>
        </p:sp>
        <p:sp>
          <p:nvSpPr>
            <p:cNvPr id="30" name="Oval 471"/>
            <p:cNvSpPr>
              <a:spLocks noChangeArrowheads="1"/>
            </p:cNvSpPr>
            <p:nvPr/>
          </p:nvSpPr>
          <p:spPr bwMode="auto">
            <a:xfrm>
              <a:off x="6011863" y="2065338"/>
              <a:ext cx="241300" cy="228600"/>
            </a:xfrm>
            <a:prstGeom prst="ellipse">
              <a:avLst/>
            </a:prstGeom>
            <a:noFill/>
            <a:ln w="28575">
              <a:solidFill>
                <a:schemeClr val="tx1"/>
              </a:solidFill>
              <a:round/>
              <a:headEnd/>
              <a:tailEnd/>
            </a:ln>
          </p:spPr>
          <p:txBody>
            <a:bodyPr wrap="none" anchor="ctr"/>
            <a:lstStyle/>
            <a:p>
              <a:r>
                <a:rPr lang="en-US" sz="1600" dirty="0"/>
                <a:t>8</a:t>
              </a:r>
            </a:p>
          </p:txBody>
        </p:sp>
        <p:sp>
          <p:nvSpPr>
            <p:cNvPr id="31" name="Freeform 472"/>
            <p:cNvSpPr>
              <a:spLocks/>
            </p:cNvSpPr>
            <p:nvPr/>
          </p:nvSpPr>
          <p:spPr bwMode="auto">
            <a:xfrm>
              <a:off x="4048125" y="1966913"/>
              <a:ext cx="1182688" cy="954087"/>
            </a:xfrm>
            <a:custGeom>
              <a:avLst/>
              <a:gdLst>
                <a:gd name="T0" fmla="*/ 0 w 745"/>
                <a:gd name="T1" fmla="*/ 42 h 601"/>
                <a:gd name="T2" fmla="*/ 745 w 745"/>
                <a:gd name="T3" fmla="*/ 601 h 601"/>
                <a:gd name="T4" fmla="*/ 745 w 745"/>
                <a:gd name="T5" fmla="*/ 0 h 601"/>
                <a:gd name="T6" fmla="*/ 25 w 745"/>
                <a:gd name="T7" fmla="*/ 0 h 601"/>
                <a:gd name="T8" fmla="*/ 0 60000 65536"/>
                <a:gd name="T9" fmla="*/ 0 60000 65536"/>
                <a:gd name="T10" fmla="*/ 0 60000 65536"/>
                <a:gd name="T11" fmla="*/ 0 60000 65536"/>
                <a:gd name="T12" fmla="*/ 0 w 745"/>
                <a:gd name="T13" fmla="*/ 0 h 601"/>
                <a:gd name="T14" fmla="*/ 745 w 745"/>
                <a:gd name="T15" fmla="*/ 601 h 601"/>
              </a:gdLst>
              <a:ahLst/>
              <a:cxnLst>
                <a:cxn ang="T8">
                  <a:pos x="T0" y="T1"/>
                </a:cxn>
                <a:cxn ang="T9">
                  <a:pos x="T2" y="T3"/>
                </a:cxn>
                <a:cxn ang="T10">
                  <a:pos x="T4" y="T5"/>
                </a:cxn>
                <a:cxn ang="T11">
                  <a:pos x="T6" y="T7"/>
                </a:cxn>
              </a:cxnLst>
              <a:rect l="T12" t="T13" r="T14" b="T15"/>
              <a:pathLst>
                <a:path w="745" h="601">
                  <a:moveTo>
                    <a:pt x="0" y="42"/>
                  </a:moveTo>
                  <a:lnTo>
                    <a:pt x="745" y="601"/>
                  </a:lnTo>
                  <a:lnTo>
                    <a:pt x="745" y="0"/>
                  </a:lnTo>
                  <a:lnTo>
                    <a:pt x="25" y="0"/>
                  </a:lnTo>
                </a:path>
              </a:pathLst>
            </a:custGeom>
            <a:noFill/>
            <a:ln w="19050">
              <a:solidFill>
                <a:schemeClr val="tx1"/>
              </a:solidFill>
              <a:round/>
              <a:headEnd/>
              <a:tailEnd type="stealth" w="lg" len="lg"/>
            </a:ln>
          </p:spPr>
          <p:txBody>
            <a:bodyPr/>
            <a:lstStyle/>
            <a:p>
              <a:endParaRPr lang="en-US" dirty="0"/>
            </a:p>
          </p:txBody>
        </p:sp>
        <p:grpSp>
          <p:nvGrpSpPr>
            <p:cNvPr id="13" name="Group 473"/>
            <p:cNvGrpSpPr>
              <a:grpSpLocks/>
            </p:cNvGrpSpPr>
            <p:nvPr/>
          </p:nvGrpSpPr>
          <p:grpSpPr bwMode="auto">
            <a:xfrm>
              <a:off x="3065471" y="2652713"/>
              <a:ext cx="395288" cy="242887"/>
              <a:chOff x="1931" y="1711"/>
              <a:chExt cx="249" cy="153"/>
            </a:xfrm>
          </p:grpSpPr>
          <p:sp>
            <p:nvSpPr>
              <p:cNvPr id="170" name="Rectangle 474"/>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dirty="0"/>
              </a:p>
            </p:txBody>
          </p:sp>
          <p:sp>
            <p:nvSpPr>
              <p:cNvPr id="171" name="Line 475"/>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dirty="0"/>
              </a:p>
            </p:txBody>
          </p:sp>
          <p:sp>
            <p:nvSpPr>
              <p:cNvPr id="172" name="Line 476"/>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dirty="0"/>
              </a:p>
            </p:txBody>
          </p:sp>
        </p:grpSp>
        <p:grpSp>
          <p:nvGrpSpPr>
            <p:cNvPr id="32" name="Group 477"/>
            <p:cNvGrpSpPr>
              <a:grpSpLocks/>
            </p:cNvGrpSpPr>
            <p:nvPr/>
          </p:nvGrpSpPr>
          <p:grpSpPr bwMode="auto">
            <a:xfrm>
              <a:off x="3090871" y="3922713"/>
              <a:ext cx="395288" cy="242887"/>
              <a:chOff x="1931" y="1711"/>
              <a:chExt cx="249" cy="153"/>
            </a:xfrm>
          </p:grpSpPr>
          <p:sp>
            <p:nvSpPr>
              <p:cNvPr id="167" name="Rectangle 478"/>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dirty="0"/>
              </a:p>
            </p:txBody>
          </p:sp>
          <p:sp>
            <p:nvSpPr>
              <p:cNvPr id="168" name="Line 479"/>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dirty="0"/>
              </a:p>
            </p:txBody>
          </p:sp>
          <p:sp>
            <p:nvSpPr>
              <p:cNvPr id="169" name="Line 480"/>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dirty="0"/>
              </a:p>
            </p:txBody>
          </p:sp>
        </p:grpSp>
        <p:grpSp>
          <p:nvGrpSpPr>
            <p:cNvPr id="33" name="Group 481"/>
            <p:cNvGrpSpPr>
              <a:grpSpLocks/>
            </p:cNvGrpSpPr>
            <p:nvPr/>
          </p:nvGrpSpPr>
          <p:grpSpPr bwMode="auto">
            <a:xfrm>
              <a:off x="5554671" y="3541713"/>
              <a:ext cx="395288" cy="242887"/>
              <a:chOff x="1931" y="1711"/>
              <a:chExt cx="249" cy="153"/>
            </a:xfrm>
          </p:grpSpPr>
          <p:sp>
            <p:nvSpPr>
              <p:cNvPr id="164" name="Rectangle 482"/>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dirty="0"/>
              </a:p>
            </p:txBody>
          </p:sp>
          <p:sp>
            <p:nvSpPr>
              <p:cNvPr id="165" name="Line 483"/>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dirty="0"/>
              </a:p>
            </p:txBody>
          </p:sp>
          <p:sp>
            <p:nvSpPr>
              <p:cNvPr id="166" name="Line 484"/>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dirty="0"/>
              </a:p>
            </p:txBody>
          </p:sp>
        </p:grpSp>
        <p:grpSp>
          <p:nvGrpSpPr>
            <p:cNvPr id="34" name="Group 485"/>
            <p:cNvGrpSpPr>
              <a:grpSpLocks/>
            </p:cNvGrpSpPr>
            <p:nvPr/>
          </p:nvGrpSpPr>
          <p:grpSpPr bwMode="auto">
            <a:xfrm>
              <a:off x="5618171" y="5281613"/>
              <a:ext cx="395288" cy="242887"/>
              <a:chOff x="1931" y="1711"/>
              <a:chExt cx="249" cy="153"/>
            </a:xfrm>
          </p:grpSpPr>
          <p:sp>
            <p:nvSpPr>
              <p:cNvPr id="161" name="Rectangle 486"/>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dirty="0"/>
              </a:p>
            </p:txBody>
          </p:sp>
          <p:sp>
            <p:nvSpPr>
              <p:cNvPr id="162" name="Line 487"/>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dirty="0"/>
              </a:p>
            </p:txBody>
          </p:sp>
          <p:sp>
            <p:nvSpPr>
              <p:cNvPr id="163" name="Line 488"/>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dirty="0"/>
              </a:p>
            </p:txBody>
          </p:sp>
        </p:grpSp>
        <p:sp>
          <p:nvSpPr>
            <p:cNvPr id="36" name="Rectangle 489"/>
            <p:cNvSpPr>
              <a:spLocks noChangeArrowheads="1"/>
            </p:cNvSpPr>
            <p:nvPr/>
          </p:nvSpPr>
          <p:spPr bwMode="auto">
            <a:xfrm>
              <a:off x="2581275" y="1720850"/>
              <a:ext cx="228600" cy="609600"/>
            </a:xfrm>
            <a:prstGeom prst="rect">
              <a:avLst/>
            </a:prstGeom>
            <a:noFill/>
            <a:ln w="28575">
              <a:solidFill>
                <a:schemeClr val="tx1"/>
              </a:solidFill>
              <a:miter lim="800000"/>
              <a:headEnd/>
              <a:tailEnd/>
            </a:ln>
          </p:spPr>
          <p:txBody>
            <a:bodyPr wrap="none" anchor="ctr"/>
            <a:lstStyle/>
            <a:p>
              <a:endParaRPr lang="en-US" sz="2400" dirty="0"/>
            </a:p>
          </p:txBody>
        </p:sp>
        <p:sp>
          <p:nvSpPr>
            <p:cNvPr id="37" name="Rectangle 490"/>
            <p:cNvSpPr>
              <a:spLocks noChangeArrowheads="1"/>
            </p:cNvSpPr>
            <p:nvPr/>
          </p:nvSpPr>
          <p:spPr bwMode="auto">
            <a:xfrm rot="-5400000">
              <a:off x="3521075" y="5645150"/>
              <a:ext cx="228600" cy="609600"/>
            </a:xfrm>
            <a:prstGeom prst="rect">
              <a:avLst/>
            </a:prstGeom>
            <a:noFill/>
            <a:ln w="28575">
              <a:solidFill>
                <a:schemeClr val="tx1"/>
              </a:solidFill>
              <a:miter lim="800000"/>
              <a:headEnd/>
              <a:tailEnd/>
            </a:ln>
          </p:spPr>
          <p:txBody>
            <a:bodyPr vert="eaVert" wrap="none" anchor="ctr"/>
            <a:lstStyle/>
            <a:p>
              <a:endParaRPr lang="en-US" sz="2400" dirty="0"/>
            </a:p>
          </p:txBody>
        </p:sp>
        <p:sp>
          <p:nvSpPr>
            <p:cNvPr id="38" name="Rectangle 491"/>
            <p:cNvSpPr>
              <a:spLocks noChangeArrowheads="1"/>
            </p:cNvSpPr>
            <p:nvPr/>
          </p:nvSpPr>
          <p:spPr bwMode="auto">
            <a:xfrm>
              <a:off x="2581275" y="3106738"/>
              <a:ext cx="228600" cy="609600"/>
            </a:xfrm>
            <a:prstGeom prst="rect">
              <a:avLst/>
            </a:prstGeom>
            <a:noFill/>
            <a:ln w="28575">
              <a:solidFill>
                <a:schemeClr val="tx1"/>
              </a:solidFill>
              <a:miter lim="800000"/>
              <a:headEnd/>
              <a:tailEnd/>
            </a:ln>
          </p:spPr>
          <p:txBody>
            <a:bodyPr wrap="none" anchor="ctr"/>
            <a:lstStyle/>
            <a:p>
              <a:endParaRPr lang="en-US" sz="2400" dirty="0"/>
            </a:p>
          </p:txBody>
        </p:sp>
        <p:grpSp>
          <p:nvGrpSpPr>
            <p:cNvPr id="35" name="Group 492"/>
            <p:cNvGrpSpPr>
              <a:grpSpLocks/>
            </p:cNvGrpSpPr>
            <p:nvPr/>
          </p:nvGrpSpPr>
          <p:grpSpPr bwMode="auto">
            <a:xfrm>
              <a:off x="4062421" y="5380038"/>
              <a:ext cx="395288" cy="242887"/>
              <a:chOff x="1931" y="1711"/>
              <a:chExt cx="249" cy="153"/>
            </a:xfrm>
          </p:grpSpPr>
          <p:sp>
            <p:nvSpPr>
              <p:cNvPr id="158" name="Rectangle 493"/>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dirty="0"/>
              </a:p>
            </p:txBody>
          </p:sp>
          <p:sp>
            <p:nvSpPr>
              <p:cNvPr id="159" name="Line 494"/>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dirty="0"/>
              </a:p>
            </p:txBody>
          </p:sp>
          <p:sp>
            <p:nvSpPr>
              <p:cNvPr id="160" name="Line 495"/>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dirty="0"/>
              </a:p>
            </p:txBody>
          </p:sp>
        </p:grpSp>
        <p:sp>
          <p:nvSpPr>
            <p:cNvPr id="40" name="Freeform 496"/>
            <p:cNvSpPr>
              <a:spLocks/>
            </p:cNvSpPr>
            <p:nvPr/>
          </p:nvSpPr>
          <p:spPr bwMode="auto">
            <a:xfrm>
              <a:off x="3765550" y="3163888"/>
              <a:ext cx="1250950" cy="981075"/>
            </a:xfrm>
            <a:custGeom>
              <a:avLst/>
              <a:gdLst>
                <a:gd name="T0" fmla="*/ 788 w 788"/>
                <a:gd name="T1" fmla="*/ 364 h 618"/>
                <a:gd name="T2" fmla="*/ 0 w 788"/>
                <a:gd name="T3" fmla="*/ 0 h 618"/>
                <a:gd name="T4" fmla="*/ 0 w 788"/>
                <a:gd name="T5" fmla="*/ 347 h 618"/>
                <a:gd name="T6" fmla="*/ 652 w 788"/>
                <a:gd name="T7" fmla="*/ 618 h 618"/>
                <a:gd name="T8" fmla="*/ 0 60000 65536"/>
                <a:gd name="T9" fmla="*/ 0 60000 65536"/>
                <a:gd name="T10" fmla="*/ 0 60000 65536"/>
                <a:gd name="T11" fmla="*/ 0 60000 65536"/>
                <a:gd name="T12" fmla="*/ 0 w 788"/>
                <a:gd name="T13" fmla="*/ 0 h 618"/>
                <a:gd name="T14" fmla="*/ 788 w 788"/>
                <a:gd name="T15" fmla="*/ 618 h 618"/>
              </a:gdLst>
              <a:ahLst/>
              <a:cxnLst>
                <a:cxn ang="T8">
                  <a:pos x="T0" y="T1"/>
                </a:cxn>
                <a:cxn ang="T9">
                  <a:pos x="T2" y="T3"/>
                </a:cxn>
                <a:cxn ang="T10">
                  <a:pos x="T4" y="T5"/>
                </a:cxn>
                <a:cxn ang="T11">
                  <a:pos x="T6" y="T7"/>
                </a:cxn>
              </a:cxnLst>
              <a:rect l="T12" t="T13" r="T14" b="T15"/>
              <a:pathLst>
                <a:path w="788" h="618">
                  <a:moveTo>
                    <a:pt x="788" y="364"/>
                  </a:moveTo>
                  <a:lnTo>
                    <a:pt x="0" y="0"/>
                  </a:lnTo>
                  <a:lnTo>
                    <a:pt x="0" y="347"/>
                  </a:lnTo>
                  <a:lnTo>
                    <a:pt x="652" y="618"/>
                  </a:lnTo>
                </a:path>
              </a:pathLst>
            </a:custGeom>
            <a:noFill/>
            <a:ln w="19050">
              <a:solidFill>
                <a:schemeClr val="tx1"/>
              </a:solidFill>
              <a:round/>
              <a:headEnd/>
              <a:tailEnd type="stealth" w="lg" len="lg"/>
            </a:ln>
          </p:spPr>
          <p:txBody>
            <a:bodyPr/>
            <a:lstStyle/>
            <a:p>
              <a:endParaRPr lang="en-US" dirty="0"/>
            </a:p>
          </p:txBody>
        </p:sp>
        <p:sp>
          <p:nvSpPr>
            <p:cNvPr id="41" name="Freeform 497"/>
            <p:cNvSpPr>
              <a:spLocks/>
            </p:cNvSpPr>
            <p:nvPr/>
          </p:nvSpPr>
          <p:spPr bwMode="auto">
            <a:xfrm>
              <a:off x="3670300" y="4791075"/>
              <a:ext cx="1250950" cy="295275"/>
            </a:xfrm>
            <a:custGeom>
              <a:avLst/>
              <a:gdLst>
                <a:gd name="T0" fmla="*/ 0 w 788"/>
                <a:gd name="T1" fmla="*/ 0 h 186"/>
                <a:gd name="T2" fmla="*/ 0 w 788"/>
                <a:gd name="T3" fmla="*/ 186 h 186"/>
                <a:gd name="T4" fmla="*/ 788 w 788"/>
                <a:gd name="T5" fmla="*/ 186 h 186"/>
                <a:gd name="T6" fmla="*/ 60 w 788"/>
                <a:gd name="T7" fmla="*/ 59 h 186"/>
                <a:gd name="T8" fmla="*/ 0 60000 65536"/>
                <a:gd name="T9" fmla="*/ 0 60000 65536"/>
                <a:gd name="T10" fmla="*/ 0 60000 65536"/>
                <a:gd name="T11" fmla="*/ 0 60000 65536"/>
                <a:gd name="T12" fmla="*/ 0 w 788"/>
                <a:gd name="T13" fmla="*/ 0 h 186"/>
                <a:gd name="T14" fmla="*/ 788 w 788"/>
                <a:gd name="T15" fmla="*/ 186 h 186"/>
              </a:gdLst>
              <a:ahLst/>
              <a:cxnLst>
                <a:cxn ang="T8">
                  <a:pos x="T0" y="T1"/>
                </a:cxn>
                <a:cxn ang="T9">
                  <a:pos x="T2" y="T3"/>
                </a:cxn>
                <a:cxn ang="T10">
                  <a:pos x="T4" y="T5"/>
                </a:cxn>
                <a:cxn ang="T11">
                  <a:pos x="T6" y="T7"/>
                </a:cxn>
              </a:cxnLst>
              <a:rect l="T12" t="T13" r="T14" b="T15"/>
              <a:pathLst>
                <a:path w="788" h="186">
                  <a:moveTo>
                    <a:pt x="0" y="0"/>
                  </a:moveTo>
                  <a:lnTo>
                    <a:pt x="0" y="186"/>
                  </a:lnTo>
                  <a:lnTo>
                    <a:pt x="788" y="186"/>
                  </a:lnTo>
                  <a:lnTo>
                    <a:pt x="60" y="59"/>
                  </a:lnTo>
                </a:path>
              </a:pathLst>
            </a:custGeom>
            <a:noFill/>
            <a:ln w="19050">
              <a:solidFill>
                <a:schemeClr val="tx1"/>
              </a:solidFill>
              <a:round/>
              <a:headEnd/>
              <a:tailEnd type="stealth" w="lg" len="lg"/>
            </a:ln>
          </p:spPr>
          <p:txBody>
            <a:bodyPr/>
            <a:lstStyle/>
            <a:p>
              <a:endParaRPr lang="en-US" dirty="0"/>
            </a:p>
          </p:txBody>
        </p:sp>
        <p:grpSp>
          <p:nvGrpSpPr>
            <p:cNvPr id="39" name="Group 498"/>
            <p:cNvGrpSpPr>
              <a:grpSpLocks/>
            </p:cNvGrpSpPr>
            <p:nvPr/>
          </p:nvGrpSpPr>
          <p:grpSpPr bwMode="auto">
            <a:xfrm>
              <a:off x="6288088" y="1052513"/>
              <a:ext cx="785812" cy="825500"/>
              <a:chOff x="3961" y="663"/>
              <a:chExt cx="495" cy="520"/>
            </a:xfrm>
          </p:grpSpPr>
          <p:sp>
            <p:nvSpPr>
              <p:cNvPr id="43" name="AutoShape 499"/>
              <p:cNvSpPr>
                <a:spLocks noChangeAspect="1" noChangeArrowheads="1" noTextEdit="1"/>
              </p:cNvSpPr>
              <p:nvPr/>
            </p:nvSpPr>
            <p:spPr bwMode="auto">
              <a:xfrm>
                <a:off x="3961" y="663"/>
                <a:ext cx="495" cy="520"/>
              </a:xfrm>
              <a:prstGeom prst="rect">
                <a:avLst/>
              </a:prstGeom>
              <a:noFill/>
              <a:ln w="9525">
                <a:noFill/>
                <a:miter lim="800000"/>
                <a:headEnd/>
                <a:tailEnd/>
              </a:ln>
            </p:spPr>
            <p:txBody>
              <a:bodyPr/>
              <a:lstStyle/>
              <a:p>
                <a:endParaRPr lang="en-US" dirty="0"/>
              </a:p>
            </p:txBody>
          </p:sp>
          <p:sp>
            <p:nvSpPr>
              <p:cNvPr id="44" name="Freeform 500"/>
              <p:cNvSpPr>
                <a:spLocks/>
              </p:cNvSpPr>
              <p:nvPr/>
            </p:nvSpPr>
            <p:spPr bwMode="auto">
              <a:xfrm>
                <a:off x="4009" y="667"/>
                <a:ext cx="433" cy="487"/>
              </a:xfrm>
              <a:custGeom>
                <a:avLst/>
                <a:gdLst>
                  <a:gd name="T0" fmla="*/ 1428 w 2165"/>
                  <a:gd name="T1" fmla="*/ 8 h 2433"/>
                  <a:gd name="T2" fmla="*/ 1563 w 2165"/>
                  <a:gd name="T3" fmla="*/ 61 h 2433"/>
                  <a:gd name="T4" fmla="*/ 1572 w 2165"/>
                  <a:gd name="T5" fmla="*/ 176 h 2433"/>
                  <a:gd name="T6" fmla="*/ 1558 w 2165"/>
                  <a:gd name="T7" fmla="*/ 331 h 2433"/>
                  <a:gd name="T8" fmla="*/ 1584 w 2165"/>
                  <a:gd name="T9" fmla="*/ 515 h 2433"/>
                  <a:gd name="T10" fmla="*/ 1459 w 2165"/>
                  <a:gd name="T11" fmla="*/ 612 h 2433"/>
                  <a:gd name="T12" fmla="*/ 1536 w 2165"/>
                  <a:gd name="T13" fmla="*/ 723 h 2433"/>
                  <a:gd name="T14" fmla="*/ 1550 w 2165"/>
                  <a:gd name="T15" fmla="*/ 858 h 2433"/>
                  <a:gd name="T16" fmla="*/ 1553 w 2165"/>
                  <a:gd name="T17" fmla="*/ 959 h 2433"/>
                  <a:gd name="T18" fmla="*/ 1594 w 2165"/>
                  <a:gd name="T19" fmla="*/ 988 h 2433"/>
                  <a:gd name="T20" fmla="*/ 1701 w 2165"/>
                  <a:gd name="T21" fmla="*/ 1155 h 2433"/>
                  <a:gd name="T22" fmla="*/ 2068 w 2165"/>
                  <a:gd name="T23" fmla="*/ 1152 h 2433"/>
                  <a:gd name="T24" fmla="*/ 2165 w 2165"/>
                  <a:gd name="T25" fmla="*/ 1327 h 2433"/>
                  <a:gd name="T26" fmla="*/ 2032 w 2165"/>
                  <a:gd name="T27" fmla="*/ 1241 h 2433"/>
                  <a:gd name="T28" fmla="*/ 1483 w 2165"/>
                  <a:gd name="T29" fmla="*/ 1257 h 2433"/>
                  <a:gd name="T30" fmla="*/ 1459 w 2165"/>
                  <a:gd name="T31" fmla="*/ 1335 h 2433"/>
                  <a:gd name="T32" fmla="*/ 1889 w 2165"/>
                  <a:gd name="T33" fmla="*/ 1396 h 2433"/>
                  <a:gd name="T34" fmla="*/ 1701 w 2165"/>
                  <a:gd name="T35" fmla="*/ 1751 h 2433"/>
                  <a:gd name="T36" fmla="*/ 1553 w 2165"/>
                  <a:gd name="T37" fmla="*/ 2143 h 2433"/>
                  <a:gd name="T38" fmla="*/ 1492 w 2165"/>
                  <a:gd name="T39" fmla="*/ 2269 h 2433"/>
                  <a:gd name="T40" fmla="*/ 1656 w 2165"/>
                  <a:gd name="T41" fmla="*/ 2241 h 2433"/>
                  <a:gd name="T42" fmla="*/ 1862 w 2165"/>
                  <a:gd name="T43" fmla="*/ 2274 h 2433"/>
                  <a:gd name="T44" fmla="*/ 1518 w 2165"/>
                  <a:gd name="T45" fmla="*/ 2413 h 2433"/>
                  <a:gd name="T46" fmla="*/ 1371 w 2165"/>
                  <a:gd name="T47" fmla="*/ 2078 h 2433"/>
                  <a:gd name="T48" fmla="*/ 1143 w 2165"/>
                  <a:gd name="T49" fmla="*/ 1624 h 2433"/>
                  <a:gd name="T50" fmla="*/ 919 w 2165"/>
                  <a:gd name="T51" fmla="*/ 1903 h 2433"/>
                  <a:gd name="T52" fmla="*/ 335 w 2165"/>
                  <a:gd name="T53" fmla="*/ 2245 h 2433"/>
                  <a:gd name="T54" fmla="*/ 214 w 2165"/>
                  <a:gd name="T55" fmla="*/ 2237 h 2433"/>
                  <a:gd name="T56" fmla="*/ 304 w 2165"/>
                  <a:gd name="T57" fmla="*/ 2352 h 2433"/>
                  <a:gd name="T58" fmla="*/ 125 w 2165"/>
                  <a:gd name="T59" fmla="*/ 2433 h 2433"/>
                  <a:gd name="T60" fmla="*/ 0 w 2165"/>
                  <a:gd name="T61" fmla="*/ 2167 h 2433"/>
                  <a:gd name="T62" fmla="*/ 156 w 2165"/>
                  <a:gd name="T63" fmla="*/ 2094 h 2433"/>
                  <a:gd name="T64" fmla="*/ 290 w 2165"/>
                  <a:gd name="T65" fmla="*/ 1987 h 2433"/>
                  <a:gd name="T66" fmla="*/ 629 w 2165"/>
                  <a:gd name="T67" fmla="*/ 1559 h 2433"/>
                  <a:gd name="T68" fmla="*/ 357 w 2165"/>
                  <a:gd name="T69" fmla="*/ 1657 h 2433"/>
                  <a:gd name="T70" fmla="*/ 706 w 2165"/>
                  <a:gd name="T71" fmla="*/ 1485 h 2433"/>
                  <a:gd name="T72" fmla="*/ 696 w 2165"/>
                  <a:gd name="T73" fmla="*/ 1311 h 2433"/>
                  <a:gd name="T74" fmla="*/ 612 w 2165"/>
                  <a:gd name="T75" fmla="*/ 1147 h 2433"/>
                  <a:gd name="T76" fmla="*/ 375 w 2165"/>
                  <a:gd name="T77" fmla="*/ 1221 h 2433"/>
                  <a:gd name="T78" fmla="*/ 398 w 2165"/>
                  <a:gd name="T79" fmla="*/ 1446 h 2433"/>
                  <a:gd name="T80" fmla="*/ 335 w 2165"/>
                  <a:gd name="T81" fmla="*/ 1482 h 2433"/>
                  <a:gd name="T82" fmla="*/ 250 w 2165"/>
                  <a:gd name="T83" fmla="*/ 1433 h 2433"/>
                  <a:gd name="T84" fmla="*/ 201 w 2165"/>
                  <a:gd name="T85" fmla="*/ 1559 h 2433"/>
                  <a:gd name="T86" fmla="*/ 143 w 2165"/>
                  <a:gd name="T87" fmla="*/ 1551 h 2433"/>
                  <a:gd name="T88" fmla="*/ 98 w 2165"/>
                  <a:gd name="T89" fmla="*/ 1330 h 2433"/>
                  <a:gd name="T90" fmla="*/ 362 w 2165"/>
                  <a:gd name="T91" fmla="*/ 1000 h 2433"/>
                  <a:gd name="T92" fmla="*/ 478 w 2165"/>
                  <a:gd name="T93" fmla="*/ 804 h 2433"/>
                  <a:gd name="T94" fmla="*/ 643 w 2165"/>
                  <a:gd name="T95" fmla="*/ 735 h 2433"/>
                  <a:gd name="T96" fmla="*/ 942 w 2165"/>
                  <a:gd name="T97" fmla="*/ 601 h 2433"/>
                  <a:gd name="T98" fmla="*/ 1183 w 2165"/>
                  <a:gd name="T99" fmla="*/ 547 h 2433"/>
                  <a:gd name="T100" fmla="*/ 1108 w 2165"/>
                  <a:gd name="T101" fmla="*/ 363 h 2433"/>
                  <a:gd name="T102" fmla="*/ 1089 w 2165"/>
                  <a:gd name="T103" fmla="*/ 306 h 2433"/>
                  <a:gd name="T104" fmla="*/ 1103 w 2165"/>
                  <a:gd name="T105" fmla="*/ 221 h 2433"/>
                  <a:gd name="T106" fmla="*/ 1224 w 2165"/>
                  <a:gd name="T107" fmla="*/ 49 h 2433"/>
                  <a:gd name="T108" fmla="*/ 1361 w 2165"/>
                  <a:gd name="T109" fmla="*/ 0 h 243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165"/>
                  <a:gd name="T166" fmla="*/ 0 h 2433"/>
                  <a:gd name="T167" fmla="*/ 2165 w 2165"/>
                  <a:gd name="T168" fmla="*/ 2433 h 243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165" h="2433">
                    <a:moveTo>
                      <a:pt x="1361" y="0"/>
                    </a:moveTo>
                    <a:lnTo>
                      <a:pt x="1428" y="8"/>
                    </a:lnTo>
                    <a:lnTo>
                      <a:pt x="1464" y="86"/>
                    </a:lnTo>
                    <a:lnTo>
                      <a:pt x="1563" y="61"/>
                    </a:lnTo>
                    <a:lnTo>
                      <a:pt x="1666" y="122"/>
                    </a:lnTo>
                    <a:lnTo>
                      <a:pt x="1572" y="176"/>
                    </a:lnTo>
                    <a:lnTo>
                      <a:pt x="1576" y="254"/>
                    </a:lnTo>
                    <a:lnTo>
                      <a:pt x="1558" y="331"/>
                    </a:lnTo>
                    <a:lnTo>
                      <a:pt x="1589" y="404"/>
                    </a:lnTo>
                    <a:lnTo>
                      <a:pt x="1584" y="515"/>
                    </a:lnTo>
                    <a:lnTo>
                      <a:pt x="1522" y="576"/>
                    </a:lnTo>
                    <a:lnTo>
                      <a:pt x="1459" y="612"/>
                    </a:lnTo>
                    <a:lnTo>
                      <a:pt x="1459" y="657"/>
                    </a:lnTo>
                    <a:lnTo>
                      <a:pt x="1536" y="723"/>
                    </a:lnTo>
                    <a:lnTo>
                      <a:pt x="1558" y="772"/>
                    </a:lnTo>
                    <a:lnTo>
                      <a:pt x="1550" y="858"/>
                    </a:lnTo>
                    <a:lnTo>
                      <a:pt x="1531" y="939"/>
                    </a:lnTo>
                    <a:lnTo>
                      <a:pt x="1553" y="959"/>
                    </a:lnTo>
                    <a:lnTo>
                      <a:pt x="1553" y="980"/>
                    </a:lnTo>
                    <a:lnTo>
                      <a:pt x="1594" y="988"/>
                    </a:lnTo>
                    <a:lnTo>
                      <a:pt x="1584" y="1077"/>
                    </a:lnTo>
                    <a:lnTo>
                      <a:pt x="1701" y="1155"/>
                    </a:lnTo>
                    <a:lnTo>
                      <a:pt x="2040" y="1183"/>
                    </a:lnTo>
                    <a:lnTo>
                      <a:pt x="2068" y="1152"/>
                    </a:lnTo>
                    <a:lnTo>
                      <a:pt x="2103" y="1152"/>
                    </a:lnTo>
                    <a:lnTo>
                      <a:pt x="2165" y="1327"/>
                    </a:lnTo>
                    <a:lnTo>
                      <a:pt x="1956" y="1498"/>
                    </a:lnTo>
                    <a:lnTo>
                      <a:pt x="2032" y="1241"/>
                    </a:lnTo>
                    <a:lnTo>
                      <a:pt x="1406" y="1229"/>
                    </a:lnTo>
                    <a:lnTo>
                      <a:pt x="1483" y="1257"/>
                    </a:lnTo>
                    <a:lnTo>
                      <a:pt x="1487" y="1290"/>
                    </a:lnTo>
                    <a:lnTo>
                      <a:pt x="1459" y="1335"/>
                    </a:lnTo>
                    <a:lnTo>
                      <a:pt x="1527" y="1391"/>
                    </a:lnTo>
                    <a:lnTo>
                      <a:pt x="1889" y="1396"/>
                    </a:lnTo>
                    <a:lnTo>
                      <a:pt x="1670" y="1576"/>
                    </a:lnTo>
                    <a:lnTo>
                      <a:pt x="1701" y="1751"/>
                    </a:lnTo>
                    <a:lnTo>
                      <a:pt x="1639" y="1829"/>
                    </a:lnTo>
                    <a:lnTo>
                      <a:pt x="1553" y="2143"/>
                    </a:lnTo>
                    <a:lnTo>
                      <a:pt x="1492" y="2134"/>
                    </a:lnTo>
                    <a:lnTo>
                      <a:pt x="1492" y="2269"/>
                    </a:lnTo>
                    <a:lnTo>
                      <a:pt x="1581" y="2294"/>
                    </a:lnTo>
                    <a:lnTo>
                      <a:pt x="1656" y="2241"/>
                    </a:lnTo>
                    <a:lnTo>
                      <a:pt x="1778" y="2220"/>
                    </a:lnTo>
                    <a:lnTo>
                      <a:pt x="1862" y="2274"/>
                    </a:lnTo>
                    <a:lnTo>
                      <a:pt x="1902" y="2363"/>
                    </a:lnTo>
                    <a:lnTo>
                      <a:pt x="1518" y="2413"/>
                    </a:lnTo>
                    <a:lnTo>
                      <a:pt x="1384" y="2294"/>
                    </a:lnTo>
                    <a:lnTo>
                      <a:pt x="1371" y="2078"/>
                    </a:lnTo>
                    <a:lnTo>
                      <a:pt x="1300" y="1817"/>
                    </a:lnTo>
                    <a:lnTo>
                      <a:pt x="1143" y="1624"/>
                    </a:lnTo>
                    <a:lnTo>
                      <a:pt x="1072" y="1698"/>
                    </a:lnTo>
                    <a:lnTo>
                      <a:pt x="919" y="1903"/>
                    </a:lnTo>
                    <a:lnTo>
                      <a:pt x="701" y="2050"/>
                    </a:lnTo>
                    <a:lnTo>
                      <a:pt x="335" y="2245"/>
                    </a:lnTo>
                    <a:lnTo>
                      <a:pt x="278" y="2220"/>
                    </a:lnTo>
                    <a:lnTo>
                      <a:pt x="214" y="2237"/>
                    </a:lnTo>
                    <a:lnTo>
                      <a:pt x="206" y="2286"/>
                    </a:lnTo>
                    <a:lnTo>
                      <a:pt x="304" y="2352"/>
                    </a:lnTo>
                    <a:lnTo>
                      <a:pt x="339" y="2433"/>
                    </a:lnTo>
                    <a:lnTo>
                      <a:pt x="125" y="2433"/>
                    </a:lnTo>
                    <a:lnTo>
                      <a:pt x="94" y="2274"/>
                    </a:lnTo>
                    <a:lnTo>
                      <a:pt x="0" y="2167"/>
                    </a:lnTo>
                    <a:lnTo>
                      <a:pt x="31" y="2134"/>
                    </a:lnTo>
                    <a:lnTo>
                      <a:pt x="156" y="2094"/>
                    </a:lnTo>
                    <a:lnTo>
                      <a:pt x="268" y="1943"/>
                    </a:lnTo>
                    <a:lnTo>
                      <a:pt x="290" y="1987"/>
                    </a:lnTo>
                    <a:lnTo>
                      <a:pt x="549" y="1763"/>
                    </a:lnTo>
                    <a:lnTo>
                      <a:pt x="629" y="1559"/>
                    </a:lnTo>
                    <a:lnTo>
                      <a:pt x="398" y="1694"/>
                    </a:lnTo>
                    <a:lnTo>
                      <a:pt x="357" y="1657"/>
                    </a:lnTo>
                    <a:lnTo>
                      <a:pt x="357" y="1588"/>
                    </a:lnTo>
                    <a:lnTo>
                      <a:pt x="706" y="1485"/>
                    </a:lnTo>
                    <a:lnTo>
                      <a:pt x="790" y="1421"/>
                    </a:lnTo>
                    <a:lnTo>
                      <a:pt x="696" y="1311"/>
                    </a:lnTo>
                    <a:lnTo>
                      <a:pt x="696" y="1086"/>
                    </a:lnTo>
                    <a:lnTo>
                      <a:pt x="612" y="1147"/>
                    </a:lnTo>
                    <a:lnTo>
                      <a:pt x="504" y="1131"/>
                    </a:lnTo>
                    <a:lnTo>
                      <a:pt x="375" y="1221"/>
                    </a:lnTo>
                    <a:lnTo>
                      <a:pt x="384" y="1396"/>
                    </a:lnTo>
                    <a:lnTo>
                      <a:pt x="398" y="1446"/>
                    </a:lnTo>
                    <a:lnTo>
                      <a:pt x="437" y="1485"/>
                    </a:lnTo>
                    <a:lnTo>
                      <a:pt x="335" y="1482"/>
                    </a:lnTo>
                    <a:lnTo>
                      <a:pt x="309" y="1363"/>
                    </a:lnTo>
                    <a:lnTo>
                      <a:pt x="250" y="1433"/>
                    </a:lnTo>
                    <a:lnTo>
                      <a:pt x="198" y="1520"/>
                    </a:lnTo>
                    <a:lnTo>
                      <a:pt x="201" y="1559"/>
                    </a:lnTo>
                    <a:lnTo>
                      <a:pt x="147" y="1604"/>
                    </a:lnTo>
                    <a:lnTo>
                      <a:pt x="143" y="1551"/>
                    </a:lnTo>
                    <a:lnTo>
                      <a:pt x="197" y="1457"/>
                    </a:lnTo>
                    <a:lnTo>
                      <a:pt x="98" y="1330"/>
                    </a:lnTo>
                    <a:lnTo>
                      <a:pt x="304" y="1180"/>
                    </a:lnTo>
                    <a:lnTo>
                      <a:pt x="362" y="1000"/>
                    </a:lnTo>
                    <a:lnTo>
                      <a:pt x="362" y="947"/>
                    </a:lnTo>
                    <a:lnTo>
                      <a:pt x="478" y="804"/>
                    </a:lnTo>
                    <a:lnTo>
                      <a:pt x="536" y="817"/>
                    </a:lnTo>
                    <a:lnTo>
                      <a:pt x="643" y="735"/>
                    </a:lnTo>
                    <a:lnTo>
                      <a:pt x="898" y="645"/>
                    </a:lnTo>
                    <a:lnTo>
                      <a:pt x="942" y="601"/>
                    </a:lnTo>
                    <a:lnTo>
                      <a:pt x="1147" y="617"/>
                    </a:lnTo>
                    <a:lnTo>
                      <a:pt x="1183" y="547"/>
                    </a:lnTo>
                    <a:lnTo>
                      <a:pt x="1157" y="401"/>
                    </a:lnTo>
                    <a:lnTo>
                      <a:pt x="1108" y="363"/>
                    </a:lnTo>
                    <a:lnTo>
                      <a:pt x="1089" y="331"/>
                    </a:lnTo>
                    <a:lnTo>
                      <a:pt x="1089" y="306"/>
                    </a:lnTo>
                    <a:lnTo>
                      <a:pt x="1121" y="274"/>
                    </a:lnTo>
                    <a:lnTo>
                      <a:pt x="1103" y="221"/>
                    </a:lnTo>
                    <a:lnTo>
                      <a:pt x="1077" y="132"/>
                    </a:lnTo>
                    <a:lnTo>
                      <a:pt x="1224" y="49"/>
                    </a:lnTo>
                    <a:lnTo>
                      <a:pt x="1361" y="0"/>
                    </a:lnTo>
                    <a:close/>
                  </a:path>
                </a:pathLst>
              </a:custGeom>
              <a:solidFill>
                <a:srgbClr val="FFFFFF"/>
              </a:solidFill>
              <a:ln w="9525">
                <a:noFill/>
                <a:round/>
                <a:headEnd/>
                <a:tailEnd/>
              </a:ln>
            </p:spPr>
            <p:txBody>
              <a:bodyPr/>
              <a:lstStyle/>
              <a:p>
                <a:endParaRPr lang="en-US" dirty="0"/>
              </a:p>
            </p:txBody>
          </p:sp>
          <p:sp>
            <p:nvSpPr>
              <p:cNvPr id="45" name="Freeform 501"/>
              <p:cNvSpPr>
                <a:spLocks/>
              </p:cNvSpPr>
              <p:nvPr/>
            </p:nvSpPr>
            <p:spPr bwMode="auto">
              <a:xfrm>
                <a:off x="4030" y="862"/>
                <a:ext cx="91" cy="124"/>
              </a:xfrm>
              <a:custGeom>
                <a:avLst/>
                <a:gdLst>
                  <a:gd name="T0" fmla="*/ 290 w 454"/>
                  <a:gd name="T1" fmla="*/ 0 h 617"/>
                  <a:gd name="T2" fmla="*/ 440 w 454"/>
                  <a:gd name="T3" fmla="*/ 58 h 617"/>
                  <a:gd name="T4" fmla="*/ 454 w 454"/>
                  <a:gd name="T5" fmla="*/ 145 h 617"/>
                  <a:gd name="T6" fmla="*/ 230 w 454"/>
                  <a:gd name="T7" fmla="*/ 250 h 617"/>
                  <a:gd name="T8" fmla="*/ 277 w 454"/>
                  <a:gd name="T9" fmla="*/ 425 h 617"/>
                  <a:gd name="T10" fmla="*/ 313 w 454"/>
                  <a:gd name="T11" fmla="*/ 494 h 617"/>
                  <a:gd name="T12" fmla="*/ 223 w 454"/>
                  <a:gd name="T13" fmla="*/ 490 h 617"/>
                  <a:gd name="T14" fmla="*/ 196 w 454"/>
                  <a:gd name="T15" fmla="*/ 376 h 617"/>
                  <a:gd name="T16" fmla="*/ 154 w 454"/>
                  <a:gd name="T17" fmla="*/ 393 h 617"/>
                  <a:gd name="T18" fmla="*/ 49 w 454"/>
                  <a:gd name="T19" fmla="*/ 617 h 617"/>
                  <a:gd name="T20" fmla="*/ 36 w 454"/>
                  <a:gd name="T21" fmla="*/ 590 h 617"/>
                  <a:gd name="T22" fmla="*/ 66 w 454"/>
                  <a:gd name="T23" fmla="*/ 490 h 617"/>
                  <a:gd name="T24" fmla="*/ 0 w 454"/>
                  <a:gd name="T25" fmla="*/ 356 h 617"/>
                  <a:gd name="T26" fmla="*/ 191 w 454"/>
                  <a:gd name="T27" fmla="*/ 193 h 617"/>
                  <a:gd name="T28" fmla="*/ 290 w 454"/>
                  <a:gd name="T29" fmla="*/ 0 h 617"/>
                  <a:gd name="T30" fmla="*/ 290 w 454"/>
                  <a:gd name="T31" fmla="*/ 0 h 6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54"/>
                  <a:gd name="T49" fmla="*/ 0 h 617"/>
                  <a:gd name="T50" fmla="*/ 454 w 454"/>
                  <a:gd name="T51" fmla="*/ 617 h 6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54" h="617">
                    <a:moveTo>
                      <a:pt x="290" y="0"/>
                    </a:moveTo>
                    <a:lnTo>
                      <a:pt x="440" y="58"/>
                    </a:lnTo>
                    <a:lnTo>
                      <a:pt x="454" y="145"/>
                    </a:lnTo>
                    <a:lnTo>
                      <a:pt x="230" y="250"/>
                    </a:lnTo>
                    <a:lnTo>
                      <a:pt x="277" y="425"/>
                    </a:lnTo>
                    <a:lnTo>
                      <a:pt x="313" y="494"/>
                    </a:lnTo>
                    <a:lnTo>
                      <a:pt x="223" y="490"/>
                    </a:lnTo>
                    <a:lnTo>
                      <a:pt x="196" y="376"/>
                    </a:lnTo>
                    <a:lnTo>
                      <a:pt x="154" y="393"/>
                    </a:lnTo>
                    <a:lnTo>
                      <a:pt x="49" y="617"/>
                    </a:lnTo>
                    <a:lnTo>
                      <a:pt x="36" y="590"/>
                    </a:lnTo>
                    <a:lnTo>
                      <a:pt x="66" y="490"/>
                    </a:lnTo>
                    <a:lnTo>
                      <a:pt x="0" y="356"/>
                    </a:lnTo>
                    <a:lnTo>
                      <a:pt x="191" y="193"/>
                    </a:lnTo>
                    <a:lnTo>
                      <a:pt x="290" y="0"/>
                    </a:lnTo>
                    <a:close/>
                  </a:path>
                </a:pathLst>
              </a:custGeom>
              <a:solidFill>
                <a:srgbClr val="F2C2B0"/>
              </a:solidFill>
              <a:ln w="9525">
                <a:noFill/>
                <a:round/>
                <a:headEnd/>
                <a:tailEnd/>
              </a:ln>
            </p:spPr>
            <p:txBody>
              <a:bodyPr/>
              <a:lstStyle/>
              <a:p>
                <a:endParaRPr lang="en-US" dirty="0"/>
              </a:p>
            </p:txBody>
          </p:sp>
          <p:sp>
            <p:nvSpPr>
              <p:cNvPr id="46" name="Freeform 502"/>
              <p:cNvSpPr>
                <a:spLocks/>
              </p:cNvSpPr>
              <p:nvPr/>
            </p:nvSpPr>
            <p:spPr bwMode="auto">
              <a:xfrm>
                <a:off x="4293" y="860"/>
                <a:ext cx="30" cy="44"/>
              </a:xfrm>
              <a:custGeom>
                <a:avLst/>
                <a:gdLst>
                  <a:gd name="T0" fmla="*/ 102 w 148"/>
                  <a:gd name="T1" fmla="*/ 0 h 223"/>
                  <a:gd name="T2" fmla="*/ 128 w 148"/>
                  <a:gd name="T3" fmla="*/ 18 h 223"/>
                  <a:gd name="T4" fmla="*/ 98 w 148"/>
                  <a:gd name="T5" fmla="*/ 57 h 223"/>
                  <a:gd name="T6" fmla="*/ 142 w 148"/>
                  <a:gd name="T7" fmla="*/ 38 h 223"/>
                  <a:gd name="T8" fmla="*/ 148 w 148"/>
                  <a:gd name="T9" fmla="*/ 87 h 223"/>
                  <a:gd name="T10" fmla="*/ 88 w 148"/>
                  <a:gd name="T11" fmla="*/ 116 h 223"/>
                  <a:gd name="T12" fmla="*/ 52 w 148"/>
                  <a:gd name="T13" fmla="*/ 219 h 223"/>
                  <a:gd name="T14" fmla="*/ 0 w 148"/>
                  <a:gd name="T15" fmla="*/ 223 h 223"/>
                  <a:gd name="T16" fmla="*/ 23 w 148"/>
                  <a:gd name="T17" fmla="*/ 108 h 223"/>
                  <a:gd name="T18" fmla="*/ 102 w 148"/>
                  <a:gd name="T19" fmla="*/ 0 h 223"/>
                  <a:gd name="T20" fmla="*/ 102 w 148"/>
                  <a:gd name="T21" fmla="*/ 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8"/>
                  <a:gd name="T34" fmla="*/ 0 h 223"/>
                  <a:gd name="T35" fmla="*/ 148 w 148"/>
                  <a:gd name="T36" fmla="*/ 223 h 2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8" h="223">
                    <a:moveTo>
                      <a:pt x="102" y="0"/>
                    </a:moveTo>
                    <a:lnTo>
                      <a:pt x="128" y="18"/>
                    </a:lnTo>
                    <a:lnTo>
                      <a:pt x="98" y="57"/>
                    </a:lnTo>
                    <a:lnTo>
                      <a:pt x="142" y="38"/>
                    </a:lnTo>
                    <a:lnTo>
                      <a:pt x="148" y="87"/>
                    </a:lnTo>
                    <a:lnTo>
                      <a:pt x="88" y="116"/>
                    </a:lnTo>
                    <a:lnTo>
                      <a:pt x="52" y="219"/>
                    </a:lnTo>
                    <a:lnTo>
                      <a:pt x="0" y="223"/>
                    </a:lnTo>
                    <a:lnTo>
                      <a:pt x="23" y="108"/>
                    </a:lnTo>
                    <a:lnTo>
                      <a:pt x="102" y="0"/>
                    </a:lnTo>
                    <a:close/>
                  </a:path>
                </a:pathLst>
              </a:custGeom>
              <a:solidFill>
                <a:srgbClr val="7AD4B3"/>
              </a:solidFill>
              <a:ln w="9525">
                <a:noFill/>
                <a:round/>
                <a:headEnd/>
                <a:tailEnd/>
              </a:ln>
            </p:spPr>
            <p:txBody>
              <a:bodyPr/>
              <a:lstStyle/>
              <a:p>
                <a:endParaRPr lang="en-US" dirty="0"/>
              </a:p>
            </p:txBody>
          </p:sp>
          <p:sp>
            <p:nvSpPr>
              <p:cNvPr id="47" name="Freeform 503"/>
              <p:cNvSpPr>
                <a:spLocks/>
              </p:cNvSpPr>
              <p:nvPr/>
            </p:nvSpPr>
            <p:spPr bwMode="auto">
              <a:xfrm>
                <a:off x="4079" y="836"/>
                <a:ext cx="61" cy="60"/>
              </a:xfrm>
              <a:custGeom>
                <a:avLst/>
                <a:gdLst>
                  <a:gd name="T0" fmla="*/ 0 w 302"/>
                  <a:gd name="T1" fmla="*/ 129 h 303"/>
                  <a:gd name="T2" fmla="*/ 147 w 302"/>
                  <a:gd name="T3" fmla="*/ 0 h 303"/>
                  <a:gd name="T4" fmla="*/ 243 w 302"/>
                  <a:gd name="T5" fmla="*/ 3 h 303"/>
                  <a:gd name="T6" fmla="*/ 240 w 302"/>
                  <a:gd name="T7" fmla="*/ 171 h 303"/>
                  <a:gd name="T8" fmla="*/ 302 w 302"/>
                  <a:gd name="T9" fmla="*/ 255 h 303"/>
                  <a:gd name="T10" fmla="*/ 243 w 302"/>
                  <a:gd name="T11" fmla="*/ 303 h 303"/>
                  <a:gd name="T12" fmla="*/ 193 w 302"/>
                  <a:gd name="T13" fmla="*/ 236 h 303"/>
                  <a:gd name="T14" fmla="*/ 89 w 302"/>
                  <a:gd name="T15" fmla="*/ 156 h 303"/>
                  <a:gd name="T16" fmla="*/ 0 w 302"/>
                  <a:gd name="T17" fmla="*/ 129 h 303"/>
                  <a:gd name="T18" fmla="*/ 0 w 302"/>
                  <a:gd name="T19" fmla="*/ 129 h 3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2"/>
                  <a:gd name="T31" fmla="*/ 0 h 303"/>
                  <a:gd name="T32" fmla="*/ 302 w 302"/>
                  <a:gd name="T33" fmla="*/ 303 h 30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2" h="303">
                    <a:moveTo>
                      <a:pt x="0" y="129"/>
                    </a:moveTo>
                    <a:lnTo>
                      <a:pt x="147" y="0"/>
                    </a:lnTo>
                    <a:lnTo>
                      <a:pt x="243" y="3"/>
                    </a:lnTo>
                    <a:lnTo>
                      <a:pt x="240" y="171"/>
                    </a:lnTo>
                    <a:lnTo>
                      <a:pt x="302" y="255"/>
                    </a:lnTo>
                    <a:lnTo>
                      <a:pt x="243" y="303"/>
                    </a:lnTo>
                    <a:lnTo>
                      <a:pt x="193" y="236"/>
                    </a:lnTo>
                    <a:lnTo>
                      <a:pt x="89" y="156"/>
                    </a:lnTo>
                    <a:lnTo>
                      <a:pt x="0" y="129"/>
                    </a:lnTo>
                    <a:close/>
                  </a:path>
                </a:pathLst>
              </a:custGeom>
              <a:solidFill>
                <a:srgbClr val="7AD4B3"/>
              </a:solidFill>
              <a:ln w="9525">
                <a:noFill/>
                <a:round/>
                <a:headEnd/>
                <a:tailEnd/>
              </a:ln>
            </p:spPr>
            <p:txBody>
              <a:bodyPr/>
              <a:lstStyle/>
              <a:p>
                <a:endParaRPr lang="en-US" dirty="0"/>
              </a:p>
            </p:txBody>
          </p:sp>
          <p:sp>
            <p:nvSpPr>
              <p:cNvPr id="48" name="Freeform 504"/>
              <p:cNvSpPr>
                <a:spLocks/>
              </p:cNvSpPr>
              <p:nvPr/>
            </p:nvSpPr>
            <p:spPr bwMode="auto">
              <a:xfrm>
                <a:off x="4043" y="786"/>
                <a:ext cx="297" cy="334"/>
              </a:xfrm>
              <a:custGeom>
                <a:avLst/>
                <a:gdLst>
                  <a:gd name="T0" fmla="*/ 946 w 1485"/>
                  <a:gd name="T1" fmla="*/ 13 h 1671"/>
                  <a:gd name="T2" fmla="*/ 996 w 1485"/>
                  <a:gd name="T3" fmla="*/ 0 h 1671"/>
                  <a:gd name="T4" fmla="*/ 1034 w 1485"/>
                  <a:gd name="T5" fmla="*/ 39 h 1671"/>
                  <a:gd name="T6" fmla="*/ 1081 w 1485"/>
                  <a:gd name="T7" fmla="*/ 172 h 1671"/>
                  <a:gd name="T8" fmla="*/ 1105 w 1485"/>
                  <a:gd name="T9" fmla="*/ 334 h 1671"/>
                  <a:gd name="T10" fmla="*/ 1278 w 1485"/>
                  <a:gd name="T11" fmla="*/ 124 h 1671"/>
                  <a:gd name="T12" fmla="*/ 1295 w 1485"/>
                  <a:gd name="T13" fmla="*/ 162 h 1671"/>
                  <a:gd name="T14" fmla="*/ 1252 w 1485"/>
                  <a:gd name="T15" fmla="*/ 207 h 1671"/>
                  <a:gd name="T16" fmla="*/ 1265 w 1485"/>
                  <a:gd name="T17" fmla="*/ 229 h 1671"/>
                  <a:gd name="T18" fmla="*/ 1173 w 1485"/>
                  <a:gd name="T19" fmla="*/ 303 h 1671"/>
                  <a:gd name="T20" fmla="*/ 1304 w 1485"/>
                  <a:gd name="T21" fmla="*/ 238 h 1671"/>
                  <a:gd name="T22" fmla="*/ 1344 w 1485"/>
                  <a:gd name="T23" fmla="*/ 184 h 1671"/>
                  <a:gd name="T24" fmla="*/ 1304 w 1485"/>
                  <a:gd name="T25" fmla="*/ 106 h 1671"/>
                  <a:gd name="T26" fmla="*/ 1358 w 1485"/>
                  <a:gd name="T27" fmla="*/ 142 h 1671"/>
                  <a:gd name="T28" fmla="*/ 1360 w 1485"/>
                  <a:gd name="T29" fmla="*/ 244 h 1671"/>
                  <a:gd name="T30" fmla="*/ 1328 w 1485"/>
                  <a:gd name="T31" fmla="*/ 391 h 1671"/>
                  <a:gd name="T32" fmla="*/ 1272 w 1485"/>
                  <a:gd name="T33" fmla="*/ 475 h 1671"/>
                  <a:gd name="T34" fmla="*/ 1252 w 1485"/>
                  <a:gd name="T35" fmla="*/ 637 h 1671"/>
                  <a:gd name="T36" fmla="*/ 1268 w 1485"/>
                  <a:gd name="T37" fmla="*/ 764 h 1671"/>
                  <a:gd name="T38" fmla="*/ 1376 w 1485"/>
                  <a:gd name="T39" fmla="*/ 889 h 1671"/>
                  <a:gd name="T40" fmla="*/ 1485 w 1485"/>
                  <a:gd name="T41" fmla="*/ 1145 h 1671"/>
                  <a:gd name="T42" fmla="*/ 1387 w 1485"/>
                  <a:gd name="T43" fmla="*/ 1538 h 1671"/>
                  <a:gd name="T44" fmla="*/ 1157 w 1485"/>
                  <a:gd name="T45" fmla="*/ 1533 h 1671"/>
                  <a:gd name="T46" fmla="*/ 1150 w 1485"/>
                  <a:gd name="T47" fmla="*/ 1310 h 1671"/>
                  <a:gd name="T48" fmla="*/ 1072 w 1485"/>
                  <a:gd name="T49" fmla="*/ 1172 h 1671"/>
                  <a:gd name="T50" fmla="*/ 933 w 1485"/>
                  <a:gd name="T51" fmla="*/ 1058 h 1671"/>
                  <a:gd name="T52" fmla="*/ 881 w 1485"/>
                  <a:gd name="T53" fmla="*/ 1130 h 1671"/>
                  <a:gd name="T54" fmla="*/ 723 w 1485"/>
                  <a:gd name="T55" fmla="*/ 1341 h 1671"/>
                  <a:gd name="T56" fmla="*/ 151 w 1485"/>
                  <a:gd name="T57" fmla="*/ 1671 h 1671"/>
                  <a:gd name="T58" fmla="*/ 0 w 1485"/>
                  <a:gd name="T59" fmla="*/ 1575 h 1671"/>
                  <a:gd name="T60" fmla="*/ 85 w 1485"/>
                  <a:gd name="T61" fmla="*/ 1406 h 1671"/>
                  <a:gd name="T62" fmla="*/ 378 w 1485"/>
                  <a:gd name="T63" fmla="*/ 1265 h 1671"/>
                  <a:gd name="T64" fmla="*/ 467 w 1485"/>
                  <a:gd name="T65" fmla="*/ 949 h 1671"/>
                  <a:gd name="T66" fmla="*/ 644 w 1485"/>
                  <a:gd name="T67" fmla="*/ 835 h 1671"/>
                  <a:gd name="T68" fmla="*/ 533 w 1485"/>
                  <a:gd name="T69" fmla="*/ 709 h 1671"/>
                  <a:gd name="T70" fmla="*/ 533 w 1485"/>
                  <a:gd name="T71" fmla="*/ 541 h 1671"/>
                  <a:gd name="T72" fmla="*/ 513 w 1485"/>
                  <a:gd name="T73" fmla="*/ 481 h 1671"/>
                  <a:gd name="T74" fmla="*/ 447 w 1485"/>
                  <a:gd name="T75" fmla="*/ 403 h 1671"/>
                  <a:gd name="T76" fmla="*/ 394 w 1485"/>
                  <a:gd name="T77" fmla="*/ 253 h 1671"/>
                  <a:gd name="T78" fmla="*/ 356 w 1485"/>
                  <a:gd name="T79" fmla="*/ 223 h 1671"/>
                  <a:gd name="T80" fmla="*/ 453 w 1485"/>
                  <a:gd name="T81" fmla="*/ 145 h 1671"/>
                  <a:gd name="T82" fmla="*/ 690 w 1485"/>
                  <a:gd name="T83" fmla="*/ 55 h 1671"/>
                  <a:gd name="T84" fmla="*/ 782 w 1485"/>
                  <a:gd name="T85" fmla="*/ 6 h 1671"/>
                  <a:gd name="T86" fmla="*/ 946 w 1485"/>
                  <a:gd name="T87" fmla="*/ 13 h 1671"/>
                  <a:gd name="T88" fmla="*/ 946 w 1485"/>
                  <a:gd name="T89" fmla="*/ 13 h 16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85"/>
                  <a:gd name="T136" fmla="*/ 0 h 1671"/>
                  <a:gd name="T137" fmla="*/ 1485 w 1485"/>
                  <a:gd name="T138" fmla="*/ 1671 h 167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85" h="1671">
                    <a:moveTo>
                      <a:pt x="946" y="13"/>
                    </a:moveTo>
                    <a:lnTo>
                      <a:pt x="996" y="0"/>
                    </a:lnTo>
                    <a:lnTo>
                      <a:pt x="1034" y="39"/>
                    </a:lnTo>
                    <a:lnTo>
                      <a:pt x="1081" y="172"/>
                    </a:lnTo>
                    <a:lnTo>
                      <a:pt x="1105" y="334"/>
                    </a:lnTo>
                    <a:lnTo>
                      <a:pt x="1278" y="124"/>
                    </a:lnTo>
                    <a:lnTo>
                      <a:pt x="1295" y="162"/>
                    </a:lnTo>
                    <a:lnTo>
                      <a:pt x="1252" y="207"/>
                    </a:lnTo>
                    <a:lnTo>
                      <a:pt x="1265" y="229"/>
                    </a:lnTo>
                    <a:lnTo>
                      <a:pt x="1173" y="303"/>
                    </a:lnTo>
                    <a:lnTo>
                      <a:pt x="1304" y="238"/>
                    </a:lnTo>
                    <a:lnTo>
                      <a:pt x="1344" y="184"/>
                    </a:lnTo>
                    <a:lnTo>
                      <a:pt x="1304" y="106"/>
                    </a:lnTo>
                    <a:lnTo>
                      <a:pt x="1358" y="142"/>
                    </a:lnTo>
                    <a:lnTo>
                      <a:pt x="1360" y="244"/>
                    </a:lnTo>
                    <a:lnTo>
                      <a:pt x="1328" y="391"/>
                    </a:lnTo>
                    <a:lnTo>
                      <a:pt x="1272" y="475"/>
                    </a:lnTo>
                    <a:lnTo>
                      <a:pt x="1252" y="637"/>
                    </a:lnTo>
                    <a:lnTo>
                      <a:pt x="1268" y="764"/>
                    </a:lnTo>
                    <a:lnTo>
                      <a:pt x="1376" y="889"/>
                    </a:lnTo>
                    <a:lnTo>
                      <a:pt x="1485" y="1145"/>
                    </a:lnTo>
                    <a:lnTo>
                      <a:pt x="1387" y="1538"/>
                    </a:lnTo>
                    <a:lnTo>
                      <a:pt x="1157" y="1533"/>
                    </a:lnTo>
                    <a:lnTo>
                      <a:pt x="1150" y="1310"/>
                    </a:lnTo>
                    <a:lnTo>
                      <a:pt x="1072" y="1172"/>
                    </a:lnTo>
                    <a:lnTo>
                      <a:pt x="933" y="1058"/>
                    </a:lnTo>
                    <a:lnTo>
                      <a:pt x="881" y="1130"/>
                    </a:lnTo>
                    <a:lnTo>
                      <a:pt x="723" y="1341"/>
                    </a:lnTo>
                    <a:lnTo>
                      <a:pt x="151" y="1671"/>
                    </a:lnTo>
                    <a:lnTo>
                      <a:pt x="0" y="1575"/>
                    </a:lnTo>
                    <a:lnTo>
                      <a:pt x="85" y="1406"/>
                    </a:lnTo>
                    <a:lnTo>
                      <a:pt x="378" y="1265"/>
                    </a:lnTo>
                    <a:lnTo>
                      <a:pt x="467" y="949"/>
                    </a:lnTo>
                    <a:lnTo>
                      <a:pt x="644" y="835"/>
                    </a:lnTo>
                    <a:lnTo>
                      <a:pt x="533" y="709"/>
                    </a:lnTo>
                    <a:lnTo>
                      <a:pt x="533" y="541"/>
                    </a:lnTo>
                    <a:lnTo>
                      <a:pt x="513" y="481"/>
                    </a:lnTo>
                    <a:lnTo>
                      <a:pt x="447" y="403"/>
                    </a:lnTo>
                    <a:lnTo>
                      <a:pt x="394" y="253"/>
                    </a:lnTo>
                    <a:lnTo>
                      <a:pt x="356" y="223"/>
                    </a:lnTo>
                    <a:lnTo>
                      <a:pt x="453" y="145"/>
                    </a:lnTo>
                    <a:lnTo>
                      <a:pt x="690" y="55"/>
                    </a:lnTo>
                    <a:lnTo>
                      <a:pt x="782" y="6"/>
                    </a:lnTo>
                    <a:lnTo>
                      <a:pt x="946" y="13"/>
                    </a:lnTo>
                    <a:close/>
                  </a:path>
                </a:pathLst>
              </a:custGeom>
              <a:solidFill>
                <a:srgbClr val="7AD4B3"/>
              </a:solidFill>
              <a:ln w="9525">
                <a:noFill/>
                <a:round/>
                <a:headEnd/>
                <a:tailEnd/>
              </a:ln>
            </p:spPr>
            <p:txBody>
              <a:bodyPr/>
              <a:lstStyle/>
              <a:p>
                <a:endParaRPr lang="en-US" dirty="0"/>
              </a:p>
            </p:txBody>
          </p:sp>
          <p:sp>
            <p:nvSpPr>
              <p:cNvPr id="49" name="Freeform 505"/>
              <p:cNvSpPr>
                <a:spLocks/>
              </p:cNvSpPr>
              <p:nvPr/>
            </p:nvSpPr>
            <p:spPr bwMode="auto">
              <a:xfrm>
                <a:off x="4077" y="844"/>
                <a:ext cx="37" cy="33"/>
              </a:xfrm>
              <a:custGeom>
                <a:avLst/>
                <a:gdLst>
                  <a:gd name="T0" fmla="*/ 17 w 188"/>
                  <a:gd name="T1" fmla="*/ 69 h 165"/>
                  <a:gd name="T2" fmla="*/ 158 w 188"/>
                  <a:gd name="T3" fmla="*/ 0 h 165"/>
                  <a:gd name="T4" fmla="*/ 188 w 188"/>
                  <a:gd name="T5" fmla="*/ 69 h 165"/>
                  <a:gd name="T6" fmla="*/ 138 w 188"/>
                  <a:gd name="T7" fmla="*/ 87 h 165"/>
                  <a:gd name="T8" fmla="*/ 174 w 188"/>
                  <a:gd name="T9" fmla="*/ 165 h 165"/>
                  <a:gd name="T10" fmla="*/ 62 w 188"/>
                  <a:gd name="T11" fmla="*/ 102 h 165"/>
                  <a:gd name="T12" fmla="*/ 0 w 188"/>
                  <a:gd name="T13" fmla="*/ 102 h 165"/>
                  <a:gd name="T14" fmla="*/ 17 w 188"/>
                  <a:gd name="T15" fmla="*/ 69 h 165"/>
                  <a:gd name="T16" fmla="*/ 17 w 188"/>
                  <a:gd name="T17" fmla="*/ 69 h 1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8"/>
                  <a:gd name="T28" fmla="*/ 0 h 165"/>
                  <a:gd name="T29" fmla="*/ 188 w 188"/>
                  <a:gd name="T30" fmla="*/ 165 h 1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8" h="165">
                    <a:moveTo>
                      <a:pt x="17" y="69"/>
                    </a:moveTo>
                    <a:lnTo>
                      <a:pt x="158" y="0"/>
                    </a:lnTo>
                    <a:lnTo>
                      <a:pt x="188" y="69"/>
                    </a:lnTo>
                    <a:lnTo>
                      <a:pt x="138" y="87"/>
                    </a:lnTo>
                    <a:lnTo>
                      <a:pt x="174" y="165"/>
                    </a:lnTo>
                    <a:lnTo>
                      <a:pt x="62" y="102"/>
                    </a:lnTo>
                    <a:lnTo>
                      <a:pt x="0" y="102"/>
                    </a:lnTo>
                    <a:lnTo>
                      <a:pt x="17" y="69"/>
                    </a:lnTo>
                    <a:close/>
                  </a:path>
                </a:pathLst>
              </a:custGeom>
              <a:solidFill>
                <a:srgbClr val="59917D"/>
              </a:solidFill>
              <a:ln w="9525">
                <a:noFill/>
                <a:round/>
                <a:headEnd/>
                <a:tailEnd/>
              </a:ln>
            </p:spPr>
            <p:txBody>
              <a:bodyPr/>
              <a:lstStyle/>
              <a:p>
                <a:endParaRPr lang="en-US" dirty="0"/>
              </a:p>
            </p:txBody>
          </p:sp>
          <p:sp>
            <p:nvSpPr>
              <p:cNvPr id="50" name="Freeform 506"/>
              <p:cNvSpPr>
                <a:spLocks/>
              </p:cNvSpPr>
              <p:nvPr/>
            </p:nvSpPr>
            <p:spPr bwMode="auto">
              <a:xfrm>
                <a:off x="4146" y="843"/>
                <a:ext cx="51" cy="85"/>
              </a:xfrm>
              <a:custGeom>
                <a:avLst/>
                <a:gdLst>
                  <a:gd name="T0" fmla="*/ 252 w 252"/>
                  <a:gd name="T1" fmla="*/ 0 h 424"/>
                  <a:gd name="T2" fmla="*/ 189 w 252"/>
                  <a:gd name="T3" fmla="*/ 67 h 424"/>
                  <a:gd name="T4" fmla="*/ 215 w 252"/>
                  <a:gd name="T5" fmla="*/ 120 h 424"/>
                  <a:gd name="T6" fmla="*/ 143 w 252"/>
                  <a:gd name="T7" fmla="*/ 185 h 424"/>
                  <a:gd name="T8" fmla="*/ 85 w 252"/>
                  <a:gd name="T9" fmla="*/ 286 h 424"/>
                  <a:gd name="T10" fmla="*/ 62 w 252"/>
                  <a:gd name="T11" fmla="*/ 394 h 424"/>
                  <a:gd name="T12" fmla="*/ 0 w 252"/>
                  <a:gd name="T13" fmla="*/ 424 h 424"/>
                  <a:gd name="T14" fmla="*/ 2 w 252"/>
                  <a:gd name="T15" fmla="*/ 346 h 424"/>
                  <a:gd name="T16" fmla="*/ 16 w 252"/>
                  <a:gd name="T17" fmla="*/ 268 h 424"/>
                  <a:gd name="T18" fmla="*/ 2 w 252"/>
                  <a:gd name="T19" fmla="*/ 169 h 424"/>
                  <a:gd name="T20" fmla="*/ 121 w 252"/>
                  <a:gd name="T21" fmla="*/ 40 h 424"/>
                  <a:gd name="T22" fmla="*/ 252 w 252"/>
                  <a:gd name="T23" fmla="*/ 0 h 424"/>
                  <a:gd name="T24" fmla="*/ 252 w 252"/>
                  <a:gd name="T25" fmla="*/ 0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2"/>
                  <a:gd name="T40" fmla="*/ 0 h 424"/>
                  <a:gd name="T41" fmla="*/ 252 w 252"/>
                  <a:gd name="T42" fmla="*/ 424 h 4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2" h="424">
                    <a:moveTo>
                      <a:pt x="252" y="0"/>
                    </a:moveTo>
                    <a:lnTo>
                      <a:pt x="189" y="67"/>
                    </a:lnTo>
                    <a:lnTo>
                      <a:pt x="215" y="120"/>
                    </a:lnTo>
                    <a:lnTo>
                      <a:pt x="143" y="185"/>
                    </a:lnTo>
                    <a:lnTo>
                      <a:pt x="85" y="286"/>
                    </a:lnTo>
                    <a:lnTo>
                      <a:pt x="62" y="394"/>
                    </a:lnTo>
                    <a:lnTo>
                      <a:pt x="0" y="424"/>
                    </a:lnTo>
                    <a:lnTo>
                      <a:pt x="2" y="346"/>
                    </a:lnTo>
                    <a:lnTo>
                      <a:pt x="16" y="268"/>
                    </a:lnTo>
                    <a:lnTo>
                      <a:pt x="2" y="169"/>
                    </a:lnTo>
                    <a:lnTo>
                      <a:pt x="121" y="40"/>
                    </a:lnTo>
                    <a:lnTo>
                      <a:pt x="252" y="0"/>
                    </a:lnTo>
                    <a:close/>
                  </a:path>
                </a:pathLst>
              </a:custGeom>
              <a:solidFill>
                <a:srgbClr val="59917D"/>
              </a:solidFill>
              <a:ln w="9525">
                <a:noFill/>
                <a:round/>
                <a:headEnd/>
                <a:tailEnd/>
              </a:ln>
            </p:spPr>
            <p:txBody>
              <a:bodyPr/>
              <a:lstStyle/>
              <a:p>
                <a:endParaRPr lang="en-US" dirty="0"/>
              </a:p>
            </p:txBody>
          </p:sp>
          <p:sp>
            <p:nvSpPr>
              <p:cNvPr id="51" name="Freeform 507"/>
              <p:cNvSpPr>
                <a:spLocks/>
              </p:cNvSpPr>
              <p:nvPr/>
            </p:nvSpPr>
            <p:spPr bwMode="auto">
              <a:xfrm>
                <a:off x="4125" y="972"/>
                <a:ext cx="98" cy="59"/>
              </a:xfrm>
              <a:custGeom>
                <a:avLst/>
                <a:gdLst>
                  <a:gd name="T0" fmla="*/ 0 w 493"/>
                  <a:gd name="T1" fmla="*/ 183 h 297"/>
                  <a:gd name="T2" fmla="*/ 75 w 493"/>
                  <a:gd name="T3" fmla="*/ 138 h 297"/>
                  <a:gd name="T4" fmla="*/ 115 w 493"/>
                  <a:gd name="T5" fmla="*/ 167 h 297"/>
                  <a:gd name="T6" fmla="*/ 187 w 493"/>
                  <a:gd name="T7" fmla="*/ 176 h 297"/>
                  <a:gd name="T8" fmla="*/ 266 w 493"/>
                  <a:gd name="T9" fmla="*/ 176 h 297"/>
                  <a:gd name="T10" fmla="*/ 292 w 493"/>
                  <a:gd name="T11" fmla="*/ 285 h 297"/>
                  <a:gd name="T12" fmla="*/ 391 w 493"/>
                  <a:gd name="T13" fmla="*/ 297 h 297"/>
                  <a:gd name="T14" fmla="*/ 493 w 493"/>
                  <a:gd name="T15" fmla="*/ 176 h 297"/>
                  <a:gd name="T16" fmla="*/ 302 w 493"/>
                  <a:gd name="T17" fmla="*/ 0 h 297"/>
                  <a:gd name="T18" fmla="*/ 101 w 493"/>
                  <a:gd name="T19" fmla="*/ 18 h 297"/>
                  <a:gd name="T20" fmla="*/ 52 w 493"/>
                  <a:gd name="T21" fmla="*/ 74 h 297"/>
                  <a:gd name="T22" fmla="*/ 0 w 493"/>
                  <a:gd name="T23" fmla="*/ 183 h 297"/>
                  <a:gd name="T24" fmla="*/ 0 w 493"/>
                  <a:gd name="T25" fmla="*/ 183 h 29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3"/>
                  <a:gd name="T40" fmla="*/ 0 h 297"/>
                  <a:gd name="T41" fmla="*/ 493 w 493"/>
                  <a:gd name="T42" fmla="*/ 297 h 29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3" h="297">
                    <a:moveTo>
                      <a:pt x="0" y="183"/>
                    </a:moveTo>
                    <a:lnTo>
                      <a:pt x="75" y="138"/>
                    </a:lnTo>
                    <a:lnTo>
                      <a:pt x="115" y="167"/>
                    </a:lnTo>
                    <a:lnTo>
                      <a:pt x="187" y="176"/>
                    </a:lnTo>
                    <a:lnTo>
                      <a:pt x="266" y="176"/>
                    </a:lnTo>
                    <a:lnTo>
                      <a:pt x="292" y="285"/>
                    </a:lnTo>
                    <a:lnTo>
                      <a:pt x="391" y="297"/>
                    </a:lnTo>
                    <a:lnTo>
                      <a:pt x="493" y="176"/>
                    </a:lnTo>
                    <a:lnTo>
                      <a:pt x="302" y="0"/>
                    </a:lnTo>
                    <a:lnTo>
                      <a:pt x="101" y="18"/>
                    </a:lnTo>
                    <a:lnTo>
                      <a:pt x="52" y="74"/>
                    </a:lnTo>
                    <a:lnTo>
                      <a:pt x="0" y="183"/>
                    </a:lnTo>
                    <a:close/>
                  </a:path>
                </a:pathLst>
              </a:custGeom>
              <a:solidFill>
                <a:srgbClr val="59917D"/>
              </a:solidFill>
              <a:ln w="9525">
                <a:noFill/>
                <a:round/>
                <a:headEnd/>
                <a:tailEnd/>
              </a:ln>
            </p:spPr>
            <p:txBody>
              <a:bodyPr/>
              <a:lstStyle/>
              <a:p>
                <a:endParaRPr lang="en-US" dirty="0"/>
              </a:p>
            </p:txBody>
          </p:sp>
          <p:sp>
            <p:nvSpPr>
              <p:cNvPr id="52" name="Freeform 508"/>
              <p:cNvSpPr>
                <a:spLocks/>
              </p:cNvSpPr>
              <p:nvPr/>
            </p:nvSpPr>
            <p:spPr bwMode="auto">
              <a:xfrm>
                <a:off x="4235" y="978"/>
                <a:ext cx="57" cy="106"/>
              </a:xfrm>
              <a:custGeom>
                <a:avLst/>
                <a:gdLst>
                  <a:gd name="T0" fmla="*/ 0 w 286"/>
                  <a:gd name="T1" fmla="*/ 124 h 532"/>
                  <a:gd name="T2" fmla="*/ 98 w 286"/>
                  <a:gd name="T3" fmla="*/ 193 h 532"/>
                  <a:gd name="T4" fmla="*/ 183 w 286"/>
                  <a:gd name="T5" fmla="*/ 343 h 532"/>
                  <a:gd name="T6" fmla="*/ 209 w 286"/>
                  <a:gd name="T7" fmla="*/ 532 h 532"/>
                  <a:gd name="T8" fmla="*/ 249 w 286"/>
                  <a:gd name="T9" fmla="*/ 530 h 532"/>
                  <a:gd name="T10" fmla="*/ 269 w 286"/>
                  <a:gd name="T11" fmla="*/ 390 h 532"/>
                  <a:gd name="T12" fmla="*/ 286 w 286"/>
                  <a:gd name="T13" fmla="*/ 223 h 532"/>
                  <a:gd name="T14" fmla="*/ 213 w 286"/>
                  <a:gd name="T15" fmla="*/ 156 h 532"/>
                  <a:gd name="T16" fmla="*/ 181 w 286"/>
                  <a:gd name="T17" fmla="*/ 0 h 532"/>
                  <a:gd name="T18" fmla="*/ 0 w 286"/>
                  <a:gd name="T19" fmla="*/ 124 h 532"/>
                  <a:gd name="T20" fmla="*/ 0 w 286"/>
                  <a:gd name="T21" fmla="*/ 124 h 5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6"/>
                  <a:gd name="T34" fmla="*/ 0 h 532"/>
                  <a:gd name="T35" fmla="*/ 286 w 286"/>
                  <a:gd name="T36" fmla="*/ 532 h 5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6" h="532">
                    <a:moveTo>
                      <a:pt x="0" y="124"/>
                    </a:moveTo>
                    <a:lnTo>
                      <a:pt x="98" y="193"/>
                    </a:lnTo>
                    <a:lnTo>
                      <a:pt x="183" y="343"/>
                    </a:lnTo>
                    <a:lnTo>
                      <a:pt x="209" y="532"/>
                    </a:lnTo>
                    <a:lnTo>
                      <a:pt x="249" y="530"/>
                    </a:lnTo>
                    <a:lnTo>
                      <a:pt x="269" y="390"/>
                    </a:lnTo>
                    <a:lnTo>
                      <a:pt x="286" y="223"/>
                    </a:lnTo>
                    <a:lnTo>
                      <a:pt x="213" y="156"/>
                    </a:lnTo>
                    <a:lnTo>
                      <a:pt x="181" y="0"/>
                    </a:lnTo>
                    <a:lnTo>
                      <a:pt x="0" y="124"/>
                    </a:lnTo>
                    <a:close/>
                  </a:path>
                </a:pathLst>
              </a:custGeom>
              <a:solidFill>
                <a:srgbClr val="59917D"/>
              </a:solidFill>
              <a:ln w="9525">
                <a:noFill/>
                <a:round/>
                <a:headEnd/>
                <a:tailEnd/>
              </a:ln>
            </p:spPr>
            <p:txBody>
              <a:bodyPr/>
              <a:lstStyle/>
              <a:p>
                <a:endParaRPr lang="en-US" dirty="0"/>
              </a:p>
            </p:txBody>
          </p:sp>
          <p:sp>
            <p:nvSpPr>
              <p:cNvPr id="53" name="Freeform 509"/>
              <p:cNvSpPr>
                <a:spLocks/>
              </p:cNvSpPr>
              <p:nvPr/>
            </p:nvSpPr>
            <p:spPr bwMode="auto">
              <a:xfrm>
                <a:off x="4171" y="804"/>
                <a:ext cx="56" cy="143"/>
              </a:xfrm>
              <a:custGeom>
                <a:avLst/>
                <a:gdLst>
                  <a:gd name="T0" fmla="*/ 244 w 280"/>
                  <a:gd name="T1" fmla="*/ 0 h 715"/>
                  <a:gd name="T2" fmla="*/ 197 w 280"/>
                  <a:gd name="T3" fmla="*/ 193 h 715"/>
                  <a:gd name="T4" fmla="*/ 142 w 280"/>
                  <a:gd name="T5" fmla="*/ 244 h 715"/>
                  <a:gd name="T6" fmla="*/ 133 w 280"/>
                  <a:gd name="T7" fmla="*/ 325 h 715"/>
                  <a:gd name="T8" fmla="*/ 135 w 280"/>
                  <a:gd name="T9" fmla="*/ 358 h 715"/>
                  <a:gd name="T10" fmla="*/ 56 w 280"/>
                  <a:gd name="T11" fmla="*/ 514 h 715"/>
                  <a:gd name="T12" fmla="*/ 0 w 280"/>
                  <a:gd name="T13" fmla="*/ 616 h 715"/>
                  <a:gd name="T14" fmla="*/ 24 w 280"/>
                  <a:gd name="T15" fmla="*/ 712 h 715"/>
                  <a:gd name="T16" fmla="*/ 86 w 280"/>
                  <a:gd name="T17" fmla="*/ 715 h 715"/>
                  <a:gd name="T18" fmla="*/ 205 w 280"/>
                  <a:gd name="T19" fmla="*/ 383 h 715"/>
                  <a:gd name="T20" fmla="*/ 280 w 280"/>
                  <a:gd name="T21" fmla="*/ 82 h 715"/>
                  <a:gd name="T22" fmla="*/ 244 w 280"/>
                  <a:gd name="T23" fmla="*/ 0 h 715"/>
                  <a:gd name="T24" fmla="*/ 244 w 280"/>
                  <a:gd name="T25" fmla="*/ 0 h 7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0"/>
                  <a:gd name="T40" fmla="*/ 0 h 715"/>
                  <a:gd name="T41" fmla="*/ 280 w 280"/>
                  <a:gd name="T42" fmla="*/ 715 h 7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0" h="715">
                    <a:moveTo>
                      <a:pt x="244" y="0"/>
                    </a:moveTo>
                    <a:lnTo>
                      <a:pt x="197" y="193"/>
                    </a:lnTo>
                    <a:lnTo>
                      <a:pt x="142" y="244"/>
                    </a:lnTo>
                    <a:lnTo>
                      <a:pt x="133" y="325"/>
                    </a:lnTo>
                    <a:lnTo>
                      <a:pt x="135" y="358"/>
                    </a:lnTo>
                    <a:lnTo>
                      <a:pt x="56" y="514"/>
                    </a:lnTo>
                    <a:lnTo>
                      <a:pt x="0" y="616"/>
                    </a:lnTo>
                    <a:lnTo>
                      <a:pt x="24" y="712"/>
                    </a:lnTo>
                    <a:lnTo>
                      <a:pt x="86" y="715"/>
                    </a:lnTo>
                    <a:lnTo>
                      <a:pt x="205" y="383"/>
                    </a:lnTo>
                    <a:lnTo>
                      <a:pt x="280" y="82"/>
                    </a:lnTo>
                    <a:lnTo>
                      <a:pt x="244" y="0"/>
                    </a:lnTo>
                    <a:close/>
                  </a:path>
                </a:pathLst>
              </a:custGeom>
              <a:solidFill>
                <a:srgbClr val="59917D"/>
              </a:solidFill>
              <a:ln w="9525">
                <a:noFill/>
                <a:round/>
                <a:headEnd/>
                <a:tailEnd/>
              </a:ln>
            </p:spPr>
            <p:txBody>
              <a:bodyPr/>
              <a:lstStyle/>
              <a:p>
                <a:endParaRPr lang="en-US" dirty="0"/>
              </a:p>
            </p:txBody>
          </p:sp>
          <p:sp>
            <p:nvSpPr>
              <p:cNvPr id="54" name="Freeform 510"/>
              <p:cNvSpPr>
                <a:spLocks/>
              </p:cNvSpPr>
              <p:nvPr/>
            </p:nvSpPr>
            <p:spPr bwMode="auto">
              <a:xfrm>
                <a:off x="4238" y="812"/>
                <a:ext cx="29" cy="42"/>
              </a:xfrm>
              <a:custGeom>
                <a:avLst/>
                <a:gdLst>
                  <a:gd name="T0" fmla="*/ 0 w 144"/>
                  <a:gd name="T1" fmla="*/ 31 h 211"/>
                  <a:gd name="T2" fmla="*/ 14 w 144"/>
                  <a:gd name="T3" fmla="*/ 60 h 211"/>
                  <a:gd name="T4" fmla="*/ 0 w 144"/>
                  <a:gd name="T5" fmla="*/ 118 h 211"/>
                  <a:gd name="T6" fmla="*/ 144 w 144"/>
                  <a:gd name="T7" fmla="*/ 211 h 211"/>
                  <a:gd name="T8" fmla="*/ 56 w 144"/>
                  <a:gd name="T9" fmla="*/ 87 h 211"/>
                  <a:gd name="T10" fmla="*/ 66 w 144"/>
                  <a:gd name="T11" fmla="*/ 27 h 211"/>
                  <a:gd name="T12" fmla="*/ 14 w 144"/>
                  <a:gd name="T13" fmla="*/ 0 h 211"/>
                  <a:gd name="T14" fmla="*/ 0 w 144"/>
                  <a:gd name="T15" fmla="*/ 31 h 211"/>
                  <a:gd name="T16" fmla="*/ 0 w 144"/>
                  <a:gd name="T17" fmla="*/ 31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4"/>
                  <a:gd name="T28" fmla="*/ 0 h 211"/>
                  <a:gd name="T29" fmla="*/ 144 w 144"/>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4" h="211">
                    <a:moveTo>
                      <a:pt x="0" y="31"/>
                    </a:moveTo>
                    <a:lnTo>
                      <a:pt x="14" y="60"/>
                    </a:lnTo>
                    <a:lnTo>
                      <a:pt x="0" y="118"/>
                    </a:lnTo>
                    <a:lnTo>
                      <a:pt x="144" y="211"/>
                    </a:lnTo>
                    <a:lnTo>
                      <a:pt x="56" y="87"/>
                    </a:lnTo>
                    <a:lnTo>
                      <a:pt x="66" y="27"/>
                    </a:lnTo>
                    <a:lnTo>
                      <a:pt x="14" y="0"/>
                    </a:lnTo>
                    <a:lnTo>
                      <a:pt x="0" y="31"/>
                    </a:lnTo>
                    <a:close/>
                  </a:path>
                </a:pathLst>
              </a:custGeom>
              <a:solidFill>
                <a:srgbClr val="59917D"/>
              </a:solidFill>
              <a:ln w="9525">
                <a:noFill/>
                <a:round/>
                <a:headEnd/>
                <a:tailEnd/>
              </a:ln>
            </p:spPr>
            <p:txBody>
              <a:bodyPr/>
              <a:lstStyle/>
              <a:p>
                <a:endParaRPr lang="en-US" dirty="0"/>
              </a:p>
            </p:txBody>
          </p:sp>
          <p:sp>
            <p:nvSpPr>
              <p:cNvPr id="55" name="Freeform 511"/>
              <p:cNvSpPr>
                <a:spLocks/>
              </p:cNvSpPr>
              <p:nvPr/>
            </p:nvSpPr>
            <p:spPr bwMode="auto">
              <a:xfrm>
                <a:off x="4245" y="837"/>
                <a:ext cx="56" cy="120"/>
              </a:xfrm>
              <a:custGeom>
                <a:avLst/>
                <a:gdLst>
                  <a:gd name="T0" fmla="*/ 191 w 283"/>
                  <a:gd name="T1" fmla="*/ 39 h 600"/>
                  <a:gd name="T2" fmla="*/ 191 w 283"/>
                  <a:gd name="T3" fmla="*/ 99 h 600"/>
                  <a:gd name="T4" fmla="*/ 142 w 283"/>
                  <a:gd name="T5" fmla="*/ 132 h 600"/>
                  <a:gd name="T6" fmla="*/ 142 w 283"/>
                  <a:gd name="T7" fmla="*/ 174 h 600"/>
                  <a:gd name="T8" fmla="*/ 119 w 283"/>
                  <a:gd name="T9" fmla="*/ 303 h 600"/>
                  <a:gd name="T10" fmla="*/ 93 w 283"/>
                  <a:gd name="T11" fmla="*/ 447 h 600"/>
                  <a:gd name="T12" fmla="*/ 34 w 283"/>
                  <a:gd name="T13" fmla="*/ 469 h 600"/>
                  <a:gd name="T14" fmla="*/ 0 w 283"/>
                  <a:gd name="T15" fmla="*/ 600 h 600"/>
                  <a:gd name="T16" fmla="*/ 99 w 283"/>
                  <a:gd name="T17" fmla="*/ 582 h 600"/>
                  <a:gd name="T18" fmla="*/ 171 w 283"/>
                  <a:gd name="T19" fmla="*/ 264 h 600"/>
                  <a:gd name="T20" fmla="*/ 283 w 283"/>
                  <a:gd name="T21" fmla="*/ 41 h 600"/>
                  <a:gd name="T22" fmla="*/ 274 w 283"/>
                  <a:gd name="T23" fmla="*/ 0 h 600"/>
                  <a:gd name="T24" fmla="*/ 191 w 283"/>
                  <a:gd name="T25" fmla="*/ 39 h 600"/>
                  <a:gd name="T26" fmla="*/ 191 w 283"/>
                  <a:gd name="T27" fmla="*/ 39 h 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3"/>
                  <a:gd name="T43" fmla="*/ 0 h 600"/>
                  <a:gd name="T44" fmla="*/ 283 w 283"/>
                  <a:gd name="T45" fmla="*/ 600 h 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3" h="600">
                    <a:moveTo>
                      <a:pt x="191" y="39"/>
                    </a:moveTo>
                    <a:lnTo>
                      <a:pt x="191" y="99"/>
                    </a:lnTo>
                    <a:lnTo>
                      <a:pt x="142" y="132"/>
                    </a:lnTo>
                    <a:lnTo>
                      <a:pt x="142" y="174"/>
                    </a:lnTo>
                    <a:lnTo>
                      <a:pt x="119" y="303"/>
                    </a:lnTo>
                    <a:lnTo>
                      <a:pt x="93" y="447"/>
                    </a:lnTo>
                    <a:lnTo>
                      <a:pt x="34" y="469"/>
                    </a:lnTo>
                    <a:lnTo>
                      <a:pt x="0" y="600"/>
                    </a:lnTo>
                    <a:lnTo>
                      <a:pt x="99" y="582"/>
                    </a:lnTo>
                    <a:lnTo>
                      <a:pt x="171" y="264"/>
                    </a:lnTo>
                    <a:lnTo>
                      <a:pt x="283" y="41"/>
                    </a:lnTo>
                    <a:lnTo>
                      <a:pt x="274" y="0"/>
                    </a:lnTo>
                    <a:lnTo>
                      <a:pt x="191" y="39"/>
                    </a:lnTo>
                    <a:close/>
                  </a:path>
                </a:pathLst>
              </a:custGeom>
              <a:solidFill>
                <a:srgbClr val="59917D"/>
              </a:solidFill>
              <a:ln w="9525">
                <a:noFill/>
                <a:round/>
                <a:headEnd/>
                <a:tailEnd/>
              </a:ln>
            </p:spPr>
            <p:txBody>
              <a:bodyPr/>
              <a:lstStyle/>
              <a:p>
                <a:endParaRPr lang="en-US" dirty="0"/>
              </a:p>
            </p:txBody>
          </p:sp>
          <p:sp>
            <p:nvSpPr>
              <p:cNvPr id="56" name="Freeform 512"/>
              <p:cNvSpPr>
                <a:spLocks/>
              </p:cNvSpPr>
              <p:nvPr/>
            </p:nvSpPr>
            <p:spPr bwMode="auto">
              <a:xfrm>
                <a:off x="4238" y="880"/>
                <a:ext cx="24" cy="49"/>
              </a:xfrm>
              <a:custGeom>
                <a:avLst/>
                <a:gdLst>
                  <a:gd name="T0" fmla="*/ 118 w 118"/>
                  <a:gd name="T1" fmla="*/ 0 h 245"/>
                  <a:gd name="T2" fmla="*/ 88 w 118"/>
                  <a:gd name="T3" fmla="*/ 101 h 245"/>
                  <a:gd name="T4" fmla="*/ 10 w 118"/>
                  <a:gd name="T5" fmla="*/ 113 h 245"/>
                  <a:gd name="T6" fmla="*/ 40 w 118"/>
                  <a:gd name="T7" fmla="*/ 158 h 245"/>
                  <a:gd name="T8" fmla="*/ 0 w 118"/>
                  <a:gd name="T9" fmla="*/ 182 h 245"/>
                  <a:gd name="T10" fmla="*/ 42 w 118"/>
                  <a:gd name="T11" fmla="*/ 245 h 245"/>
                  <a:gd name="T12" fmla="*/ 115 w 118"/>
                  <a:gd name="T13" fmla="*/ 143 h 245"/>
                  <a:gd name="T14" fmla="*/ 118 w 118"/>
                  <a:gd name="T15" fmla="*/ 0 h 245"/>
                  <a:gd name="T16" fmla="*/ 118 w 118"/>
                  <a:gd name="T17" fmla="*/ 0 h 2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8"/>
                  <a:gd name="T28" fmla="*/ 0 h 245"/>
                  <a:gd name="T29" fmla="*/ 118 w 118"/>
                  <a:gd name="T30" fmla="*/ 245 h 2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8" h="245">
                    <a:moveTo>
                      <a:pt x="118" y="0"/>
                    </a:moveTo>
                    <a:lnTo>
                      <a:pt x="88" y="101"/>
                    </a:lnTo>
                    <a:lnTo>
                      <a:pt x="10" y="113"/>
                    </a:lnTo>
                    <a:lnTo>
                      <a:pt x="40" y="158"/>
                    </a:lnTo>
                    <a:lnTo>
                      <a:pt x="0" y="182"/>
                    </a:lnTo>
                    <a:lnTo>
                      <a:pt x="42" y="245"/>
                    </a:lnTo>
                    <a:lnTo>
                      <a:pt x="115" y="143"/>
                    </a:lnTo>
                    <a:lnTo>
                      <a:pt x="118" y="0"/>
                    </a:lnTo>
                    <a:close/>
                  </a:path>
                </a:pathLst>
              </a:custGeom>
              <a:solidFill>
                <a:srgbClr val="59917D"/>
              </a:solidFill>
              <a:ln w="9525">
                <a:noFill/>
                <a:round/>
                <a:headEnd/>
                <a:tailEnd/>
              </a:ln>
            </p:spPr>
            <p:txBody>
              <a:bodyPr/>
              <a:lstStyle/>
              <a:p>
                <a:endParaRPr lang="en-US" dirty="0"/>
              </a:p>
            </p:txBody>
          </p:sp>
          <p:sp>
            <p:nvSpPr>
              <p:cNvPr id="57" name="Freeform 513"/>
              <p:cNvSpPr>
                <a:spLocks/>
              </p:cNvSpPr>
              <p:nvPr/>
            </p:nvSpPr>
            <p:spPr bwMode="auto">
              <a:xfrm>
                <a:off x="4224" y="924"/>
                <a:ext cx="17" cy="36"/>
              </a:xfrm>
              <a:custGeom>
                <a:avLst/>
                <a:gdLst>
                  <a:gd name="T0" fmla="*/ 63 w 85"/>
                  <a:gd name="T1" fmla="*/ 18 h 183"/>
                  <a:gd name="T2" fmla="*/ 33 w 85"/>
                  <a:gd name="T3" fmla="*/ 0 h 183"/>
                  <a:gd name="T4" fmla="*/ 10 w 85"/>
                  <a:gd name="T5" fmla="*/ 21 h 183"/>
                  <a:gd name="T6" fmla="*/ 26 w 85"/>
                  <a:gd name="T7" fmla="*/ 111 h 183"/>
                  <a:gd name="T8" fmla="*/ 0 w 85"/>
                  <a:gd name="T9" fmla="*/ 183 h 183"/>
                  <a:gd name="T10" fmla="*/ 46 w 85"/>
                  <a:gd name="T11" fmla="*/ 181 h 183"/>
                  <a:gd name="T12" fmla="*/ 85 w 85"/>
                  <a:gd name="T13" fmla="*/ 85 h 183"/>
                  <a:gd name="T14" fmla="*/ 63 w 85"/>
                  <a:gd name="T15" fmla="*/ 18 h 183"/>
                  <a:gd name="T16" fmla="*/ 63 w 85"/>
                  <a:gd name="T17" fmla="*/ 18 h 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183"/>
                  <a:gd name="T29" fmla="*/ 85 w 85"/>
                  <a:gd name="T30" fmla="*/ 183 h 18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183">
                    <a:moveTo>
                      <a:pt x="63" y="18"/>
                    </a:moveTo>
                    <a:lnTo>
                      <a:pt x="33" y="0"/>
                    </a:lnTo>
                    <a:lnTo>
                      <a:pt x="10" y="21"/>
                    </a:lnTo>
                    <a:lnTo>
                      <a:pt x="26" y="111"/>
                    </a:lnTo>
                    <a:lnTo>
                      <a:pt x="0" y="183"/>
                    </a:lnTo>
                    <a:lnTo>
                      <a:pt x="46" y="181"/>
                    </a:lnTo>
                    <a:lnTo>
                      <a:pt x="85" y="85"/>
                    </a:lnTo>
                    <a:lnTo>
                      <a:pt x="63" y="18"/>
                    </a:lnTo>
                    <a:close/>
                  </a:path>
                </a:pathLst>
              </a:custGeom>
              <a:solidFill>
                <a:srgbClr val="59917D"/>
              </a:solidFill>
              <a:ln w="9525">
                <a:noFill/>
                <a:round/>
                <a:headEnd/>
                <a:tailEnd/>
              </a:ln>
            </p:spPr>
            <p:txBody>
              <a:bodyPr/>
              <a:lstStyle/>
              <a:p>
                <a:endParaRPr lang="en-US" dirty="0"/>
              </a:p>
            </p:txBody>
          </p:sp>
          <p:sp>
            <p:nvSpPr>
              <p:cNvPr id="58" name="Freeform 514"/>
              <p:cNvSpPr>
                <a:spLocks/>
              </p:cNvSpPr>
              <p:nvPr/>
            </p:nvSpPr>
            <p:spPr bwMode="auto">
              <a:xfrm>
                <a:off x="4295" y="874"/>
                <a:ext cx="11" cy="30"/>
              </a:xfrm>
              <a:custGeom>
                <a:avLst/>
                <a:gdLst>
                  <a:gd name="T0" fmla="*/ 53 w 53"/>
                  <a:gd name="T1" fmla="*/ 0 h 151"/>
                  <a:gd name="T2" fmla="*/ 43 w 53"/>
                  <a:gd name="T3" fmla="*/ 60 h 151"/>
                  <a:gd name="T4" fmla="*/ 50 w 53"/>
                  <a:gd name="T5" fmla="*/ 114 h 151"/>
                  <a:gd name="T6" fmla="*/ 50 w 53"/>
                  <a:gd name="T7" fmla="*/ 147 h 151"/>
                  <a:gd name="T8" fmla="*/ 0 w 53"/>
                  <a:gd name="T9" fmla="*/ 151 h 151"/>
                  <a:gd name="T10" fmla="*/ 7 w 53"/>
                  <a:gd name="T11" fmla="*/ 78 h 151"/>
                  <a:gd name="T12" fmla="*/ 53 w 53"/>
                  <a:gd name="T13" fmla="*/ 0 h 151"/>
                  <a:gd name="T14" fmla="*/ 53 w 53"/>
                  <a:gd name="T15" fmla="*/ 0 h 151"/>
                  <a:gd name="T16" fmla="*/ 0 60000 65536"/>
                  <a:gd name="T17" fmla="*/ 0 60000 65536"/>
                  <a:gd name="T18" fmla="*/ 0 60000 65536"/>
                  <a:gd name="T19" fmla="*/ 0 60000 65536"/>
                  <a:gd name="T20" fmla="*/ 0 60000 65536"/>
                  <a:gd name="T21" fmla="*/ 0 60000 65536"/>
                  <a:gd name="T22" fmla="*/ 0 60000 65536"/>
                  <a:gd name="T23" fmla="*/ 0 60000 65536"/>
                  <a:gd name="T24" fmla="*/ 0 w 53"/>
                  <a:gd name="T25" fmla="*/ 0 h 151"/>
                  <a:gd name="T26" fmla="*/ 53 w 53"/>
                  <a:gd name="T27" fmla="*/ 151 h 1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3" h="151">
                    <a:moveTo>
                      <a:pt x="53" y="0"/>
                    </a:moveTo>
                    <a:lnTo>
                      <a:pt x="43" y="60"/>
                    </a:lnTo>
                    <a:lnTo>
                      <a:pt x="50" y="114"/>
                    </a:lnTo>
                    <a:lnTo>
                      <a:pt x="50" y="147"/>
                    </a:lnTo>
                    <a:lnTo>
                      <a:pt x="0" y="151"/>
                    </a:lnTo>
                    <a:lnTo>
                      <a:pt x="7" y="78"/>
                    </a:lnTo>
                    <a:lnTo>
                      <a:pt x="53" y="0"/>
                    </a:lnTo>
                    <a:close/>
                  </a:path>
                </a:pathLst>
              </a:custGeom>
              <a:solidFill>
                <a:srgbClr val="59917D"/>
              </a:solidFill>
              <a:ln w="9525">
                <a:noFill/>
                <a:round/>
                <a:headEnd/>
                <a:tailEnd/>
              </a:ln>
            </p:spPr>
            <p:txBody>
              <a:bodyPr/>
              <a:lstStyle/>
              <a:p>
                <a:endParaRPr lang="en-US" dirty="0"/>
              </a:p>
            </p:txBody>
          </p:sp>
          <p:sp>
            <p:nvSpPr>
              <p:cNvPr id="59" name="Freeform 515"/>
              <p:cNvSpPr>
                <a:spLocks/>
              </p:cNvSpPr>
              <p:nvPr/>
            </p:nvSpPr>
            <p:spPr bwMode="auto">
              <a:xfrm>
                <a:off x="4184" y="945"/>
                <a:ext cx="102" cy="62"/>
              </a:xfrm>
              <a:custGeom>
                <a:avLst/>
                <a:gdLst>
                  <a:gd name="T0" fmla="*/ 19 w 509"/>
                  <a:gd name="T1" fmla="*/ 0 h 312"/>
                  <a:gd name="T2" fmla="*/ 85 w 509"/>
                  <a:gd name="T3" fmla="*/ 63 h 312"/>
                  <a:gd name="T4" fmla="*/ 117 w 509"/>
                  <a:gd name="T5" fmla="*/ 63 h 312"/>
                  <a:gd name="T6" fmla="*/ 157 w 509"/>
                  <a:gd name="T7" fmla="*/ 87 h 312"/>
                  <a:gd name="T8" fmla="*/ 312 w 509"/>
                  <a:gd name="T9" fmla="*/ 69 h 312"/>
                  <a:gd name="T10" fmla="*/ 338 w 509"/>
                  <a:gd name="T11" fmla="*/ 42 h 312"/>
                  <a:gd name="T12" fmla="*/ 387 w 509"/>
                  <a:gd name="T13" fmla="*/ 40 h 312"/>
                  <a:gd name="T14" fmla="*/ 493 w 509"/>
                  <a:gd name="T15" fmla="*/ 42 h 312"/>
                  <a:gd name="T16" fmla="*/ 509 w 509"/>
                  <a:gd name="T17" fmla="*/ 78 h 312"/>
                  <a:gd name="T18" fmla="*/ 384 w 509"/>
                  <a:gd name="T19" fmla="*/ 268 h 312"/>
                  <a:gd name="T20" fmla="*/ 348 w 509"/>
                  <a:gd name="T21" fmla="*/ 279 h 312"/>
                  <a:gd name="T22" fmla="*/ 242 w 509"/>
                  <a:gd name="T23" fmla="*/ 279 h 312"/>
                  <a:gd name="T24" fmla="*/ 167 w 509"/>
                  <a:gd name="T25" fmla="*/ 311 h 312"/>
                  <a:gd name="T26" fmla="*/ 85 w 509"/>
                  <a:gd name="T27" fmla="*/ 312 h 312"/>
                  <a:gd name="T28" fmla="*/ 16 w 509"/>
                  <a:gd name="T29" fmla="*/ 268 h 312"/>
                  <a:gd name="T30" fmla="*/ 28 w 509"/>
                  <a:gd name="T31" fmla="*/ 160 h 312"/>
                  <a:gd name="T32" fmla="*/ 0 w 509"/>
                  <a:gd name="T33" fmla="*/ 63 h 312"/>
                  <a:gd name="T34" fmla="*/ 19 w 509"/>
                  <a:gd name="T35" fmla="*/ 0 h 312"/>
                  <a:gd name="T36" fmla="*/ 19 w 509"/>
                  <a:gd name="T37" fmla="*/ 0 h 3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09"/>
                  <a:gd name="T58" fmla="*/ 0 h 312"/>
                  <a:gd name="T59" fmla="*/ 509 w 509"/>
                  <a:gd name="T60" fmla="*/ 312 h 3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09" h="312">
                    <a:moveTo>
                      <a:pt x="19" y="0"/>
                    </a:moveTo>
                    <a:lnTo>
                      <a:pt x="85" y="63"/>
                    </a:lnTo>
                    <a:lnTo>
                      <a:pt x="117" y="63"/>
                    </a:lnTo>
                    <a:lnTo>
                      <a:pt x="157" y="87"/>
                    </a:lnTo>
                    <a:lnTo>
                      <a:pt x="312" y="69"/>
                    </a:lnTo>
                    <a:lnTo>
                      <a:pt x="338" y="42"/>
                    </a:lnTo>
                    <a:lnTo>
                      <a:pt x="387" y="40"/>
                    </a:lnTo>
                    <a:lnTo>
                      <a:pt x="493" y="42"/>
                    </a:lnTo>
                    <a:lnTo>
                      <a:pt x="509" y="78"/>
                    </a:lnTo>
                    <a:lnTo>
                      <a:pt x="384" y="268"/>
                    </a:lnTo>
                    <a:lnTo>
                      <a:pt x="348" y="279"/>
                    </a:lnTo>
                    <a:lnTo>
                      <a:pt x="242" y="279"/>
                    </a:lnTo>
                    <a:lnTo>
                      <a:pt x="167" y="311"/>
                    </a:lnTo>
                    <a:lnTo>
                      <a:pt x="85" y="312"/>
                    </a:lnTo>
                    <a:lnTo>
                      <a:pt x="16" y="268"/>
                    </a:lnTo>
                    <a:lnTo>
                      <a:pt x="28" y="160"/>
                    </a:lnTo>
                    <a:lnTo>
                      <a:pt x="0" y="63"/>
                    </a:lnTo>
                    <a:lnTo>
                      <a:pt x="19" y="0"/>
                    </a:lnTo>
                    <a:close/>
                  </a:path>
                </a:pathLst>
              </a:custGeom>
              <a:solidFill>
                <a:srgbClr val="DB8D4D"/>
              </a:solidFill>
              <a:ln w="9525">
                <a:noFill/>
                <a:round/>
                <a:headEnd/>
                <a:tailEnd/>
              </a:ln>
            </p:spPr>
            <p:txBody>
              <a:bodyPr/>
              <a:lstStyle/>
              <a:p>
                <a:endParaRPr lang="en-US" dirty="0"/>
              </a:p>
            </p:txBody>
          </p:sp>
          <p:sp>
            <p:nvSpPr>
              <p:cNvPr id="60" name="Freeform 516"/>
              <p:cNvSpPr>
                <a:spLocks/>
              </p:cNvSpPr>
              <p:nvPr/>
            </p:nvSpPr>
            <p:spPr bwMode="auto">
              <a:xfrm>
                <a:off x="4185" y="953"/>
                <a:ext cx="44" cy="54"/>
              </a:xfrm>
              <a:custGeom>
                <a:avLst/>
                <a:gdLst>
                  <a:gd name="T0" fmla="*/ 13 w 220"/>
                  <a:gd name="T1" fmla="*/ 0 h 270"/>
                  <a:gd name="T2" fmla="*/ 56 w 220"/>
                  <a:gd name="T3" fmla="*/ 36 h 270"/>
                  <a:gd name="T4" fmla="*/ 115 w 220"/>
                  <a:gd name="T5" fmla="*/ 36 h 270"/>
                  <a:gd name="T6" fmla="*/ 151 w 220"/>
                  <a:gd name="T7" fmla="*/ 69 h 270"/>
                  <a:gd name="T8" fmla="*/ 220 w 220"/>
                  <a:gd name="T9" fmla="*/ 72 h 270"/>
                  <a:gd name="T10" fmla="*/ 105 w 220"/>
                  <a:gd name="T11" fmla="*/ 136 h 270"/>
                  <a:gd name="T12" fmla="*/ 72 w 220"/>
                  <a:gd name="T13" fmla="*/ 216 h 270"/>
                  <a:gd name="T14" fmla="*/ 85 w 220"/>
                  <a:gd name="T15" fmla="*/ 270 h 270"/>
                  <a:gd name="T16" fmla="*/ 16 w 220"/>
                  <a:gd name="T17" fmla="*/ 208 h 270"/>
                  <a:gd name="T18" fmla="*/ 10 w 220"/>
                  <a:gd name="T19" fmla="*/ 81 h 270"/>
                  <a:gd name="T20" fmla="*/ 0 w 220"/>
                  <a:gd name="T21" fmla="*/ 18 h 270"/>
                  <a:gd name="T22" fmla="*/ 13 w 220"/>
                  <a:gd name="T23" fmla="*/ 0 h 270"/>
                  <a:gd name="T24" fmla="*/ 13 w 220"/>
                  <a:gd name="T25" fmla="*/ 0 h 2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0"/>
                  <a:gd name="T40" fmla="*/ 0 h 270"/>
                  <a:gd name="T41" fmla="*/ 220 w 220"/>
                  <a:gd name="T42" fmla="*/ 270 h 27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0" h="270">
                    <a:moveTo>
                      <a:pt x="13" y="0"/>
                    </a:moveTo>
                    <a:lnTo>
                      <a:pt x="56" y="36"/>
                    </a:lnTo>
                    <a:lnTo>
                      <a:pt x="115" y="36"/>
                    </a:lnTo>
                    <a:lnTo>
                      <a:pt x="151" y="69"/>
                    </a:lnTo>
                    <a:lnTo>
                      <a:pt x="220" y="72"/>
                    </a:lnTo>
                    <a:lnTo>
                      <a:pt x="105" y="136"/>
                    </a:lnTo>
                    <a:lnTo>
                      <a:pt x="72" y="216"/>
                    </a:lnTo>
                    <a:lnTo>
                      <a:pt x="85" y="270"/>
                    </a:lnTo>
                    <a:lnTo>
                      <a:pt x="16" y="208"/>
                    </a:lnTo>
                    <a:lnTo>
                      <a:pt x="10" y="81"/>
                    </a:lnTo>
                    <a:lnTo>
                      <a:pt x="0" y="18"/>
                    </a:lnTo>
                    <a:lnTo>
                      <a:pt x="13" y="0"/>
                    </a:lnTo>
                    <a:close/>
                  </a:path>
                </a:pathLst>
              </a:custGeom>
              <a:solidFill>
                <a:srgbClr val="99632E"/>
              </a:solidFill>
              <a:ln w="9525">
                <a:noFill/>
                <a:round/>
                <a:headEnd/>
                <a:tailEnd/>
              </a:ln>
            </p:spPr>
            <p:txBody>
              <a:bodyPr/>
              <a:lstStyle/>
              <a:p>
                <a:endParaRPr lang="en-US" dirty="0"/>
              </a:p>
            </p:txBody>
          </p:sp>
          <p:sp>
            <p:nvSpPr>
              <p:cNvPr id="61" name="Freeform 517"/>
              <p:cNvSpPr>
                <a:spLocks/>
              </p:cNvSpPr>
              <p:nvPr/>
            </p:nvSpPr>
            <p:spPr bwMode="auto">
              <a:xfrm>
                <a:off x="4233" y="955"/>
                <a:ext cx="33" cy="47"/>
              </a:xfrm>
              <a:custGeom>
                <a:avLst/>
                <a:gdLst>
                  <a:gd name="T0" fmla="*/ 66 w 167"/>
                  <a:gd name="T1" fmla="*/ 27 h 234"/>
                  <a:gd name="T2" fmla="*/ 0 w 167"/>
                  <a:gd name="T3" fmla="*/ 183 h 234"/>
                  <a:gd name="T4" fmla="*/ 3 w 167"/>
                  <a:gd name="T5" fmla="*/ 234 h 234"/>
                  <a:gd name="T6" fmla="*/ 96 w 167"/>
                  <a:gd name="T7" fmla="*/ 228 h 234"/>
                  <a:gd name="T8" fmla="*/ 92 w 167"/>
                  <a:gd name="T9" fmla="*/ 97 h 234"/>
                  <a:gd name="T10" fmla="*/ 167 w 167"/>
                  <a:gd name="T11" fmla="*/ 49 h 234"/>
                  <a:gd name="T12" fmla="*/ 98 w 167"/>
                  <a:gd name="T13" fmla="*/ 45 h 234"/>
                  <a:gd name="T14" fmla="*/ 131 w 167"/>
                  <a:gd name="T15" fmla="*/ 3 h 234"/>
                  <a:gd name="T16" fmla="*/ 84 w 167"/>
                  <a:gd name="T17" fmla="*/ 0 h 234"/>
                  <a:gd name="T18" fmla="*/ 66 w 167"/>
                  <a:gd name="T19" fmla="*/ 27 h 234"/>
                  <a:gd name="T20" fmla="*/ 66 w 167"/>
                  <a:gd name="T21" fmla="*/ 27 h 2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7"/>
                  <a:gd name="T34" fmla="*/ 0 h 234"/>
                  <a:gd name="T35" fmla="*/ 167 w 167"/>
                  <a:gd name="T36" fmla="*/ 234 h 2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7" h="234">
                    <a:moveTo>
                      <a:pt x="66" y="27"/>
                    </a:moveTo>
                    <a:lnTo>
                      <a:pt x="0" y="183"/>
                    </a:lnTo>
                    <a:lnTo>
                      <a:pt x="3" y="234"/>
                    </a:lnTo>
                    <a:lnTo>
                      <a:pt x="96" y="228"/>
                    </a:lnTo>
                    <a:lnTo>
                      <a:pt x="92" y="97"/>
                    </a:lnTo>
                    <a:lnTo>
                      <a:pt x="167" y="49"/>
                    </a:lnTo>
                    <a:lnTo>
                      <a:pt x="98" y="45"/>
                    </a:lnTo>
                    <a:lnTo>
                      <a:pt x="131" y="3"/>
                    </a:lnTo>
                    <a:lnTo>
                      <a:pt x="84" y="0"/>
                    </a:lnTo>
                    <a:lnTo>
                      <a:pt x="66" y="27"/>
                    </a:lnTo>
                    <a:close/>
                  </a:path>
                </a:pathLst>
              </a:custGeom>
              <a:solidFill>
                <a:srgbClr val="99632E"/>
              </a:solidFill>
              <a:ln w="9525">
                <a:noFill/>
                <a:round/>
                <a:headEnd/>
                <a:tailEnd/>
              </a:ln>
            </p:spPr>
            <p:txBody>
              <a:bodyPr/>
              <a:lstStyle/>
              <a:p>
                <a:endParaRPr lang="en-US" dirty="0"/>
              </a:p>
            </p:txBody>
          </p:sp>
          <p:sp>
            <p:nvSpPr>
              <p:cNvPr id="62" name="Freeform 518"/>
              <p:cNvSpPr>
                <a:spLocks/>
              </p:cNvSpPr>
              <p:nvPr/>
            </p:nvSpPr>
            <p:spPr bwMode="auto">
              <a:xfrm>
                <a:off x="4257" y="680"/>
                <a:ext cx="78" cy="28"/>
              </a:xfrm>
              <a:custGeom>
                <a:avLst/>
                <a:gdLst>
                  <a:gd name="T0" fmla="*/ 0 w 394"/>
                  <a:gd name="T1" fmla="*/ 138 h 138"/>
                  <a:gd name="T2" fmla="*/ 286 w 394"/>
                  <a:gd name="T3" fmla="*/ 0 h 138"/>
                  <a:gd name="T4" fmla="*/ 394 w 394"/>
                  <a:gd name="T5" fmla="*/ 67 h 138"/>
                  <a:gd name="T6" fmla="*/ 342 w 394"/>
                  <a:gd name="T7" fmla="*/ 123 h 138"/>
                  <a:gd name="T8" fmla="*/ 332 w 394"/>
                  <a:gd name="T9" fmla="*/ 102 h 138"/>
                  <a:gd name="T10" fmla="*/ 336 w 394"/>
                  <a:gd name="T11" fmla="*/ 67 h 138"/>
                  <a:gd name="T12" fmla="*/ 250 w 394"/>
                  <a:gd name="T13" fmla="*/ 69 h 138"/>
                  <a:gd name="T14" fmla="*/ 148 w 394"/>
                  <a:gd name="T15" fmla="*/ 120 h 138"/>
                  <a:gd name="T16" fmla="*/ 0 w 394"/>
                  <a:gd name="T17" fmla="*/ 138 h 138"/>
                  <a:gd name="T18" fmla="*/ 0 w 394"/>
                  <a:gd name="T19" fmla="*/ 138 h 1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4"/>
                  <a:gd name="T31" fmla="*/ 0 h 138"/>
                  <a:gd name="T32" fmla="*/ 394 w 394"/>
                  <a:gd name="T33" fmla="*/ 138 h 1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4" h="138">
                    <a:moveTo>
                      <a:pt x="0" y="138"/>
                    </a:moveTo>
                    <a:lnTo>
                      <a:pt x="286" y="0"/>
                    </a:lnTo>
                    <a:lnTo>
                      <a:pt x="394" y="67"/>
                    </a:lnTo>
                    <a:lnTo>
                      <a:pt x="342" y="123"/>
                    </a:lnTo>
                    <a:lnTo>
                      <a:pt x="332" y="102"/>
                    </a:lnTo>
                    <a:lnTo>
                      <a:pt x="336" y="67"/>
                    </a:lnTo>
                    <a:lnTo>
                      <a:pt x="250" y="69"/>
                    </a:lnTo>
                    <a:lnTo>
                      <a:pt x="148" y="120"/>
                    </a:lnTo>
                    <a:lnTo>
                      <a:pt x="0" y="138"/>
                    </a:lnTo>
                    <a:close/>
                  </a:path>
                </a:pathLst>
              </a:custGeom>
              <a:solidFill>
                <a:srgbClr val="59917D"/>
              </a:solidFill>
              <a:ln w="9525">
                <a:noFill/>
                <a:round/>
                <a:headEnd/>
                <a:tailEnd/>
              </a:ln>
            </p:spPr>
            <p:txBody>
              <a:bodyPr/>
              <a:lstStyle/>
              <a:p>
                <a:endParaRPr lang="en-US" dirty="0"/>
              </a:p>
            </p:txBody>
          </p:sp>
          <p:sp>
            <p:nvSpPr>
              <p:cNvPr id="63" name="Freeform 519"/>
              <p:cNvSpPr>
                <a:spLocks/>
              </p:cNvSpPr>
              <p:nvPr/>
            </p:nvSpPr>
            <p:spPr bwMode="auto">
              <a:xfrm>
                <a:off x="4211" y="925"/>
                <a:ext cx="18" cy="37"/>
              </a:xfrm>
              <a:custGeom>
                <a:avLst/>
                <a:gdLst>
                  <a:gd name="T0" fmla="*/ 0 w 89"/>
                  <a:gd name="T1" fmla="*/ 149 h 185"/>
                  <a:gd name="T2" fmla="*/ 6 w 89"/>
                  <a:gd name="T3" fmla="*/ 47 h 185"/>
                  <a:gd name="T4" fmla="*/ 53 w 89"/>
                  <a:gd name="T5" fmla="*/ 0 h 185"/>
                  <a:gd name="T6" fmla="*/ 89 w 89"/>
                  <a:gd name="T7" fmla="*/ 27 h 185"/>
                  <a:gd name="T8" fmla="*/ 53 w 89"/>
                  <a:gd name="T9" fmla="*/ 65 h 185"/>
                  <a:gd name="T10" fmla="*/ 46 w 89"/>
                  <a:gd name="T11" fmla="*/ 129 h 185"/>
                  <a:gd name="T12" fmla="*/ 56 w 89"/>
                  <a:gd name="T13" fmla="*/ 185 h 185"/>
                  <a:gd name="T14" fmla="*/ 34 w 89"/>
                  <a:gd name="T15" fmla="*/ 182 h 185"/>
                  <a:gd name="T16" fmla="*/ 0 w 89"/>
                  <a:gd name="T17" fmla="*/ 149 h 185"/>
                  <a:gd name="T18" fmla="*/ 0 w 89"/>
                  <a:gd name="T19" fmla="*/ 149 h 1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9"/>
                  <a:gd name="T31" fmla="*/ 0 h 185"/>
                  <a:gd name="T32" fmla="*/ 89 w 89"/>
                  <a:gd name="T33" fmla="*/ 185 h 1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9" h="185">
                    <a:moveTo>
                      <a:pt x="0" y="149"/>
                    </a:moveTo>
                    <a:lnTo>
                      <a:pt x="6" y="47"/>
                    </a:lnTo>
                    <a:lnTo>
                      <a:pt x="53" y="0"/>
                    </a:lnTo>
                    <a:lnTo>
                      <a:pt x="89" y="27"/>
                    </a:lnTo>
                    <a:lnTo>
                      <a:pt x="53" y="65"/>
                    </a:lnTo>
                    <a:lnTo>
                      <a:pt x="46" y="129"/>
                    </a:lnTo>
                    <a:lnTo>
                      <a:pt x="56" y="185"/>
                    </a:lnTo>
                    <a:lnTo>
                      <a:pt x="34" y="182"/>
                    </a:lnTo>
                    <a:lnTo>
                      <a:pt x="0" y="149"/>
                    </a:lnTo>
                    <a:close/>
                  </a:path>
                </a:pathLst>
              </a:custGeom>
              <a:solidFill>
                <a:srgbClr val="FFFFFF"/>
              </a:solidFill>
              <a:ln w="9525">
                <a:noFill/>
                <a:round/>
                <a:headEnd/>
                <a:tailEnd/>
              </a:ln>
            </p:spPr>
            <p:txBody>
              <a:bodyPr/>
              <a:lstStyle/>
              <a:p>
                <a:endParaRPr lang="en-US" dirty="0"/>
              </a:p>
            </p:txBody>
          </p:sp>
          <p:sp>
            <p:nvSpPr>
              <p:cNvPr id="64" name="Freeform 520"/>
              <p:cNvSpPr>
                <a:spLocks/>
              </p:cNvSpPr>
              <p:nvPr/>
            </p:nvSpPr>
            <p:spPr bwMode="auto">
              <a:xfrm>
                <a:off x="4239" y="926"/>
                <a:ext cx="14" cy="29"/>
              </a:xfrm>
              <a:custGeom>
                <a:avLst/>
                <a:gdLst>
                  <a:gd name="T0" fmla="*/ 0 w 66"/>
                  <a:gd name="T1" fmla="*/ 9 h 142"/>
                  <a:gd name="T2" fmla="*/ 26 w 66"/>
                  <a:gd name="T3" fmla="*/ 0 h 142"/>
                  <a:gd name="T4" fmla="*/ 46 w 66"/>
                  <a:gd name="T5" fmla="*/ 12 h 142"/>
                  <a:gd name="T6" fmla="*/ 66 w 66"/>
                  <a:gd name="T7" fmla="*/ 81 h 142"/>
                  <a:gd name="T8" fmla="*/ 26 w 66"/>
                  <a:gd name="T9" fmla="*/ 142 h 142"/>
                  <a:gd name="T10" fmla="*/ 0 w 66"/>
                  <a:gd name="T11" fmla="*/ 9 h 142"/>
                  <a:gd name="T12" fmla="*/ 0 w 66"/>
                  <a:gd name="T13" fmla="*/ 9 h 142"/>
                  <a:gd name="T14" fmla="*/ 0 60000 65536"/>
                  <a:gd name="T15" fmla="*/ 0 60000 65536"/>
                  <a:gd name="T16" fmla="*/ 0 60000 65536"/>
                  <a:gd name="T17" fmla="*/ 0 60000 65536"/>
                  <a:gd name="T18" fmla="*/ 0 60000 65536"/>
                  <a:gd name="T19" fmla="*/ 0 60000 65536"/>
                  <a:gd name="T20" fmla="*/ 0 60000 65536"/>
                  <a:gd name="T21" fmla="*/ 0 w 66"/>
                  <a:gd name="T22" fmla="*/ 0 h 142"/>
                  <a:gd name="T23" fmla="*/ 66 w 66"/>
                  <a:gd name="T24" fmla="*/ 142 h 1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142">
                    <a:moveTo>
                      <a:pt x="0" y="9"/>
                    </a:moveTo>
                    <a:lnTo>
                      <a:pt x="26" y="0"/>
                    </a:lnTo>
                    <a:lnTo>
                      <a:pt x="46" y="12"/>
                    </a:lnTo>
                    <a:lnTo>
                      <a:pt x="66" y="81"/>
                    </a:lnTo>
                    <a:lnTo>
                      <a:pt x="26" y="142"/>
                    </a:lnTo>
                    <a:lnTo>
                      <a:pt x="0" y="9"/>
                    </a:lnTo>
                    <a:close/>
                  </a:path>
                </a:pathLst>
              </a:custGeom>
              <a:solidFill>
                <a:srgbClr val="FFFFFF"/>
              </a:solidFill>
              <a:ln w="9525">
                <a:noFill/>
                <a:round/>
                <a:headEnd/>
                <a:tailEnd/>
              </a:ln>
            </p:spPr>
            <p:txBody>
              <a:bodyPr/>
              <a:lstStyle/>
              <a:p>
                <a:endParaRPr lang="en-US" dirty="0"/>
              </a:p>
            </p:txBody>
          </p:sp>
          <p:sp>
            <p:nvSpPr>
              <p:cNvPr id="65" name="Freeform 521"/>
              <p:cNvSpPr>
                <a:spLocks/>
              </p:cNvSpPr>
              <p:nvPr/>
            </p:nvSpPr>
            <p:spPr bwMode="auto">
              <a:xfrm>
                <a:off x="4152" y="923"/>
                <a:ext cx="51" cy="54"/>
              </a:xfrm>
              <a:custGeom>
                <a:avLst/>
                <a:gdLst>
                  <a:gd name="T0" fmla="*/ 0 w 258"/>
                  <a:gd name="T1" fmla="*/ 23 h 270"/>
                  <a:gd name="T2" fmla="*/ 39 w 258"/>
                  <a:gd name="T3" fmla="*/ 0 h 270"/>
                  <a:gd name="T4" fmla="*/ 101 w 258"/>
                  <a:gd name="T5" fmla="*/ 29 h 270"/>
                  <a:gd name="T6" fmla="*/ 131 w 258"/>
                  <a:gd name="T7" fmla="*/ 101 h 270"/>
                  <a:gd name="T8" fmla="*/ 171 w 258"/>
                  <a:gd name="T9" fmla="*/ 129 h 270"/>
                  <a:gd name="T10" fmla="*/ 171 w 258"/>
                  <a:gd name="T11" fmla="*/ 174 h 270"/>
                  <a:gd name="T12" fmla="*/ 200 w 258"/>
                  <a:gd name="T13" fmla="*/ 198 h 270"/>
                  <a:gd name="T14" fmla="*/ 239 w 258"/>
                  <a:gd name="T15" fmla="*/ 191 h 270"/>
                  <a:gd name="T16" fmla="*/ 258 w 258"/>
                  <a:gd name="T17" fmla="*/ 234 h 270"/>
                  <a:gd name="T18" fmla="*/ 203 w 258"/>
                  <a:gd name="T19" fmla="*/ 270 h 270"/>
                  <a:gd name="T20" fmla="*/ 104 w 258"/>
                  <a:gd name="T21" fmla="*/ 167 h 270"/>
                  <a:gd name="T22" fmla="*/ 0 w 258"/>
                  <a:gd name="T23" fmla="*/ 23 h 270"/>
                  <a:gd name="T24" fmla="*/ 0 w 258"/>
                  <a:gd name="T25" fmla="*/ 23 h 2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8"/>
                  <a:gd name="T40" fmla="*/ 0 h 270"/>
                  <a:gd name="T41" fmla="*/ 258 w 258"/>
                  <a:gd name="T42" fmla="*/ 270 h 27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8" h="270">
                    <a:moveTo>
                      <a:pt x="0" y="23"/>
                    </a:moveTo>
                    <a:lnTo>
                      <a:pt x="39" y="0"/>
                    </a:lnTo>
                    <a:lnTo>
                      <a:pt x="101" y="29"/>
                    </a:lnTo>
                    <a:lnTo>
                      <a:pt x="131" y="101"/>
                    </a:lnTo>
                    <a:lnTo>
                      <a:pt x="171" y="129"/>
                    </a:lnTo>
                    <a:lnTo>
                      <a:pt x="171" y="174"/>
                    </a:lnTo>
                    <a:lnTo>
                      <a:pt x="200" y="198"/>
                    </a:lnTo>
                    <a:lnTo>
                      <a:pt x="239" y="191"/>
                    </a:lnTo>
                    <a:lnTo>
                      <a:pt x="258" y="234"/>
                    </a:lnTo>
                    <a:lnTo>
                      <a:pt x="203" y="270"/>
                    </a:lnTo>
                    <a:lnTo>
                      <a:pt x="104" y="167"/>
                    </a:lnTo>
                    <a:lnTo>
                      <a:pt x="0" y="23"/>
                    </a:lnTo>
                    <a:close/>
                  </a:path>
                </a:pathLst>
              </a:custGeom>
              <a:solidFill>
                <a:srgbClr val="FFFFFF"/>
              </a:solidFill>
              <a:ln w="9525">
                <a:noFill/>
                <a:round/>
                <a:headEnd/>
                <a:tailEnd/>
              </a:ln>
            </p:spPr>
            <p:txBody>
              <a:bodyPr/>
              <a:lstStyle/>
              <a:p>
                <a:endParaRPr lang="en-US" dirty="0"/>
              </a:p>
            </p:txBody>
          </p:sp>
          <p:sp>
            <p:nvSpPr>
              <p:cNvPr id="66" name="Freeform 522"/>
              <p:cNvSpPr>
                <a:spLocks/>
              </p:cNvSpPr>
              <p:nvPr/>
            </p:nvSpPr>
            <p:spPr bwMode="auto">
              <a:xfrm>
                <a:off x="4288" y="862"/>
                <a:ext cx="16" cy="11"/>
              </a:xfrm>
              <a:custGeom>
                <a:avLst/>
                <a:gdLst>
                  <a:gd name="T0" fmla="*/ 0 w 79"/>
                  <a:gd name="T1" fmla="*/ 7 h 51"/>
                  <a:gd name="T2" fmla="*/ 79 w 79"/>
                  <a:gd name="T3" fmla="*/ 0 h 51"/>
                  <a:gd name="T4" fmla="*/ 77 w 79"/>
                  <a:gd name="T5" fmla="*/ 34 h 51"/>
                  <a:gd name="T6" fmla="*/ 4 w 79"/>
                  <a:gd name="T7" fmla="*/ 51 h 51"/>
                  <a:gd name="T8" fmla="*/ 0 w 79"/>
                  <a:gd name="T9" fmla="*/ 7 h 51"/>
                  <a:gd name="T10" fmla="*/ 0 w 79"/>
                  <a:gd name="T11" fmla="*/ 7 h 51"/>
                  <a:gd name="T12" fmla="*/ 0 60000 65536"/>
                  <a:gd name="T13" fmla="*/ 0 60000 65536"/>
                  <a:gd name="T14" fmla="*/ 0 60000 65536"/>
                  <a:gd name="T15" fmla="*/ 0 60000 65536"/>
                  <a:gd name="T16" fmla="*/ 0 60000 65536"/>
                  <a:gd name="T17" fmla="*/ 0 60000 65536"/>
                  <a:gd name="T18" fmla="*/ 0 w 79"/>
                  <a:gd name="T19" fmla="*/ 0 h 51"/>
                  <a:gd name="T20" fmla="*/ 79 w 79"/>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79" h="51">
                    <a:moveTo>
                      <a:pt x="0" y="7"/>
                    </a:moveTo>
                    <a:lnTo>
                      <a:pt x="79" y="0"/>
                    </a:lnTo>
                    <a:lnTo>
                      <a:pt x="77" y="34"/>
                    </a:lnTo>
                    <a:lnTo>
                      <a:pt x="4" y="51"/>
                    </a:lnTo>
                    <a:lnTo>
                      <a:pt x="0" y="7"/>
                    </a:lnTo>
                    <a:close/>
                  </a:path>
                </a:pathLst>
              </a:custGeom>
              <a:solidFill>
                <a:srgbClr val="FFFFFF"/>
              </a:solidFill>
              <a:ln w="9525">
                <a:noFill/>
                <a:round/>
                <a:headEnd/>
                <a:tailEnd/>
              </a:ln>
            </p:spPr>
            <p:txBody>
              <a:bodyPr/>
              <a:lstStyle/>
              <a:p>
                <a:endParaRPr lang="en-US" dirty="0"/>
              </a:p>
            </p:txBody>
          </p:sp>
          <p:sp>
            <p:nvSpPr>
              <p:cNvPr id="67" name="Freeform 523"/>
              <p:cNvSpPr>
                <a:spLocks/>
              </p:cNvSpPr>
              <p:nvPr/>
            </p:nvSpPr>
            <p:spPr bwMode="auto">
              <a:xfrm>
                <a:off x="4265" y="809"/>
                <a:ext cx="32" cy="34"/>
              </a:xfrm>
              <a:custGeom>
                <a:avLst/>
                <a:gdLst>
                  <a:gd name="T0" fmla="*/ 157 w 157"/>
                  <a:gd name="T1" fmla="*/ 0 h 168"/>
                  <a:gd name="T2" fmla="*/ 72 w 157"/>
                  <a:gd name="T3" fmla="*/ 63 h 168"/>
                  <a:gd name="T4" fmla="*/ 0 w 157"/>
                  <a:gd name="T5" fmla="*/ 87 h 168"/>
                  <a:gd name="T6" fmla="*/ 16 w 157"/>
                  <a:gd name="T7" fmla="*/ 168 h 168"/>
                  <a:gd name="T8" fmla="*/ 131 w 157"/>
                  <a:gd name="T9" fmla="*/ 78 h 168"/>
                  <a:gd name="T10" fmla="*/ 157 w 157"/>
                  <a:gd name="T11" fmla="*/ 0 h 168"/>
                  <a:gd name="T12" fmla="*/ 157 w 157"/>
                  <a:gd name="T13" fmla="*/ 0 h 168"/>
                  <a:gd name="T14" fmla="*/ 0 60000 65536"/>
                  <a:gd name="T15" fmla="*/ 0 60000 65536"/>
                  <a:gd name="T16" fmla="*/ 0 60000 65536"/>
                  <a:gd name="T17" fmla="*/ 0 60000 65536"/>
                  <a:gd name="T18" fmla="*/ 0 60000 65536"/>
                  <a:gd name="T19" fmla="*/ 0 60000 65536"/>
                  <a:gd name="T20" fmla="*/ 0 60000 65536"/>
                  <a:gd name="T21" fmla="*/ 0 w 157"/>
                  <a:gd name="T22" fmla="*/ 0 h 168"/>
                  <a:gd name="T23" fmla="*/ 157 w 157"/>
                  <a:gd name="T24" fmla="*/ 168 h 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7" h="168">
                    <a:moveTo>
                      <a:pt x="157" y="0"/>
                    </a:moveTo>
                    <a:lnTo>
                      <a:pt x="72" y="63"/>
                    </a:lnTo>
                    <a:lnTo>
                      <a:pt x="0" y="87"/>
                    </a:lnTo>
                    <a:lnTo>
                      <a:pt x="16" y="168"/>
                    </a:lnTo>
                    <a:lnTo>
                      <a:pt x="131" y="78"/>
                    </a:lnTo>
                    <a:lnTo>
                      <a:pt x="157" y="0"/>
                    </a:lnTo>
                    <a:close/>
                  </a:path>
                </a:pathLst>
              </a:custGeom>
              <a:solidFill>
                <a:srgbClr val="D1D1D1"/>
              </a:solidFill>
              <a:ln w="9525">
                <a:noFill/>
                <a:round/>
                <a:headEnd/>
                <a:tailEnd/>
              </a:ln>
            </p:spPr>
            <p:txBody>
              <a:bodyPr/>
              <a:lstStyle/>
              <a:p>
                <a:endParaRPr lang="en-US" dirty="0"/>
              </a:p>
            </p:txBody>
          </p:sp>
          <p:sp>
            <p:nvSpPr>
              <p:cNvPr id="68" name="Freeform 524"/>
              <p:cNvSpPr>
                <a:spLocks/>
              </p:cNvSpPr>
              <p:nvPr/>
            </p:nvSpPr>
            <p:spPr bwMode="auto">
              <a:xfrm>
                <a:off x="4232" y="699"/>
                <a:ext cx="88" cy="117"/>
              </a:xfrm>
              <a:custGeom>
                <a:avLst/>
                <a:gdLst>
                  <a:gd name="T0" fmla="*/ 354 w 440"/>
                  <a:gd name="T1" fmla="*/ 6 h 589"/>
                  <a:gd name="T2" fmla="*/ 229 w 440"/>
                  <a:gd name="T3" fmla="*/ 39 h 589"/>
                  <a:gd name="T4" fmla="*/ 102 w 440"/>
                  <a:gd name="T5" fmla="*/ 63 h 589"/>
                  <a:gd name="T6" fmla="*/ 74 w 440"/>
                  <a:gd name="T7" fmla="*/ 108 h 589"/>
                  <a:gd name="T8" fmla="*/ 38 w 440"/>
                  <a:gd name="T9" fmla="*/ 123 h 589"/>
                  <a:gd name="T10" fmla="*/ 9 w 440"/>
                  <a:gd name="T11" fmla="*/ 148 h 589"/>
                  <a:gd name="T12" fmla="*/ 0 w 440"/>
                  <a:gd name="T13" fmla="*/ 186 h 589"/>
                  <a:gd name="T14" fmla="*/ 28 w 440"/>
                  <a:gd name="T15" fmla="*/ 228 h 589"/>
                  <a:gd name="T16" fmla="*/ 22 w 440"/>
                  <a:gd name="T17" fmla="*/ 273 h 589"/>
                  <a:gd name="T18" fmla="*/ 32 w 440"/>
                  <a:gd name="T19" fmla="*/ 340 h 589"/>
                  <a:gd name="T20" fmla="*/ 82 w 440"/>
                  <a:gd name="T21" fmla="*/ 409 h 589"/>
                  <a:gd name="T22" fmla="*/ 58 w 440"/>
                  <a:gd name="T23" fmla="*/ 433 h 589"/>
                  <a:gd name="T24" fmla="*/ 90 w 440"/>
                  <a:gd name="T25" fmla="*/ 475 h 589"/>
                  <a:gd name="T26" fmla="*/ 170 w 440"/>
                  <a:gd name="T27" fmla="*/ 589 h 589"/>
                  <a:gd name="T28" fmla="*/ 311 w 440"/>
                  <a:gd name="T29" fmla="*/ 556 h 589"/>
                  <a:gd name="T30" fmla="*/ 291 w 440"/>
                  <a:gd name="T31" fmla="*/ 504 h 589"/>
                  <a:gd name="T32" fmla="*/ 324 w 440"/>
                  <a:gd name="T33" fmla="*/ 471 h 589"/>
                  <a:gd name="T34" fmla="*/ 403 w 440"/>
                  <a:gd name="T35" fmla="*/ 402 h 589"/>
                  <a:gd name="T36" fmla="*/ 432 w 440"/>
                  <a:gd name="T37" fmla="*/ 342 h 589"/>
                  <a:gd name="T38" fmla="*/ 440 w 440"/>
                  <a:gd name="T39" fmla="*/ 225 h 589"/>
                  <a:gd name="T40" fmla="*/ 420 w 440"/>
                  <a:gd name="T41" fmla="*/ 179 h 589"/>
                  <a:gd name="T42" fmla="*/ 440 w 440"/>
                  <a:gd name="T43" fmla="*/ 123 h 589"/>
                  <a:gd name="T44" fmla="*/ 440 w 440"/>
                  <a:gd name="T45" fmla="*/ 39 h 589"/>
                  <a:gd name="T46" fmla="*/ 430 w 440"/>
                  <a:gd name="T47" fmla="*/ 0 h 589"/>
                  <a:gd name="T48" fmla="*/ 354 w 440"/>
                  <a:gd name="T49" fmla="*/ 6 h 589"/>
                  <a:gd name="T50" fmla="*/ 354 w 440"/>
                  <a:gd name="T51" fmla="*/ 6 h 58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40"/>
                  <a:gd name="T79" fmla="*/ 0 h 589"/>
                  <a:gd name="T80" fmla="*/ 440 w 440"/>
                  <a:gd name="T81" fmla="*/ 589 h 58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40" h="589">
                    <a:moveTo>
                      <a:pt x="354" y="6"/>
                    </a:moveTo>
                    <a:lnTo>
                      <a:pt x="229" y="39"/>
                    </a:lnTo>
                    <a:lnTo>
                      <a:pt x="102" y="63"/>
                    </a:lnTo>
                    <a:lnTo>
                      <a:pt x="74" y="108"/>
                    </a:lnTo>
                    <a:lnTo>
                      <a:pt x="38" y="123"/>
                    </a:lnTo>
                    <a:lnTo>
                      <a:pt x="9" y="148"/>
                    </a:lnTo>
                    <a:lnTo>
                      <a:pt x="0" y="186"/>
                    </a:lnTo>
                    <a:lnTo>
                      <a:pt x="28" y="228"/>
                    </a:lnTo>
                    <a:lnTo>
                      <a:pt x="22" y="273"/>
                    </a:lnTo>
                    <a:lnTo>
                      <a:pt x="32" y="340"/>
                    </a:lnTo>
                    <a:lnTo>
                      <a:pt x="82" y="409"/>
                    </a:lnTo>
                    <a:lnTo>
                      <a:pt x="58" y="433"/>
                    </a:lnTo>
                    <a:lnTo>
                      <a:pt x="90" y="475"/>
                    </a:lnTo>
                    <a:lnTo>
                      <a:pt x="170" y="589"/>
                    </a:lnTo>
                    <a:lnTo>
                      <a:pt x="311" y="556"/>
                    </a:lnTo>
                    <a:lnTo>
                      <a:pt x="291" y="504"/>
                    </a:lnTo>
                    <a:lnTo>
                      <a:pt x="324" y="471"/>
                    </a:lnTo>
                    <a:lnTo>
                      <a:pt x="403" y="402"/>
                    </a:lnTo>
                    <a:lnTo>
                      <a:pt x="432" y="342"/>
                    </a:lnTo>
                    <a:lnTo>
                      <a:pt x="440" y="225"/>
                    </a:lnTo>
                    <a:lnTo>
                      <a:pt x="420" y="179"/>
                    </a:lnTo>
                    <a:lnTo>
                      <a:pt x="440" y="123"/>
                    </a:lnTo>
                    <a:lnTo>
                      <a:pt x="440" y="39"/>
                    </a:lnTo>
                    <a:lnTo>
                      <a:pt x="430" y="0"/>
                    </a:lnTo>
                    <a:lnTo>
                      <a:pt x="354" y="6"/>
                    </a:lnTo>
                    <a:close/>
                  </a:path>
                </a:pathLst>
              </a:custGeom>
              <a:solidFill>
                <a:srgbClr val="F2C2B0"/>
              </a:solidFill>
              <a:ln w="9525">
                <a:noFill/>
                <a:round/>
                <a:headEnd/>
                <a:tailEnd/>
              </a:ln>
            </p:spPr>
            <p:txBody>
              <a:bodyPr/>
              <a:lstStyle/>
              <a:p>
                <a:endParaRPr lang="en-US" dirty="0"/>
              </a:p>
            </p:txBody>
          </p:sp>
          <p:sp>
            <p:nvSpPr>
              <p:cNvPr id="69" name="Freeform 525"/>
              <p:cNvSpPr>
                <a:spLocks/>
              </p:cNvSpPr>
              <p:nvPr/>
            </p:nvSpPr>
            <p:spPr bwMode="auto">
              <a:xfrm>
                <a:off x="4194" y="787"/>
                <a:ext cx="46" cy="169"/>
              </a:xfrm>
              <a:custGeom>
                <a:avLst/>
                <a:gdLst>
                  <a:gd name="T0" fmla="*/ 181 w 230"/>
                  <a:gd name="T1" fmla="*/ 0 h 844"/>
                  <a:gd name="T2" fmla="*/ 230 w 230"/>
                  <a:gd name="T3" fmla="*/ 109 h 844"/>
                  <a:gd name="T4" fmla="*/ 216 w 230"/>
                  <a:gd name="T5" fmla="*/ 235 h 844"/>
                  <a:gd name="T6" fmla="*/ 188 w 230"/>
                  <a:gd name="T7" fmla="*/ 340 h 844"/>
                  <a:gd name="T8" fmla="*/ 197 w 230"/>
                  <a:gd name="T9" fmla="*/ 368 h 844"/>
                  <a:gd name="T10" fmla="*/ 194 w 230"/>
                  <a:gd name="T11" fmla="*/ 409 h 844"/>
                  <a:gd name="T12" fmla="*/ 151 w 230"/>
                  <a:gd name="T13" fmla="*/ 433 h 844"/>
                  <a:gd name="T14" fmla="*/ 128 w 230"/>
                  <a:gd name="T15" fmla="*/ 522 h 844"/>
                  <a:gd name="T16" fmla="*/ 62 w 230"/>
                  <a:gd name="T17" fmla="*/ 649 h 844"/>
                  <a:gd name="T18" fmla="*/ 45 w 230"/>
                  <a:gd name="T19" fmla="*/ 841 h 844"/>
                  <a:gd name="T20" fmla="*/ 19 w 230"/>
                  <a:gd name="T21" fmla="*/ 844 h 844"/>
                  <a:gd name="T22" fmla="*/ 0 w 230"/>
                  <a:gd name="T23" fmla="*/ 751 h 844"/>
                  <a:gd name="T24" fmla="*/ 17 w 230"/>
                  <a:gd name="T25" fmla="*/ 586 h 844"/>
                  <a:gd name="T26" fmla="*/ 86 w 230"/>
                  <a:gd name="T27" fmla="*/ 378 h 844"/>
                  <a:gd name="T28" fmla="*/ 121 w 230"/>
                  <a:gd name="T29" fmla="*/ 205 h 844"/>
                  <a:gd name="T30" fmla="*/ 131 w 230"/>
                  <a:gd name="T31" fmla="*/ 0 h 844"/>
                  <a:gd name="T32" fmla="*/ 181 w 230"/>
                  <a:gd name="T33" fmla="*/ 0 h 844"/>
                  <a:gd name="T34" fmla="*/ 181 w 230"/>
                  <a:gd name="T35" fmla="*/ 0 h 8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0"/>
                  <a:gd name="T55" fmla="*/ 0 h 844"/>
                  <a:gd name="T56" fmla="*/ 230 w 230"/>
                  <a:gd name="T57" fmla="*/ 844 h 84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0" h="844">
                    <a:moveTo>
                      <a:pt x="181" y="0"/>
                    </a:moveTo>
                    <a:lnTo>
                      <a:pt x="230" y="109"/>
                    </a:lnTo>
                    <a:lnTo>
                      <a:pt x="216" y="235"/>
                    </a:lnTo>
                    <a:lnTo>
                      <a:pt x="188" y="340"/>
                    </a:lnTo>
                    <a:lnTo>
                      <a:pt x="197" y="368"/>
                    </a:lnTo>
                    <a:lnTo>
                      <a:pt x="194" y="409"/>
                    </a:lnTo>
                    <a:lnTo>
                      <a:pt x="151" y="433"/>
                    </a:lnTo>
                    <a:lnTo>
                      <a:pt x="128" y="522"/>
                    </a:lnTo>
                    <a:lnTo>
                      <a:pt x="62" y="649"/>
                    </a:lnTo>
                    <a:lnTo>
                      <a:pt x="45" y="841"/>
                    </a:lnTo>
                    <a:lnTo>
                      <a:pt x="19" y="844"/>
                    </a:lnTo>
                    <a:lnTo>
                      <a:pt x="0" y="751"/>
                    </a:lnTo>
                    <a:lnTo>
                      <a:pt x="17" y="586"/>
                    </a:lnTo>
                    <a:lnTo>
                      <a:pt x="86" y="378"/>
                    </a:lnTo>
                    <a:lnTo>
                      <a:pt x="121" y="205"/>
                    </a:lnTo>
                    <a:lnTo>
                      <a:pt x="131" y="0"/>
                    </a:lnTo>
                    <a:lnTo>
                      <a:pt x="181" y="0"/>
                    </a:lnTo>
                    <a:close/>
                  </a:path>
                </a:pathLst>
              </a:custGeom>
              <a:solidFill>
                <a:srgbClr val="FFFFFF"/>
              </a:solidFill>
              <a:ln w="9525">
                <a:noFill/>
                <a:round/>
                <a:headEnd/>
                <a:tailEnd/>
              </a:ln>
            </p:spPr>
            <p:txBody>
              <a:bodyPr/>
              <a:lstStyle/>
              <a:p>
                <a:endParaRPr lang="en-US" dirty="0"/>
              </a:p>
            </p:txBody>
          </p:sp>
          <p:sp>
            <p:nvSpPr>
              <p:cNvPr id="70" name="Freeform 526"/>
              <p:cNvSpPr>
                <a:spLocks/>
              </p:cNvSpPr>
              <p:nvPr/>
            </p:nvSpPr>
            <p:spPr bwMode="auto">
              <a:xfrm>
                <a:off x="4209" y="929"/>
                <a:ext cx="15" cy="34"/>
              </a:xfrm>
              <a:custGeom>
                <a:avLst/>
                <a:gdLst>
                  <a:gd name="T0" fmla="*/ 48 w 75"/>
                  <a:gd name="T1" fmla="*/ 0 h 172"/>
                  <a:gd name="T2" fmla="*/ 48 w 75"/>
                  <a:gd name="T3" fmla="*/ 34 h 172"/>
                  <a:gd name="T4" fmla="*/ 32 w 75"/>
                  <a:gd name="T5" fmla="*/ 121 h 172"/>
                  <a:gd name="T6" fmla="*/ 75 w 75"/>
                  <a:gd name="T7" fmla="*/ 172 h 172"/>
                  <a:gd name="T8" fmla="*/ 36 w 75"/>
                  <a:gd name="T9" fmla="*/ 168 h 172"/>
                  <a:gd name="T10" fmla="*/ 0 w 75"/>
                  <a:gd name="T11" fmla="*/ 108 h 172"/>
                  <a:gd name="T12" fmla="*/ 8 w 75"/>
                  <a:gd name="T13" fmla="*/ 39 h 172"/>
                  <a:gd name="T14" fmla="*/ 48 w 75"/>
                  <a:gd name="T15" fmla="*/ 0 h 172"/>
                  <a:gd name="T16" fmla="*/ 48 w 75"/>
                  <a:gd name="T17" fmla="*/ 0 h 1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
                  <a:gd name="T28" fmla="*/ 0 h 172"/>
                  <a:gd name="T29" fmla="*/ 75 w 75"/>
                  <a:gd name="T30" fmla="*/ 172 h 1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 h="172">
                    <a:moveTo>
                      <a:pt x="48" y="0"/>
                    </a:moveTo>
                    <a:lnTo>
                      <a:pt x="48" y="34"/>
                    </a:lnTo>
                    <a:lnTo>
                      <a:pt x="32" y="121"/>
                    </a:lnTo>
                    <a:lnTo>
                      <a:pt x="75" y="172"/>
                    </a:lnTo>
                    <a:lnTo>
                      <a:pt x="36" y="168"/>
                    </a:lnTo>
                    <a:lnTo>
                      <a:pt x="0" y="108"/>
                    </a:lnTo>
                    <a:lnTo>
                      <a:pt x="8" y="39"/>
                    </a:lnTo>
                    <a:lnTo>
                      <a:pt x="48" y="0"/>
                    </a:lnTo>
                    <a:close/>
                  </a:path>
                </a:pathLst>
              </a:custGeom>
              <a:solidFill>
                <a:srgbClr val="99EBFF"/>
              </a:solidFill>
              <a:ln w="9525">
                <a:noFill/>
                <a:round/>
                <a:headEnd/>
                <a:tailEnd/>
              </a:ln>
            </p:spPr>
            <p:txBody>
              <a:bodyPr/>
              <a:lstStyle/>
              <a:p>
                <a:endParaRPr lang="en-US" dirty="0"/>
              </a:p>
            </p:txBody>
          </p:sp>
          <p:sp>
            <p:nvSpPr>
              <p:cNvPr id="71" name="Freeform 527"/>
              <p:cNvSpPr>
                <a:spLocks/>
              </p:cNvSpPr>
              <p:nvPr/>
            </p:nvSpPr>
            <p:spPr bwMode="auto">
              <a:xfrm>
                <a:off x="4236" y="929"/>
                <a:ext cx="13" cy="29"/>
              </a:xfrm>
              <a:custGeom>
                <a:avLst/>
                <a:gdLst>
                  <a:gd name="T0" fmla="*/ 37 w 69"/>
                  <a:gd name="T1" fmla="*/ 3 h 148"/>
                  <a:gd name="T2" fmla="*/ 69 w 69"/>
                  <a:gd name="T3" fmla="*/ 63 h 148"/>
                  <a:gd name="T4" fmla="*/ 43 w 69"/>
                  <a:gd name="T5" fmla="*/ 138 h 148"/>
                  <a:gd name="T6" fmla="*/ 0 w 69"/>
                  <a:gd name="T7" fmla="*/ 148 h 148"/>
                  <a:gd name="T8" fmla="*/ 19 w 69"/>
                  <a:gd name="T9" fmla="*/ 66 h 148"/>
                  <a:gd name="T10" fmla="*/ 9 w 69"/>
                  <a:gd name="T11" fmla="*/ 0 h 148"/>
                  <a:gd name="T12" fmla="*/ 37 w 69"/>
                  <a:gd name="T13" fmla="*/ 3 h 148"/>
                  <a:gd name="T14" fmla="*/ 37 w 69"/>
                  <a:gd name="T15" fmla="*/ 3 h 148"/>
                  <a:gd name="T16" fmla="*/ 0 60000 65536"/>
                  <a:gd name="T17" fmla="*/ 0 60000 65536"/>
                  <a:gd name="T18" fmla="*/ 0 60000 65536"/>
                  <a:gd name="T19" fmla="*/ 0 60000 65536"/>
                  <a:gd name="T20" fmla="*/ 0 60000 65536"/>
                  <a:gd name="T21" fmla="*/ 0 60000 65536"/>
                  <a:gd name="T22" fmla="*/ 0 60000 65536"/>
                  <a:gd name="T23" fmla="*/ 0 60000 65536"/>
                  <a:gd name="T24" fmla="*/ 0 w 69"/>
                  <a:gd name="T25" fmla="*/ 0 h 148"/>
                  <a:gd name="T26" fmla="*/ 69 w 6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9" h="148">
                    <a:moveTo>
                      <a:pt x="37" y="3"/>
                    </a:moveTo>
                    <a:lnTo>
                      <a:pt x="69" y="63"/>
                    </a:lnTo>
                    <a:lnTo>
                      <a:pt x="43" y="138"/>
                    </a:lnTo>
                    <a:lnTo>
                      <a:pt x="0" y="148"/>
                    </a:lnTo>
                    <a:lnTo>
                      <a:pt x="19" y="66"/>
                    </a:lnTo>
                    <a:lnTo>
                      <a:pt x="9" y="0"/>
                    </a:lnTo>
                    <a:lnTo>
                      <a:pt x="37" y="3"/>
                    </a:lnTo>
                    <a:close/>
                  </a:path>
                </a:pathLst>
              </a:custGeom>
              <a:solidFill>
                <a:srgbClr val="99EBFF"/>
              </a:solidFill>
              <a:ln w="9525">
                <a:noFill/>
                <a:round/>
                <a:headEnd/>
                <a:tailEnd/>
              </a:ln>
            </p:spPr>
            <p:txBody>
              <a:bodyPr/>
              <a:lstStyle/>
              <a:p>
                <a:endParaRPr lang="en-US" dirty="0"/>
              </a:p>
            </p:txBody>
          </p:sp>
          <p:sp>
            <p:nvSpPr>
              <p:cNvPr id="72" name="Freeform 528"/>
              <p:cNvSpPr>
                <a:spLocks/>
              </p:cNvSpPr>
              <p:nvPr/>
            </p:nvSpPr>
            <p:spPr bwMode="auto">
              <a:xfrm>
                <a:off x="4143" y="921"/>
                <a:ext cx="51" cy="62"/>
              </a:xfrm>
              <a:custGeom>
                <a:avLst/>
                <a:gdLst>
                  <a:gd name="T0" fmla="*/ 0 w 257"/>
                  <a:gd name="T1" fmla="*/ 66 h 312"/>
                  <a:gd name="T2" fmla="*/ 80 w 257"/>
                  <a:gd name="T3" fmla="*/ 0 h 312"/>
                  <a:gd name="T4" fmla="*/ 132 w 257"/>
                  <a:gd name="T5" fmla="*/ 133 h 312"/>
                  <a:gd name="T6" fmla="*/ 175 w 257"/>
                  <a:gd name="T7" fmla="*/ 126 h 312"/>
                  <a:gd name="T8" fmla="*/ 171 w 257"/>
                  <a:gd name="T9" fmla="*/ 180 h 312"/>
                  <a:gd name="T10" fmla="*/ 241 w 257"/>
                  <a:gd name="T11" fmla="*/ 207 h 312"/>
                  <a:gd name="T12" fmla="*/ 241 w 257"/>
                  <a:gd name="T13" fmla="*/ 247 h 312"/>
                  <a:gd name="T14" fmla="*/ 257 w 257"/>
                  <a:gd name="T15" fmla="*/ 274 h 312"/>
                  <a:gd name="T16" fmla="*/ 195 w 257"/>
                  <a:gd name="T17" fmla="*/ 294 h 312"/>
                  <a:gd name="T18" fmla="*/ 148 w 257"/>
                  <a:gd name="T19" fmla="*/ 292 h 312"/>
                  <a:gd name="T20" fmla="*/ 57 w 257"/>
                  <a:gd name="T21" fmla="*/ 312 h 312"/>
                  <a:gd name="T22" fmla="*/ 27 w 257"/>
                  <a:gd name="T23" fmla="*/ 276 h 312"/>
                  <a:gd name="T24" fmla="*/ 27 w 257"/>
                  <a:gd name="T25" fmla="*/ 225 h 312"/>
                  <a:gd name="T26" fmla="*/ 60 w 257"/>
                  <a:gd name="T27" fmla="*/ 174 h 312"/>
                  <a:gd name="T28" fmla="*/ 89 w 257"/>
                  <a:gd name="T29" fmla="*/ 162 h 312"/>
                  <a:gd name="T30" fmla="*/ 106 w 257"/>
                  <a:gd name="T31" fmla="*/ 145 h 312"/>
                  <a:gd name="T32" fmla="*/ 63 w 257"/>
                  <a:gd name="T33" fmla="*/ 94 h 312"/>
                  <a:gd name="T34" fmla="*/ 0 w 257"/>
                  <a:gd name="T35" fmla="*/ 66 h 312"/>
                  <a:gd name="T36" fmla="*/ 0 w 257"/>
                  <a:gd name="T37" fmla="*/ 66 h 3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7"/>
                  <a:gd name="T58" fmla="*/ 0 h 312"/>
                  <a:gd name="T59" fmla="*/ 257 w 257"/>
                  <a:gd name="T60" fmla="*/ 312 h 3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7" h="312">
                    <a:moveTo>
                      <a:pt x="0" y="66"/>
                    </a:moveTo>
                    <a:lnTo>
                      <a:pt x="80" y="0"/>
                    </a:lnTo>
                    <a:lnTo>
                      <a:pt x="132" y="133"/>
                    </a:lnTo>
                    <a:lnTo>
                      <a:pt x="175" y="126"/>
                    </a:lnTo>
                    <a:lnTo>
                      <a:pt x="171" y="180"/>
                    </a:lnTo>
                    <a:lnTo>
                      <a:pt x="241" y="207"/>
                    </a:lnTo>
                    <a:lnTo>
                      <a:pt x="241" y="247"/>
                    </a:lnTo>
                    <a:lnTo>
                      <a:pt x="257" y="274"/>
                    </a:lnTo>
                    <a:lnTo>
                      <a:pt x="195" y="294"/>
                    </a:lnTo>
                    <a:lnTo>
                      <a:pt x="148" y="292"/>
                    </a:lnTo>
                    <a:lnTo>
                      <a:pt x="57" y="312"/>
                    </a:lnTo>
                    <a:lnTo>
                      <a:pt x="27" y="276"/>
                    </a:lnTo>
                    <a:lnTo>
                      <a:pt x="27" y="225"/>
                    </a:lnTo>
                    <a:lnTo>
                      <a:pt x="60" y="174"/>
                    </a:lnTo>
                    <a:lnTo>
                      <a:pt x="89" y="162"/>
                    </a:lnTo>
                    <a:lnTo>
                      <a:pt x="106" y="145"/>
                    </a:lnTo>
                    <a:lnTo>
                      <a:pt x="63" y="94"/>
                    </a:lnTo>
                    <a:lnTo>
                      <a:pt x="0" y="66"/>
                    </a:lnTo>
                    <a:close/>
                  </a:path>
                </a:pathLst>
              </a:custGeom>
              <a:solidFill>
                <a:srgbClr val="99EBFF"/>
              </a:solidFill>
              <a:ln w="9525">
                <a:noFill/>
                <a:round/>
                <a:headEnd/>
                <a:tailEnd/>
              </a:ln>
            </p:spPr>
            <p:txBody>
              <a:bodyPr/>
              <a:lstStyle/>
              <a:p>
                <a:endParaRPr lang="en-US" dirty="0"/>
              </a:p>
            </p:txBody>
          </p:sp>
          <p:sp>
            <p:nvSpPr>
              <p:cNvPr id="73" name="Freeform 529"/>
              <p:cNvSpPr>
                <a:spLocks/>
              </p:cNvSpPr>
              <p:nvPr/>
            </p:nvSpPr>
            <p:spPr bwMode="auto">
              <a:xfrm>
                <a:off x="4294" y="905"/>
                <a:ext cx="122" cy="9"/>
              </a:xfrm>
              <a:custGeom>
                <a:avLst/>
                <a:gdLst>
                  <a:gd name="T0" fmla="*/ 4 w 612"/>
                  <a:gd name="T1" fmla="*/ 0 h 48"/>
                  <a:gd name="T2" fmla="*/ 612 w 612"/>
                  <a:gd name="T3" fmla="*/ 18 h 48"/>
                  <a:gd name="T4" fmla="*/ 602 w 612"/>
                  <a:gd name="T5" fmla="*/ 48 h 48"/>
                  <a:gd name="T6" fmla="*/ 0 w 612"/>
                  <a:gd name="T7" fmla="*/ 48 h 48"/>
                  <a:gd name="T8" fmla="*/ 4 w 612"/>
                  <a:gd name="T9" fmla="*/ 0 h 48"/>
                  <a:gd name="T10" fmla="*/ 4 w 612"/>
                  <a:gd name="T11" fmla="*/ 0 h 48"/>
                  <a:gd name="T12" fmla="*/ 0 60000 65536"/>
                  <a:gd name="T13" fmla="*/ 0 60000 65536"/>
                  <a:gd name="T14" fmla="*/ 0 60000 65536"/>
                  <a:gd name="T15" fmla="*/ 0 60000 65536"/>
                  <a:gd name="T16" fmla="*/ 0 60000 65536"/>
                  <a:gd name="T17" fmla="*/ 0 60000 65536"/>
                  <a:gd name="T18" fmla="*/ 0 w 612"/>
                  <a:gd name="T19" fmla="*/ 0 h 48"/>
                  <a:gd name="T20" fmla="*/ 612 w 612"/>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612" h="48">
                    <a:moveTo>
                      <a:pt x="4" y="0"/>
                    </a:moveTo>
                    <a:lnTo>
                      <a:pt x="612" y="18"/>
                    </a:lnTo>
                    <a:lnTo>
                      <a:pt x="602" y="48"/>
                    </a:lnTo>
                    <a:lnTo>
                      <a:pt x="0" y="48"/>
                    </a:lnTo>
                    <a:lnTo>
                      <a:pt x="4" y="0"/>
                    </a:lnTo>
                    <a:close/>
                  </a:path>
                </a:pathLst>
              </a:custGeom>
              <a:solidFill>
                <a:srgbClr val="FFCA94"/>
              </a:solidFill>
              <a:ln w="9525">
                <a:noFill/>
                <a:round/>
                <a:headEnd/>
                <a:tailEnd/>
              </a:ln>
            </p:spPr>
            <p:txBody>
              <a:bodyPr/>
              <a:lstStyle/>
              <a:p>
                <a:endParaRPr lang="en-US" dirty="0"/>
              </a:p>
            </p:txBody>
          </p:sp>
          <p:sp>
            <p:nvSpPr>
              <p:cNvPr id="74" name="Freeform 530"/>
              <p:cNvSpPr>
                <a:spLocks/>
              </p:cNvSpPr>
              <p:nvPr/>
            </p:nvSpPr>
            <p:spPr bwMode="auto">
              <a:xfrm>
                <a:off x="4316" y="912"/>
                <a:ext cx="131" cy="118"/>
              </a:xfrm>
              <a:custGeom>
                <a:avLst/>
                <a:gdLst>
                  <a:gd name="T0" fmla="*/ 572 w 656"/>
                  <a:gd name="T1" fmla="*/ 0 h 590"/>
                  <a:gd name="T2" fmla="*/ 443 w 656"/>
                  <a:gd name="T3" fmla="*/ 182 h 590"/>
                  <a:gd name="T4" fmla="*/ 0 w 656"/>
                  <a:gd name="T5" fmla="*/ 173 h 590"/>
                  <a:gd name="T6" fmla="*/ 125 w 656"/>
                  <a:gd name="T7" fmla="*/ 351 h 590"/>
                  <a:gd name="T8" fmla="*/ 157 w 656"/>
                  <a:gd name="T9" fmla="*/ 561 h 590"/>
                  <a:gd name="T10" fmla="*/ 476 w 656"/>
                  <a:gd name="T11" fmla="*/ 590 h 590"/>
                  <a:gd name="T12" fmla="*/ 644 w 656"/>
                  <a:gd name="T13" fmla="*/ 420 h 590"/>
                  <a:gd name="T14" fmla="*/ 656 w 656"/>
                  <a:gd name="T15" fmla="*/ 149 h 590"/>
                  <a:gd name="T16" fmla="*/ 572 w 656"/>
                  <a:gd name="T17" fmla="*/ 0 h 590"/>
                  <a:gd name="T18" fmla="*/ 572 w 656"/>
                  <a:gd name="T19" fmla="*/ 0 h 5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6"/>
                  <a:gd name="T31" fmla="*/ 0 h 590"/>
                  <a:gd name="T32" fmla="*/ 656 w 656"/>
                  <a:gd name="T33" fmla="*/ 590 h 5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6" h="590">
                    <a:moveTo>
                      <a:pt x="572" y="0"/>
                    </a:moveTo>
                    <a:lnTo>
                      <a:pt x="443" y="182"/>
                    </a:lnTo>
                    <a:lnTo>
                      <a:pt x="0" y="173"/>
                    </a:lnTo>
                    <a:lnTo>
                      <a:pt x="125" y="351"/>
                    </a:lnTo>
                    <a:lnTo>
                      <a:pt x="157" y="561"/>
                    </a:lnTo>
                    <a:lnTo>
                      <a:pt x="476" y="590"/>
                    </a:lnTo>
                    <a:lnTo>
                      <a:pt x="644" y="420"/>
                    </a:lnTo>
                    <a:lnTo>
                      <a:pt x="656" y="149"/>
                    </a:lnTo>
                    <a:lnTo>
                      <a:pt x="572" y="0"/>
                    </a:lnTo>
                    <a:close/>
                  </a:path>
                </a:pathLst>
              </a:custGeom>
              <a:solidFill>
                <a:srgbClr val="FFCA94"/>
              </a:solidFill>
              <a:ln w="9525">
                <a:noFill/>
                <a:round/>
                <a:headEnd/>
                <a:tailEnd/>
              </a:ln>
            </p:spPr>
            <p:txBody>
              <a:bodyPr/>
              <a:lstStyle/>
              <a:p>
                <a:endParaRPr lang="en-US" dirty="0"/>
              </a:p>
            </p:txBody>
          </p:sp>
          <p:sp>
            <p:nvSpPr>
              <p:cNvPr id="75" name="Freeform 531"/>
              <p:cNvSpPr>
                <a:spLocks/>
              </p:cNvSpPr>
              <p:nvPr/>
            </p:nvSpPr>
            <p:spPr bwMode="auto">
              <a:xfrm>
                <a:off x="4385" y="905"/>
                <a:ext cx="33" cy="9"/>
              </a:xfrm>
              <a:custGeom>
                <a:avLst/>
                <a:gdLst>
                  <a:gd name="T0" fmla="*/ 0 w 161"/>
                  <a:gd name="T1" fmla="*/ 42 h 48"/>
                  <a:gd name="T2" fmla="*/ 119 w 161"/>
                  <a:gd name="T3" fmla="*/ 3 h 48"/>
                  <a:gd name="T4" fmla="*/ 161 w 161"/>
                  <a:gd name="T5" fmla="*/ 0 h 48"/>
                  <a:gd name="T6" fmla="*/ 145 w 161"/>
                  <a:gd name="T7" fmla="*/ 48 h 48"/>
                  <a:gd name="T8" fmla="*/ 0 w 161"/>
                  <a:gd name="T9" fmla="*/ 42 h 48"/>
                  <a:gd name="T10" fmla="*/ 0 w 161"/>
                  <a:gd name="T11" fmla="*/ 42 h 48"/>
                  <a:gd name="T12" fmla="*/ 0 60000 65536"/>
                  <a:gd name="T13" fmla="*/ 0 60000 65536"/>
                  <a:gd name="T14" fmla="*/ 0 60000 65536"/>
                  <a:gd name="T15" fmla="*/ 0 60000 65536"/>
                  <a:gd name="T16" fmla="*/ 0 60000 65536"/>
                  <a:gd name="T17" fmla="*/ 0 60000 65536"/>
                  <a:gd name="T18" fmla="*/ 0 w 161"/>
                  <a:gd name="T19" fmla="*/ 0 h 48"/>
                  <a:gd name="T20" fmla="*/ 161 w 161"/>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161" h="48">
                    <a:moveTo>
                      <a:pt x="0" y="42"/>
                    </a:moveTo>
                    <a:lnTo>
                      <a:pt x="119" y="3"/>
                    </a:lnTo>
                    <a:lnTo>
                      <a:pt x="161" y="0"/>
                    </a:lnTo>
                    <a:lnTo>
                      <a:pt x="145" y="48"/>
                    </a:lnTo>
                    <a:lnTo>
                      <a:pt x="0" y="42"/>
                    </a:lnTo>
                    <a:close/>
                  </a:path>
                </a:pathLst>
              </a:custGeom>
              <a:solidFill>
                <a:srgbClr val="A37343"/>
              </a:solidFill>
              <a:ln w="9525">
                <a:noFill/>
                <a:round/>
                <a:headEnd/>
                <a:tailEnd/>
              </a:ln>
            </p:spPr>
            <p:txBody>
              <a:bodyPr/>
              <a:lstStyle/>
              <a:p>
                <a:endParaRPr lang="en-US" dirty="0"/>
              </a:p>
            </p:txBody>
          </p:sp>
          <p:sp>
            <p:nvSpPr>
              <p:cNvPr id="76" name="Freeform 532"/>
              <p:cNvSpPr>
                <a:spLocks/>
              </p:cNvSpPr>
              <p:nvPr/>
            </p:nvSpPr>
            <p:spPr bwMode="auto">
              <a:xfrm>
                <a:off x="4339" y="981"/>
                <a:ext cx="68" cy="44"/>
              </a:xfrm>
              <a:custGeom>
                <a:avLst/>
                <a:gdLst>
                  <a:gd name="T0" fmla="*/ 0 w 339"/>
                  <a:gd name="T1" fmla="*/ 0 h 219"/>
                  <a:gd name="T2" fmla="*/ 263 w 339"/>
                  <a:gd name="T3" fmla="*/ 27 h 219"/>
                  <a:gd name="T4" fmla="*/ 339 w 339"/>
                  <a:gd name="T5" fmla="*/ 219 h 219"/>
                  <a:gd name="T6" fmla="*/ 49 w 339"/>
                  <a:gd name="T7" fmla="*/ 214 h 219"/>
                  <a:gd name="T8" fmla="*/ 49 w 339"/>
                  <a:gd name="T9" fmla="*/ 174 h 219"/>
                  <a:gd name="T10" fmla="*/ 0 w 339"/>
                  <a:gd name="T11" fmla="*/ 0 h 219"/>
                  <a:gd name="T12" fmla="*/ 0 w 339"/>
                  <a:gd name="T13" fmla="*/ 0 h 219"/>
                  <a:gd name="T14" fmla="*/ 0 60000 65536"/>
                  <a:gd name="T15" fmla="*/ 0 60000 65536"/>
                  <a:gd name="T16" fmla="*/ 0 60000 65536"/>
                  <a:gd name="T17" fmla="*/ 0 60000 65536"/>
                  <a:gd name="T18" fmla="*/ 0 60000 65536"/>
                  <a:gd name="T19" fmla="*/ 0 60000 65536"/>
                  <a:gd name="T20" fmla="*/ 0 60000 65536"/>
                  <a:gd name="T21" fmla="*/ 0 w 339"/>
                  <a:gd name="T22" fmla="*/ 0 h 219"/>
                  <a:gd name="T23" fmla="*/ 339 w 339"/>
                  <a:gd name="T24" fmla="*/ 219 h 2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9" h="219">
                    <a:moveTo>
                      <a:pt x="0" y="0"/>
                    </a:moveTo>
                    <a:lnTo>
                      <a:pt x="263" y="27"/>
                    </a:lnTo>
                    <a:lnTo>
                      <a:pt x="339" y="219"/>
                    </a:lnTo>
                    <a:lnTo>
                      <a:pt x="49" y="214"/>
                    </a:lnTo>
                    <a:lnTo>
                      <a:pt x="49" y="174"/>
                    </a:lnTo>
                    <a:lnTo>
                      <a:pt x="0" y="0"/>
                    </a:lnTo>
                    <a:close/>
                  </a:path>
                </a:pathLst>
              </a:custGeom>
              <a:solidFill>
                <a:srgbClr val="A37343"/>
              </a:solidFill>
              <a:ln w="9525">
                <a:noFill/>
                <a:round/>
                <a:headEnd/>
                <a:tailEnd/>
              </a:ln>
            </p:spPr>
            <p:txBody>
              <a:bodyPr/>
              <a:lstStyle/>
              <a:p>
                <a:endParaRPr lang="en-US" dirty="0"/>
              </a:p>
            </p:txBody>
          </p:sp>
          <p:sp>
            <p:nvSpPr>
              <p:cNvPr id="77" name="Freeform 533"/>
              <p:cNvSpPr>
                <a:spLocks/>
              </p:cNvSpPr>
              <p:nvPr/>
            </p:nvSpPr>
            <p:spPr bwMode="auto">
              <a:xfrm>
                <a:off x="4293" y="905"/>
                <a:ext cx="42" cy="9"/>
              </a:xfrm>
              <a:custGeom>
                <a:avLst/>
                <a:gdLst>
                  <a:gd name="T0" fmla="*/ 6 w 213"/>
                  <a:gd name="T1" fmla="*/ 12 h 48"/>
                  <a:gd name="T2" fmla="*/ 151 w 213"/>
                  <a:gd name="T3" fmla="*/ 15 h 48"/>
                  <a:gd name="T4" fmla="*/ 210 w 213"/>
                  <a:gd name="T5" fmla="*/ 0 h 48"/>
                  <a:gd name="T6" fmla="*/ 213 w 213"/>
                  <a:gd name="T7" fmla="*/ 42 h 48"/>
                  <a:gd name="T8" fmla="*/ 0 w 213"/>
                  <a:gd name="T9" fmla="*/ 48 h 48"/>
                  <a:gd name="T10" fmla="*/ 6 w 213"/>
                  <a:gd name="T11" fmla="*/ 12 h 48"/>
                  <a:gd name="T12" fmla="*/ 6 w 213"/>
                  <a:gd name="T13" fmla="*/ 12 h 48"/>
                  <a:gd name="T14" fmla="*/ 0 60000 65536"/>
                  <a:gd name="T15" fmla="*/ 0 60000 65536"/>
                  <a:gd name="T16" fmla="*/ 0 60000 65536"/>
                  <a:gd name="T17" fmla="*/ 0 60000 65536"/>
                  <a:gd name="T18" fmla="*/ 0 60000 65536"/>
                  <a:gd name="T19" fmla="*/ 0 60000 65536"/>
                  <a:gd name="T20" fmla="*/ 0 60000 65536"/>
                  <a:gd name="T21" fmla="*/ 0 w 213"/>
                  <a:gd name="T22" fmla="*/ 0 h 48"/>
                  <a:gd name="T23" fmla="*/ 213 w 21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 h="48">
                    <a:moveTo>
                      <a:pt x="6" y="12"/>
                    </a:moveTo>
                    <a:lnTo>
                      <a:pt x="151" y="15"/>
                    </a:lnTo>
                    <a:lnTo>
                      <a:pt x="210" y="0"/>
                    </a:lnTo>
                    <a:lnTo>
                      <a:pt x="213" y="42"/>
                    </a:lnTo>
                    <a:lnTo>
                      <a:pt x="0" y="48"/>
                    </a:lnTo>
                    <a:lnTo>
                      <a:pt x="6" y="12"/>
                    </a:lnTo>
                    <a:close/>
                  </a:path>
                </a:pathLst>
              </a:custGeom>
              <a:solidFill>
                <a:srgbClr val="A37343"/>
              </a:solidFill>
              <a:ln w="9525">
                <a:noFill/>
                <a:round/>
                <a:headEnd/>
                <a:tailEnd/>
              </a:ln>
            </p:spPr>
            <p:txBody>
              <a:bodyPr/>
              <a:lstStyle/>
              <a:p>
                <a:endParaRPr lang="en-US" dirty="0"/>
              </a:p>
            </p:txBody>
          </p:sp>
          <p:sp>
            <p:nvSpPr>
              <p:cNvPr id="78" name="Freeform 534"/>
              <p:cNvSpPr>
                <a:spLocks/>
              </p:cNvSpPr>
              <p:nvPr/>
            </p:nvSpPr>
            <p:spPr bwMode="auto">
              <a:xfrm>
                <a:off x="4313" y="902"/>
                <a:ext cx="110" cy="72"/>
              </a:xfrm>
              <a:custGeom>
                <a:avLst/>
                <a:gdLst>
                  <a:gd name="T0" fmla="*/ 0 w 549"/>
                  <a:gd name="T1" fmla="*/ 225 h 364"/>
                  <a:gd name="T2" fmla="*/ 372 w 549"/>
                  <a:gd name="T3" fmla="*/ 252 h 364"/>
                  <a:gd name="T4" fmla="*/ 392 w 549"/>
                  <a:gd name="T5" fmla="*/ 234 h 364"/>
                  <a:gd name="T6" fmla="*/ 447 w 549"/>
                  <a:gd name="T7" fmla="*/ 229 h 364"/>
                  <a:gd name="T8" fmla="*/ 523 w 549"/>
                  <a:gd name="T9" fmla="*/ 0 h 364"/>
                  <a:gd name="T10" fmla="*/ 549 w 549"/>
                  <a:gd name="T11" fmla="*/ 18 h 364"/>
                  <a:gd name="T12" fmla="*/ 464 w 549"/>
                  <a:gd name="T13" fmla="*/ 354 h 364"/>
                  <a:gd name="T14" fmla="*/ 414 w 549"/>
                  <a:gd name="T15" fmla="*/ 364 h 364"/>
                  <a:gd name="T16" fmla="*/ 80 w 549"/>
                  <a:gd name="T17" fmla="*/ 316 h 364"/>
                  <a:gd name="T18" fmla="*/ 0 w 549"/>
                  <a:gd name="T19" fmla="*/ 225 h 364"/>
                  <a:gd name="T20" fmla="*/ 0 w 549"/>
                  <a:gd name="T21" fmla="*/ 225 h 3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49"/>
                  <a:gd name="T34" fmla="*/ 0 h 364"/>
                  <a:gd name="T35" fmla="*/ 549 w 549"/>
                  <a:gd name="T36" fmla="*/ 364 h 3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49" h="364">
                    <a:moveTo>
                      <a:pt x="0" y="225"/>
                    </a:moveTo>
                    <a:lnTo>
                      <a:pt x="372" y="252"/>
                    </a:lnTo>
                    <a:lnTo>
                      <a:pt x="392" y="234"/>
                    </a:lnTo>
                    <a:lnTo>
                      <a:pt x="447" y="229"/>
                    </a:lnTo>
                    <a:lnTo>
                      <a:pt x="523" y="0"/>
                    </a:lnTo>
                    <a:lnTo>
                      <a:pt x="549" y="18"/>
                    </a:lnTo>
                    <a:lnTo>
                      <a:pt x="464" y="354"/>
                    </a:lnTo>
                    <a:lnTo>
                      <a:pt x="414" y="364"/>
                    </a:lnTo>
                    <a:lnTo>
                      <a:pt x="80" y="316"/>
                    </a:lnTo>
                    <a:lnTo>
                      <a:pt x="0" y="225"/>
                    </a:lnTo>
                    <a:close/>
                  </a:path>
                </a:pathLst>
              </a:custGeom>
              <a:solidFill>
                <a:srgbClr val="A37343"/>
              </a:solidFill>
              <a:ln w="9525">
                <a:noFill/>
                <a:round/>
                <a:headEnd/>
                <a:tailEnd/>
              </a:ln>
            </p:spPr>
            <p:txBody>
              <a:bodyPr/>
              <a:lstStyle/>
              <a:p>
                <a:endParaRPr lang="en-US" dirty="0"/>
              </a:p>
            </p:txBody>
          </p:sp>
          <p:sp>
            <p:nvSpPr>
              <p:cNvPr id="79" name="Freeform 535"/>
              <p:cNvSpPr>
                <a:spLocks/>
              </p:cNvSpPr>
              <p:nvPr/>
            </p:nvSpPr>
            <p:spPr bwMode="auto">
              <a:xfrm>
                <a:off x="4215" y="786"/>
                <a:ext cx="20" cy="69"/>
              </a:xfrm>
              <a:custGeom>
                <a:avLst/>
                <a:gdLst>
                  <a:gd name="T0" fmla="*/ 0 w 98"/>
                  <a:gd name="T1" fmla="*/ 0 h 343"/>
                  <a:gd name="T2" fmla="*/ 93 w 98"/>
                  <a:gd name="T3" fmla="*/ 12 h 343"/>
                  <a:gd name="T4" fmla="*/ 98 w 98"/>
                  <a:gd name="T5" fmla="*/ 150 h 343"/>
                  <a:gd name="T6" fmla="*/ 59 w 98"/>
                  <a:gd name="T7" fmla="*/ 343 h 343"/>
                  <a:gd name="T8" fmla="*/ 0 w 98"/>
                  <a:gd name="T9" fmla="*/ 335 h 343"/>
                  <a:gd name="T10" fmla="*/ 30 w 98"/>
                  <a:gd name="T11" fmla="*/ 124 h 343"/>
                  <a:gd name="T12" fmla="*/ 0 w 98"/>
                  <a:gd name="T13" fmla="*/ 0 h 343"/>
                  <a:gd name="T14" fmla="*/ 0 w 98"/>
                  <a:gd name="T15" fmla="*/ 0 h 343"/>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343"/>
                  <a:gd name="T26" fmla="*/ 98 w 98"/>
                  <a:gd name="T27" fmla="*/ 343 h 3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343">
                    <a:moveTo>
                      <a:pt x="0" y="0"/>
                    </a:moveTo>
                    <a:lnTo>
                      <a:pt x="93" y="12"/>
                    </a:lnTo>
                    <a:lnTo>
                      <a:pt x="98" y="150"/>
                    </a:lnTo>
                    <a:lnTo>
                      <a:pt x="59" y="343"/>
                    </a:lnTo>
                    <a:lnTo>
                      <a:pt x="0" y="335"/>
                    </a:lnTo>
                    <a:lnTo>
                      <a:pt x="30" y="124"/>
                    </a:lnTo>
                    <a:lnTo>
                      <a:pt x="0" y="0"/>
                    </a:lnTo>
                    <a:close/>
                  </a:path>
                </a:pathLst>
              </a:custGeom>
              <a:solidFill>
                <a:srgbClr val="FF6666"/>
              </a:solidFill>
              <a:ln w="9525">
                <a:noFill/>
                <a:round/>
                <a:headEnd/>
                <a:tailEnd/>
              </a:ln>
            </p:spPr>
            <p:txBody>
              <a:bodyPr/>
              <a:lstStyle/>
              <a:p>
                <a:endParaRPr lang="en-US" dirty="0"/>
              </a:p>
            </p:txBody>
          </p:sp>
          <p:sp>
            <p:nvSpPr>
              <p:cNvPr id="80" name="Freeform 536"/>
              <p:cNvSpPr>
                <a:spLocks/>
              </p:cNvSpPr>
              <p:nvPr/>
            </p:nvSpPr>
            <p:spPr bwMode="auto">
              <a:xfrm>
                <a:off x="4289" y="840"/>
                <a:ext cx="18" cy="20"/>
              </a:xfrm>
              <a:custGeom>
                <a:avLst/>
                <a:gdLst>
                  <a:gd name="T0" fmla="*/ 89 w 89"/>
                  <a:gd name="T1" fmla="*/ 0 h 99"/>
                  <a:gd name="T2" fmla="*/ 62 w 89"/>
                  <a:gd name="T3" fmla="*/ 99 h 99"/>
                  <a:gd name="T4" fmla="*/ 0 w 89"/>
                  <a:gd name="T5" fmla="*/ 99 h 99"/>
                  <a:gd name="T6" fmla="*/ 46 w 89"/>
                  <a:gd name="T7" fmla="*/ 9 h 99"/>
                  <a:gd name="T8" fmla="*/ 89 w 89"/>
                  <a:gd name="T9" fmla="*/ 0 h 99"/>
                  <a:gd name="T10" fmla="*/ 89 w 89"/>
                  <a:gd name="T11" fmla="*/ 0 h 99"/>
                  <a:gd name="T12" fmla="*/ 0 60000 65536"/>
                  <a:gd name="T13" fmla="*/ 0 60000 65536"/>
                  <a:gd name="T14" fmla="*/ 0 60000 65536"/>
                  <a:gd name="T15" fmla="*/ 0 60000 65536"/>
                  <a:gd name="T16" fmla="*/ 0 60000 65536"/>
                  <a:gd name="T17" fmla="*/ 0 60000 65536"/>
                  <a:gd name="T18" fmla="*/ 0 w 89"/>
                  <a:gd name="T19" fmla="*/ 0 h 99"/>
                  <a:gd name="T20" fmla="*/ 89 w 89"/>
                  <a:gd name="T21" fmla="*/ 99 h 99"/>
                </a:gdLst>
                <a:ahLst/>
                <a:cxnLst>
                  <a:cxn ang="T12">
                    <a:pos x="T0" y="T1"/>
                  </a:cxn>
                  <a:cxn ang="T13">
                    <a:pos x="T2" y="T3"/>
                  </a:cxn>
                  <a:cxn ang="T14">
                    <a:pos x="T4" y="T5"/>
                  </a:cxn>
                  <a:cxn ang="T15">
                    <a:pos x="T6" y="T7"/>
                  </a:cxn>
                  <a:cxn ang="T16">
                    <a:pos x="T8" y="T9"/>
                  </a:cxn>
                  <a:cxn ang="T17">
                    <a:pos x="T10" y="T11"/>
                  </a:cxn>
                </a:cxnLst>
                <a:rect l="T18" t="T19" r="T20" b="T21"/>
                <a:pathLst>
                  <a:path w="89" h="99">
                    <a:moveTo>
                      <a:pt x="89" y="0"/>
                    </a:moveTo>
                    <a:lnTo>
                      <a:pt x="62" y="99"/>
                    </a:lnTo>
                    <a:lnTo>
                      <a:pt x="0" y="99"/>
                    </a:lnTo>
                    <a:lnTo>
                      <a:pt x="46" y="9"/>
                    </a:lnTo>
                    <a:lnTo>
                      <a:pt x="89" y="0"/>
                    </a:lnTo>
                    <a:close/>
                  </a:path>
                </a:pathLst>
              </a:custGeom>
              <a:solidFill>
                <a:srgbClr val="FF6666"/>
              </a:solidFill>
              <a:ln w="9525">
                <a:noFill/>
                <a:round/>
                <a:headEnd/>
                <a:tailEnd/>
              </a:ln>
            </p:spPr>
            <p:txBody>
              <a:bodyPr/>
              <a:lstStyle/>
              <a:p>
                <a:endParaRPr lang="en-US" dirty="0"/>
              </a:p>
            </p:txBody>
          </p:sp>
          <p:sp>
            <p:nvSpPr>
              <p:cNvPr id="81" name="Freeform 537"/>
              <p:cNvSpPr>
                <a:spLocks/>
              </p:cNvSpPr>
              <p:nvPr/>
            </p:nvSpPr>
            <p:spPr bwMode="auto">
              <a:xfrm>
                <a:off x="4266" y="864"/>
                <a:ext cx="29" cy="77"/>
              </a:xfrm>
              <a:custGeom>
                <a:avLst/>
                <a:gdLst>
                  <a:gd name="T0" fmla="*/ 142 w 142"/>
                  <a:gd name="T1" fmla="*/ 39 h 385"/>
                  <a:gd name="T2" fmla="*/ 76 w 142"/>
                  <a:gd name="T3" fmla="*/ 171 h 385"/>
                  <a:gd name="T4" fmla="*/ 76 w 142"/>
                  <a:gd name="T5" fmla="*/ 249 h 385"/>
                  <a:gd name="T6" fmla="*/ 59 w 142"/>
                  <a:gd name="T7" fmla="*/ 249 h 385"/>
                  <a:gd name="T8" fmla="*/ 36 w 142"/>
                  <a:gd name="T9" fmla="*/ 273 h 385"/>
                  <a:gd name="T10" fmla="*/ 3 w 142"/>
                  <a:gd name="T11" fmla="*/ 385 h 385"/>
                  <a:gd name="T12" fmla="*/ 0 w 142"/>
                  <a:gd name="T13" fmla="*/ 222 h 385"/>
                  <a:gd name="T14" fmla="*/ 88 w 142"/>
                  <a:gd name="T15" fmla="*/ 0 h 385"/>
                  <a:gd name="T16" fmla="*/ 99 w 142"/>
                  <a:gd name="T17" fmla="*/ 57 h 385"/>
                  <a:gd name="T18" fmla="*/ 142 w 142"/>
                  <a:gd name="T19" fmla="*/ 39 h 385"/>
                  <a:gd name="T20" fmla="*/ 142 w 142"/>
                  <a:gd name="T21" fmla="*/ 39 h 3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2"/>
                  <a:gd name="T34" fmla="*/ 0 h 385"/>
                  <a:gd name="T35" fmla="*/ 142 w 142"/>
                  <a:gd name="T36" fmla="*/ 385 h 3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2" h="385">
                    <a:moveTo>
                      <a:pt x="142" y="39"/>
                    </a:moveTo>
                    <a:lnTo>
                      <a:pt x="76" y="171"/>
                    </a:lnTo>
                    <a:lnTo>
                      <a:pt x="76" y="249"/>
                    </a:lnTo>
                    <a:lnTo>
                      <a:pt x="59" y="249"/>
                    </a:lnTo>
                    <a:lnTo>
                      <a:pt x="36" y="273"/>
                    </a:lnTo>
                    <a:lnTo>
                      <a:pt x="3" y="385"/>
                    </a:lnTo>
                    <a:lnTo>
                      <a:pt x="0" y="222"/>
                    </a:lnTo>
                    <a:lnTo>
                      <a:pt x="88" y="0"/>
                    </a:lnTo>
                    <a:lnTo>
                      <a:pt x="99" y="57"/>
                    </a:lnTo>
                    <a:lnTo>
                      <a:pt x="142" y="39"/>
                    </a:lnTo>
                    <a:close/>
                  </a:path>
                </a:pathLst>
              </a:custGeom>
              <a:solidFill>
                <a:srgbClr val="FF6666"/>
              </a:solidFill>
              <a:ln w="9525">
                <a:noFill/>
                <a:round/>
                <a:headEnd/>
                <a:tailEnd/>
              </a:ln>
            </p:spPr>
            <p:txBody>
              <a:bodyPr/>
              <a:lstStyle/>
              <a:p>
                <a:endParaRPr lang="en-US" dirty="0"/>
              </a:p>
            </p:txBody>
          </p:sp>
          <p:sp>
            <p:nvSpPr>
              <p:cNvPr id="82" name="Freeform 538"/>
              <p:cNvSpPr>
                <a:spLocks/>
              </p:cNvSpPr>
              <p:nvPr/>
            </p:nvSpPr>
            <p:spPr bwMode="auto">
              <a:xfrm>
                <a:off x="4188" y="873"/>
                <a:ext cx="36" cy="83"/>
              </a:xfrm>
              <a:custGeom>
                <a:avLst/>
                <a:gdLst>
                  <a:gd name="T0" fmla="*/ 104 w 180"/>
                  <a:gd name="T1" fmla="*/ 0 h 415"/>
                  <a:gd name="T2" fmla="*/ 180 w 180"/>
                  <a:gd name="T3" fmla="*/ 7 h 415"/>
                  <a:gd name="T4" fmla="*/ 155 w 180"/>
                  <a:gd name="T5" fmla="*/ 61 h 415"/>
                  <a:gd name="T6" fmla="*/ 53 w 180"/>
                  <a:gd name="T7" fmla="*/ 235 h 415"/>
                  <a:gd name="T8" fmla="*/ 82 w 180"/>
                  <a:gd name="T9" fmla="*/ 415 h 415"/>
                  <a:gd name="T10" fmla="*/ 0 w 180"/>
                  <a:gd name="T11" fmla="*/ 366 h 415"/>
                  <a:gd name="T12" fmla="*/ 5 w 180"/>
                  <a:gd name="T13" fmla="*/ 246 h 415"/>
                  <a:gd name="T14" fmla="*/ 104 w 180"/>
                  <a:gd name="T15" fmla="*/ 0 h 415"/>
                  <a:gd name="T16" fmla="*/ 104 w 180"/>
                  <a:gd name="T17" fmla="*/ 0 h 4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
                  <a:gd name="T28" fmla="*/ 0 h 415"/>
                  <a:gd name="T29" fmla="*/ 180 w 180"/>
                  <a:gd name="T30" fmla="*/ 415 h 4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 h="415">
                    <a:moveTo>
                      <a:pt x="104" y="0"/>
                    </a:moveTo>
                    <a:lnTo>
                      <a:pt x="180" y="7"/>
                    </a:lnTo>
                    <a:lnTo>
                      <a:pt x="155" y="61"/>
                    </a:lnTo>
                    <a:lnTo>
                      <a:pt x="53" y="235"/>
                    </a:lnTo>
                    <a:lnTo>
                      <a:pt x="82" y="415"/>
                    </a:lnTo>
                    <a:lnTo>
                      <a:pt x="0" y="366"/>
                    </a:lnTo>
                    <a:lnTo>
                      <a:pt x="5" y="246"/>
                    </a:lnTo>
                    <a:lnTo>
                      <a:pt x="104" y="0"/>
                    </a:lnTo>
                    <a:close/>
                  </a:path>
                </a:pathLst>
              </a:custGeom>
              <a:solidFill>
                <a:srgbClr val="FF6666"/>
              </a:solidFill>
              <a:ln w="9525">
                <a:noFill/>
                <a:round/>
                <a:headEnd/>
                <a:tailEnd/>
              </a:ln>
            </p:spPr>
            <p:txBody>
              <a:bodyPr/>
              <a:lstStyle/>
              <a:p>
                <a:endParaRPr lang="en-US" dirty="0"/>
              </a:p>
            </p:txBody>
          </p:sp>
          <p:sp>
            <p:nvSpPr>
              <p:cNvPr id="83" name="Freeform 539"/>
              <p:cNvSpPr>
                <a:spLocks/>
              </p:cNvSpPr>
              <p:nvPr/>
            </p:nvSpPr>
            <p:spPr bwMode="auto">
              <a:xfrm>
                <a:off x="4210" y="856"/>
                <a:ext cx="25" cy="16"/>
              </a:xfrm>
              <a:custGeom>
                <a:avLst/>
                <a:gdLst>
                  <a:gd name="T0" fmla="*/ 5 w 124"/>
                  <a:gd name="T1" fmla="*/ 0 h 78"/>
                  <a:gd name="T2" fmla="*/ 124 w 124"/>
                  <a:gd name="T3" fmla="*/ 10 h 78"/>
                  <a:gd name="T4" fmla="*/ 101 w 124"/>
                  <a:gd name="T5" fmla="*/ 56 h 78"/>
                  <a:gd name="T6" fmla="*/ 29 w 124"/>
                  <a:gd name="T7" fmla="*/ 78 h 78"/>
                  <a:gd name="T8" fmla="*/ 0 w 124"/>
                  <a:gd name="T9" fmla="*/ 42 h 78"/>
                  <a:gd name="T10" fmla="*/ 5 w 124"/>
                  <a:gd name="T11" fmla="*/ 0 h 78"/>
                  <a:gd name="T12" fmla="*/ 5 w 124"/>
                  <a:gd name="T13" fmla="*/ 0 h 78"/>
                  <a:gd name="T14" fmla="*/ 0 60000 65536"/>
                  <a:gd name="T15" fmla="*/ 0 60000 65536"/>
                  <a:gd name="T16" fmla="*/ 0 60000 65536"/>
                  <a:gd name="T17" fmla="*/ 0 60000 65536"/>
                  <a:gd name="T18" fmla="*/ 0 60000 65536"/>
                  <a:gd name="T19" fmla="*/ 0 60000 65536"/>
                  <a:gd name="T20" fmla="*/ 0 60000 65536"/>
                  <a:gd name="T21" fmla="*/ 0 w 124"/>
                  <a:gd name="T22" fmla="*/ 0 h 78"/>
                  <a:gd name="T23" fmla="*/ 124 w 124"/>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78">
                    <a:moveTo>
                      <a:pt x="5" y="0"/>
                    </a:moveTo>
                    <a:lnTo>
                      <a:pt x="124" y="10"/>
                    </a:lnTo>
                    <a:lnTo>
                      <a:pt x="101" y="56"/>
                    </a:lnTo>
                    <a:lnTo>
                      <a:pt x="29" y="78"/>
                    </a:lnTo>
                    <a:lnTo>
                      <a:pt x="0" y="42"/>
                    </a:lnTo>
                    <a:lnTo>
                      <a:pt x="5" y="0"/>
                    </a:lnTo>
                    <a:close/>
                  </a:path>
                </a:pathLst>
              </a:custGeom>
              <a:solidFill>
                <a:srgbClr val="FFF27F"/>
              </a:solidFill>
              <a:ln w="9525">
                <a:noFill/>
                <a:round/>
                <a:headEnd/>
                <a:tailEnd/>
              </a:ln>
            </p:spPr>
            <p:txBody>
              <a:bodyPr/>
              <a:lstStyle/>
              <a:p>
                <a:endParaRPr lang="en-US" dirty="0"/>
              </a:p>
            </p:txBody>
          </p:sp>
          <p:sp>
            <p:nvSpPr>
              <p:cNvPr id="84" name="Freeform 540"/>
              <p:cNvSpPr>
                <a:spLocks/>
              </p:cNvSpPr>
              <p:nvPr/>
            </p:nvSpPr>
            <p:spPr bwMode="auto">
              <a:xfrm>
                <a:off x="4285" y="862"/>
                <a:ext cx="19" cy="8"/>
              </a:xfrm>
              <a:custGeom>
                <a:avLst/>
                <a:gdLst>
                  <a:gd name="T0" fmla="*/ 0 w 96"/>
                  <a:gd name="T1" fmla="*/ 0 h 38"/>
                  <a:gd name="T2" fmla="*/ 96 w 96"/>
                  <a:gd name="T3" fmla="*/ 0 h 38"/>
                  <a:gd name="T4" fmla="*/ 90 w 96"/>
                  <a:gd name="T5" fmla="*/ 23 h 38"/>
                  <a:gd name="T6" fmla="*/ 44 w 96"/>
                  <a:gd name="T7" fmla="*/ 38 h 38"/>
                  <a:gd name="T8" fmla="*/ 11 w 96"/>
                  <a:gd name="T9" fmla="*/ 36 h 38"/>
                  <a:gd name="T10" fmla="*/ 0 w 96"/>
                  <a:gd name="T11" fmla="*/ 0 h 38"/>
                  <a:gd name="T12" fmla="*/ 0 w 96"/>
                  <a:gd name="T13" fmla="*/ 0 h 38"/>
                  <a:gd name="T14" fmla="*/ 0 60000 65536"/>
                  <a:gd name="T15" fmla="*/ 0 60000 65536"/>
                  <a:gd name="T16" fmla="*/ 0 60000 65536"/>
                  <a:gd name="T17" fmla="*/ 0 60000 65536"/>
                  <a:gd name="T18" fmla="*/ 0 60000 65536"/>
                  <a:gd name="T19" fmla="*/ 0 60000 65536"/>
                  <a:gd name="T20" fmla="*/ 0 60000 65536"/>
                  <a:gd name="T21" fmla="*/ 0 w 96"/>
                  <a:gd name="T22" fmla="*/ 0 h 38"/>
                  <a:gd name="T23" fmla="*/ 96 w 96"/>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6" h="38">
                    <a:moveTo>
                      <a:pt x="0" y="0"/>
                    </a:moveTo>
                    <a:lnTo>
                      <a:pt x="96" y="0"/>
                    </a:lnTo>
                    <a:lnTo>
                      <a:pt x="90" y="23"/>
                    </a:lnTo>
                    <a:lnTo>
                      <a:pt x="44" y="38"/>
                    </a:lnTo>
                    <a:lnTo>
                      <a:pt x="11" y="36"/>
                    </a:lnTo>
                    <a:lnTo>
                      <a:pt x="0" y="0"/>
                    </a:lnTo>
                    <a:close/>
                  </a:path>
                </a:pathLst>
              </a:custGeom>
              <a:solidFill>
                <a:srgbClr val="FFF27F"/>
              </a:solidFill>
              <a:ln w="9525">
                <a:noFill/>
                <a:round/>
                <a:headEnd/>
                <a:tailEnd/>
              </a:ln>
            </p:spPr>
            <p:txBody>
              <a:bodyPr/>
              <a:lstStyle/>
              <a:p>
                <a:endParaRPr lang="en-US" dirty="0"/>
              </a:p>
            </p:txBody>
          </p:sp>
          <p:sp>
            <p:nvSpPr>
              <p:cNvPr id="85" name="Freeform 541"/>
              <p:cNvSpPr>
                <a:spLocks/>
              </p:cNvSpPr>
              <p:nvPr/>
            </p:nvSpPr>
            <p:spPr bwMode="auto">
              <a:xfrm>
                <a:off x="4220" y="668"/>
                <a:ext cx="73" cy="55"/>
              </a:xfrm>
              <a:custGeom>
                <a:avLst/>
                <a:gdLst>
                  <a:gd name="T0" fmla="*/ 30 w 365"/>
                  <a:gd name="T1" fmla="*/ 274 h 274"/>
                  <a:gd name="T2" fmla="*/ 0 w 365"/>
                  <a:gd name="T3" fmla="*/ 201 h 274"/>
                  <a:gd name="T4" fmla="*/ 4 w 365"/>
                  <a:gd name="T5" fmla="*/ 127 h 274"/>
                  <a:gd name="T6" fmla="*/ 131 w 365"/>
                  <a:gd name="T7" fmla="*/ 49 h 274"/>
                  <a:gd name="T8" fmla="*/ 280 w 365"/>
                  <a:gd name="T9" fmla="*/ 0 h 274"/>
                  <a:gd name="T10" fmla="*/ 348 w 365"/>
                  <a:gd name="T11" fmla="*/ 6 h 274"/>
                  <a:gd name="T12" fmla="*/ 365 w 365"/>
                  <a:gd name="T13" fmla="*/ 76 h 274"/>
                  <a:gd name="T14" fmla="*/ 286 w 365"/>
                  <a:gd name="T15" fmla="*/ 114 h 274"/>
                  <a:gd name="T16" fmla="*/ 92 w 365"/>
                  <a:gd name="T17" fmla="*/ 223 h 274"/>
                  <a:gd name="T18" fmla="*/ 30 w 365"/>
                  <a:gd name="T19" fmla="*/ 274 h 274"/>
                  <a:gd name="T20" fmla="*/ 30 w 365"/>
                  <a:gd name="T21" fmla="*/ 274 h 2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5"/>
                  <a:gd name="T34" fmla="*/ 0 h 274"/>
                  <a:gd name="T35" fmla="*/ 365 w 365"/>
                  <a:gd name="T36" fmla="*/ 274 h 27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5" h="274">
                    <a:moveTo>
                      <a:pt x="30" y="274"/>
                    </a:moveTo>
                    <a:lnTo>
                      <a:pt x="0" y="201"/>
                    </a:lnTo>
                    <a:lnTo>
                      <a:pt x="4" y="127"/>
                    </a:lnTo>
                    <a:lnTo>
                      <a:pt x="131" y="49"/>
                    </a:lnTo>
                    <a:lnTo>
                      <a:pt x="280" y="0"/>
                    </a:lnTo>
                    <a:lnTo>
                      <a:pt x="348" y="6"/>
                    </a:lnTo>
                    <a:lnTo>
                      <a:pt x="365" y="76"/>
                    </a:lnTo>
                    <a:lnTo>
                      <a:pt x="286" y="114"/>
                    </a:lnTo>
                    <a:lnTo>
                      <a:pt x="92" y="223"/>
                    </a:lnTo>
                    <a:lnTo>
                      <a:pt x="30" y="274"/>
                    </a:lnTo>
                    <a:close/>
                  </a:path>
                </a:pathLst>
              </a:custGeom>
              <a:solidFill>
                <a:srgbClr val="75C2A6"/>
              </a:solidFill>
              <a:ln w="9525">
                <a:noFill/>
                <a:round/>
                <a:headEnd/>
                <a:tailEnd/>
              </a:ln>
            </p:spPr>
            <p:txBody>
              <a:bodyPr/>
              <a:lstStyle/>
              <a:p>
                <a:endParaRPr lang="en-US" dirty="0"/>
              </a:p>
            </p:txBody>
          </p:sp>
          <p:sp>
            <p:nvSpPr>
              <p:cNvPr id="86" name="Freeform 542"/>
              <p:cNvSpPr>
                <a:spLocks/>
              </p:cNvSpPr>
              <p:nvPr/>
            </p:nvSpPr>
            <p:spPr bwMode="auto">
              <a:xfrm>
                <a:off x="4080" y="965"/>
                <a:ext cx="66" cy="40"/>
              </a:xfrm>
              <a:custGeom>
                <a:avLst/>
                <a:gdLst>
                  <a:gd name="T0" fmla="*/ 326 w 326"/>
                  <a:gd name="T1" fmla="*/ 0 h 200"/>
                  <a:gd name="T2" fmla="*/ 27 w 326"/>
                  <a:gd name="T3" fmla="*/ 117 h 200"/>
                  <a:gd name="T4" fmla="*/ 0 w 326"/>
                  <a:gd name="T5" fmla="*/ 158 h 200"/>
                  <a:gd name="T6" fmla="*/ 34 w 326"/>
                  <a:gd name="T7" fmla="*/ 200 h 200"/>
                  <a:gd name="T8" fmla="*/ 320 w 326"/>
                  <a:gd name="T9" fmla="*/ 60 h 200"/>
                  <a:gd name="T10" fmla="*/ 326 w 326"/>
                  <a:gd name="T11" fmla="*/ 0 h 200"/>
                  <a:gd name="T12" fmla="*/ 326 w 326"/>
                  <a:gd name="T13" fmla="*/ 0 h 200"/>
                  <a:gd name="T14" fmla="*/ 0 60000 65536"/>
                  <a:gd name="T15" fmla="*/ 0 60000 65536"/>
                  <a:gd name="T16" fmla="*/ 0 60000 65536"/>
                  <a:gd name="T17" fmla="*/ 0 60000 65536"/>
                  <a:gd name="T18" fmla="*/ 0 60000 65536"/>
                  <a:gd name="T19" fmla="*/ 0 60000 65536"/>
                  <a:gd name="T20" fmla="*/ 0 60000 65536"/>
                  <a:gd name="T21" fmla="*/ 0 w 326"/>
                  <a:gd name="T22" fmla="*/ 0 h 200"/>
                  <a:gd name="T23" fmla="*/ 326 w 326"/>
                  <a:gd name="T24" fmla="*/ 200 h 2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6" h="200">
                    <a:moveTo>
                      <a:pt x="326" y="0"/>
                    </a:moveTo>
                    <a:lnTo>
                      <a:pt x="27" y="117"/>
                    </a:lnTo>
                    <a:lnTo>
                      <a:pt x="0" y="158"/>
                    </a:lnTo>
                    <a:lnTo>
                      <a:pt x="34" y="200"/>
                    </a:lnTo>
                    <a:lnTo>
                      <a:pt x="320" y="60"/>
                    </a:lnTo>
                    <a:lnTo>
                      <a:pt x="326" y="0"/>
                    </a:lnTo>
                    <a:close/>
                  </a:path>
                </a:pathLst>
              </a:custGeom>
              <a:solidFill>
                <a:srgbClr val="FFCA94"/>
              </a:solidFill>
              <a:ln w="9525">
                <a:noFill/>
                <a:round/>
                <a:headEnd/>
                <a:tailEnd/>
              </a:ln>
            </p:spPr>
            <p:txBody>
              <a:bodyPr/>
              <a:lstStyle/>
              <a:p>
                <a:endParaRPr lang="en-US" dirty="0"/>
              </a:p>
            </p:txBody>
          </p:sp>
          <p:sp>
            <p:nvSpPr>
              <p:cNvPr id="87" name="Freeform 543"/>
              <p:cNvSpPr>
                <a:spLocks/>
              </p:cNvSpPr>
              <p:nvPr/>
            </p:nvSpPr>
            <p:spPr bwMode="auto">
              <a:xfrm>
                <a:off x="4157" y="958"/>
                <a:ext cx="11" cy="14"/>
              </a:xfrm>
              <a:custGeom>
                <a:avLst/>
                <a:gdLst>
                  <a:gd name="T0" fmla="*/ 22 w 55"/>
                  <a:gd name="T1" fmla="*/ 0 h 71"/>
                  <a:gd name="T2" fmla="*/ 55 w 55"/>
                  <a:gd name="T3" fmla="*/ 56 h 71"/>
                  <a:gd name="T4" fmla="*/ 0 w 55"/>
                  <a:gd name="T5" fmla="*/ 71 h 71"/>
                  <a:gd name="T6" fmla="*/ 22 w 55"/>
                  <a:gd name="T7" fmla="*/ 0 h 71"/>
                  <a:gd name="T8" fmla="*/ 22 w 55"/>
                  <a:gd name="T9" fmla="*/ 0 h 71"/>
                  <a:gd name="T10" fmla="*/ 0 60000 65536"/>
                  <a:gd name="T11" fmla="*/ 0 60000 65536"/>
                  <a:gd name="T12" fmla="*/ 0 60000 65536"/>
                  <a:gd name="T13" fmla="*/ 0 60000 65536"/>
                  <a:gd name="T14" fmla="*/ 0 60000 65536"/>
                  <a:gd name="T15" fmla="*/ 0 w 55"/>
                  <a:gd name="T16" fmla="*/ 0 h 71"/>
                  <a:gd name="T17" fmla="*/ 55 w 55"/>
                  <a:gd name="T18" fmla="*/ 71 h 71"/>
                </a:gdLst>
                <a:ahLst/>
                <a:cxnLst>
                  <a:cxn ang="T10">
                    <a:pos x="T0" y="T1"/>
                  </a:cxn>
                  <a:cxn ang="T11">
                    <a:pos x="T2" y="T3"/>
                  </a:cxn>
                  <a:cxn ang="T12">
                    <a:pos x="T4" y="T5"/>
                  </a:cxn>
                  <a:cxn ang="T13">
                    <a:pos x="T6" y="T7"/>
                  </a:cxn>
                  <a:cxn ang="T14">
                    <a:pos x="T8" y="T9"/>
                  </a:cxn>
                </a:cxnLst>
                <a:rect l="T15" t="T16" r="T17" b="T18"/>
                <a:pathLst>
                  <a:path w="55" h="71">
                    <a:moveTo>
                      <a:pt x="22" y="0"/>
                    </a:moveTo>
                    <a:lnTo>
                      <a:pt x="55" y="56"/>
                    </a:lnTo>
                    <a:lnTo>
                      <a:pt x="0" y="71"/>
                    </a:lnTo>
                    <a:lnTo>
                      <a:pt x="22" y="0"/>
                    </a:lnTo>
                    <a:close/>
                  </a:path>
                </a:pathLst>
              </a:custGeom>
              <a:solidFill>
                <a:srgbClr val="FFCA94"/>
              </a:solidFill>
              <a:ln w="9525">
                <a:noFill/>
                <a:round/>
                <a:headEnd/>
                <a:tailEnd/>
              </a:ln>
            </p:spPr>
            <p:txBody>
              <a:bodyPr/>
              <a:lstStyle/>
              <a:p>
                <a:endParaRPr lang="en-US" dirty="0"/>
              </a:p>
            </p:txBody>
          </p:sp>
          <p:sp>
            <p:nvSpPr>
              <p:cNvPr id="88" name="Freeform 544"/>
              <p:cNvSpPr>
                <a:spLocks/>
              </p:cNvSpPr>
              <p:nvPr/>
            </p:nvSpPr>
            <p:spPr bwMode="auto">
              <a:xfrm>
                <a:off x="4303" y="876"/>
                <a:ext cx="90" cy="48"/>
              </a:xfrm>
              <a:custGeom>
                <a:avLst/>
                <a:gdLst>
                  <a:gd name="T0" fmla="*/ 88 w 450"/>
                  <a:gd name="T1" fmla="*/ 0 h 243"/>
                  <a:gd name="T2" fmla="*/ 132 w 450"/>
                  <a:gd name="T3" fmla="*/ 77 h 243"/>
                  <a:gd name="T4" fmla="*/ 269 w 450"/>
                  <a:gd name="T5" fmla="*/ 90 h 243"/>
                  <a:gd name="T6" fmla="*/ 378 w 450"/>
                  <a:gd name="T7" fmla="*/ 54 h 243"/>
                  <a:gd name="T8" fmla="*/ 417 w 450"/>
                  <a:gd name="T9" fmla="*/ 85 h 243"/>
                  <a:gd name="T10" fmla="*/ 450 w 450"/>
                  <a:gd name="T11" fmla="*/ 138 h 243"/>
                  <a:gd name="T12" fmla="*/ 344 w 450"/>
                  <a:gd name="T13" fmla="*/ 135 h 243"/>
                  <a:gd name="T14" fmla="*/ 331 w 450"/>
                  <a:gd name="T15" fmla="*/ 159 h 243"/>
                  <a:gd name="T16" fmla="*/ 380 w 450"/>
                  <a:gd name="T17" fmla="*/ 162 h 243"/>
                  <a:gd name="T18" fmla="*/ 394 w 450"/>
                  <a:gd name="T19" fmla="*/ 186 h 243"/>
                  <a:gd name="T20" fmla="*/ 436 w 450"/>
                  <a:gd name="T21" fmla="*/ 196 h 243"/>
                  <a:gd name="T22" fmla="*/ 400 w 450"/>
                  <a:gd name="T23" fmla="*/ 234 h 243"/>
                  <a:gd name="T24" fmla="*/ 328 w 450"/>
                  <a:gd name="T25" fmla="*/ 231 h 243"/>
                  <a:gd name="T26" fmla="*/ 255 w 450"/>
                  <a:gd name="T27" fmla="*/ 243 h 243"/>
                  <a:gd name="T28" fmla="*/ 239 w 450"/>
                  <a:gd name="T29" fmla="*/ 222 h 243"/>
                  <a:gd name="T30" fmla="*/ 209 w 450"/>
                  <a:gd name="T31" fmla="*/ 231 h 243"/>
                  <a:gd name="T32" fmla="*/ 163 w 450"/>
                  <a:gd name="T33" fmla="*/ 180 h 243"/>
                  <a:gd name="T34" fmla="*/ 167 w 450"/>
                  <a:gd name="T35" fmla="*/ 138 h 243"/>
                  <a:gd name="T36" fmla="*/ 0 w 450"/>
                  <a:gd name="T37" fmla="*/ 144 h 243"/>
                  <a:gd name="T38" fmla="*/ 45 w 450"/>
                  <a:gd name="T39" fmla="*/ 42 h 243"/>
                  <a:gd name="T40" fmla="*/ 88 w 450"/>
                  <a:gd name="T41" fmla="*/ 0 h 243"/>
                  <a:gd name="T42" fmla="*/ 88 w 450"/>
                  <a:gd name="T43" fmla="*/ 0 h 2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0"/>
                  <a:gd name="T67" fmla="*/ 0 h 243"/>
                  <a:gd name="T68" fmla="*/ 450 w 450"/>
                  <a:gd name="T69" fmla="*/ 243 h 24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0" h="243">
                    <a:moveTo>
                      <a:pt x="88" y="0"/>
                    </a:moveTo>
                    <a:lnTo>
                      <a:pt x="132" y="77"/>
                    </a:lnTo>
                    <a:lnTo>
                      <a:pt x="269" y="90"/>
                    </a:lnTo>
                    <a:lnTo>
                      <a:pt x="378" y="54"/>
                    </a:lnTo>
                    <a:lnTo>
                      <a:pt x="417" y="85"/>
                    </a:lnTo>
                    <a:lnTo>
                      <a:pt x="450" y="138"/>
                    </a:lnTo>
                    <a:lnTo>
                      <a:pt x="344" y="135"/>
                    </a:lnTo>
                    <a:lnTo>
                      <a:pt x="331" y="159"/>
                    </a:lnTo>
                    <a:lnTo>
                      <a:pt x="380" y="162"/>
                    </a:lnTo>
                    <a:lnTo>
                      <a:pt x="394" y="186"/>
                    </a:lnTo>
                    <a:lnTo>
                      <a:pt x="436" y="196"/>
                    </a:lnTo>
                    <a:lnTo>
                      <a:pt x="400" y="234"/>
                    </a:lnTo>
                    <a:lnTo>
                      <a:pt x="328" y="231"/>
                    </a:lnTo>
                    <a:lnTo>
                      <a:pt x="255" y="243"/>
                    </a:lnTo>
                    <a:lnTo>
                      <a:pt x="239" y="222"/>
                    </a:lnTo>
                    <a:lnTo>
                      <a:pt x="209" y="231"/>
                    </a:lnTo>
                    <a:lnTo>
                      <a:pt x="163" y="180"/>
                    </a:lnTo>
                    <a:lnTo>
                      <a:pt x="167" y="138"/>
                    </a:lnTo>
                    <a:lnTo>
                      <a:pt x="0" y="144"/>
                    </a:lnTo>
                    <a:lnTo>
                      <a:pt x="45" y="42"/>
                    </a:lnTo>
                    <a:lnTo>
                      <a:pt x="88" y="0"/>
                    </a:lnTo>
                    <a:close/>
                  </a:path>
                </a:pathLst>
              </a:custGeom>
              <a:solidFill>
                <a:srgbClr val="F2C2B0"/>
              </a:solidFill>
              <a:ln w="9525">
                <a:noFill/>
                <a:round/>
                <a:headEnd/>
                <a:tailEnd/>
              </a:ln>
            </p:spPr>
            <p:txBody>
              <a:bodyPr/>
              <a:lstStyle/>
              <a:p>
                <a:endParaRPr lang="en-US" dirty="0"/>
              </a:p>
            </p:txBody>
          </p:sp>
          <p:sp>
            <p:nvSpPr>
              <p:cNvPr id="89" name="Freeform 545"/>
              <p:cNvSpPr>
                <a:spLocks/>
              </p:cNvSpPr>
              <p:nvPr/>
            </p:nvSpPr>
            <p:spPr bwMode="auto">
              <a:xfrm>
                <a:off x="4265" y="913"/>
                <a:ext cx="40" cy="43"/>
              </a:xfrm>
              <a:custGeom>
                <a:avLst/>
                <a:gdLst>
                  <a:gd name="T0" fmla="*/ 72 w 200"/>
                  <a:gd name="T1" fmla="*/ 0 h 213"/>
                  <a:gd name="T2" fmla="*/ 154 w 200"/>
                  <a:gd name="T3" fmla="*/ 10 h 213"/>
                  <a:gd name="T4" fmla="*/ 200 w 200"/>
                  <a:gd name="T5" fmla="*/ 25 h 213"/>
                  <a:gd name="T6" fmla="*/ 197 w 200"/>
                  <a:gd name="T7" fmla="*/ 78 h 213"/>
                  <a:gd name="T8" fmla="*/ 161 w 200"/>
                  <a:gd name="T9" fmla="*/ 141 h 213"/>
                  <a:gd name="T10" fmla="*/ 135 w 200"/>
                  <a:gd name="T11" fmla="*/ 172 h 213"/>
                  <a:gd name="T12" fmla="*/ 135 w 200"/>
                  <a:gd name="T13" fmla="*/ 213 h 213"/>
                  <a:gd name="T14" fmla="*/ 94 w 200"/>
                  <a:gd name="T15" fmla="*/ 213 h 213"/>
                  <a:gd name="T16" fmla="*/ 36 w 200"/>
                  <a:gd name="T17" fmla="*/ 213 h 213"/>
                  <a:gd name="T18" fmla="*/ 0 w 200"/>
                  <a:gd name="T19" fmla="*/ 195 h 213"/>
                  <a:gd name="T20" fmla="*/ 42 w 200"/>
                  <a:gd name="T21" fmla="*/ 45 h 213"/>
                  <a:gd name="T22" fmla="*/ 72 w 200"/>
                  <a:gd name="T23" fmla="*/ 0 h 213"/>
                  <a:gd name="T24" fmla="*/ 72 w 200"/>
                  <a:gd name="T25" fmla="*/ 0 h 21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0"/>
                  <a:gd name="T40" fmla="*/ 0 h 213"/>
                  <a:gd name="T41" fmla="*/ 200 w 200"/>
                  <a:gd name="T42" fmla="*/ 213 h 21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0" h="213">
                    <a:moveTo>
                      <a:pt x="72" y="0"/>
                    </a:moveTo>
                    <a:lnTo>
                      <a:pt x="154" y="10"/>
                    </a:lnTo>
                    <a:lnTo>
                      <a:pt x="200" y="25"/>
                    </a:lnTo>
                    <a:lnTo>
                      <a:pt x="197" y="78"/>
                    </a:lnTo>
                    <a:lnTo>
                      <a:pt x="161" y="141"/>
                    </a:lnTo>
                    <a:lnTo>
                      <a:pt x="135" y="172"/>
                    </a:lnTo>
                    <a:lnTo>
                      <a:pt x="135" y="213"/>
                    </a:lnTo>
                    <a:lnTo>
                      <a:pt x="94" y="213"/>
                    </a:lnTo>
                    <a:lnTo>
                      <a:pt x="36" y="213"/>
                    </a:lnTo>
                    <a:lnTo>
                      <a:pt x="0" y="195"/>
                    </a:lnTo>
                    <a:lnTo>
                      <a:pt x="42" y="45"/>
                    </a:lnTo>
                    <a:lnTo>
                      <a:pt x="72" y="0"/>
                    </a:lnTo>
                    <a:close/>
                  </a:path>
                </a:pathLst>
              </a:custGeom>
              <a:solidFill>
                <a:srgbClr val="FFFFFF"/>
              </a:solidFill>
              <a:ln w="9525">
                <a:noFill/>
                <a:round/>
                <a:headEnd/>
                <a:tailEnd/>
              </a:ln>
            </p:spPr>
            <p:txBody>
              <a:bodyPr/>
              <a:lstStyle/>
              <a:p>
                <a:endParaRPr lang="en-US" dirty="0"/>
              </a:p>
            </p:txBody>
          </p:sp>
          <p:sp>
            <p:nvSpPr>
              <p:cNvPr id="90" name="Freeform 546"/>
              <p:cNvSpPr>
                <a:spLocks/>
              </p:cNvSpPr>
              <p:nvPr/>
            </p:nvSpPr>
            <p:spPr bwMode="auto">
              <a:xfrm>
                <a:off x="4261" y="915"/>
                <a:ext cx="30" cy="40"/>
              </a:xfrm>
              <a:custGeom>
                <a:avLst/>
                <a:gdLst>
                  <a:gd name="T0" fmla="*/ 135 w 149"/>
                  <a:gd name="T1" fmla="*/ 0 h 198"/>
                  <a:gd name="T2" fmla="*/ 79 w 149"/>
                  <a:gd name="T3" fmla="*/ 6 h 198"/>
                  <a:gd name="T4" fmla="*/ 57 w 149"/>
                  <a:gd name="T5" fmla="*/ 38 h 198"/>
                  <a:gd name="T6" fmla="*/ 27 w 149"/>
                  <a:gd name="T7" fmla="*/ 125 h 198"/>
                  <a:gd name="T8" fmla="*/ 0 w 149"/>
                  <a:gd name="T9" fmla="*/ 162 h 198"/>
                  <a:gd name="T10" fmla="*/ 27 w 149"/>
                  <a:gd name="T11" fmla="*/ 198 h 198"/>
                  <a:gd name="T12" fmla="*/ 83 w 149"/>
                  <a:gd name="T13" fmla="*/ 198 h 198"/>
                  <a:gd name="T14" fmla="*/ 77 w 149"/>
                  <a:gd name="T15" fmla="*/ 153 h 198"/>
                  <a:gd name="T16" fmla="*/ 107 w 149"/>
                  <a:gd name="T17" fmla="*/ 47 h 198"/>
                  <a:gd name="T18" fmla="*/ 149 w 149"/>
                  <a:gd name="T19" fmla="*/ 44 h 198"/>
                  <a:gd name="T20" fmla="*/ 109 w 149"/>
                  <a:gd name="T21" fmla="*/ 17 h 198"/>
                  <a:gd name="T22" fmla="*/ 135 w 149"/>
                  <a:gd name="T23" fmla="*/ 0 h 198"/>
                  <a:gd name="T24" fmla="*/ 135 w 149"/>
                  <a:gd name="T25" fmla="*/ 0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9"/>
                  <a:gd name="T40" fmla="*/ 0 h 198"/>
                  <a:gd name="T41" fmla="*/ 149 w 149"/>
                  <a:gd name="T42" fmla="*/ 198 h 19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9" h="198">
                    <a:moveTo>
                      <a:pt x="135" y="0"/>
                    </a:moveTo>
                    <a:lnTo>
                      <a:pt x="79" y="6"/>
                    </a:lnTo>
                    <a:lnTo>
                      <a:pt x="57" y="38"/>
                    </a:lnTo>
                    <a:lnTo>
                      <a:pt x="27" y="125"/>
                    </a:lnTo>
                    <a:lnTo>
                      <a:pt x="0" y="162"/>
                    </a:lnTo>
                    <a:lnTo>
                      <a:pt x="27" y="198"/>
                    </a:lnTo>
                    <a:lnTo>
                      <a:pt x="83" y="198"/>
                    </a:lnTo>
                    <a:lnTo>
                      <a:pt x="77" y="153"/>
                    </a:lnTo>
                    <a:lnTo>
                      <a:pt x="107" y="47"/>
                    </a:lnTo>
                    <a:lnTo>
                      <a:pt x="149" y="44"/>
                    </a:lnTo>
                    <a:lnTo>
                      <a:pt x="109" y="17"/>
                    </a:lnTo>
                    <a:lnTo>
                      <a:pt x="135" y="0"/>
                    </a:lnTo>
                    <a:close/>
                  </a:path>
                </a:pathLst>
              </a:custGeom>
              <a:solidFill>
                <a:srgbClr val="FFAB00"/>
              </a:solidFill>
              <a:ln w="9525">
                <a:noFill/>
                <a:round/>
                <a:headEnd/>
                <a:tailEnd/>
              </a:ln>
            </p:spPr>
            <p:txBody>
              <a:bodyPr/>
              <a:lstStyle/>
              <a:p>
                <a:endParaRPr lang="en-US" dirty="0"/>
              </a:p>
            </p:txBody>
          </p:sp>
          <p:sp>
            <p:nvSpPr>
              <p:cNvPr id="91" name="Freeform 547"/>
              <p:cNvSpPr>
                <a:spLocks/>
              </p:cNvSpPr>
              <p:nvPr/>
            </p:nvSpPr>
            <p:spPr bwMode="auto">
              <a:xfrm>
                <a:off x="4278" y="915"/>
                <a:ext cx="25" cy="42"/>
              </a:xfrm>
              <a:custGeom>
                <a:avLst/>
                <a:gdLst>
                  <a:gd name="T0" fmla="*/ 66 w 129"/>
                  <a:gd name="T1" fmla="*/ 0 h 207"/>
                  <a:gd name="T2" fmla="*/ 129 w 129"/>
                  <a:gd name="T3" fmla="*/ 15 h 207"/>
                  <a:gd name="T4" fmla="*/ 102 w 129"/>
                  <a:gd name="T5" fmla="*/ 42 h 207"/>
                  <a:gd name="T6" fmla="*/ 79 w 129"/>
                  <a:gd name="T7" fmla="*/ 123 h 207"/>
                  <a:gd name="T8" fmla="*/ 43 w 129"/>
                  <a:gd name="T9" fmla="*/ 151 h 207"/>
                  <a:gd name="T10" fmla="*/ 79 w 129"/>
                  <a:gd name="T11" fmla="*/ 189 h 207"/>
                  <a:gd name="T12" fmla="*/ 26 w 129"/>
                  <a:gd name="T13" fmla="*/ 207 h 207"/>
                  <a:gd name="T14" fmla="*/ 0 w 129"/>
                  <a:gd name="T15" fmla="*/ 160 h 207"/>
                  <a:gd name="T16" fmla="*/ 40 w 129"/>
                  <a:gd name="T17" fmla="*/ 114 h 207"/>
                  <a:gd name="T18" fmla="*/ 73 w 129"/>
                  <a:gd name="T19" fmla="*/ 42 h 207"/>
                  <a:gd name="T20" fmla="*/ 66 w 129"/>
                  <a:gd name="T21" fmla="*/ 0 h 207"/>
                  <a:gd name="T22" fmla="*/ 66 w 129"/>
                  <a:gd name="T23" fmla="*/ 0 h 20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
                  <a:gd name="T37" fmla="*/ 0 h 207"/>
                  <a:gd name="T38" fmla="*/ 129 w 129"/>
                  <a:gd name="T39" fmla="*/ 207 h 20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 h="207">
                    <a:moveTo>
                      <a:pt x="66" y="0"/>
                    </a:moveTo>
                    <a:lnTo>
                      <a:pt x="129" y="15"/>
                    </a:lnTo>
                    <a:lnTo>
                      <a:pt x="102" y="42"/>
                    </a:lnTo>
                    <a:lnTo>
                      <a:pt x="79" y="123"/>
                    </a:lnTo>
                    <a:lnTo>
                      <a:pt x="43" y="151"/>
                    </a:lnTo>
                    <a:lnTo>
                      <a:pt x="79" y="189"/>
                    </a:lnTo>
                    <a:lnTo>
                      <a:pt x="26" y="207"/>
                    </a:lnTo>
                    <a:lnTo>
                      <a:pt x="0" y="160"/>
                    </a:lnTo>
                    <a:lnTo>
                      <a:pt x="40" y="114"/>
                    </a:lnTo>
                    <a:lnTo>
                      <a:pt x="73" y="42"/>
                    </a:lnTo>
                    <a:lnTo>
                      <a:pt x="66" y="0"/>
                    </a:lnTo>
                    <a:close/>
                  </a:path>
                </a:pathLst>
              </a:custGeom>
              <a:solidFill>
                <a:srgbClr val="45E556"/>
              </a:solidFill>
              <a:ln w="9525">
                <a:noFill/>
                <a:round/>
                <a:headEnd/>
                <a:tailEnd/>
              </a:ln>
            </p:spPr>
            <p:txBody>
              <a:bodyPr/>
              <a:lstStyle/>
              <a:p>
                <a:endParaRPr lang="en-US" dirty="0"/>
              </a:p>
            </p:txBody>
          </p:sp>
          <p:sp>
            <p:nvSpPr>
              <p:cNvPr id="92" name="Freeform 548"/>
              <p:cNvSpPr>
                <a:spLocks/>
              </p:cNvSpPr>
              <p:nvPr/>
            </p:nvSpPr>
            <p:spPr bwMode="auto">
              <a:xfrm>
                <a:off x="4007" y="1057"/>
                <a:ext cx="73" cy="98"/>
              </a:xfrm>
              <a:custGeom>
                <a:avLst/>
                <a:gdLst>
                  <a:gd name="T0" fmla="*/ 264 w 368"/>
                  <a:gd name="T1" fmla="*/ 0 h 487"/>
                  <a:gd name="T2" fmla="*/ 328 w 368"/>
                  <a:gd name="T3" fmla="*/ 153 h 487"/>
                  <a:gd name="T4" fmla="*/ 221 w 368"/>
                  <a:gd name="T5" fmla="*/ 289 h 487"/>
                  <a:gd name="T6" fmla="*/ 221 w 368"/>
                  <a:gd name="T7" fmla="*/ 336 h 487"/>
                  <a:gd name="T8" fmla="*/ 300 w 368"/>
                  <a:gd name="T9" fmla="*/ 385 h 487"/>
                  <a:gd name="T10" fmla="*/ 368 w 368"/>
                  <a:gd name="T11" fmla="*/ 454 h 487"/>
                  <a:gd name="T12" fmla="*/ 362 w 368"/>
                  <a:gd name="T13" fmla="*/ 481 h 487"/>
                  <a:gd name="T14" fmla="*/ 122 w 368"/>
                  <a:gd name="T15" fmla="*/ 487 h 487"/>
                  <a:gd name="T16" fmla="*/ 82 w 368"/>
                  <a:gd name="T17" fmla="*/ 318 h 487"/>
                  <a:gd name="T18" fmla="*/ 46 w 368"/>
                  <a:gd name="T19" fmla="*/ 330 h 487"/>
                  <a:gd name="T20" fmla="*/ 0 w 368"/>
                  <a:gd name="T21" fmla="*/ 216 h 487"/>
                  <a:gd name="T22" fmla="*/ 60 w 368"/>
                  <a:gd name="T23" fmla="*/ 180 h 487"/>
                  <a:gd name="T24" fmla="*/ 165 w 368"/>
                  <a:gd name="T25" fmla="*/ 138 h 487"/>
                  <a:gd name="T26" fmla="*/ 264 w 368"/>
                  <a:gd name="T27" fmla="*/ 0 h 487"/>
                  <a:gd name="T28" fmla="*/ 264 w 368"/>
                  <a:gd name="T29" fmla="*/ 0 h 4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68"/>
                  <a:gd name="T46" fmla="*/ 0 h 487"/>
                  <a:gd name="T47" fmla="*/ 368 w 368"/>
                  <a:gd name="T48" fmla="*/ 487 h 48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68" h="487">
                    <a:moveTo>
                      <a:pt x="264" y="0"/>
                    </a:moveTo>
                    <a:lnTo>
                      <a:pt x="328" y="153"/>
                    </a:lnTo>
                    <a:lnTo>
                      <a:pt x="221" y="289"/>
                    </a:lnTo>
                    <a:lnTo>
                      <a:pt x="221" y="336"/>
                    </a:lnTo>
                    <a:lnTo>
                      <a:pt x="300" y="385"/>
                    </a:lnTo>
                    <a:lnTo>
                      <a:pt x="368" y="454"/>
                    </a:lnTo>
                    <a:lnTo>
                      <a:pt x="362" y="481"/>
                    </a:lnTo>
                    <a:lnTo>
                      <a:pt x="122" y="487"/>
                    </a:lnTo>
                    <a:lnTo>
                      <a:pt x="82" y="318"/>
                    </a:lnTo>
                    <a:lnTo>
                      <a:pt x="46" y="330"/>
                    </a:lnTo>
                    <a:lnTo>
                      <a:pt x="0" y="216"/>
                    </a:lnTo>
                    <a:lnTo>
                      <a:pt x="60" y="180"/>
                    </a:lnTo>
                    <a:lnTo>
                      <a:pt x="165" y="138"/>
                    </a:lnTo>
                    <a:lnTo>
                      <a:pt x="264" y="0"/>
                    </a:lnTo>
                    <a:close/>
                  </a:path>
                </a:pathLst>
              </a:custGeom>
              <a:solidFill>
                <a:srgbClr val="CC853D"/>
              </a:solidFill>
              <a:ln w="9525">
                <a:noFill/>
                <a:round/>
                <a:headEnd/>
                <a:tailEnd/>
              </a:ln>
            </p:spPr>
            <p:txBody>
              <a:bodyPr/>
              <a:lstStyle/>
              <a:p>
                <a:endParaRPr lang="en-US" dirty="0"/>
              </a:p>
            </p:txBody>
          </p:sp>
          <p:sp>
            <p:nvSpPr>
              <p:cNvPr id="93" name="Freeform 549"/>
              <p:cNvSpPr>
                <a:spLocks/>
              </p:cNvSpPr>
              <p:nvPr/>
            </p:nvSpPr>
            <p:spPr bwMode="auto">
              <a:xfrm>
                <a:off x="4259" y="1081"/>
                <a:ext cx="131" cy="87"/>
              </a:xfrm>
              <a:custGeom>
                <a:avLst/>
                <a:gdLst>
                  <a:gd name="T0" fmla="*/ 0 w 657"/>
                  <a:gd name="T1" fmla="*/ 52 h 435"/>
                  <a:gd name="T2" fmla="*/ 171 w 657"/>
                  <a:gd name="T3" fmla="*/ 0 h 435"/>
                  <a:gd name="T4" fmla="*/ 260 w 657"/>
                  <a:gd name="T5" fmla="*/ 103 h 435"/>
                  <a:gd name="T6" fmla="*/ 262 w 657"/>
                  <a:gd name="T7" fmla="*/ 201 h 435"/>
                  <a:gd name="T8" fmla="*/ 342 w 657"/>
                  <a:gd name="T9" fmla="*/ 226 h 435"/>
                  <a:gd name="T10" fmla="*/ 412 w 657"/>
                  <a:gd name="T11" fmla="*/ 198 h 435"/>
                  <a:gd name="T12" fmla="*/ 501 w 657"/>
                  <a:gd name="T13" fmla="*/ 177 h 435"/>
                  <a:gd name="T14" fmla="*/ 560 w 657"/>
                  <a:gd name="T15" fmla="*/ 193 h 435"/>
                  <a:gd name="T16" fmla="*/ 591 w 657"/>
                  <a:gd name="T17" fmla="*/ 230 h 435"/>
                  <a:gd name="T18" fmla="*/ 657 w 657"/>
                  <a:gd name="T19" fmla="*/ 297 h 435"/>
                  <a:gd name="T20" fmla="*/ 292 w 657"/>
                  <a:gd name="T21" fmla="*/ 342 h 435"/>
                  <a:gd name="T22" fmla="*/ 262 w 657"/>
                  <a:gd name="T23" fmla="*/ 388 h 435"/>
                  <a:gd name="T24" fmla="*/ 135 w 657"/>
                  <a:gd name="T25" fmla="*/ 435 h 435"/>
                  <a:gd name="T26" fmla="*/ 101 w 657"/>
                  <a:gd name="T27" fmla="*/ 411 h 435"/>
                  <a:gd name="T28" fmla="*/ 79 w 657"/>
                  <a:gd name="T29" fmla="*/ 321 h 435"/>
                  <a:gd name="T30" fmla="*/ 112 w 657"/>
                  <a:gd name="T31" fmla="*/ 228 h 435"/>
                  <a:gd name="T32" fmla="*/ 98 w 657"/>
                  <a:gd name="T33" fmla="*/ 168 h 435"/>
                  <a:gd name="T34" fmla="*/ 0 w 657"/>
                  <a:gd name="T35" fmla="*/ 52 h 435"/>
                  <a:gd name="T36" fmla="*/ 0 w 657"/>
                  <a:gd name="T37" fmla="*/ 52 h 4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57"/>
                  <a:gd name="T58" fmla="*/ 0 h 435"/>
                  <a:gd name="T59" fmla="*/ 657 w 657"/>
                  <a:gd name="T60" fmla="*/ 435 h 43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57" h="435">
                    <a:moveTo>
                      <a:pt x="0" y="52"/>
                    </a:moveTo>
                    <a:lnTo>
                      <a:pt x="171" y="0"/>
                    </a:lnTo>
                    <a:lnTo>
                      <a:pt x="260" y="103"/>
                    </a:lnTo>
                    <a:lnTo>
                      <a:pt x="262" y="201"/>
                    </a:lnTo>
                    <a:lnTo>
                      <a:pt x="342" y="226"/>
                    </a:lnTo>
                    <a:lnTo>
                      <a:pt x="412" y="198"/>
                    </a:lnTo>
                    <a:lnTo>
                      <a:pt x="501" y="177"/>
                    </a:lnTo>
                    <a:lnTo>
                      <a:pt x="560" y="193"/>
                    </a:lnTo>
                    <a:lnTo>
                      <a:pt x="591" y="230"/>
                    </a:lnTo>
                    <a:lnTo>
                      <a:pt x="657" y="297"/>
                    </a:lnTo>
                    <a:lnTo>
                      <a:pt x="292" y="342"/>
                    </a:lnTo>
                    <a:lnTo>
                      <a:pt x="262" y="388"/>
                    </a:lnTo>
                    <a:lnTo>
                      <a:pt x="135" y="435"/>
                    </a:lnTo>
                    <a:lnTo>
                      <a:pt x="101" y="411"/>
                    </a:lnTo>
                    <a:lnTo>
                      <a:pt x="79" y="321"/>
                    </a:lnTo>
                    <a:lnTo>
                      <a:pt x="112" y="228"/>
                    </a:lnTo>
                    <a:lnTo>
                      <a:pt x="98" y="168"/>
                    </a:lnTo>
                    <a:lnTo>
                      <a:pt x="0" y="52"/>
                    </a:lnTo>
                    <a:close/>
                  </a:path>
                </a:pathLst>
              </a:custGeom>
              <a:solidFill>
                <a:srgbClr val="CC853D"/>
              </a:solidFill>
              <a:ln w="9525">
                <a:noFill/>
                <a:round/>
                <a:headEnd/>
                <a:tailEnd/>
              </a:ln>
            </p:spPr>
            <p:txBody>
              <a:bodyPr/>
              <a:lstStyle/>
              <a:p>
                <a:endParaRPr lang="en-US" dirty="0"/>
              </a:p>
            </p:txBody>
          </p:sp>
          <p:sp>
            <p:nvSpPr>
              <p:cNvPr id="94" name="Freeform 550"/>
              <p:cNvSpPr>
                <a:spLocks/>
              </p:cNvSpPr>
              <p:nvPr/>
            </p:nvSpPr>
            <p:spPr bwMode="auto">
              <a:xfrm>
                <a:off x="4216" y="665"/>
                <a:ext cx="88" cy="58"/>
              </a:xfrm>
              <a:custGeom>
                <a:avLst/>
                <a:gdLst>
                  <a:gd name="T0" fmla="*/ 444 w 444"/>
                  <a:gd name="T1" fmla="*/ 89 h 289"/>
                  <a:gd name="T2" fmla="*/ 413 w 444"/>
                  <a:gd name="T3" fmla="*/ 16 h 289"/>
                  <a:gd name="T4" fmla="*/ 396 w 444"/>
                  <a:gd name="T5" fmla="*/ 0 h 289"/>
                  <a:gd name="T6" fmla="*/ 322 w 444"/>
                  <a:gd name="T7" fmla="*/ 3 h 289"/>
                  <a:gd name="T8" fmla="*/ 137 w 444"/>
                  <a:gd name="T9" fmla="*/ 59 h 289"/>
                  <a:gd name="T10" fmla="*/ 30 w 444"/>
                  <a:gd name="T11" fmla="*/ 119 h 289"/>
                  <a:gd name="T12" fmla="*/ 0 w 444"/>
                  <a:gd name="T13" fmla="*/ 158 h 289"/>
                  <a:gd name="T14" fmla="*/ 50 w 444"/>
                  <a:gd name="T15" fmla="*/ 225 h 289"/>
                  <a:gd name="T16" fmla="*/ 87 w 444"/>
                  <a:gd name="T17" fmla="*/ 289 h 289"/>
                  <a:gd name="T18" fmla="*/ 72 w 444"/>
                  <a:gd name="T19" fmla="*/ 216 h 289"/>
                  <a:gd name="T20" fmla="*/ 35 w 444"/>
                  <a:gd name="T21" fmla="*/ 159 h 289"/>
                  <a:gd name="T22" fmla="*/ 80 w 444"/>
                  <a:gd name="T23" fmla="*/ 119 h 289"/>
                  <a:gd name="T24" fmla="*/ 155 w 444"/>
                  <a:gd name="T25" fmla="*/ 75 h 289"/>
                  <a:gd name="T26" fmla="*/ 330 w 444"/>
                  <a:gd name="T27" fmla="*/ 16 h 289"/>
                  <a:gd name="T28" fmla="*/ 392 w 444"/>
                  <a:gd name="T29" fmla="*/ 17 h 289"/>
                  <a:gd name="T30" fmla="*/ 415 w 444"/>
                  <a:gd name="T31" fmla="*/ 103 h 289"/>
                  <a:gd name="T32" fmla="*/ 444 w 444"/>
                  <a:gd name="T33" fmla="*/ 89 h 289"/>
                  <a:gd name="T34" fmla="*/ 444 w 444"/>
                  <a:gd name="T35" fmla="*/ 89 h 28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44"/>
                  <a:gd name="T55" fmla="*/ 0 h 289"/>
                  <a:gd name="T56" fmla="*/ 444 w 444"/>
                  <a:gd name="T57" fmla="*/ 289 h 28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44" h="289">
                    <a:moveTo>
                      <a:pt x="444" y="89"/>
                    </a:moveTo>
                    <a:lnTo>
                      <a:pt x="413" y="16"/>
                    </a:lnTo>
                    <a:lnTo>
                      <a:pt x="396" y="0"/>
                    </a:lnTo>
                    <a:lnTo>
                      <a:pt x="322" y="3"/>
                    </a:lnTo>
                    <a:lnTo>
                      <a:pt x="137" y="59"/>
                    </a:lnTo>
                    <a:lnTo>
                      <a:pt x="30" y="119"/>
                    </a:lnTo>
                    <a:lnTo>
                      <a:pt x="0" y="158"/>
                    </a:lnTo>
                    <a:lnTo>
                      <a:pt x="50" y="225"/>
                    </a:lnTo>
                    <a:lnTo>
                      <a:pt x="87" y="289"/>
                    </a:lnTo>
                    <a:lnTo>
                      <a:pt x="72" y="216"/>
                    </a:lnTo>
                    <a:lnTo>
                      <a:pt x="35" y="159"/>
                    </a:lnTo>
                    <a:lnTo>
                      <a:pt x="80" y="119"/>
                    </a:lnTo>
                    <a:lnTo>
                      <a:pt x="155" y="75"/>
                    </a:lnTo>
                    <a:lnTo>
                      <a:pt x="330" y="16"/>
                    </a:lnTo>
                    <a:lnTo>
                      <a:pt x="392" y="17"/>
                    </a:lnTo>
                    <a:lnTo>
                      <a:pt x="415" y="103"/>
                    </a:lnTo>
                    <a:lnTo>
                      <a:pt x="444" y="89"/>
                    </a:lnTo>
                    <a:close/>
                  </a:path>
                </a:pathLst>
              </a:custGeom>
              <a:solidFill>
                <a:srgbClr val="000000"/>
              </a:solidFill>
              <a:ln w="9525">
                <a:noFill/>
                <a:round/>
                <a:headEnd/>
                <a:tailEnd/>
              </a:ln>
            </p:spPr>
            <p:txBody>
              <a:bodyPr/>
              <a:lstStyle/>
              <a:p>
                <a:endParaRPr lang="en-US" dirty="0"/>
              </a:p>
            </p:txBody>
          </p:sp>
          <p:sp>
            <p:nvSpPr>
              <p:cNvPr id="95" name="Freeform 551"/>
              <p:cNvSpPr>
                <a:spLocks/>
              </p:cNvSpPr>
              <p:nvPr/>
            </p:nvSpPr>
            <p:spPr bwMode="auto">
              <a:xfrm>
                <a:off x="4237" y="678"/>
                <a:ext cx="107" cy="46"/>
              </a:xfrm>
              <a:custGeom>
                <a:avLst/>
                <a:gdLst>
                  <a:gd name="T0" fmla="*/ 21 w 535"/>
                  <a:gd name="T1" fmla="*/ 199 h 228"/>
                  <a:gd name="T2" fmla="*/ 92 w 535"/>
                  <a:gd name="T3" fmla="*/ 150 h 228"/>
                  <a:gd name="T4" fmla="*/ 279 w 535"/>
                  <a:gd name="T5" fmla="*/ 40 h 228"/>
                  <a:gd name="T6" fmla="*/ 377 w 535"/>
                  <a:gd name="T7" fmla="*/ 1 h 228"/>
                  <a:gd name="T8" fmla="*/ 422 w 535"/>
                  <a:gd name="T9" fmla="*/ 0 h 228"/>
                  <a:gd name="T10" fmla="*/ 518 w 535"/>
                  <a:gd name="T11" fmla="*/ 52 h 228"/>
                  <a:gd name="T12" fmla="*/ 535 w 535"/>
                  <a:gd name="T13" fmla="*/ 62 h 228"/>
                  <a:gd name="T14" fmla="*/ 529 w 535"/>
                  <a:gd name="T15" fmla="*/ 81 h 228"/>
                  <a:gd name="T16" fmla="*/ 443 w 535"/>
                  <a:gd name="T17" fmla="*/ 134 h 228"/>
                  <a:gd name="T18" fmla="*/ 437 w 535"/>
                  <a:gd name="T19" fmla="*/ 123 h 228"/>
                  <a:gd name="T20" fmla="*/ 513 w 535"/>
                  <a:gd name="T21" fmla="*/ 65 h 228"/>
                  <a:gd name="T22" fmla="*/ 401 w 535"/>
                  <a:gd name="T23" fmla="*/ 21 h 228"/>
                  <a:gd name="T24" fmla="*/ 268 w 535"/>
                  <a:gd name="T25" fmla="*/ 70 h 228"/>
                  <a:gd name="T26" fmla="*/ 79 w 535"/>
                  <a:gd name="T27" fmla="*/ 173 h 228"/>
                  <a:gd name="T28" fmla="*/ 0 w 535"/>
                  <a:gd name="T29" fmla="*/ 228 h 228"/>
                  <a:gd name="T30" fmla="*/ 21 w 535"/>
                  <a:gd name="T31" fmla="*/ 199 h 228"/>
                  <a:gd name="T32" fmla="*/ 21 w 535"/>
                  <a:gd name="T33" fmla="*/ 199 h 2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5"/>
                  <a:gd name="T52" fmla="*/ 0 h 228"/>
                  <a:gd name="T53" fmla="*/ 535 w 535"/>
                  <a:gd name="T54" fmla="*/ 228 h 2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5" h="228">
                    <a:moveTo>
                      <a:pt x="21" y="199"/>
                    </a:moveTo>
                    <a:lnTo>
                      <a:pt x="92" y="150"/>
                    </a:lnTo>
                    <a:lnTo>
                      <a:pt x="279" y="40"/>
                    </a:lnTo>
                    <a:lnTo>
                      <a:pt x="377" y="1"/>
                    </a:lnTo>
                    <a:lnTo>
                      <a:pt x="422" y="0"/>
                    </a:lnTo>
                    <a:lnTo>
                      <a:pt x="518" y="52"/>
                    </a:lnTo>
                    <a:lnTo>
                      <a:pt x="535" y="62"/>
                    </a:lnTo>
                    <a:lnTo>
                      <a:pt x="529" y="81"/>
                    </a:lnTo>
                    <a:lnTo>
                      <a:pt x="443" y="134"/>
                    </a:lnTo>
                    <a:lnTo>
                      <a:pt x="437" y="123"/>
                    </a:lnTo>
                    <a:lnTo>
                      <a:pt x="513" y="65"/>
                    </a:lnTo>
                    <a:lnTo>
                      <a:pt x="401" y="21"/>
                    </a:lnTo>
                    <a:lnTo>
                      <a:pt x="268" y="70"/>
                    </a:lnTo>
                    <a:lnTo>
                      <a:pt x="79" y="173"/>
                    </a:lnTo>
                    <a:lnTo>
                      <a:pt x="0" y="228"/>
                    </a:lnTo>
                    <a:lnTo>
                      <a:pt x="21" y="199"/>
                    </a:lnTo>
                    <a:close/>
                  </a:path>
                </a:pathLst>
              </a:custGeom>
              <a:solidFill>
                <a:srgbClr val="000000"/>
              </a:solidFill>
              <a:ln w="9525">
                <a:noFill/>
                <a:round/>
                <a:headEnd/>
                <a:tailEnd/>
              </a:ln>
            </p:spPr>
            <p:txBody>
              <a:bodyPr/>
              <a:lstStyle/>
              <a:p>
                <a:endParaRPr lang="en-US" dirty="0"/>
              </a:p>
            </p:txBody>
          </p:sp>
          <p:sp>
            <p:nvSpPr>
              <p:cNvPr id="96" name="Freeform 552"/>
              <p:cNvSpPr>
                <a:spLocks/>
              </p:cNvSpPr>
              <p:nvPr/>
            </p:nvSpPr>
            <p:spPr bwMode="auto">
              <a:xfrm>
                <a:off x="4243" y="710"/>
                <a:ext cx="18" cy="31"/>
              </a:xfrm>
              <a:custGeom>
                <a:avLst/>
                <a:gdLst>
                  <a:gd name="T0" fmla="*/ 67 w 90"/>
                  <a:gd name="T1" fmla="*/ 0 h 154"/>
                  <a:gd name="T2" fmla="*/ 54 w 90"/>
                  <a:gd name="T3" fmla="*/ 30 h 154"/>
                  <a:gd name="T4" fmla="*/ 54 w 90"/>
                  <a:gd name="T5" fmla="*/ 61 h 154"/>
                  <a:gd name="T6" fmla="*/ 62 w 90"/>
                  <a:gd name="T7" fmla="*/ 94 h 154"/>
                  <a:gd name="T8" fmla="*/ 76 w 90"/>
                  <a:gd name="T9" fmla="*/ 121 h 154"/>
                  <a:gd name="T10" fmla="*/ 90 w 90"/>
                  <a:gd name="T11" fmla="*/ 127 h 154"/>
                  <a:gd name="T12" fmla="*/ 43 w 90"/>
                  <a:gd name="T13" fmla="*/ 154 h 154"/>
                  <a:gd name="T14" fmla="*/ 32 w 90"/>
                  <a:gd name="T15" fmla="*/ 148 h 154"/>
                  <a:gd name="T16" fmla="*/ 0 w 90"/>
                  <a:gd name="T17" fmla="*/ 36 h 154"/>
                  <a:gd name="T18" fmla="*/ 67 w 90"/>
                  <a:gd name="T19" fmla="*/ 0 h 154"/>
                  <a:gd name="T20" fmla="*/ 67 w 90"/>
                  <a:gd name="T21" fmla="*/ 0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154"/>
                  <a:gd name="T35" fmla="*/ 90 w 90"/>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154">
                    <a:moveTo>
                      <a:pt x="67" y="0"/>
                    </a:moveTo>
                    <a:lnTo>
                      <a:pt x="54" y="30"/>
                    </a:lnTo>
                    <a:lnTo>
                      <a:pt x="54" y="61"/>
                    </a:lnTo>
                    <a:lnTo>
                      <a:pt x="62" y="94"/>
                    </a:lnTo>
                    <a:lnTo>
                      <a:pt x="76" y="121"/>
                    </a:lnTo>
                    <a:lnTo>
                      <a:pt x="90" y="127"/>
                    </a:lnTo>
                    <a:lnTo>
                      <a:pt x="43" y="154"/>
                    </a:lnTo>
                    <a:lnTo>
                      <a:pt x="32" y="148"/>
                    </a:lnTo>
                    <a:lnTo>
                      <a:pt x="0" y="36"/>
                    </a:lnTo>
                    <a:lnTo>
                      <a:pt x="67" y="0"/>
                    </a:lnTo>
                    <a:close/>
                  </a:path>
                </a:pathLst>
              </a:custGeom>
              <a:solidFill>
                <a:srgbClr val="000000"/>
              </a:solidFill>
              <a:ln w="9525">
                <a:noFill/>
                <a:round/>
                <a:headEnd/>
                <a:tailEnd/>
              </a:ln>
            </p:spPr>
            <p:txBody>
              <a:bodyPr/>
              <a:lstStyle/>
              <a:p>
                <a:endParaRPr lang="en-US" dirty="0"/>
              </a:p>
            </p:txBody>
          </p:sp>
          <p:sp>
            <p:nvSpPr>
              <p:cNvPr id="97" name="Freeform 553"/>
              <p:cNvSpPr>
                <a:spLocks/>
              </p:cNvSpPr>
              <p:nvPr/>
            </p:nvSpPr>
            <p:spPr bwMode="auto">
              <a:xfrm>
                <a:off x="4226" y="722"/>
                <a:ext cx="16" cy="25"/>
              </a:xfrm>
              <a:custGeom>
                <a:avLst/>
                <a:gdLst>
                  <a:gd name="T0" fmla="*/ 53 w 80"/>
                  <a:gd name="T1" fmla="*/ 0 h 125"/>
                  <a:gd name="T2" fmla="*/ 22 w 80"/>
                  <a:gd name="T3" fmla="*/ 2 h 125"/>
                  <a:gd name="T4" fmla="*/ 0 w 80"/>
                  <a:gd name="T5" fmla="*/ 21 h 125"/>
                  <a:gd name="T6" fmla="*/ 0 w 80"/>
                  <a:gd name="T7" fmla="*/ 57 h 125"/>
                  <a:gd name="T8" fmla="*/ 12 w 80"/>
                  <a:gd name="T9" fmla="*/ 99 h 125"/>
                  <a:gd name="T10" fmla="*/ 50 w 80"/>
                  <a:gd name="T11" fmla="*/ 125 h 125"/>
                  <a:gd name="T12" fmla="*/ 80 w 80"/>
                  <a:gd name="T13" fmla="*/ 111 h 125"/>
                  <a:gd name="T14" fmla="*/ 79 w 80"/>
                  <a:gd name="T15" fmla="*/ 97 h 125"/>
                  <a:gd name="T16" fmla="*/ 53 w 80"/>
                  <a:gd name="T17" fmla="*/ 99 h 125"/>
                  <a:gd name="T18" fmla="*/ 15 w 80"/>
                  <a:gd name="T19" fmla="*/ 62 h 125"/>
                  <a:gd name="T20" fmla="*/ 22 w 80"/>
                  <a:gd name="T21" fmla="*/ 13 h 125"/>
                  <a:gd name="T22" fmla="*/ 50 w 80"/>
                  <a:gd name="T23" fmla="*/ 11 h 125"/>
                  <a:gd name="T24" fmla="*/ 53 w 80"/>
                  <a:gd name="T25" fmla="*/ 0 h 125"/>
                  <a:gd name="T26" fmla="*/ 53 w 80"/>
                  <a:gd name="T27" fmla="*/ 0 h 1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0"/>
                  <a:gd name="T43" fmla="*/ 0 h 125"/>
                  <a:gd name="T44" fmla="*/ 80 w 80"/>
                  <a:gd name="T45" fmla="*/ 125 h 1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0" h="125">
                    <a:moveTo>
                      <a:pt x="53" y="0"/>
                    </a:moveTo>
                    <a:lnTo>
                      <a:pt x="22" y="2"/>
                    </a:lnTo>
                    <a:lnTo>
                      <a:pt x="0" y="21"/>
                    </a:lnTo>
                    <a:lnTo>
                      <a:pt x="0" y="57"/>
                    </a:lnTo>
                    <a:lnTo>
                      <a:pt x="12" y="99"/>
                    </a:lnTo>
                    <a:lnTo>
                      <a:pt x="50" y="125"/>
                    </a:lnTo>
                    <a:lnTo>
                      <a:pt x="80" y="111"/>
                    </a:lnTo>
                    <a:lnTo>
                      <a:pt x="79" y="97"/>
                    </a:lnTo>
                    <a:lnTo>
                      <a:pt x="53" y="99"/>
                    </a:lnTo>
                    <a:lnTo>
                      <a:pt x="15" y="62"/>
                    </a:lnTo>
                    <a:lnTo>
                      <a:pt x="22" y="13"/>
                    </a:lnTo>
                    <a:lnTo>
                      <a:pt x="50" y="11"/>
                    </a:lnTo>
                    <a:lnTo>
                      <a:pt x="53" y="0"/>
                    </a:lnTo>
                    <a:close/>
                  </a:path>
                </a:pathLst>
              </a:custGeom>
              <a:solidFill>
                <a:srgbClr val="000000"/>
              </a:solidFill>
              <a:ln w="9525">
                <a:noFill/>
                <a:round/>
                <a:headEnd/>
                <a:tailEnd/>
              </a:ln>
            </p:spPr>
            <p:txBody>
              <a:bodyPr/>
              <a:lstStyle/>
              <a:p>
                <a:endParaRPr lang="en-US" dirty="0"/>
              </a:p>
            </p:txBody>
          </p:sp>
          <p:sp>
            <p:nvSpPr>
              <p:cNvPr id="98" name="Freeform 554"/>
              <p:cNvSpPr>
                <a:spLocks/>
              </p:cNvSpPr>
              <p:nvPr/>
            </p:nvSpPr>
            <p:spPr bwMode="auto">
              <a:xfrm>
                <a:off x="4234" y="689"/>
                <a:ext cx="96" cy="104"/>
              </a:xfrm>
              <a:custGeom>
                <a:avLst/>
                <a:gdLst>
                  <a:gd name="T0" fmla="*/ 4 w 481"/>
                  <a:gd name="T1" fmla="*/ 285 h 518"/>
                  <a:gd name="T2" fmla="*/ 0 w 481"/>
                  <a:gd name="T3" fmla="*/ 325 h 518"/>
                  <a:gd name="T4" fmla="*/ 3 w 481"/>
                  <a:gd name="T5" fmla="*/ 380 h 518"/>
                  <a:gd name="T6" fmla="*/ 16 w 481"/>
                  <a:gd name="T7" fmla="*/ 416 h 518"/>
                  <a:gd name="T8" fmla="*/ 36 w 481"/>
                  <a:gd name="T9" fmla="*/ 447 h 518"/>
                  <a:gd name="T10" fmla="*/ 26 w 481"/>
                  <a:gd name="T11" fmla="*/ 497 h 518"/>
                  <a:gd name="T12" fmla="*/ 60 w 481"/>
                  <a:gd name="T13" fmla="*/ 465 h 518"/>
                  <a:gd name="T14" fmla="*/ 120 w 481"/>
                  <a:gd name="T15" fmla="*/ 496 h 518"/>
                  <a:gd name="T16" fmla="*/ 212 w 481"/>
                  <a:gd name="T17" fmla="*/ 513 h 518"/>
                  <a:gd name="T18" fmla="*/ 295 w 481"/>
                  <a:gd name="T19" fmla="*/ 518 h 518"/>
                  <a:gd name="T20" fmla="*/ 368 w 481"/>
                  <a:gd name="T21" fmla="*/ 499 h 518"/>
                  <a:gd name="T22" fmla="*/ 433 w 481"/>
                  <a:gd name="T23" fmla="*/ 463 h 518"/>
                  <a:gd name="T24" fmla="*/ 469 w 481"/>
                  <a:gd name="T25" fmla="*/ 416 h 518"/>
                  <a:gd name="T26" fmla="*/ 481 w 481"/>
                  <a:gd name="T27" fmla="*/ 344 h 518"/>
                  <a:gd name="T28" fmla="*/ 467 w 481"/>
                  <a:gd name="T29" fmla="*/ 277 h 518"/>
                  <a:gd name="T30" fmla="*/ 434 w 481"/>
                  <a:gd name="T31" fmla="*/ 219 h 518"/>
                  <a:gd name="T32" fmla="*/ 451 w 481"/>
                  <a:gd name="T33" fmla="*/ 162 h 518"/>
                  <a:gd name="T34" fmla="*/ 457 w 481"/>
                  <a:gd name="T35" fmla="*/ 110 h 518"/>
                  <a:gd name="T36" fmla="*/ 456 w 481"/>
                  <a:gd name="T37" fmla="*/ 78 h 518"/>
                  <a:gd name="T38" fmla="*/ 448 w 481"/>
                  <a:gd name="T39" fmla="*/ 51 h 518"/>
                  <a:gd name="T40" fmla="*/ 464 w 481"/>
                  <a:gd name="T41" fmla="*/ 34 h 518"/>
                  <a:gd name="T42" fmla="*/ 461 w 481"/>
                  <a:gd name="T43" fmla="*/ 0 h 518"/>
                  <a:gd name="T44" fmla="*/ 448 w 481"/>
                  <a:gd name="T45" fmla="*/ 7 h 518"/>
                  <a:gd name="T46" fmla="*/ 399 w 481"/>
                  <a:gd name="T47" fmla="*/ 9 h 518"/>
                  <a:gd name="T48" fmla="*/ 365 w 481"/>
                  <a:gd name="T49" fmla="*/ 9 h 518"/>
                  <a:gd name="T50" fmla="*/ 329 w 481"/>
                  <a:gd name="T51" fmla="*/ 23 h 518"/>
                  <a:gd name="T52" fmla="*/ 301 w 481"/>
                  <a:gd name="T53" fmla="*/ 38 h 518"/>
                  <a:gd name="T54" fmla="*/ 254 w 481"/>
                  <a:gd name="T55" fmla="*/ 70 h 518"/>
                  <a:gd name="T56" fmla="*/ 206 w 481"/>
                  <a:gd name="T57" fmla="*/ 85 h 518"/>
                  <a:gd name="T58" fmla="*/ 289 w 481"/>
                  <a:gd name="T59" fmla="*/ 78 h 518"/>
                  <a:gd name="T60" fmla="*/ 310 w 481"/>
                  <a:gd name="T61" fmla="*/ 72 h 518"/>
                  <a:gd name="T62" fmla="*/ 379 w 481"/>
                  <a:gd name="T63" fmla="*/ 32 h 518"/>
                  <a:gd name="T64" fmla="*/ 417 w 481"/>
                  <a:gd name="T65" fmla="*/ 23 h 518"/>
                  <a:gd name="T66" fmla="*/ 430 w 481"/>
                  <a:gd name="T67" fmla="*/ 23 h 518"/>
                  <a:gd name="T68" fmla="*/ 430 w 481"/>
                  <a:gd name="T69" fmla="*/ 37 h 518"/>
                  <a:gd name="T70" fmla="*/ 409 w 481"/>
                  <a:gd name="T71" fmla="*/ 55 h 518"/>
                  <a:gd name="T72" fmla="*/ 433 w 481"/>
                  <a:gd name="T73" fmla="*/ 55 h 518"/>
                  <a:gd name="T74" fmla="*/ 441 w 481"/>
                  <a:gd name="T75" fmla="*/ 85 h 518"/>
                  <a:gd name="T76" fmla="*/ 441 w 481"/>
                  <a:gd name="T77" fmla="*/ 127 h 518"/>
                  <a:gd name="T78" fmla="*/ 439 w 481"/>
                  <a:gd name="T79" fmla="*/ 163 h 518"/>
                  <a:gd name="T80" fmla="*/ 424 w 481"/>
                  <a:gd name="T81" fmla="*/ 205 h 518"/>
                  <a:gd name="T82" fmla="*/ 412 w 481"/>
                  <a:gd name="T83" fmla="*/ 225 h 518"/>
                  <a:gd name="T84" fmla="*/ 426 w 481"/>
                  <a:gd name="T85" fmla="*/ 237 h 518"/>
                  <a:gd name="T86" fmla="*/ 445 w 481"/>
                  <a:gd name="T87" fmla="*/ 276 h 518"/>
                  <a:gd name="T88" fmla="*/ 451 w 481"/>
                  <a:gd name="T89" fmla="*/ 329 h 518"/>
                  <a:gd name="T90" fmla="*/ 443 w 481"/>
                  <a:gd name="T91" fmla="*/ 384 h 518"/>
                  <a:gd name="T92" fmla="*/ 422 w 481"/>
                  <a:gd name="T93" fmla="*/ 428 h 518"/>
                  <a:gd name="T94" fmla="*/ 388 w 481"/>
                  <a:gd name="T95" fmla="*/ 462 h 518"/>
                  <a:gd name="T96" fmla="*/ 330 w 481"/>
                  <a:gd name="T97" fmla="*/ 492 h 518"/>
                  <a:gd name="T98" fmla="*/ 272 w 481"/>
                  <a:gd name="T99" fmla="*/ 498 h 518"/>
                  <a:gd name="T100" fmla="*/ 213 w 481"/>
                  <a:gd name="T101" fmla="*/ 498 h 518"/>
                  <a:gd name="T102" fmla="*/ 161 w 481"/>
                  <a:gd name="T103" fmla="*/ 484 h 518"/>
                  <a:gd name="T104" fmla="*/ 94 w 481"/>
                  <a:gd name="T105" fmla="*/ 462 h 518"/>
                  <a:gd name="T106" fmla="*/ 55 w 481"/>
                  <a:gd name="T107" fmla="*/ 433 h 518"/>
                  <a:gd name="T108" fmla="*/ 23 w 481"/>
                  <a:gd name="T109" fmla="*/ 380 h 518"/>
                  <a:gd name="T110" fmla="*/ 14 w 481"/>
                  <a:gd name="T111" fmla="*/ 324 h 518"/>
                  <a:gd name="T112" fmla="*/ 14 w 481"/>
                  <a:gd name="T113" fmla="*/ 275 h 518"/>
                  <a:gd name="T114" fmla="*/ 4 w 481"/>
                  <a:gd name="T115" fmla="*/ 285 h 518"/>
                  <a:gd name="T116" fmla="*/ 4 w 481"/>
                  <a:gd name="T117" fmla="*/ 285 h 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81"/>
                  <a:gd name="T178" fmla="*/ 0 h 518"/>
                  <a:gd name="T179" fmla="*/ 481 w 481"/>
                  <a:gd name="T180" fmla="*/ 518 h 51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81" h="518">
                    <a:moveTo>
                      <a:pt x="4" y="285"/>
                    </a:moveTo>
                    <a:lnTo>
                      <a:pt x="0" y="325"/>
                    </a:lnTo>
                    <a:lnTo>
                      <a:pt x="3" y="380"/>
                    </a:lnTo>
                    <a:lnTo>
                      <a:pt x="16" y="416"/>
                    </a:lnTo>
                    <a:lnTo>
                      <a:pt x="36" y="447"/>
                    </a:lnTo>
                    <a:lnTo>
                      <a:pt x="26" y="497"/>
                    </a:lnTo>
                    <a:lnTo>
                      <a:pt x="60" y="465"/>
                    </a:lnTo>
                    <a:lnTo>
                      <a:pt x="120" y="496"/>
                    </a:lnTo>
                    <a:lnTo>
                      <a:pt x="212" y="513"/>
                    </a:lnTo>
                    <a:lnTo>
                      <a:pt x="295" y="518"/>
                    </a:lnTo>
                    <a:lnTo>
                      <a:pt x="368" y="499"/>
                    </a:lnTo>
                    <a:lnTo>
                      <a:pt x="433" y="463"/>
                    </a:lnTo>
                    <a:lnTo>
                      <a:pt x="469" y="416"/>
                    </a:lnTo>
                    <a:lnTo>
                      <a:pt x="481" y="344"/>
                    </a:lnTo>
                    <a:lnTo>
                      <a:pt x="467" y="277"/>
                    </a:lnTo>
                    <a:lnTo>
                      <a:pt x="434" y="219"/>
                    </a:lnTo>
                    <a:lnTo>
                      <a:pt x="451" y="162"/>
                    </a:lnTo>
                    <a:lnTo>
                      <a:pt x="457" y="110"/>
                    </a:lnTo>
                    <a:lnTo>
                      <a:pt x="456" y="78"/>
                    </a:lnTo>
                    <a:lnTo>
                      <a:pt x="448" y="51"/>
                    </a:lnTo>
                    <a:lnTo>
                      <a:pt x="464" y="34"/>
                    </a:lnTo>
                    <a:lnTo>
                      <a:pt x="461" y="0"/>
                    </a:lnTo>
                    <a:lnTo>
                      <a:pt x="448" y="7"/>
                    </a:lnTo>
                    <a:lnTo>
                      <a:pt x="399" y="9"/>
                    </a:lnTo>
                    <a:lnTo>
                      <a:pt x="365" y="9"/>
                    </a:lnTo>
                    <a:lnTo>
                      <a:pt x="329" y="23"/>
                    </a:lnTo>
                    <a:lnTo>
                      <a:pt x="301" y="38"/>
                    </a:lnTo>
                    <a:lnTo>
                      <a:pt x="254" y="70"/>
                    </a:lnTo>
                    <a:lnTo>
                      <a:pt x="206" y="85"/>
                    </a:lnTo>
                    <a:lnTo>
                      <a:pt x="289" y="78"/>
                    </a:lnTo>
                    <a:lnTo>
                      <a:pt x="310" y="72"/>
                    </a:lnTo>
                    <a:lnTo>
                      <a:pt x="379" y="32"/>
                    </a:lnTo>
                    <a:lnTo>
                      <a:pt x="417" y="23"/>
                    </a:lnTo>
                    <a:lnTo>
                      <a:pt x="430" y="23"/>
                    </a:lnTo>
                    <a:lnTo>
                      <a:pt x="430" y="37"/>
                    </a:lnTo>
                    <a:lnTo>
                      <a:pt x="409" y="55"/>
                    </a:lnTo>
                    <a:lnTo>
                      <a:pt x="433" y="55"/>
                    </a:lnTo>
                    <a:lnTo>
                      <a:pt x="441" y="85"/>
                    </a:lnTo>
                    <a:lnTo>
                      <a:pt x="441" y="127"/>
                    </a:lnTo>
                    <a:lnTo>
                      <a:pt x="439" y="163"/>
                    </a:lnTo>
                    <a:lnTo>
                      <a:pt x="424" y="205"/>
                    </a:lnTo>
                    <a:lnTo>
                      <a:pt x="412" y="225"/>
                    </a:lnTo>
                    <a:lnTo>
                      <a:pt x="426" y="237"/>
                    </a:lnTo>
                    <a:lnTo>
                      <a:pt x="445" y="276"/>
                    </a:lnTo>
                    <a:lnTo>
                      <a:pt x="451" y="329"/>
                    </a:lnTo>
                    <a:lnTo>
                      <a:pt x="443" y="384"/>
                    </a:lnTo>
                    <a:lnTo>
                      <a:pt x="422" y="428"/>
                    </a:lnTo>
                    <a:lnTo>
                      <a:pt x="388" y="462"/>
                    </a:lnTo>
                    <a:lnTo>
                      <a:pt x="330" y="492"/>
                    </a:lnTo>
                    <a:lnTo>
                      <a:pt x="272" y="498"/>
                    </a:lnTo>
                    <a:lnTo>
                      <a:pt x="213" y="498"/>
                    </a:lnTo>
                    <a:lnTo>
                      <a:pt x="161" y="484"/>
                    </a:lnTo>
                    <a:lnTo>
                      <a:pt x="94" y="462"/>
                    </a:lnTo>
                    <a:lnTo>
                      <a:pt x="55" y="433"/>
                    </a:lnTo>
                    <a:lnTo>
                      <a:pt x="23" y="380"/>
                    </a:lnTo>
                    <a:lnTo>
                      <a:pt x="14" y="324"/>
                    </a:lnTo>
                    <a:lnTo>
                      <a:pt x="14" y="275"/>
                    </a:lnTo>
                    <a:lnTo>
                      <a:pt x="4" y="285"/>
                    </a:lnTo>
                    <a:close/>
                  </a:path>
                </a:pathLst>
              </a:custGeom>
              <a:solidFill>
                <a:srgbClr val="000000"/>
              </a:solidFill>
              <a:ln w="9525">
                <a:noFill/>
                <a:round/>
                <a:headEnd/>
                <a:tailEnd/>
              </a:ln>
            </p:spPr>
            <p:txBody>
              <a:bodyPr/>
              <a:lstStyle/>
              <a:p>
                <a:endParaRPr lang="en-US" dirty="0"/>
              </a:p>
            </p:txBody>
          </p:sp>
          <p:sp>
            <p:nvSpPr>
              <p:cNvPr id="99" name="Freeform 555"/>
              <p:cNvSpPr>
                <a:spLocks/>
              </p:cNvSpPr>
              <p:nvPr/>
            </p:nvSpPr>
            <p:spPr bwMode="auto">
              <a:xfrm>
                <a:off x="4237" y="792"/>
                <a:ext cx="30" cy="74"/>
              </a:xfrm>
              <a:custGeom>
                <a:avLst/>
                <a:gdLst>
                  <a:gd name="T0" fmla="*/ 58 w 153"/>
                  <a:gd name="T1" fmla="*/ 0 h 370"/>
                  <a:gd name="T2" fmla="*/ 42 w 153"/>
                  <a:gd name="T3" fmla="*/ 45 h 370"/>
                  <a:gd name="T4" fmla="*/ 0 w 153"/>
                  <a:gd name="T5" fmla="*/ 105 h 370"/>
                  <a:gd name="T6" fmla="*/ 65 w 153"/>
                  <a:gd name="T7" fmla="*/ 133 h 370"/>
                  <a:gd name="T8" fmla="*/ 18 w 153"/>
                  <a:gd name="T9" fmla="*/ 190 h 370"/>
                  <a:gd name="T10" fmla="*/ 62 w 153"/>
                  <a:gd name="T11" fmla="*/ 208 h 370"/>
                  <a:gd name="T12" fmla="*/ 122 w 153"/>
                  <a:gd name="T13" fmla="*/ 302 h 370"/>
                  <a:gd name="T14" fmla="*/ 146 w 153"/>
                  <a:gd name="T15" fmla="*/ 370 h 370"/>
                  <a:gd name="T16" fmla="*/ 153 w 153"/>
                  <a:gd name="T17" fmla="*/ 316 h 370"/>
                  <a:gd name="T18" fmla="*/ 119 w 153"/>
                  <a:gd name="T19" fmla="*/ 221 h 370"/>
                  <a:gd name="T20" fmla="*/ 69 w 153"/>
                  <a:gd name="T21" fmla="*/ 161 h 370"/>
                  <a:gd name="T22" fmla="*/ 93 w 153"/>
                  <a:gd name="T23" fmla="*/ 115 h 370"/>
                  <a:gd name="T24" fmla="*/ 27 w 153"/>
                  <a:gd name="T25" fmla="*/ 95 h 370"/>
                  <a:gd name="T26" fmla="*/ 69 w 153"/>
                  <a:gd name="T27" fmla="*/ 38 h 370"/>
                  <a:gd name="T28" fmla="*/ 58 w 153"/>
                  <a:gd name="T29" fmla="*/ 0 h 370"/>
                  <a:gd name="T30" fmla="*/ 58 w 153"/>
                  <a:gd name="T31" fmla="*/ 0 h 3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3"/>
                  <a:gd name="T49" fmla="*/ 0 h 370"/>
                  <a:gd name="T50" fmla="*/ 153 w 153"/>
                  <a:gd name="T51" fmla="*/ 370 h 3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3" h="370">
                    <a:moveTo>
                      <a:pt x="58" y="0"/>
                    </a:moveTo>
                    <a:lnTo>
                      <a:pt x="42" y="45"/>
                    </a:lnTo>
                    <a:lnTo>
                      <a:pt x="0" y="105"/>
                    </a:lnTo>
                    <a:lnTo>
                      <a:pt x="65" y="133"/>
                    </a:lnTo>
                    <a:lnTo>
                      <a:pt x="18" y="190"/>
                    </a:lnTo>
                    <a:lnTo>
                      <a:pt x="62" y="208"/>
                    </a:lnTo>
                    <a:lnTo>
                      <a:pt x="122" y="302"/>
                    </a:lnTo>
                    <a:lnTo>
                      <a:pt x="146" y="370"/>
                    </a:lnTo>
                    <a:lnTo>
                      <a:pt x="153" y="316"/>
                    </a:lnTo>
                    <a:lnTo>
                      <a:pt x="119" y="221"/>
                    </a:lnTo>
                    <a:lnTo>
                      <a:pt x="69" y="161"/>
                    </a:lnTo>
                    <a:lnTo>
                      <a:pt x="93" y="115"/>
                    </a:lnTo>
                    <a:lnTo>
                      <a:pt x="27" y="95"/>
                    </a:lnTo>
                    <a:lnTo>
                      <a:pt x="69" y="38"/>
                    </a:lnTo>
                    <a:lnTo>
                      <a:pt x="58" y="0"/>
                    </a:lnTo>
                    <a:close/>
                  </a:path>
                </a:pathLst>
              </a:custGeom>
              <a:solidFill>
                <a:srgbClr val="000000"/>
              </a:solidFill>
              <a:ln w="9525">
                <a:noFill/>
                <a:round/>
                <a:headEnd/>
                <a:tailEnd/>
              </a:ln>
            </p:spPr>
            <p:txBody>
              <a:bodyPr/>
              <a:lstStyle/>
              <a:p>
                <a:endParaRPr lang="en-US" dirty="0"/>
              </a:p>
            </p:txBody>
          </p:sp>
          <p:sp>
            <p:nvSpPr>
              <p:cNvPr id="100" name="Freeform 556"/>
              <p:cNvSpPr>
                <a:spLocks/>
              </p:cNvSpPr>
              <p:nvPr/>
            </p:nvSpPr>
            <p:spPr bwMode="auto">
              <a:xfrm>
                <a:off x="4250" y="792"/>
                <a:ext cx="40" cy="51"/>
              </a:xfrm>
              <a:custGeom>
                <a:avLst/>
                <a:gdLst>
                  <a:gd name="T0" fmla="*/ 0 w 201"/>
                  <a:gd name="T1" fmla="*/ 0 h 254"/>
                  <a:gd name="T2" fmla="*/ 54 w 201"/>
                  <a:gd name="T3" fmla="*/ 103 h 254"/>
                  <a:gd name="T4" fmla="*/ 86 w 201"/>
                  <a:gd name="T5" fmla="*/ 254 h 254"/>
                  <a:gd name="T6" fmla="*/ 81 w 201"/>
                  <a:gd name="T7" fmla="*/ 127 h 254"/>
                  <a:gd name="T8" fmla="*/ 144 w 201"/>
                  <a:gd name="T9" fmla="*/ 132 h 254"/>
                  <a:gd name="T10" fmla="*/ 201 w 201"/>
                  <a:gd name="T11" fmla="*/ 96 h 254"/>
                  <a:gd name="T12" fmla="*/ 124 w 201"/>
                  <a:gd name="T13" fmla="*/ 109 h 254"/>
                  <a:gd name="T14" fmla="*/ 73 w 201"/>
                  <a:gd name="T15" fmla="*/ 97 h 254"/>
                  <a:gd name="T16" fmla="*/ 0 w 201"/>
                  <a:gd name="T17" fmla="*/ 0 h 254"/>
                  <a:gd name="T18" fmla="*/ 0 w 201"/>
                  <a:gd name="T19" fmla="*/ 0 h 2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1"/>
                  <a:gd name="T31" fmla="*/ 0 h 254"/>
                  <a:gd name="T32" fmla="*/ 201 w 201"/>
                  <a:gd name="T33" fmla="*/ 254 h 2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1" h="254">
                    <a:moveTo>
                      <a:pt x="0" y="0"/>
                    </a:moveTo>
                    <a:lnTo>
                      <a:pt x="54" y="103"/>
                    </a:lnTo>
                    <a:lnTo>
                      <a:pt x="86" y="254"/>
                    </a:lnTo>
                    <a:lnTo>
                      <a:pt x="81" y="127"/>
                    </a:lnTo>
                    <a:lnTo>
                      <a:pt x="144" y="132"/>
                    </a:lnTo>
                    <a:lnTo>
                      <a:pt x="201" y="96"/>
                    </a:lnTo>
                    <a:lnTo>
                      <a:pt x="124" y="109"/>
                    </a:lnTo>
                    <a:lnTo>
                      <a:pt x="73" y="97"/>
                    </a:lnTo>
                    <a:lnTo>
                      <a:pt x="0" y="0"/>
                    </a:lnTo>
                    <a:close/>
                  </a:path>
                </a:pathLst>
              </a:custGeom>
              <a:solidFill>
                <a:srgbClr val="000000"/>
              </a:solidFill>
              <a:ln w="9525">
                <a:noFill/>
                <a:round/>
                <a:headEnd/>
                <a:tailEnd/>
              </a:ln>
            </p:spPr>
            <p:txBody>
              <a:bodyPr/>
              <a:lstStyle/>
              <a:p>
                <a:endParaRPr lang="en-US" dirty="0"/>
              </a:p>
            </p:txBody>
          </p:sp>
          <p:sp>
            <p:nvSpPr>
              <p:cNvPr id="101" name="Freeform 557"/>
              <p:cNvSpPr>
                <a:spLocks/>
              </p:cNvSpPr>
              <p:nvPr/>
            </p:nvSpPr>
            <p:spPr bwMode="auto">
              <a:xfrm>
                <a:off x="4245" y="789"/>
                <a:ext cx="70" cy="142"/>
              </a:xfrm>
              <a:custGeom>
                <a:avLst/>
                <a:gdLst>
                  <a:gd name="T0" fmla="*/ 250 w 350"/>
                  <a:gd name="T1" fmla="*/ 11 h 708"/>
                  <a:gd name="T2" fmla="*/ 261 w 350"/>
                  <a:gd name="T3" fmla="*/ 68 h 708"/>
                  <a:gd name="T4" fmla="*/ 254 w 350"/>
                  <a:gd name="T5" fmla="*/ 117 h 708"/>
                  <a:gd name="T6" fmla="*/ 208 w 350"/>
                  <a:gd name="T7" fmla="*/ 187 h 708"/>
                  <a:gd name="T8" fmla="*/ 162 w 350"/>
                  <a:gd name="T9" fmla="*/ 247 h 708"/>
                  <a:gd name="T10" fmla="*/ 250 w 350"/>
                  <a:gd name="T11" fmla="*/ 170 h 708"/>
                  <a:gd name="T12" fmla="*/ 288 w 350"/>
                  <a:gd name="T13" fmla="*/ 92 h 708"/>
                  <a:gd name="T14" fmla="*/ 323 w 350"/>
                  <a:gd name="T15" fmla="*/ 160 h 708"/>
                  <a:gd name="T16" fmla="*/ 285 w 350"/>
                  <a:gd name="T17" fmla="*/ 183 h 708"/>
                  <a:gd name="T18" fmla="*/ 285 w 350"/>
                  <a:gd name="T19" fmla="*/ 223 h 708"/>
                  <a:gd name="T20" fmla="*/ 250 w 350"/>
                  <a:gd name="T21" fmla="*/ 236 h 708"/>
                  <a:gd name="T22" fmla="*/ 170 w 350"/>
                  <a:gd name="T23" fmla="*/ 285 h 708"/>
                  <a:gd name="T24" fmla="*/ 100 w 350"/>
                  <a:gd name="T25" fmla="*/ 363 h 708"/>
                  <a:gd name="T26" fmla="*/ 69 w 350"/>
                  <a:gd name="T27" fmla="*/ 451 h 708"/>
                  <a:gd name="T28" fmla="*/ 73 w 350"/>
                  <a:gd name="T29" fmla="*/ 521 h 708"/>
                  <a:gd name="T30" fmla="*/ 69 w 350"/>
                  <a:gd name="T31" fmla="*/ 588 h 708"/>
                  <a:gd name="T32" fmla="*/ 31 w 350"/>
                  <a:gd name="T33" fmla="*/ 656 h 708"/>
                  <a:gd name="T34" fmla="*/ 0 w 350"/>
                  <a:gd name="T35" fmla="*/ 690 h 708"/>
                  <a:gd name="T36" fmla="*/ 16 w 350"/>
                  <a:gd name="T37" fmla="*/ 708 h 708"/>
                  <a:gd name="T38" fmla="*/ 73 w 350"/>
                  <a:gd name="T39" fmla="*/ 651 h 708"/>
                  <a:gd name="T40" fmla="*/ 88 w 350"/>
                  <a:gd name="T41" fmla="*/ 585 h 708"/>
                  <a:gd name="T42" fmla="*/ 88 w 350"/>
                  <a:gd name="T43" fmla="*/ 501 h 708"/>
                  <a:gd name="T44" fmla="*/ 96 w 350"/>
                  <a:gd name="T45" fmla="*/ 423 h 708"/>
                  <a:gd name="T46" fmla="*/ 150 w 350"/>
                  <a:gd name="T47" fmla="*/ 331 h 708"/>
                  <a:gd name="T48" fmla="*/ 243 w 350"/>
                  <a:gd name="T49" fmla="*/ 261 h 708"/>
                  <a:gd name="T50" fmla="*/ 312 w 350"/>
                  <a:gd name="T51" fmla="*/ 223 h 708"/>
                  <a:gd name="T52" fmla="*/ 312 w 350"/>
                  <a:gd name="T53" fmla="*/ 201 h 708"/>
                  <a:gd name="T54" fmla="*/ 350 w 350"/>
                  <a:gd name="T55" fmla="*/ 170 h 708"/>
                  <a:gd name="T56" fmla="*/ 281 w 350"/>
                  <a:gd name="T57" fmla="*/ 57 h 708"/>
                  <a:gd name="T58" fmla="*/ 281 w 350"/>
                  <a:gd name="T59" fmla="*/ 0 h 708"/>
                  <a:gd name="T60" fmla="*/ 250 w 350"/>
                  <a:gd name="T61" fmla="*/ 11 h 708"/>
                  <a:gd name="T62" fmla="*/ 250 w 350"/>
                  <a:gd name="T63" fmla="*/ 11 h 7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50"/>
                  <a:gd name="T97" fmla="*/ 0 h 708"/>
                  <a:gd name="T98" fmla="*/ 350 w 350"/>
                  <a:gd name="T99" fmla="*/ 708 h 70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50" h="708">
                    <a:moveTo>
                      <a:pt x="250" y="11"/>
                    </a:moveTo>
                    <a:lnTo>
                      <a:pt x="261" y="68"/>
                    </a:lnTo>
                    <a:lnTo>
                      <a:pt x="254" y="117"/>
                    </a:lnTo>
                    <a:lnTo>
                      <a:pt x="208" y="187"/>
                    </a:lnTo>
                    <a:lnTo>
                      <a:pt x="162" y="247"/>
                    </a:lnTo>
                    <a:lnTo>
                      <a:pt x="250" y="170"/>
                    </a:lnTo>
                    <a:lnTo>
                      <a:pt x="288" y="92"/>
                    </a:lnTo>
                    <a:lnTo>
                      <a:pt x="323" y="160"/>
                    </a:lnTo>
                    <a:lnTo>
                      <a:pt x="285" y="183"/>
                    </a:lnTo>
                    <a:lnTo>
                      <a:pt x="285" y="223"/>
                    </a:lnTo>
                    <a:lnTo>
                      <a:pt x="250" y="236"/>
                    </a:lnTo>
                    <a:lnTo>
                      <a:pt x="170" y="285"/>
                    </a:lnTo>
                    <a:lnTo>
                      <a:pt x="100" y="363"/>
                    </a:lnTo>
                    <a:lnTo>
                      <a:pt x="69" y="451"/>
                    </a:lnTo>
                    <a:lnTo>
                      <a:pt x="73" y="521"/>
                    </a:lnTo>
                    <a:lnTo>
                      <a:pt x="69" y="588"/>
                    </a:lnTo>
                    <a:lnTo>
                      <a:pt x="31" y="656"/>
                    </a:lnTo>
                    <a:lnTo>
                      <a:pt x="0" y="690"/>
                    </a:lnTo>
                    <a:lnTo>
                      <a:pt x="16" y="708"/>
                    </a:lnTo>
                    <a:lnTo>
                      <a:pt x="73" y="651"/>
                    </a:lnTo>
                    <a:lnTo>
                      <a:pt x="88" y="585"/>
                    </a:lnTo>
                    <a:lnTo>
                      <a:pt x="88" y="501"/>
                    </a:lnTo>
                    <a:lnTo>
                      <a:pt x="96" y="423"/>
                    </a:lnTo>
                    <a:lnTo>
                      <a:pt x="150" y="331"/>
                    </a:lnTo>
                    <a:lnTo>
                      <a:pt x="243" y="261"/>
                    </a:lnTo>
                    <a:lnTo>
                      <a:pt x="312" y="223"/>
                    </a:lnTo>
                    <a:lnTo>
                      <a:pt x="312" y="201"/>
                    </a:lnTo>
                    <a:lnTo>
                      <a:pt x="350" y="170"/>
                    </a:lnTo>
                    <a:lnTo>
                      <a:pt x="281" y="57"/>
                    </a:lnTo>
                    <a:lnTo>
                      <a:pt x="281" y="0"/>
                    </a:lnTo>
                    <a:lnTo>
                      <a:pt x="250" y="11"/>
                    </a:lnTo>
                    <a:close/>
                  </a:path>
                </a:pathLst>
              </a:custGeom>
              <a:solidFill>
                <a:srgbClr val="000000"/>
              </a:solidFill>
              <a:ln w="9525">
                <a:noFill/>
                <a:round/>
                <a:headEnd/>
                <a:tailEnd/>
              </a:ln>
            </p:spPr>
            <p:txBody>
              <a:bodyPr/>
              <a:lstStyle/>
              <a:p>
                <a:endParaRPr lang="en-US" dirty="0"/>
              </a:p>
            </p:txBody>
          </p:sp>
          <p:sp>
            <p:nvSpPr>
              <p:cNvPr id="102" name="Freeform 558"/>
              <p:cNvSpPr>
                <a:spLocks/>
              </p:cNvSpPr>
              <p:nvPr/>
            </p:nvSpPr>
            <p:spPr bwMode="auto">
              <a:xfrm>
                <a:off x="4207" y="784"/>
                <a:ext cx="34" cy="71"/>
              </a:xfrm>
              <a:custGeom>
                <a:avLst/>
                <a:gdLst>
                  <a:gd name="T0" fmla="*/ 41 w 171"/>
                  <a:gd name="T1" fmla="*/ 0 h 358"/>
                  <a:gd name="T2" fmla="*/ 0 w 171"/>
                  <a:gd name="T3" fmla="*/ 20 h 358"/>
                  <a:gd name="T4" fmla="*/ 31 w 171"/>
                  <a:gd name="T5" fmla="*/ 25 h 358"/>
                  <a:gd name="T6" fmla="*/ 47 w 171"/>
                  <a:gd name="T7" fmla="*/ 66 h 358"/>
                  <a:gd name="T8" fmla="*/ 62 w 171"/>
                  <a:gd name="T9" fmla="*/ 137 h 358"/>
                  <a:gd name="T10" fmla="*/ 47 w 171"/>
                  <a:gd name="T11" fmla="*/ 235 h 358"/>
                  <a:gd name="T12" fmla="*/ 29 w 171"/>
                  <a:gd name="T13" fmla="*/ 358 h 358"/>
                  <a:gd name="T14" fmla="*/ 62 w 171"/>
                  <a:gd name="T15" fmla="*/ 245 h 358"/>
                  <a:gd name="T16" fmla="*/ 93 w 171"/>
                  <a:gd name="T17" fmla="*/ 133 h 358"/>
                  <a:gd name="T18" fmla="*/ 82 w 171"/>
                  <a:gd name="T19" fmla="*/ 77 h 358"/>
                  <a:gd name="T20" fmla="*/ 54 w 171"/>
                  <a:gd name="T21" fmla="*/ 23 h 358"/>
                  <a:gd name="T22" fmla="*/ 117 w 171"/>
                  <a:gd name="T23" fmla="*/ 27 h 358"/>
                  <a:gd name="T24" fmla="*/ 151 w 171"/>
                  <a:gd name="T25" fmla="*/ 112 h 358"/>
                  <a:gd name="T26" fmla="*/ 144 w 171"/>
                  <a:gd name="T27" fmla="*/ 225 h 358"/>
                  <a:gd name="T28" fmla="*/ 120 w 171"/>
                  <a:gd name="T29" fmla="*/ 355 h 358"/>
                  <a:gd name="T30" fmla="*/ 159 w 171"/>
                  <a:gd name="T31" fmla="*/ 260 h 358"/>
                  <a:gd name="T32" fmla="*/ 171 w 171"/>
                  <a:gd name="T33" fmla="*/ 144 h 358"/>
                  <a:gd name="T34" fmla="*/ 159 w 171"/>
                  <a:gd name="T35" fmla="*/ 87 h 358"/>
                  <a:gd name="T36" fmla="*/ 135 w 171"/>
                  <a:gd name="T37" fmla="*/ 16 h 358"/>
                  <a:gd name="T38" fmla="*/ 41 w 171"/>
                  <a:gd name="T39" fmla="*/ 0 h 358"/>
                  <a:gd name="T40" fmla="*/ 41 w 171"/>
                  <a:gd name="T41" fmla="*/ 0 h 3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71"/>
                  <a:gd name="T64" fmla="*/ 0 h 358"/>
                  <a:gd name="T65" fmla="*/ 171 w 171"/>
                  <a:gd name="T66" fmla="*/ 358 h 3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71" h="358">
                    <a:moveTo>
                      <a:pt x="41" y="0"/>
                    </a:moveTo>
                    <a:lnTo>
                      <a:pt x="0" y="20"/>
                    </a:lnTo>
                    <a:lnTo>
                      <a:pt x="31" y="25"/>
                    </a:lnTo>
                    <a:lnTo>
                      <a:pt x="47" y="66"/>
                    </a:lnTo>
                    <a:lnTo>
                      <a:pt x="62" y="137"/>
                    </a:lnTo>
                    <a:lnTo>
                      <a:pt x="47" y="235"/>
                    </a:lnTo>
                    <a:lnTo>
                      <a:pt x="29" y="358"/>
                    </a:lnTo>
                    <a:lnTo>
                      <a:pt x="62" y="245"/>
                    </a:lnTo>
                    <a:lnTo>
                      <a:pt x="93" y="133"/>
                    </a:lnTo>
                    <a:lnTo>
                      <a:pt x="82" y="77"/>
                    </a:lnTo>
                    <a:lnTo>
                      <a:pt x="54" y="23"/>
                    </a:lnTo>
                    <a:lnTo>
                      <a:pt x="117" y="27"/>
                    </a:lnTo>
                    <a:lnTo>
                      <a:pt x="151" y="112"/>
                    </a:lnTo>
                    <a:lnTo>
                      <a:pt x="144" y="225"/>
                    </a:lnTo>
                    <a:lnTo>
                      <a:pt x="120" y="355"/>
                    </a:lnTo>
                    <a:lnTo>
                      <a:pt x="159" y="260"/>
                    </a:lnTo>
                    <a:lnTo>
                      <a:pt x="171" y="144"/>
                    </a:lnTo>
                    <a:lnTo>
                      <a:pt x="159" y="87"/>
                    </a:lnTo>
                    <a:lnTo>
                      <a:pt x="135" y="16"/>
                    </a:lnTo>
                    <a:lnTo>
                      <a:pt x="41" y="0"/>
                    </a:lnTo>
                    <a:close/>
                  </a:path>
                </a:pathLst>
              </a:custGeom>
              <a:solidFill>
                <a:srgbClr val="000000"/>
              </a:solidFill>
              <a:ln w="9525">
                <a:noFill/>
                <a:round/>
                <a:headEnd/>
                <a:tailEnd/>
              </a:ln>
            </p:spPr>
            <p:txBody>
              <a:bodyPr/>
              <a:lstStyle/>
              <a:p>
                <a:endParaRPr lang="en-US" dirty="0"/>
              </a:p>
            </p:txBody>
          </p:sp>
          <p:sp>
            <p:nvSpPr>
              <p:cNvPr id="103" name="Freeform 559"/>
              <p:cNvSpPr>
                <a:spLocks/>
              </p:cNvSpPr>
              <p:nvPr/>
            </p:nvSpPr>
            <p:spPr bwMode="auto">
              <a:xfrm>
                <a:off x="4288" y="825"/>
                <a:ext cx="20" cy="37"/>
              </a:xfrm>
              <a:custGeom>
                <a:avLst/>
                <a:gdLst>
                  <a:gd name="T0" fmla="*/ 38 w 100"/>
                  <a:gd name="T1" fmla="*/ 63 h 186"/>
                  <a:gd name="T2" fmla="*/ 34 w 100"/>
                  <a:gd name="T3" fmla="*/ 113 h 186"/>
                  <a:gd name="T4" fmla="*/ 0 w 100"/>
                  <a:gd name="T5" fmla="*/ 186 h 186"/>
                  <a:gd name="T6" fmla="*/ 69 w 100"/>
                  <a:gd name="T7" fmla="*/ 98 h 186"/>
                  <a:gd name="T8" fmla="*/ 73 w 100"/>
                  <a:gd name="T9" fmla="*/ 168 h 186"/>
                  <a:gd name="T10" fmla="*/ 100 w 100"/>
                  <a:gd name="T11" fmla="*/ 116 h 186"/>
                  <a:gd name="T12" fmla="*/ 100 w 100"/>
                  <a:gd name="T13" fmla="*/ 0 h 186"/>
                  <a:gd name="T14" fmla="*/ 89 w 100"/>
                  <a:gd name="T15" fmla="*/ 35 h 186"/>
                  <a:gd name="T16" fmla="*/ 38 w 100"/>
                  <a:gd name="T17" fmla="*/ 63 h 186"/>
                  <a:gd name="T18" fmla="*/ 38 w 100"/>
                  <a:gd name="T19" fmla="*/ 63 h 1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0"/>
                  <a:gd name="T31" fmla="*/ 0 h 186"/>
                  <a:gd name="T32" fmla="*/ 100 w 100"/>
                  <a:gd name="T33" fmla="*/ 186 h 1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0" h="186">
                    <a:moveTo>
                      <a:pt x="38" y="63"/>
                    </a:moveTo>
                    <a:lnTo>
                      <a:pt x="34" y="113"/>
                    </a:lnTo>
                    <a:lnTo>
                      <a:pt x="0" y="186"/>
                    </a:lnTo>
                    <a:lnTo>
                      <a:pt x="69" y="98"/>
                    </a:lnTo>
                    <a:lnTo>
                      <a:pt x="73" y="168"/>
                    </a:lnTo>
                    <a:lnTo>
                      <a:pt x="100" y="116"/>
                    </a:lnTo>
                    <a:lnTo>
                      <a:pt x="100" y="0"/>
                    </a:lnTo>
                    <a:lnTo>
                      <a:pt x="89" y="35"/>
                    </a:lnTo>
                    <a:lnTo>
                      <a:pt x="38" y="63"/>
                    </a:lnTo>
                    <a:close/>
                  </a:path>
                </a:pathLst>
              </a:custGeom>
              <a:solidFill>
                <a:srgbClr val="000000"/>
              </a:solidFill>
              <a:ln w="9525">
                <a:noFill/>
                <a:round/>
                <a:headEnd/>
                <a:tailEnd/>
              </a:ln>
            </p:spPr>
            <p:txBody>
              <a:bodyPr/>
              <a:lstStyle/>
              <a:p>
                <a:endParaRPr lang="en-US" dirty="0"/>
              </a:p>
            </p:txBody>
          </p:sp>
          <p:sp>
            <p:nvSpPr>
              <p:cNvPr id="104" name="Freeform 560"/>
              <p:cNvSpPr>
                <a:spLocks/>
              </p:cNvSpPr>
              <p:nvPr/>
            </p:nvSpPr>
            <p:spPr bwMode="auto">
              <a:xfrm>
                <a:off x="4204" y="851"/>
                <a:ext cx="30" cy="30"/>
              </a:xfrm>
              <a:custGeom>
                <a:avLst/>
                <a:gdLst>
                  <a:gd name="T0" fmla="*/ 24 w 147"/>
                  <a:gd name="T1" fmla="*/ 0 h 148"/>
                  <a:gd name="T2" fmla="*/ 0 w 147"/>
                  <a:gd name="T3" fmla="*/ 81 h 148"/>
                  <a:gd name="T4" fmla="*/ 55 w 147"/>
                  <a:gd name="T5" fmla="*/ 148 h 148"/>
                  <a:gd name="T6" fmla="*/ 135 w 147"/>
                  <a:gd name="T7" fmla="*/ 95 h 148"/>
                  <a:gd name="T8" fmla="*/ 59 w 147"/>
                  <a:gd name="T9" fmla="*/ 113 h 148"/>
                  <a:gd name="T10" fmla="*/ 31 w 147"/>
                  <a:gd name="T11" fmla="*/ 78 h 148"/>
                  <a:gd name="T12" fmla="*/ 44 w 147"/>
                  <a:gd name="T13" fmla="*/ 38 h 148"/>
                  <a:gd name="T14" fmla="*/ 147 w 147"/>
                  <a:gd name="T15" fmla="*/ 46 h 148"/>
                  <a:gd name="T16" fmla="*/ 147 w 147"/>
                  <a:gd name="T17" fmla="*/ 18 h 148"/>
                  <a:gd name="T18" fmla="*/ 24 w 147"/>
                  <a:gd name="T19" fmla="*/ 0 h 148"/>
                  <a:gd name="T20" fmla="*/ 24 w 147"/>
                  <a:gd name="T21" fmla="*/ 0 h 1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7"/>
                  <a:gd name="T34" fmla="*/ 0 h 148"/>
                  <a:gd name="T35" fmla="*/ 147 w 147"/>
                  <a:gd name="T36" fmla="*/ 148 h 1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7" h="148">
                    <a:moveTo>
                      <a:pt x="24" y="0"/>
                    </a:moveTo>
                    <a:lnTo>
                      <a:pt x="0" y="81"/>
                    </a:lnTo>
                    <a:lnTo>
                      <a:pt x="55" y="148"/>
                    </a:lnTo>
                    <a:lnTo>
                      <a:pt x="135" y="95"/>
                    </a:lnTo>
                    <a:lnTo>
                      <a:pt x="59" y="113"/>
                    </a:lnTo>
                    <a:lnTo>
                      <a:pt x="31" y="78"/>
                    </a:lnTo>
                    <a:lnTo>
                      <a:pt x="44" y="38"/>
                    </a:lnTo>
                    <a:lnTo>
                      <a:pt x="147" y="46"/>
                    </a:lnTo>
                    <a:lnTo>
                      <a:pt x="147" y="18"/>
                    </a:lnTo>
                    <a:lnTo>
                      <a:pt x="24" y="0"/>
                    </a:lnTo>
                    <a:close/>
                  </a:path>
                </a:pathLst>
              </a:custGeom>
              <a:solidFill>
                <a:srgbClr val="000000"/>
              </a:solidFill>
              <a:ln w="9525">
                <a:noFill/>
                <a:round/>
                <a:headEnd/>
                <a:tailEnd/>
              </a:ln>
            </p:spPr>
            <p:txBody>
              <a:bodyPr/>
              <a:lstStyle/>
              <a:p>
                <a:endParaRPr lang="en-US" dirty="0"/>
              </a:p>
            </p:txBody>
          </p:sp>
          <p:sp>
            <p:nvSpPr>
              <p:cNvPr id="105" name="Freeform 561"/>
              <p:cNvSpPr>
                <a:spLocks/>
              </p:cNvSpPr>
              <p:nvPr/>
            </p:nvSpPr>
            <p:spPr bwMode="auto">
              <a:xfrm>
                <a:off x="4282" y="860"/>
                <a:ext cx="22" cy="17"/>
              </a:xfrm>
              <a:custGeom>
                <a:avLst/>
                <a:gdLst>
                  <a:gd name="T0" fmla="*/ 112 w 112"/>
                  <a:gd name="T1" fmla="*/ 0 h 88"/>
                  <a:gd name="T2" fmla="*/ 0 w 112"/>
                  <a:gd name="T3" fmla="*/ 3 h 88"/>
                  <a:gd name="T4" fmla="*/ 20 w 112"/>
                  <a:gd name="T5" fmla="*/ 88 h 88"/>
                  <a:gd name="T6" fmla="*/ 93 w 112"/>
                  <a:gd name="T7" fmla="*/ 52 h 88"/>
                  <a:gd name="T8" fmla="*/ 35 w 112"/>
                  <a:gd name="T9" fmla="*/ 60 h 88"/>
                  <a:gd name="T10" fmla="*/ 20 w 112"/>
                  <a:gd name="T11" fmla="*/ 20 h 88"/>
                  <a:gd name="T12" fmla="*/ 90 w 112"/>
                  <a:gd name="T13" fmla="*/ 17 h 88"/>
                  <a:gd name="T14" fmla="*/ 108 w 112"/>
                  <a:gd name="T15" fmla="*/ 28 h 88"/>
                  <a:gd name="T16" fmla="*/ 112 w 112"/>
                  <a:gd name="T17" fmla="*/ 0 h 88"/>
                  <a:gd name="T18" fmla="*/ 112 w 112"/>
                  <a:gd name="T19" fmla="*/ 0 h 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2"/>
                  <a:gd name="T31" fmla="*/ 0 h 88"/>
                  <a:gd name="T32" fmla="*/ 112 w 112"/>
                  <a:gd name="T33" fmla="*/ 88 h 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2" h="88">
                    <a:moveTo>
                      <a:pt x="112" y="0"/>
                    </a:moveTo>
                    <a:lnTo>
                      <a:pt x="0" y="3"/>
                    </a:lnTo>
                    <a:lnTo>
                      <a:pt x="20" y="88"/>
                    </a:lnTo>
                    <a:lnTo>
                      <a:pt x="93" y="52"/>
                    </a:lnTo>
                    <a:lnTo>
                      <a:pt x="35" y="60"/>
                    </a:lnTo>
                    <a:lnTo>
                      <a:pt x="20" y="20"/>
                    </a:lnTo>
                    <a:lnTo>
                      <a:pt x="90" y="17"/>
                    </a:lnTo>
                    <a:lnTo>
                      <a:pt x="108" y="28"/>
                    </a:lnTo>
                    <a:lnTo>
                      <a:pt x="112" y="0"/>
                    </a:lnTo>
                    <a:close/>
                  </a:path>
                </a:pathLst>
              </a:custGeom>
              <a:solidFill>
                <a:srgbClr val="000000"/>
              </a:solidFill>
              <a:ln w="9525">
                <a:noFill/>
                <a:round/>
                <a:headEnd/>
                <a:tailEnd/>
              </a:ln>
            </p:spPr>
            <p:txBody>
              <a:bodyPr/>
              <a:lstStyle/>
              <a:p>
                <a:endParaRPr lang="en-US" dirty="0"/>
              </a:p>
            </p:txBody>
          </p:sp>
          <p:sp>
            <p:nvSpPr>
              <p:cNvPr id="106" name="Freeform 562"/>
              <p:cNvSpPr>
                <a:spLocks/>
              </p:cNvSpPr>
              <p:nvPr/>
            </p:nvSpPr>
            <p:spPr bwMode="auto">
              <a:xfrm>
                <a:off x="4185" y="870"/>
                <a:ext cx="26" cy="78"/>
              </a:xfrm>
              <a:custGeom>
                <a:avLst/>
                <a:gdLst>
                  <a:gd name="T0" fmla="*/ 112 w 130"/>
                  <a:gd name="T1" fmla="*/ 0 h 388"/>
                  <a:gd name="T2" fmla="*/ 92 w 130"/>
                  <a:gd name="T3" fmla="*/ 60 h 388"/>
                  <a:gd name="T4" fmla="*/ 15 w 130"/>
                  <a:gd name="T5" fmla="*/ 226 h 388"/>
                  <a:gd name="T6" fmla="*/ 0 w 130"/>
                  <a:gd name="T7" fmla="*/ 353 h 388"/>
                  <a:gd name="T8" fmla="*/ 35 w 130"/>
                  <a:gd name="T9" fmla="*/ 388 h 388"/>
                  <a:gd name="T10" fmla="*/ 22 w 130"/>
                  <a:gd name="T11" fmla="*/ 289 h 388"/>
                  <a:gd name="T12" fmla="*/ 61 w 130"/>
                  <a:gd name="T13" fmla="*/ 187 h 388"/>
                  <a:gd name="T14" fmla="*/ 130 w 130"/>
                  <a:gd name="T15" fmla="*/ 21 h 388"/>
                  <a:gd name="T16" fmla="*/ 112 w 130"/>
                  <a:gd name="T17" fmla="*/ 0 h 388"/>
                  <a:gd name="T18" fmla="*/ 112 w 130"/>
                  <a:gd name="T19" fmla="*/ 0 h 3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0"/>
                  <a:gd name="T31" fmla="*/ 0 h 388"/>
                  <a:gd name="T32" fmla="*/ 130 w 130"/>
                  <a:gd name="T33" fmla="*/ 388 h 3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0" h="388">
                    <a:moveTo>
                      <a:pt x="112" y="0"/>
                    </a:moveTo>
                    <a:lnTo>
                      <a:pt x="92" y="60"/>
                    </a:lnTo>
                    <a:lnTo>
                      <a:pt x="15" y="226"/>
                    </a:lnTo>
                    <a:lnTo>
                      <a:pt x="0" y="353"/>
                    </a:lnTo>
                    <a:lnTo>
                      <a:pt x="35" y="388"/>
                    </a:lnTo>
                    <a:lnTo>
                      <a:pt x="22" y="289"/>
                    </a:lnTo>
                    <a:lnTo>
                      <a:pt x="61" y="187"/>
                    </a:lnTo>
                    <a:lnTo>
                      <a:pt x="130" y="21"/>
                    </a:lnTo>
                    <a:lnTo>
                      <a:pt x="112" y="0"/>
                    </a:lnTo>
                    <a:close/>
                  </a:path>
                </a:pathLst>
              </a:custGeom>
              <a:solidFill>
                <a:srgbClr val="000000"/>
              </a:solidFill>
              <a:ln w="9525">
                <a:noFill/>
                <a:round/>
                <a:headEnd/>
                <a:tailEnd/>
              </a:ln>
            </p:spPr>
            <p:txBody>
              <a:bodyPr/>
              <a:lstStyle/>
              <a:p>
                <a:endParaRPr lang="en-US" dirty="0"/>
              </a:p>
            </p:txBody>
          </p:sp>
          <p:sp>
            <p:nvSpPr>
              <p:cNvPr id="107" name="Freeform 563"/>
              <p:cNvSpPr>
                <a:spLocks/>
              </p:cNvSpPr>
              <p:nvPr/>
            </p:nvSpPr>
            <p:spPr bwMode="auto">
              <a:xfrm>
                <a:off x="4202" y="876"/>
                <a:ext cx="22" cy="78"/>
              </a:xfrm>
              <a:custGeom>
                <a:avLst/>
                <a:gdLst>
                  <a:gd name="T0" fmla="*/ 108 w 108"/>
                  <a:gd name="T1" fmla="*/ 0 h 392"/>
                  <a:gd name="T2" fmla="*/ 66 w 108"/>
                  <a:gd name="T3" fmla="*/ 78 h 392"/>
                  <a:gd name="T4" fmla="*/ 11 w 108"/>
                  <a:gd name="T5" fmla="*/ 202 h 392"/>
                  <a:gd name="T6" fmla="*/ 0 w 108"/>
                  <a:gd name="T7" fmla="*/ 313 h 392"/>
                  <a:gd name="T8" fmla="*/ 11 w 108"/>
                  <a:gd name="T9" fmla="*/ 392 h 392"/>
                  <a:gd name="T10" fmla="*/ 28 w 108"/>
                  <a:gd name="T11" fmla="*/ 303 h 392"/>
                  <a:gd name="T12" fmla="*/ 28 w 108"/>
                  <a:gd name="T13" fmla="*/ 212 h 392"/>
                  <a:gd name="T14" fmla="*/ 101 w 108"/>
                  <a:gd name="T15" fmla="*/ 70 h 392"/>
                  <a:gd name="T16" fmla="*/ 108 w 108"/>
                  <a:gd name="T17" fmla="*/ 0 h 392"/>
                  <a:gd name="T18" fmla="*/ 108 w 108"/>
                  <a:gd name="T19" fmla="*/ 0 h 3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8"/>
                  <a:gd name="T31" fmla="*/ 0 h 392"/>
                  <a:gd name="T32" fmla="*/ 108 w 108"/>
                  <a:gd name="T33" fmla="*/ 392 h 3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8" h="392">
                    <a:moveTo>
                      <a:pt x="108" y="0"/>
                    </a:moveTo>
                    <a:lnTo>
                      <a:pt x="66" y="78"/>
                    </a:lnTo>
                    <a:lnTo>
                      <a:pt x="11" y="202"/>
                    </a:lnTo>
                    <a:lnTo>
                      <a:pt x="0" y="313"/>
                    </a:lnTo>
                    <a:lnTo>
                      <a:pt x="11" y="392"/>
                    </a:lnTo>
                    <a:lnTo>
                      <a:pt x="28" y="303"/>
                    </a:lnTo>
                    <a:lnTo>
                      <a:pt x="28" y="212"/>
                    </a:lnTo>
                    <a:lnTo>
                      <a:pt x="101" y="70"/>
                    </a:lnTo>
                    <a:lnTo>
                      <a:pt x="108" y="0"/>
                    </a:lnTo>
                    <a:close/>
                  </a:path>
                </a:pathLst>
              </a:custGeom>
              <a:solidFill>
                <a:srgbClr val="000000"/>
              </a:solidFill>
              <a:ln w="9525">
                <a:noFill/>
                <a:round/>
                <a:headEnd/>
                <a:tailEnd/>
              </a:ln>
            </p:spPr>
            <p:txBody>
              <a:bodyPr/>
              <a:lstStyle/>
              <a:p>
                <a:endParaRPr lang="en-US" dirty="0"/>
              </a:p>
            </p:txBody>
          </p:sp>
          <p:sp>
            <p:nvSpPr>
              <p:cNvPr id="108" name="Freeform 564"/>
              <p:cNvSpPr>
                <a:spLocks/>
              </p:cNvSpPr>
              <p:nvPr/>
            </p:nvSpPr>
            <p:spPr bwMode="auto">
              <a:xfrm>
                <a:off x="4148" y="843"/>
                <a:ext cx="56" cy="33"/>
              </a:xfrm>
              <a:custGeom>
                <a:avLst/>
                <a:gdLst>
                  <a:gd name="T0" fmla="*/ 278 w 278"/>
                  <a:gd name="T1" fmla="*/ 0 h 165"/>
                  <a:gd name="T2" fmla="*/ 132 w 278"/>
                  <a:gd name="T3" fmla="*/ 46 h 165"/>
                  <a:gd name="T4" fmla="*/ 0 w 278"/>
                  <a:gd name="T5" fmla="*/ 165 h 165"/>
                  <a:gd name="T6" fmla="*/ 97 w 278"/>
                  <a:gd name="T7" fmla="*/ 53 h 165"/>
                  <a:gd name="T8" fmla="*/ 166 w 278"/>
                  <a:gd name="T9" fmla="*/ 10 h 165"/>
                  <a:gd name="T10" fmla="*/ 278 w 278"/>
                  <a:gd name="T11" fmla="*/ 0 h 165"/>
                  <a:gd name="T12" fmla="*/ 278 w 278"/>
                  <a:gd name="T13" fmla="*/ 0 h 165"/>
                  <a:gd name="T14" fmla="*/ 0 60000 65536"/>
                  <a:gd name="T15" fmla="*/ 0 60000 65536"/>
                  <a:gd name="T16" fmla="*/ 0 60000 65536"/>
                  <a:gd name="T17" fmla="*/ 0 60000 65536"/>
                  <a:gd name="T18" fmla="*/ 0 60000 65536"/>
                  <a:gd name="T19" fmla="*/ 0 60000 65536"/>
                  <a:gd name="T20" fmla="*/ 0 60000 65536"/>
                  <a:gd name="T21" fmla="*/ 0 w 278"/>
                  <a:gd name="T22" fmla="*/ 0 h 165"/>
                  <a:gd name="T23" fmla="*/ 278 w 278"/>
                  <a:gd name="T24" fmla="*/ 165 h 1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8" h="165">
                    <a:moveTo>
                      <a:pt x="278" y="0"/>
                    </a:moveTo>
                    <a:lnTo>
                      <a:pt x="132" y="46"/>
                    </a:lnTo>
                    <a:lnTo>
                      <a:pt x="0" y="165"/>
                    </a:lnTo>
                    <a:lnTo>
                      <a:pt x="97" y="53"/>
                    </a:lnTo>
                    <a:lnTo>
                      <a:pt x="166" y="10"/>
                    </a:lnTo>
                    <a:lnTo>
                      <a:pt x="278" y="0"/>
                    </a:lnTo>
                    <a:close/>
                  </a:path>
                </a:pathLst>
              </a:custGeom>
              <a:solidFill>
                <a:srgbClr val="000000"/>
              </a:solidFill>
              <a:ln w="9525">
                <a:noFill/>
                <a:round/>
                <a:headEnd/>
                <a:tailEnd/>
              </a:ln>
            </p:spPr>
            <p:txBody>
              <a:bodyPr/>
              <a:lstStyle/>
              <a:p>
                <a:endParaRPr lang="en-US" dirty="0"/>
              </a:p>
            </p:txBody>
          </p:sp>
          <p:sp>
            <p:nvSpPr>
              <p:cNvPr id="109" name="Freeform 565"/>
              <p:cNvSpPr>
                <a:spLocks/>
              </p:cNvSpPr>
              <p:nvPr/>
            </p:nvSpPr>
            <p:spPr bwMode="auto">
              <a:xfrm>
                <a:off x="4115" y="786"/>
                <a:ext cx="96" cy="45"/>
              </a:xfrm>
              <a:custGeom>
                <a:avLst/>
                <a:gdLst>
                  <a:gd name="T0" fmla="*/ 481 w 481"/>
                  <a:gd name="T1" fmla="*/ 10 h 225"/>
                  <a:gd name="T2" fmla="*/ 386 w 481"/>
                  <a:gd name="T3" fmla="*/ 0 h 225"/>
                  <a:gd name="T4" fmla="*/ 297 w 481"/>
                  <a:gd name="T5" fmla="*/ 56 h 225"/>
                  <a:gd name="T6" fmla="*/ 169 w 481"/>
                  <a:gd name="T7" fmla="*/ 105 h 225"/>
                  <a:gd name="T8" fmla="*/ 65 w 481"/>
                  <a:gd name="T9" fmla="*/ 155 h 225"/>
                  <a:gd name="T10" fmla="*/ 0 w 481"/>
                  <a:gd name="T11" fmla="*/ 225 h 225"/>
                  <a:gd name="T12" fmla="*/ 127 w 481"/>
                  <a:gd name="T13" fmla="*/ 140 h 225"/>
                  <a:gd name="T14" fmla="*/ 258 w 481"/>
                  <a:gd name="T15" fmla="*/ 92 h 225"/>
                  <a:gd name="T16" fmla="*/ 324 w 481"/>
                  <a:gd name="T17" fmla="*/ 85 h 225"/>
                  <a:gd name="T18" fmla="*/ 397 w 481"/>
                  <a:gd name="T19" fmla="*/ 32 h 225"/>
                  <a:gd name="T20" fmla="*/ 446 w 481"/>
                  <a:gd name="T21" fmla="*/ 95 h 225"/>
                  <a:gd name="T22" fmla="*/ 443 w 481"/>
                  <a:gd name="T23" fmla="*/ 24 h 225"/>
                  <a:gd name="T24" fmla="*/ 481 w 481"/>
                  <a:gd name="T25" fmla="*/ 10 h 225"/>
                  <a:gd name="T26" fmla="*/ 481 w 481"/>
                  <a:gd name="T27" fmla="*/ 1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81"/>
                  <a:gd name="T43" fmla="*/ 0 h 225"/>
                  <a:gd name="T44" fmla="*/ 481 w 481"/>
                  <a:gd name="T45" fmla="*/ 225 h 2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81" h="225">
                    <a:moveTo>
                      <a:pt x="481" y="10"/>
                    </a:moveTo>
                    <a:lnTo>
                      <a:pt x="386" y="0"/>
                    </a:lnTo>
                    <a:lnTo>
                      <a:pt x="297" y="56"/>
                    </a:lnTo>
                    <a:lnTo>
                      <a:pt x="169" y="105"/>
                    </a:lnTo>
                    <a:lnTo>
                      <a:pt x="65" y="155"/>
                    </a:lnTo>
                    <a:lnTo>
                      <a:pt x="0" y="225"/>
                    </a:lnTo>
                    <a:lnTo>
                      <a:pt x="127" y="140"/>
                    </a:lnTo>
                    <a:lnTo>
                      <a:pt x="258" y="92"/>
                    </a:lnTo>
                    <a:lnTo>
                      <a:pt x="324" y="85"/>
                    </a:lnTo>
                    <a:lnTo>
                      <a:pt x="397" y="32"/>
                    </a:lnTo>
                    <a:lnTo>
                      <a:pt x="446" y="95"/>
                    </a:lnTo>
                    <a:lnTo>
                      <a:pt x="443" y="24"/>
                    </a:lnTo>
                    <a:lnTo>
                      <a:pt x="481" y="10"/>
                    </a:lnTo>
                    <a:close/>
                  </a:path>
                </a:pathLst>
              </a:custGeom>
              <a:solidFill>
                <a:srgbClr val="000000"/>
              </a:solidFill>
              <a:ln w="9525">
                <a:noFill/>
                <a:round/>
                <a:headEnd/>
                <a:tailEnd/>
              </a:ln>
            </p:spPr>
            <p:txBody>
              <a:bodyPr/>
              <a:lstStyle/>
              <a:p>
                <a:endParaRPr lang="en-US" dirty="0"/>
              </a:p>
            </p:txBody>
          </p:sp>
          <p:sp>
            <p:nvSpPr>
              <p:cNvPr id="110" name="Freeform 566"/>
              <p:cNvSpPr>
                <a:spLocks/>
              </p:cNvSpPr>
              <p:nvPr/>
            </p:nvSpPr>
            <p:spPr bwMode="auto">
              <a:xfrm>
                <a:off x="4291" y="796"/>
                <a:ext cx="33" cy="119"/>
              </a:xfrm>
              <a:custGeom>
                <a:avLst/>
                <a:gdLst>
                  <a:gd name="T0" fmla="*/ 47 w 169"/>
                  <a:gd name="T1" fmla="*/ 0 h 595"/>
                  <a:gd name="T2" fmla="*/ 135 w 169"/>
                  <a:gd name="T3" fmla="*/ 70 h 595"/>
                  <a:gd name="T4" fmla="*/ 169 w 169"/>
                  <a:gd name="T5" fmla="*/ 147 h 595"/>
                  <a:gd name="T6" fmla="*/ 147 w 169"/>
                  <a:gd name="T7" fmla="*/ 235 h 595"/>
                  <a:gd name="T8" fmla="*/ 131 w 169"/>
                  <a:gd name="T9" fmla="*/ 302 h 595"/>
                  <a:gd name="T10" fmla="*/ 54 w 169"/>
                  <a:gd name="T11" fmla="*/ 432 h 595"/>
                  <a:gd name="T12" fmla="*/ 34 w 169"/>
                  <a:gd name="T13" fmla="*/ 499 h 595"/>
                  <a:gd name="T14" fmla="*/ 34 w 169"/>
                  <a:gd name="T15" fmla="*/ 595 h 595"/>
                  <a:gd name="T16" fmla="*/ 0 w 169"/>
                  <a:gd name="T17" fmla="*/ 591 h 595"/>
                  <a:gd name="T18" fmla="*/ 0 w 169"/>
                  <a:gd name="T19" fmla="*/ 507 h 595"/>
                  <a:gd name="T20" fmla="*/ 27 w 169"/>
                  <a:gd name="T21" fmla="*/ 422 h 595"/>
                  <a:gd name="T22" fmla="*/ 92 w 169"/>
                  <a:gd name="T23" fmla="*/ 337 h 595"/>
                  <a:gd name="T24" fmla="*/ 135 w 169"/>
                  <a:gd name="T25" fmla="*/ 211 h 595"/>
                  <a:gd name="T26" fmla="*/ 138 w 169"/>
                  <a:gd name="T27" fmla="*/ 102 h 595"/>
                  <a:gd name="T28" fmla="*/ 65 w 169"/>
                  <a:gd name="T29" fmla="*/ 52 h 595"/>
                  <a:gd name="T30" fmla="*/ 47 w 169"/>
                  <a:gd name="T31" fmla="*/ 0 h 595"/>
                  <a:gd name="T32" fmla="*/ 47 w 169"/>
                  <a:gd name="T33" fmla="*/ 0 h 59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9"/>
                  <a:gd name="T52" fmla="*/ 0 h 595"/>
                  <a:gd name="T53" fmla="*/ 169 w 169"/>
                  <a:gd name="T54" fmla="*/ 595 h 59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9" h="595">
                    <a:moveTo>
                      <a:pt x="47" y="0"/>
                    </a:moveTo>
                    <a:lnTo>
                      <a:pt x="135" y="70"/>
                    </a:lnTo>
                    <a:lnTo>
                      <a:pt x="169" y="147"/>
                    </a:lnTo>
                    <a:lnTo>
                      <a:pt x="147" y="235"/>
                    </a:lnTo>
                    <a:lnTo>
                      <a:pt x="131" y="302"/>
                    </a:lnTo>
                    <a:lnTo>
                      <a:pt x="54" y="432"/>
                    </a:lnTo>
                    <a:lnTo>
                      <a:pt x="34" y="499"/>
                    </a:lnTo>
                    <a:lnTo>
                      <a:pt x="34" y="595"/>
                    </a:lnTo>
                    <a:lnTo>
                      <a:pt x="0" y="591"/>
                    </a:lnTo>
                    <a:lnTo>
                      <a:pt x="0" y="507"/>
                    </a:lnTo>
                    <a:lnTo>
                      <a:pt x="27" y="422"/>
                    </a:lnTo>
                    <a:lnTo>
                      <a:pt x="92" y="337"/>
                    </a:lnTo>
                    <a:lnTo>
                      <a:pt x="135" y="211"/>
                    </a:lnTo>
                    <a:lnTo>
                      <a:pt x="138" y="102"/>
                    </a:lnTo>
                    <a:lnTo>
                      <a:pt x="65" y="52"/>
                    </a:lnTo>
                    <a:lnTo>
                      <a:pt x="47" y="0"/>
                    </a:lnTo>
                    <a:close/>
                  </a:path>
                </a:pathLst>
              </a:custGeom>
              <a:solidFill>
                <a:srgbClr val="000000"/>
              </a:solidFill>
              <a:ln w="9525">
                <a:noFill/>
                <a:round/>
                <a:headEnd/>
                <a:tailEnd/>
              </a:ln>
            </p:spPr>
            <p:txBody>
              <a:bodyPr/>
              <a:lstStyle/>
              <a:p>
                <a:endParaRPr lang="en-US" dirty="0"/>
              </a:p>
            </p:txBody>
          </p:sp>
          <p:sp>
            <p:nvSpPr>
              <p:cNvPr id="111" name="Freeform 567"/>
              <p:cNvSpPr>
                <a:spLocks/>
              </p:cNvSpPr>
              <p:nvPr/>
            </p:nvSpPr>
            <p:spPr bwMode="auto">
              <a:xfrm>
                <a:off x="4260" y="867"/>
                <a:ext cx="23" cy="79"/>
              </a:xfrm>
              <a:custGeom>
                <a:avLst/>
                <a:gdLst>
                  <a:gd name="T0" fmla="*/ 116 w 116"/>
                  <a:gd name="T1" fmla="*/ 0 h 392"/>
                  <a:gd name="T2" fmla="*/ 73 w 116"/>
                  <a:gd name="T3" fmla="*/ 89 h 392"/>
                  <a:gd name="T4" fmla="*/ 42 w 116"/>
                  <a:gd name="T5" fmla="*/ 176 h 392"/>
                  <a:gd name="T6" fmla="*/ 0 w 116"/>
                  <a:gd name="T7" fmla="*/ 392 h 392"/>
                  <a:gd name="T8" fmla="*/ 31 w 116"/>
                  <a:gd name="T9" fmla="*/ 370 h 392"/>
                  <a:gd name="T10" fmla="*/ 47 w 116"/>
                  <a:gd name="T11" fmla="*/ 250 h 392"/>
                  <a:gd name="T12" fmla="*/ 89 w 116"/>
                  <a:gd name="T13" fmla="*/ 117 h 392"/>
                  <a:gd name="T14" fmla="*/ 116 w 116"/>
                  <a:gd name="T15" fmla="*/ 0 h 392"/>
                  <a:gd name="T16" fmla="*/ 116 w 11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6"/>
                  <a:gd name="T28" fmla="*/ 0 h 392"/>
                  <a:gd name="T29" fmla="*/ 116 w 116"/>
                  <a:gd name="T30" fmla="*/ 392 h 3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6" h="392">
                    <a:moveTo>
                      <a:pt x="116" y="0"/>
                    </a:moveTo>
                    <a:lnTo>
                      <a:pt x="73" y="89"/>
                    </a:lnTo>
                    <a:lnTo>
                      <a:pt x="42" y="176"/>
                    </a:lnTo>
                    <a:lnTo>
                      <a:pt x="0" y="392"/>
                    </a:lnTo>
                    <a:lnTo>
                      <a:pt x="31" y="370"/>
                    </a:lnTo>
                    <a:lnTo>
                      <a:pt x="47" y="250"/>
                    </a:lnTo>
                    <a:lnTo>
                      <a:pt x="89" y="117"/>
                    </a:lnTo>
                    <a:lnTo>
                      <a:pt x="116" y="0"/>
                    </a:lnTo>
                    <a:close/>
                  </a:path>
                </a:pathLst>
              </a:custGeom>
              <a:solidFill>
                <a:srgbClr val="000000"/>
              </a:solidFill>
              <a:ln w="9525">
                <a:noFill/>
                <a:round/>
                <a:headEnd/>
                <a:tailEnd/>
              </a:ln>
            </p:spPr>
            <p:txBody>
              <a:bodyPr/>
              <a:lstStyle/>
              <a:p>
                <a:endParaRPr lang="en-US" dirty="0"/>
              </a:p>
            </p:txBody>
          </p:sp>
          <p:sp>
            <p:nvSpPr>
              <p:cNvPr id="112" name="Freeform 568"/>
              <p:cNvSpPr>
                <a:spLocks/>
              </p:cNvSpPr>
              <p:nvPr/>
            </p:nvSpPr>
            <p:spPr bwMode="auto">
              <a:xfrm>
                <a:off x="4278" y="871"/>
                <a:ext cx="20" cy="44"/>
              </a:xfrm>
              <a:custGeom>
                <a:avLst/>
                <a:gdLst>
                  <a:gd name="T0" fmla="*/ 61 w 100"/>
                  <a:gd name="T1" fmla="*/ 14 h 222"/>
                  <a:gd name="T2" fmla="*/ 18 w 100"/>
                  <a:gd name="T3" fmla="*/ 116 h 222"/>
                  <a:gd name="T4" fmla="*/ 0 w 100"/>
                  <a:gd name="T5" fmla="*/ 211 h 222"/>
                  <a:gd name="T6" fmla="*/ 31 w 100"/>
                  <a:gd name="T7" fmla="*/ 222 h 222"/>
                  <a:gd name="T8" fmla="*/ 38 w 100"/>
                  <a:gd name="T9" fmla="*/ 126 h 222"/>
                  <a:gd name="T10" fmla="*/ 100 w 100"/>
                  <a:gd name="T11" fmla="*/ 0 h 222"/>
                  <a:gd name="T12" fmla="*/ 61 w 100"/>
                  <a:gd name="T13" fmla="*/ 14 h 222"/>
                  <a:gd name="T14" fmla="*/ 61 w 100"/>
                  <a:gd name="T15" fmla="*/ 14 h 222"/>
                  <a:gd name="T16" fmla="*/ 0 60000 65536"/>
                  <a:gd name="T17" fmla="*/ 0 60000 65536"/>
                  <a:gd name="T18" fmla="*/ 0 60000 65536"/>
                  <a:gd name="T19" fmla="*/ 0 60000 65536"/>
                  <a:gd name="T20" fmla="*/ 0 60000 65536"/>
                  <a:gd name="T21" fmla="*/ 0 60000 65536"/>
                  <a:gd name="T22" fmla="*/ 0 60000 65536"/>
                  <a:gd name="T23" fmla="*/ 0 60000 65536"/>
                  <a:gd name="T24" fmla="*/ 0 w 100"/>
                  <a:gd name="T25" fmla="*/ 0 h 222"/>
                  <a:gd name="T26" fmla="*/ 100 w 100"/>
                  <a:gd name="T27" fmla="*/ 222 h 2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 h="222">
                    <a:moveTo>
                      <a:pt x="61" y="14"/>
                    </a:moveTo>
                    <a:lnTo>
                      <a:pt x="18" y="116"/>
                    </a:lnTo>
                    <a:lnTo>
                      <a:pt x="0" y="211"/>
                    </a:lnTo>
                    <a:lnTo>
                      <a:pt x="31" y="222"/>
                    </a:lnTo>
                    <a:lnTo>
                      <a:pt x="38" y="126"/>
                    </a:lnTo>
                    <a:lnTo>
                      <a:pt x="100" y="0"/>
                    </a:lnTo>
                    <a:lnTo>
                      <a:pt x="61" y="14"/>
                    </a:lnTo>
                    <a:close/>
                  </a:path>
                </a:pathLst>
              </a:custGeom>
              <a:solidFill>
                <a:srgbClr val="000000"/>
              </a:solidFill>
              <a:ln w="9525">
                <a:noFill/>
                <a:round/>
                <a:headEnd/>
                <a:tailEnd/>
              </a:ln>
            </p:spPr>
            <p:txBody>
              <a:bodyPr/>
              <a:lstStyle/>
              <a:p>
                <a:endParaRPr lang="en-US" dirty="0"/>
              </a:p>
            </p:txBody>
          </p:sp>
          <p:sp>
            <p:nvSpPr>
              <p:cNvPr id="113" name="Freeform 569"/>
              <p:cNvSpPr>
                <a:spLocks/>
              </p:cNvSpPr>
              <p:nvPr/>
            </p:nvSpPr>
            <p:spPr bwMode="auto">
              <a:xfrm>
                <a:off x="4257" y="912"/>
                <a:ext cx="37" cy="45"/>
              </a:xfrm>
              <a:custGeom>
                <a:avLst/>
                <a:gdLst>
                  <a:gd name="T0" fmla="*/ 24 w 186"/>
                  <a:gd name="T1" fmla="*/ 206 h 228"/>
                  <a:gd name="T2" fmla="*/ 0 w 186"/>
                  <a:gd name="T3" fmla="*/ 181 h 228"/>
                  <a:gd name="T4" fmla="*/ 10 w 186"/>
                  <a:gd name="T5" fmla="*/ 153 h 228"/>
                  <a:gd name="T6" fmla="*/ 49 w 186"/>
                  <a:gd name="T7" fmla="*/ 137 h 228"/>
                  <a:gd name="T8" fmla="*/ 68 w 186"/>
                  <a:gd name="T9" fmla="*/ 45 h 228"/>
                  <a:gd name="T10" fmla="*/ 96 w 186"/>
                  <a:gd name="T11" fmla="*/ 1 h 228"/>
                  <a:gd name="T12" fmla="*/ 122 w 186"/>
                  <a:gd name="T13" fmla="*/ 0 h 228"/>
                  <a:gd name="T14" fmla="*/ 166 w 186"/>
                  <a:gd name="T15" fmla="*/ 15 h 228"/>
                  <a:gd name="T16" fmla="*/ 186 w 186"/>
                  <a:gd name="T17" fmla="*/ 64 h 228"/>
                  <a:gd name="T18" fmla="*/ 145 w 186"/>
                  <a:gd name="T19" fmla="*/ 156 h 228"/>
                  <a:gd name="T20" fmla="*/ 114 w 186"/>
                  <a:gd name="T21" fmla="*/ 179 h 228"/>
                  <a:gd name="T22" fmla="*/ 114 w 186"/>
                  <a:gd name="T23" fmla="*/ 216 h 228"/>
                  <a:gd name="T24" fmla="*/ 75 w 186"/>
                  <a:gd name="T25" fmla="*/ 228 h 228"/>
                  <a:gd name="T26" fmla="*/ 52 w 186"/>
                  <a:gd name="T27" fmla="*/ 222 h 228"/>
                  <a:gd name="T28" fmla="*/ 98 w 186"/>
                  <a:gd name="T29" fmla="*/ 209 h 228"/>
                  <a:gd name="T30" fmla="*/ 89 w 186"/>
                  <a:gd name="T31" fmla="*/ 166 h 228"/>
                  <a:gd name="T32" fmla="*/ 124 w 186"/>
                  <a:gd name="T33" fmla="*/ 153 h 228"/>
                  <a:gd name="T34" fmla="*/ 156 w 186"/>
                  <a:gd name="T35" fmla="*/ 73 h 228"/>
                  <a:gd name="T36" fmla="*/ 139 w 186"/>
                  <a:gd name="T37" fmla="*/ 64 h 228"/>
                  <a:gd name="T38" fmla="*/ 87 w 186"/>
                  <a:gd name="T39" fmla="*/ 139 h 228"/>
                  <a:gd name="T40" fmla="*/ 117 w 186"/>
                  <a:gd name="T41" fmla="*/ 54 h 228"/>
                  <a:gd name="T42" fmla="*/ 143 w 186"/>
                  <a:gd name="T43" fmla="*/ 42 h 228"/>
                  <a:gd name="T44" fmla="*/ 168 w 186"/>
                  <a:gd name="T45" fmla="*/ 58 h 228"/>
                  <a:gd name="T46" fmla="*/ 156 w 186"/>
                  <a:gd name="T47" fmla="*/ 23 h 228"/>
                  <a:gd name="T48" fmla="*/ 114 w 186"/>
                  <a:gd name="T49" fmla="*/ 19 h 228"/>
                  <a:gd name="T50" fmla="*/ 89 w 186"/>
                  <a:gd name="T51" fmla="*/ 35 h 228"/>
                  <a:gd name="T52" fmla="*/ 93 w 186"/>
                  <a:gd name="T53" fmla="*/ 67 h 228"/>
                  <a:gd name="T54" fmla="*/ 77 w 186"/>
                  <a:gd name="T55" fmla="*/ 59 h 228"/>
                  <a:gd name="T56" fmla="*/ 59 w 186"/>
                  <a:gd name="T57" fmla="*/ 140 h 228"/>
                  <a:gd name="T58" fmla="*/ 61 w 186"/>
                  <a:gd name="T59" fmla="*/ 156 h 228"/>
                  <a:gd name="T60" fmla="*/ 31 w 186"/>
                  <a:gd name="T61" fmla="*/ 168 h 228"/>
                  <a:gd name="T62" fmla="*/ 31 w 186"/>
                  <a:gd name="T63" fmla="*/ 184 h 228"/>
                  <a:gd name="T64" fmla="*/ 56 w 186"/>
                  <a:gd name="T65" fmla="*/ 203 h 228"/>
                  <a:gd name="T66" fmla="*/ 24 w 186"/>
                  <a:gd name="T67" fmla="*/ 206 h 228"/>
                  <a:gd name="T68" fmla="*/ 24 w 186"/>
                  <a:gd name="T69" fmla="*/ 206 h 2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6"/>
                  <a:gd name="T106" fmla="*/ 0 h 228"/>
                  <a:gd name="T107" fmla="*/ 186 w 186"/>
                  <a:gd name="T108" fmla="*/ 228 h 2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6" h="228">
                    <a:moveTo>
                      <a:pt x="24" y="206"/>
                    </a:moveTo>
                    <a:lnTo>
                      <a:pt x="0" y="181"/>
                    </a:lnTo>
                    <a:lnTo>
                      <a:pt x="10" y="153"/>
                    </a:lnTo>
                    <a:lnTo>
                      <a:pt x="49" y="137"/>
                    </a:lnTo>
                    <a:lnTo>
                      <a:pt x="68" y="45"/>
                    </a:lnTo>
                    <a:lnTo>
                      <a:pt x="96" y="1"/>
                    </a:lnTo>
                    <a:lnTo>
                      <a:pt x="122" y="0"/>
                    </a:lnTo>
                    <a:lnTo>
                      <a:pt x="166" y="15"/>
                    </a:lnTo>
                    <a:lnTo>
                      <a:pt x="186" y="64"/>
                    </a:lnTo>
                    <a:lnTo>
                      <a:pt x="145" y="156"/>
                    </a:lnTo>
                    <a:lnTo>
                      <a:pt x="114" y="179"/>
                    </a:lnTo>
                    <a:lnTo>
                      <a:pt x="114" y="216"/>
                    </a:lnTo>
                    <a:lnTo>
                      <a:pt x="75" y="228"/>
                    </a:lnTo>
                    <a:lnTo>
                      <a:pt x="52" y="222"/>
                    </a:lnTo>
                    <a:lnTo>
                      <a:pt x="98" y="209"/>
                    </a:lnTo>
                    <a:lnTo>
                      <a:pt x="89" y="166"/>
                    </a:lnTo>
                    <a:lnTo>
                      <a:pt x="124" y="153"/>
                    </a:lnTo>
                    <a:lnTo>
                      <a:pt x="156" y="73"/>
                    </a:lnTo>
                    <a:lnTo>
                      <a:pt x="139" y="64"/>
                    </a:lnTo>
                    <a:lnTo>
                      <a:pt x="87" y="139"/>
                    </a:lnTo>
                    <a:lnTo>
                      <a:pt x="117" y="54"/>
                    </a:lnTo>
                    <a:lnTo>
                      <a:pt x="143" y="42"/>
                    </a:lnTo>
                    <a:lnTo>
                      <a:pt x="168" y="58"/>
                    </a:lnTo>
                    <a:lnTo>
                      <a:pt x="156" y="23"/>
                    </a:lnTo>
                    <a:lnTo>
                      <a:pt x="114" y="19"/>
                    </a:lnTo>
                    <a:lnTo>
                      <a:pt x="89" y="35"/>
                    </a:lnTo>
                    <a:lnTo>
                      <a:pt x="93" y="67"/>
                    </a:lnTo>
                    <a:lnTo>
                      <a:pt x="77" y="59"/>
                    </a:lnTo>
                    <a:lnTo>
                      <a:pt x="59" y="140"/>
                    </a:lnTo>
                    <a:lnTo>
                      <a:pt x="61" y="156"/>
                    </a:lnTo>
                    <a:lnTo>
                      <a:pt x="31" y="168"/>
                    </a:lnTo>
                    <a:lnTo>
                      <a:pt x="31" y="184"/>
                    </a:lnTo>
                    <a:lnTo>
                      <a:pt x="56" y="203"/>
                    </a:lnTo>
                    <a:lnTo>
                      <a:pt x="24" y="206"/>
                    </a:lnTo>
                    <a:close/>
                  </a:path>
                </a:pathLst>
              </a:custGeom>
              <a:solidFill>
                <a:srgbClr val="000000"/>
              </a:solidFill>
              <a:ln w="9525">
                <a:noFill/>
                <a:round/>
                <a:headEnd/>
                <a:tailEnd/>
              </a:ln>
            </p:spPr>
            <p:txBody>
              <a:bodyPr/>
              <a:lstStyle/>
              <a:p>
                <a:endParaRPr lang="en-US" dirty="0"/>
              </a:p>
            </p:txBody>
          </p:sp>
          <p:sp>
            <p:nvSpPr>
              <p:cNvPr id="114" name="Freeform 570"/>
              <p:cNvSpPr>
                <a:spLocks/>
              </p:cNvSpPr>
              <p:nvPr/>
            </p:nvSpPr>
            <p:spPr bwMode="auto">
              <a:xfrm>
                <a:off x="4278" y="912"/>
                <a:ext cx="29" cy="45"/>
              </a:xfrm>
              <a:custGeom>
                <a:avLst/>
                <a:gdLst>
                  <a:gd name="T0" fmla="*/ 44 w 142"/>
                  <a:gd name="T1" fmla="*/ 10 h 226"/>
                  <a:gd name="T2" fmla="*/ 77 w 142"/>
                  <a:gd name="T3" fmla="*/ 0 h 226"/>
                  <a:gd name="T4" fmla="*/ 139 w 142"/>
                  <a:gd name="T5" fmla="*/ 32 h 226"/>
                  <a:gd name="T6" fmla="*/ 142 w 142"/>
                  <a:gd name="T7" fmla="*/ 64 h 226"/>
                  <a:gd name="T8" fmla="*/ 118 w 142"/>
                  <a:gd name="T9" fmla="*/ 133 h 226"/>
                  <a:gd name="T10" fmla="*/ 84 w 142"/>
                  <a:gd name="T11" fmla="*/ 166 h 226"/>
                  <a:gd name="T12" fmla="*/ 82 w 142"/>
                  <a:gd name="T13" fmla="*/ 210 h 226"/>
                  <a:gd name="T14" fmla="*/ 63 w 142"/>
                  <a:gd name="T15" fmla="*/ 226 h 226"/>
                  <a:gd name="T16" fmla="*/ 10 w 142"/>
                  <a:gd name="T17" fmla="*/ 226 h 226"/>
                  <a:gd name="T18" fmla="*/ 0 w 142"/>
                  <a:gd name="T19" fmla="*/ 206 h 226"/>
                  <a:gd name="T20" fmla="*/ 0 w 142"/>
                  <a:gd name="T21" fmla="*/ 193 h 226"/>
                  <a:gd name="T22" fmla="*/ 39 w 142"/>
                  <a:gd name="T23" fmla="*/ 216 h 226"/>
                  <a:gd name="T24" fmla="*/ 61 w 142"/>
                  <a:gd name="T25" fmla="*/ 207 h 226"/>
                  <a:gd name="T26" fmla="*/ 47 w 142"/>
                  <a:gd name="T27" fmla="*/ 172 h 226"/>
                  <a:gd name="T28" fmla="*/ 80 w 142"/>
                  <a:gd name="T29" fmla="*/ 158 h 226"/>
                  <a:gd name="T30" fmla="*/ 111 w 142"/>
                  <a:gd name="T31" fmla="*/ 95 h 226"/>
                  <a:gd name="T32" fmla="*/ 105 w 142"/>
                  <a:gd name="T33" fmla="*/ 76 h 226"/>
                  <a:gd name="T34" fmla="*/ 61 w 142"/>
                  <a:gd name="T35" fmla="*/ 139 h 226"/>
                  <a:gd name="T36" fmla="*/ 94 w 142"/>
                  <a:gd name="T37" fmla="*/ 56 h 226"/>
                  <a:gd name="T38" fmla="*/ 126 w 142"/>
                  <a:gd name="T39" fmla="*/ 70 h 226"/>
                  <a:gd name="T40" fmla="*/ 122 w 142"/>
                  <a:gd name="T41" fmla="*/ 39 h 226"/>
                  <a:gd name="T42" fmla="*/ 90 w 142"/>
                  <a:gd name="T43" fmla="*/ 24 h 226"/>
                  <a:gd name="T44" fmla="*/ 52 w 142"/>
                  <a:gd name="T45" fmla="*/ 32 h 226"/>
                  <a:gd name="T46" fmla="*/ 44 w 142"/>
                  <a:gd name="T47" fmla="*/ 10 h 226"/>
                  <a:gd name="T48" fmla="*/ 44 w 142"/>
                  <a:gd name="T49" fmla="*/ 10 h 2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2"/>
                  <a:gd name="T76" fmla="*/ 0 h 226"/>
                  <a:gd name="T77" fmla="*/ 142 w 142"/>
                  <a:gd name="T78" fmla="*/ 226 h 2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2" h="226">
                    <a:moveTo>
                      <a:pt x="44" y="10"/>
                    </a:moveTo>
                    <a:lnTo>
                      <a:pt x="77" y="0"/>
                    </a:lnTo>
                    <a:lnTo>
                      <a:pt x="139" y="32"/>
                    </a:lnTo>
                    <a:lnTo>
                      <a:pt x="142" y="64"/>
                    </a:lnTo>
                    <a:lnTo>
                      <a:pt x="118" y="133"/>
                    </a:lnTo>
                    <a:lnTo>
                      <a:pt x="84" y="166"/>
                    </a:lnTo>
                    <a:lnTo>
                      <a:pt x="82" y="210"/>
                    </a:lnTo>
                    <a:lnTo>
                      <a:pt x="63" y="226"/>
                    </a:lnTo>
                    <a:lnTo>
                      <a:pt x="10" y="226"/>
                    </a:lnTo>
                    <a:lnTo>
                      <a:pt x="0" y="206"/>
                    </a:lnTo>
                    <a:lnTo>
                      <a:pt x="0" y="193"/>
                    </a:lnTo>
                    <a:lnTo>
                      <a:pt x="39" y="216"/>
                    </a:lnTo>
                    <a:lnTo>
                      <a:pt x="61" y="207"/>
                    </a:lnTo>
                    <a:lnTo>
                      <a:pt x="47" y="172"/>
                    </a:lnTo>
                    <a:lnTo>
                      <a:pt x="80" y="158"/>
                    </a:lnTo>
                    <a:lnTo>
                      <a:pt x="111" y="95"/>
                    </a:lnTo>
                    <a:lnTo>
                      <a:pt x="105" y="76"/>
                    </a:lnTo>
                    <a:lnTo>
                      <a:pt x="61" y="139"/>
                    </a:lnTo>
                    <a:lnTo>
                      <a:pt x="94" y="56"/>
                    </a:lnTo>
                    <a:lnTo>
                      <a:pt x="126" y="70"/>
                    </a:lnTo>
                    <a:lnTo>
                      <a:pt x="122" y="39"/>
                    </a:lnTo>
                    <a:lnTo>
                      <a:pt x="90" y="24"/>
                    </a:lnTo>
                    <a:lnTo>
                      <a:pt x="52" y="32"/>
                    </a:lnTo>
                    <a:lnTo>
                      <a:pt x="44" y="10"/>
                    </a:lnTo>
                    <a:close/>
                  </a:path>
                </a:pathLst>
              </a:custGeom>
              <a:solidFill>
                <a:srgbClr val="000000"/>
              </a:solidFill>
              <a:ln w="9525">
                <a:noFill/>
                <a:round/>
                <a:headEnd/>
                <a:tailEnd/>
              </a:ln>
            </p:spPr>
            <p:txBody>
              <a:bodyPr/>
              <a:lstStyle/>
              <a:p>
                <a:endParaRPr lang="en-US" dirty="0"/>
              </a:p>
            </p:txBody>
          </p:sp>
          <p:sp>
            <p:nvSpPr>
              <p:cNvPr id="115" name="Freeform 571"/>
              <p:cNvSpPr>
                <a:spLocks/>
              </p:cNvSpPr>
              <p:nvPr/>
            </p:nvSpPr>
            <p:spPr bwMode="auto">
              <a:xfrm>
                <a:off x="4231" y="923"/>
                <a:ext cx="23" cy="37"/>
              </a:xfrm>
              <a:custGeom>
                <a:avLst/>
                <a:gdLst>
                  <a:gd name="T0" fmla="*/ 0 w 115"/>
                  <a:gd name="T1" fmla="*/ 186 h 186"/>
                  <a:gd name="T2" fmla="*/ 19 w 115"/>
                  <a:gd name="T3" fmla="*/ 152 h 186"/>
                  <a:gd name="T4" fmla="*/ 32 w 115"/>
                  <a:gd name="T5" fmla="*/ 105 h 186"/>
                  <a:gd name="T6" fmla="*/ 31 w 115"/>
                  <a:gd name="T7" fmla="*/ 66 h 186"/>
                  <a:gd name="T8" fmla="*/ 15 w 115"/>
                  <a:gd name="T9" fmla="*/ 35 h 186"/>
                  <a:gd name="T10" fmla="*/ 36 w 115"/>
                  <a:gd name="T11" fmla="*/ 9 h 186"/>
                  <a:gd name="T12" fmla="*/ 63 w 115"/>
                  <a:gd name="T13" fmla="*/ 0 h 186"/>
                  <a:gd name="T14" fmla="*/ 103 w 115"/>
                  <a:gd name="T15" fmla="*/ 18 h 186"/>
                  <a:gd name="T16" fmla="*/ 115 w 115"/>
                  <a:gd name="T17" fmla="*/ 61 h 186"/>
                  <a:gd name="T18" fmla="*/ 115 w 115"/>
                  <a:gd name="T19" fmla="*/ 108 h 186"/>
                  <a:gd name="T20" fmla="*/ 96 w 115"/>
                  <a:gd name="T21" fmla="*/ 133 h 186"/>
                  <a:gd name="T22" fmla="*/ 73 w 115"/>
                  <a:gd name="T23" fmla="*/ 158 h 186"/>
                  <a:gd name="T24" fmla="*/ 103 w 115"/>
                  <a:gd name="T25" fmla="*/ 100 h 186"/>
                  <a:gd name="T26" fmla="*/ 82 w 115"/>
                  <a:gd name="T27" fmla="*/ 22 h 186"/>
                  <a:gd name="T28" fmla="*/ 52 w 115"/>
                  <a:gd name="T29" fmla="*/ 40 h 186"/>
                  <a:gd name="T30" fmla="*/ 73 w 115"/>
                  <a:gd name="T31" fmla="*/ 91 h 186"/>
                  <a:gd name="T32" fmla="*/ 34 w 115"/>
                  <a:gd name="T33" fmla="*/ 182 h 186"/>
                  <a:gd name="T34" fmla="*/ 0 w 115"/>
                  <a:gd name="T35" fmla="*/ 186 h 186"/>
                  <a:gd name="T36" fmla="*/ 0 w 115"/>
                  <a:gd name="T37" fmla="*/ 186 h 1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5"/>
                  <a:gd name="T58" fmla="*/ 0 h 186"/>
                  <a:gd name="T59" fmla="*/ 115 w 115"/>
                  <a:gd name="T60" fmla="*/ 186 h 18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5" h="186">
                    <a:moveTo>
                      <a:pt x="0" y="186"/>
                    </a:moveTo>
                    <a:lnTo>
                      <a:pt x="19" y="152"/>
                    </a:lnTo>
                    <a:lnTo>
                      <a:pt x="32" y="105"/>
                    </a:lnTo>
                    <a:lnTo>
                      <a:pt x="31" y="66"/>
                    </a:lnTo>
                    <a:lnTo>
                      <a:pt x="15" y="35"/>
                    </a:lnTo>
                    <a:lnTo>
                      <a:pt x="36" y="9"/>
                    </a:lnTo>
                    <a:lnTo>
                      <a:pt x="63" y="0"/>
                    </a:lnTo>
                    <a:lnTo>
                      <a:pt x="103" y="18"/>
                    </a:lnTo>
                    <a:lnTo>
                      <a:pt x="115" y="61"/>
                    </a:lnTo>
                    <a:lnTo>
                      <a:pt x="115" y="108"/>
                    </a:lnTo>
                    <a:lnTo>
                      <a:pt x="96" y="133"/>
                    </a:lnTo>
                    <a:lnTo>
                      <a:pt x="73" y="158"/>
                    </a:lnTo>
                    <a:lnTo>
                      <a:pt x="103" y="100"/>
                    </a:lnTo>
                    <a:lnTo>
                      <a:pt x="82" y="22"/>
                    </a:lnTo>
                    <a:lnTo>
                      <a:pt x="52" y="40"/>
                    </a:lnTo>
                    <a:lnTo>
                      <a:pt x="73" y="91"/>
                    </a:lnTo>
                    <a:lnTo>
                      <a:pt x="34" y="182"/>
                    </a:lnTo>
                    <a:lnTo>
                      <a:pt x="0" y="186"/>
                    </a:lnTo>
                    <a:close/>
                  </a:path>
                </a:pathLst>
              </a:custGeom>
              <a:solidFill>
                <a:srgbClr val="000000"/>
              </a:solidFill>
              <a:ln w="9525">
                <a:noFill/>
                <a:round/>
                <a:headEnd/>
                <a:tailEnd/>
              </a:ln>
            </p:spPr>
            <p:txBody>
              <a:bodyPr/>
              <a:lstStyle/>
              <a:p>
                <a:endParaRPr lang="en-US" dirty="0"/>
              </a:p>
            </p:txBody>
          </p:sp>
          <p:sp>
            <p:nvSpPr>
              <p:cNvPr id="116" name="Freeform 572"/>
              <p:cNvSpPr>
                <a:spLocks/>
              </p:cNvSpPr>
              <p:nvPr/>
            </p:nvSpPr>
            <p:spPr bwMode="auto">
              <a:xfrm>
                <a:off x="4206" y="922"/>
                <a:ext cx="23" cy="39"/>
              </a:xfrm>
              <a:custGeom>
                <a:avLst/>
                <a:gdLst>
                  <a:gd name="T0" fmla="*/ 87 w 116"/>
                  <a:gd name="T1" fmla="*/ 180 h 196"/>
                  <a:gd name="T2" fmla="*/ 81 w 116"/>
                  <a:gd name="T3" fmla="*/ 138 h 196"/>
                  <a:gd name="T4" fmla="*/ 94 w 116"/>
                  <a:gd name="T5" fmla="*/ 88 h 196"/>
                  <a:gd name="T6" fmla="*/ 116 w 116"/>
                  <a:gd name="T7" fmla="*/ 51 h 196"/>
                  <a:gd name="T8" fmla="*/ 116 w 116"/>
                  <a:gd name="T9" fmla="*/ 32 h 196"/>
                  <a:gd name="T10" fmla="*/ 80 w 116"/>
                  <a:gd name="T11" fmla="*/ 0 h 196"/>
                  <a:gd name="T12" fmla="*/ 45 w 116"/>
                  <a:gd name="T13" fmla="*/ 25 h 196"/>
                  <a:gd name="T14" fmla="*/ 15 w 116"/>
                  <a:gd name="T15" fmla="*/ 78 h 196"/>
                  <a:gd name="T16" fmla="*/ 0 w 116"/>
                  <a:gd name="T17" fmla="*/ 138 h 196"/>
                  <a:gd name="T18" fmla="*/ 12 w 116"/>
                  <a:gd name="T19" fmla="*/ 174 h 196"/>
                  <a:gd name="T20" fmla="*/ 35 w 116"/>
                  <a:gd name="T21" fmla="*/ 189 h 196"/>
                  <a:gd name="T22" fmla="*/ 18 w 116"/>
                  <a:gd name="T23" fmla="*/ 139 h 196"/>
                  <a:gd name="T24" fmla="*/ 28 w 116"/>
                  <a:gd name="T25" fmla="*/ 95 h 196"/>
                  <a:gd name="T26" fmla="*/ 56 w 116"/>
                  <a:gd name="T27" fmla="*/ 38 h 196"/>
                  <a:gd name="T28" fmla="*/ 77 w 116"/>
                  <a:gd name="T29" fmla="*/ 25 h 196"/>
                  <a:gd name="T30" fmla="*/ 97 w 116"/>
                  <a:gd name="T31" fmla="*/ 44 h 196"/>
                  <a:gd name="T32" fmla="*/ 72 w 116"/>
                  <a:gd name="T33" fmla="*/ 70 h 196"/>
                  <a:gd name="T34" fmla="*/ 55 w 116"/>
                  <a:gd name="T35" fmla="*/ 136 h 196"/>
                  <a:gd name="T36" fmla="*/ 55 w 116"/>
                  <a:gd name="T37" fmla="*/ 171 h 196"/>
                  <a:gd name="T38" fmla="*/ 80 w 116"/>
                  <a:gd name="T39" fmla="*/ 196 h 196"/>
                  <a:gd name="T40" fmla="*/ 101 w 116"/>
                  <a:gd name="T41" fmla="*/ 196 h 196"/>
                  <a:gd name="T42" fmla="*/ 87 w 116"/>
                  <a:gd name="T43" fmla="*/ 180 h 196"/>
                  <a:gd name="T44" fmla="*/ 87 w 116"/>
                  <a:gd name="T45" fmla="*/ 180 h 19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16"/>
                  <a:gd name="T70" fmla="*/ 0 h 196"/>
                  <a:gd name="T71" fmla="*/ 116 w 116"/>
                  <a:gd name="T72" fmla="*/ 196 h 19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16" h="196">
                    <a:moveTo>
                      <a:pt x="87" y="180"/>
                    </a:moveTo>
                    <a:lnTo>
                      <a:pt x="81" y="138"/>
                    </a:lnTo>
                    <a:lnTo>
                      <a:pt x="94" y="88"/>
                    </a:lnTo>
                    <a:lnTo>
                      <a:pt x="116" y="51"/>
                    </a:lnTo>
                    <a:lnTo>
                      <a:pt x="116" y="32"/>
                    </a:lnTo>
                    <a:lnTo>
                      <a:pt x="80" y="0"/>
                    </a:lnTo>
                    <a:lnTo>
                      <a:pt x="45" y="25"/>
                    </a:lnTo>
                    <a:lnTo>
                      <a:pt x="15" y="78"/>
                    </a:lnTo>
                    <a:lnTo>
                      <a:pt x="0" y="138"/>
                    </a:lnTo>
                    <a:lnTo>
                      <a:pt x="12" y="174"/>
                    </a:lnTo>
                    <a:lnTo>
                      <a:pt x="35" y="189"/>
                    </a:lnTo>
                    <a:lnTo>
                      <a:pt x="18" y="139"/>
                    </a:lnTo>
                    <a:lnTo>
                      <a:pt x="28" y="95"/>
                    </a:lnTo>
                    <a:lnTo>
                      <a:pt x="56" y="38"/>
                    </a:lnTo>
                    <a:lnTo>
                      <a:pt x="77" y="25"/>
                    </a:lnTo>
                    <a:lnTo>
                      <a:pt x="97" y="44"/>
                    </a:lnTo>
                    <a:lnTo>
                      <a:pt x="72" y="70"/>
                    </a:lnTo>
                    <a:lnTo>
                      <a:pt x="55" y="136"/>
                    </a:lnTo>
                    <a:lnTo>
                      <a:pt x="55" y="171"/>
                    </a:lnTo>
                    <a:lnTo>
                      <a:pt x="80" y="196"/>
                    </a:lnTo>
                    <a:lnTo>
                      <a:pt x="101" y="196"/>
                    </a:lnTo>
                    <a:lnTo>
                      <a:pt x="87" y="180"/>
                    </a:lnTo>
                    <a:close/>
                  </a:path>
                </a:pathLst>
              </a:custGeom>
              <a:solidFill>
                <a:srgbClr val="000000"/>
              </a:solidFill>
              <a:ln w="9525">
                <a:noFill/>
                <a:round/>
                <a:headEnd/>
                <a:tailEnd/>
              </a:ln>
            </p:spPr>
            <p:txBody>
              <a:bodyPr/>
              <a:lstStyle/>
              <a:p>
                <a:endParaRPr lang="en-US" dirty="0"/>
              </a:p>
            </p:txBody>
          </p:sp>
          <p:sp>
            <p:nvSpPr>
              <p:cNvPr id="117" name="Freeform 573"/>
              <p:cNvSpPr>
                <a:spLocks/>
              </p:cNvSpPr>
              <p:nvPr/>
            </p:nvSpPr>
            <p:spPr bwMode="auto">
              <a:xfrm>
                <a:off x="4135" y="921"/>
                <a:ext cx="63" cy="44"/>
              </a:xfrm>
              <a:custGeom>
                <a:avLst/>
                <a:gdLst>
                  <a:gd name="T0" fmla="*/ 266 w 315"/>
                  <a:gd name="T1" fmla="*/ 192 h 224"/>
                  <a:gd name="T2" fmla="*/ 266 w 315"/>
                  <a:gd name="T3" fmla="*/ 145 h 224"/>
                  <a:gd name="T4" fmla="*/ 242 w 315"/>
                  <a:gd name="T5" fmla="*/ 113 h 224"/>
                  <a:gd name="T6" fmla="*/ 219 w 315"/>
                  <a:gd name="T7" fmla="*/ 104 h 224"/>
                  <a:gd name="T8" fmla="*/ 211 w 315"/>
                  <a:gd name="T9" fmla="*/ 60 h 224"/>
                  <a:gd name="T10" fmla="*/ 154 w 315"/>
                  <a:gd name="T11" fmla="*/ 13 h 224"/>
                  <a:gd name="T12" fmla="*/ 106 w 315"/>
                  <a:gd name="T13" fmla="*/ 0 h 224"/>
                  <a:gd name="T14" fmla="*/ 0 w 315"/>
                  <a:gd name="T15" fmla="*/ 76 h 224"/>
                  <a:gd name="T16" fmla="*/ 0 w 315"/>
                  <a:gd name="T17" fmla="*/ 92 h 224"/>
                  <a:gd name="T18" fmla="*/ 40 w 315"/>
                  <a:gd name="T19" fmla="*/ 92 h 224"/>
                  <a:gd name="T20" fmla="*/ 104 w 315"/>
                  <a:gd name="T21" fmla="*/ 105 h 224"/>
                  <a:gd name="T22" fmla="*/ 138 w 315"/>
                  <a:gd name="T23" fmla="*/ 137 h 224"/>
                  <a:gd name="T24" fmla="*/ 154 w 315"/>
                  <a:gd name="T25" fmla="*/ 169 h 224"/>
                  <a:gd name="T26" fmla="*/ 162 w 315"/>
                  <a:gd name="T27" fmla="*/ 136 h 224"/>
                  <a:gd name="T28" fmla="*/ 133 w 315"/>
                  <a:gd name="T29" fmla="*/ 108 h 224"/>
                  <a:gd name="T30" fmla="*/ 85 w 315"/>
                  <a:gd name="T31" fmla="*/ 82 h 224"/>
                  <a:gd name="T32" fmla="*/ 34 w 315"/>
                  <a:gd name="T33" fmla="*/ 69 h 224"/>
                  <a:gd name="T34" fmla="*/ 69 w 315"/>
                  <a:gd name="T35" fmla="*/ 50 h 224"/>
                  <a:gd name="T36" fmla="*/ 156 w 315"/>
                  <a:gd name="T37" fmla="*/ 77 h 224"/>
                  <a:gd name="T38" fmla="*/ 89 w 315"/>
                  <a:gd name="T39" fmla="*/ 26 h 224"/>
                  <a:gd name="T40" fmla="*/ 117 w 315"/>
                  <a:gd name="T41" fmla="*/ 16 h 224"/>
                  <a:gd name="T42" fmla="*/ 172 w 315"/>
                  <a:gd name="T43" fmla="*/ 39 h 224"/>
                  <a:gd name="T44" fmla="*/ 197 w 315"/>
                  <a:gd name="T45" fmla="*/ 79 h 224"/>
                  <a:gd name="T46" fmla="*/ 197 w 315"/>
                  <a:gd name="T47" fmla="*/ 121 h 224"/>
                  <a:gd name="T48" fmla="*/ 232 w 315"/>
                  <a:gd name="T49" fmla="*/ 136 h 224"/>
                  <a:gd name="T50" fmla="*/ 254 w 315"/>
                  <a:gd name="T51" fmla="*/ 165 h 224"/>
                  <a:gd name="T52" fmla="*/ 237 w 315"/>
                  <a:gd name="T53" fmla="*/ 186 h 224"/>
                  <a:gd name="T54" fmla="*/ 195 w 315"/>
                  <a:gd name="T55" fmla="*/ 177 h 224"/>
                  <a:gd name="T56" fmla="*/ 221 w 315"/>
                  <a:gd name="T57" fmla="*/ 203 h 224"/>
                  <a:gd name="T58" fmla="*/ 252 w 315"/>
                  <a:gd name="T59" fmla="*/ 215 h 224"/>
                  <a:gd name="T60" fmla="*/ 288 w 315"/>
                  <a:gd name="T61" fmla="*/ 224 h 224"/>
                  <a:gd name="T62" fmla="*/ 315 w 315"/>
                  <a:gd name="T63" fmla="*/ 205 h 224"/>
                  <a:gd name="T64" fmla="*/ 286 w 315"/>
                  <a:gd name="T65" fmla="*/ 205 h 224"/>
                  <a:gd name="T66" fmla="*/ 266 w 315"/>
                  <a:gd name="T67" fmla="*/ 192 h 224"/>
                  <a:gd name="T68" fmla="*/ 266 w 315"/>
                  <a:gd name="T69" fmla="*/ 192 h 2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5"/>
                  <a:gd name="T106" fmla="*/ 0 h 224"/>
                  <a:gd name="T107" fmla="*/ 315 w 315"/>
                  <a:gd name="T108" fmla="*/ 224 h 2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5" h="224">
                    <a:moveTo>
                      <a:pt x="266" y="192"/>
                    </a:moveTo>
                    <a:lnTo>
                      <a:pt x="266" y="145"/>
                    </a:lnTo>
                    <a:lnTo>
                      <a:pt x="242" y="113"/>
                    </a:lnTo>
                    <a:lnTo>
                      <a:pt x="219" y="104"/>
                    </a:lnTo>
                    <a:lnTo>
                      <a:pt x="211" y="60"/>
                    </a:lnTo>
                    <a:lnTo>
                      <a:pt x="154" y="13"/>
                    </a:lnTo>
                    <a:lnTo>
                      <a:pt x="106" y="0"/>
                    </a:lnTo>
                    <a:lnTo>
                      <a:pt x="0" y="76"/>
                    </a:lnTo>
                    <a:lnTo>
                      <a:pt x="0" y="92"/>
                    </a:lnTo>
                    <a:lnTo>
                      <a:pt x="40" y="92"/>
                    </a:lnTo>
                    <a:lnTo>
                      <a:pt x="104" y="105"/>
                    </a:lnTo>
                    <a:lnTo>
                      <a:pt x="138" y="137"/>
                    </a:lnTo>
                    <a:lnTo>
                      <a:pt x="154" y="169"/>
                    </a:lnTo>
                    <a:lnTo>
                      <a:pt x="162" y="136"/>
                    </a:lnTo>
                    <a:lnTo>
                      <a:pt x="133" y="108"/>
                    </a:lnTo>
                    <a:lnTo>
                      <a:pt x="85" y="82"/>
                    </a:lnTo>
                    <a:lnTo>
                      <a:pt x="34" y="69"/>
                    </a:lnTo>
                    <a:lnTo>
                      <a:pt x="69" y="50"/>
                    </a:lnTo>
                    <a:lnTo>
                      <a:pt x="156" y="77"/>
                    </a:lnTo>
                    <a:lnTo>
                      <a:pt x="89" y="26"/>
                    </a:lnTo>
                    <a:lnTo>
                      <a:pt x="117" y="16"/>
                    </a:lnTo>
                    <a:lnTo>
                      <a:pt x="172" y="39"/>
                    </a:lnTo>
                    <a:lnTo>
                      <a:pt x="197" y="79"/>
                    </a:lnTo>
                    <a:lnTo>
                      <a:pt x="197" y="121"/>
                    </a:lnTo>
                    <a:lnTo>
                      <a:pt x="232" y="136"/>
                    </a:lnTo>
                    <a:lnTo>
                      <a:pt x="254" y="165"/>
                    </a:lnTo>
                    <a:lnTo>
                      <a:pt x="237" y="186"/>
                    </a:lnTo>
                    <a:lnTo>
                      <a:pt x="195" y="177"/>
                    </a:lnTo>
                    <a:lnTo>
                      <a:pt x="221" y="203"/>
                    </a:lnTo>
                    <a:lnTo>
                      <a:pt x="252" y="215"/>
                    </a:lnTo>
                    <a:lnTo>
                      <a:pt x="288" y="224"/>
                    </a:lnTo>
                    <a:lnTo>
                      <a:pt x="315" y="205"/>
                    </a:lnTo>
                    <a:lnTo>
                      <a:pt x="286" y="205"/>
                    </a:lnTo>
                    <a:lnTo>
                      <a:pt x="266" y="192"/>
                    </a:lnTo>
                    <a:close/>
                  </a:path>
                </a:pathLst>
              </a:custGeom>
              <a:solidFill>
                <a:srgbClr val="000000"/>
              </a:solidFill>
              <a:ln w="9525">
                <a:noFill/>
                <a:round/>
                <a:headEnd/>
                <a:tailEnd/>
              </a:ln>
            </p:spPr>
            <p:txBody>
              <a:bodyPr/>
              <a:lstStyle/>
              <a:p>
                <a:endParaRPr lang="en-US" dirty="0"/>
              </a:p>
            </p:txBody>
          </p:sp>
          <p:sp>
            <p:nvSpPr>
              <p:cNvPr id="118" name="Freeform 574"/>
              <p:cNvSpPr>
                <a:spLocks/>
              </p:cNvSpPr>
              <p:nvPr/>
            </p:nvSpPr>
            <p:spPr bwMode="auto">
              <a:xfrm>
                <a:off x="4164" y="961"/>
                <a:ext cx="42" cy="23"/>
              </a:xfrm>
              <a:custGeom>
                <a:avLst/>
                <a:gdLst>
                  <a:gd name="T0" fmla="*/ 0 w 209"/>
                  <a:gd name="T1" fmla="*/ 3 h 113"/>
                  <a:gd name="T2" fmla="*/ 26 w 209"/>
                  <a:gd name="T3" fmla="*/ 33 h 113"/>
                  <a:gd name="T4" fmla="*/ 84 w 209"/>
                  <a:gd name="T5" fmla="*/ 21 h 113"/>
                  <a:gd name="T6" fmla="*/ 84 w 209"/>
                  <a:gd name="T7" fmla="*/ 47 h 113"/>
                  <a:gd name="T8" fmla="*/ 160 w 209"/>
                  <a:gd name="T9" fmla="*/ 6 h 113"/>
                  <a:gd name="T10" fmla="*/ 133 w 209"/>
                  <a:gd name="T11" fmla="*/ 41 h 113"/>
                  <a:gd name="T12" fmla="*/ 88 w 209"/>
                  <a:gd name="T13" fmla="*/ 63 h 113"/>
                  <a:gd name="T14" fmla="*/ 90 w 209"/>
                  <a:gd name="T15" fmla="*/ 91 h 113"/>
                  <a:gd name="T16" fmla="*/ 147 w 209"/>
                  <a:gd name="T17" fmla="*/ 72 h 113"/>
                  <a:gd name="T18" fmla="*/ 188 w 209"/>
                  <a:gd name="T19" fmla="*/ 33 h 113"/>
                  <a:gd name="T20" fmla="*/ 176 w 209"/>
                  <a:gd name="T21" fmla="*/ 0 h 113"/>
                  <a:gd name="T22" fmla="*/ 209 w 209"/>
                  <a:gd name="T23" fmla="*/ 29 h 113"/>
                  <a:gd name="T24" fmla="*/ 196 w 209"/>
                  <a:gd name="T25" fmla="*/ 57 h 113"/>
                  <a:gd name="T26" fmla="*/ 115 w 209"/>
                  <a:gd name="T27" fmla="*/ 104 h 113"/>
                  <a:gd name="T28" fmla="*/ 78 w 209"/>
                  <a:gd name="T29" fmla="*/ 113 h 113"/>
                  <a:gd name="T30" fmla="*/ 59 w 209"/>
                  <a:gd name="T31" fmla="*/ 66 h 113"/>
                  <a:gd name="T32" fmla="*/ 69 w 209"/>
                  <a:gd name="T33" fmla="*/ 54 h 113"/>
                  <a:gd name="T34" fmla="*/ 69 w 209"/>
                  <a:gd name="T35" fmla="*/ 33 h 113"/>
                  <a:gd name="T36" fmla="*/ 28 w 209"/>
                  <a:gd name="T37" fmla="*/ 46 h 113"/>
                  <a:gd name="T38" fmla="*/ 9 w 209"/>
                  <a:gd name="T39" fmla="*/ 47 h 113"/>
                  <a:gd name="T40" fmla="*/ 0 w 209"/>
                  <a:gd name="T41" fmla="*/ 3 h 113"/>
                  <a:gd name="T42" fmla="*/ 0 w 209"/>
                  <a:gd name="T43" fmla="*/ 3 h 1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09"/>
                  <a:gd name="T67" fmla="*/ 0 h 113"/>
                  <a:gd name="T68" fmla="*/ 209 w 209"/>
                  <a:gd name="T69" fmla="*/ 113 h 11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09" h="113">
                    <a:moveTo>
                      <a:pt x="0" y="3"/>
                    </a:moveTo>
                    <a:lnTo>
                      <a:pt x="26" y="33"/>
                    </a:lnTo>
                    <a:lnTo>
                      <a:pt x="84" y="21"/>
                    </a:lnTo>
                    <a:lnTo>
                      <a:pt x="84" y="47"/>
                    </a:lnTo>
                    <a:lnTo>
                      <a:pt x="160" y="6"/>
                    </a:lnTo>
                    <a:lnTo>
                      <a:pt x="133" y="41"/>
                    </a:lnTo>
                    <a:lnTo>
                      <a:pt x="88" y="63"/>
                    </a:lnTo>
                    <a:lnTo>
                      <a:pt x="90" y="91"/>
                    </a:lnTo>
                    <a:lnTo>
                      <a:pt x="147" y="72"/>
                    </a:lnTo>
                    <a:lnTo>
                      <a:pt x="188" y="33"/>
                    </a:lnTo>
                    <a:lnTo>
                      <a:pt x="176" y="0"/>
                    </a:lnTo>
                    <a:lnTo>
                      <a:pt x="209" y="29"/>
                    </a:lnTo>
                    <a:lnTo>
                      <a:pt x="196" y="57"/>
                    </a:lnTo>
                    <a:lnTo>
                      <a:pt x="115" y="104"/>
                    </a:lnTo>
                    <a:lnTo>
                      <a:pt x="78" y="113"/>
                    </a:lnTo>
                    <a:lnTo>
                      <a:pt x="59" y="66"/>
                    </a:lnTo>
                    <a:lnTo>
                      <a:pt x="69" y="54"/>
                    </a:lnTo>
                    <a:lnTo>
                      <a:pt x="69" y="33"/>
                    </a:lnTo>
                    <a:lnTo>
                      <a:pt x="28" y="46"/>
                    </a:lnTo>
                    <a:lnTo>
                      <a:pt x="9" y="47"/>
                    </a:lnTo>
                    <a:lnTo>
                      <a:pt x="0" y="3"/>
                    </a:lnTo>
                    <a:close/>
                  </a:path>
                </a:pathLst>
              </a:custGeom>
              <a:solidFill>
                <a:srgbClr val="000000"/>
              </a:solidFill>
              <a:ln w="9525">
                <a:noFill/>
                <a:round/>
                <a:headEnd/>
                <a:tailEnd/>
              </a:ln>
            </p:spPr>
            <p:txBody>
              <a:bodyPr/>
              <a:lstStyle/>
              <a:p>
                <a:endParaRPr lang="en-US" dirty="0"/>
              </a:p>
            </p:txBody>
          </p:sp>
          <p:sp>
            <p:nvSpPr>
              <p:cNvPr id="119" name="Freeform 575"/>
              <p:cNvSpPr>
                <a:spLocks/>
              </p:cNvSpPr>
              <p:nvPr/>
            </p:nvSpPr>
            <p:spPr bwMode="auto">
              <a:xfrm>
                <a:off x="4144" y="948"/>
                <a:ext cx="33" cy="37"/>
              </a:xfrm>
              <a:custGeom>
                <a:avLst/>
                <a:gdLst>
                  <a:gd name="T0" fmla="*/ 101 w 166"/>
                  <a:gd name="T1" fmla="*/ 0 h 185"/>
                  <a:gd name="T2" fmla="*/ 52 w 166"/>
                  <a:gd name="T3" fmla="*/ 17 h 185"/>
                  <a:gd name="T4" fmla="*/ 3 w 166"/>
                  <a:gd name="T5" fmla="*/ 83 h 185"/>
                  <a:gd name="T6" fmla="*/ 0 w 166"/>
                  <a:gd name="T7" fmla="*/ 145 h 185"/>
                  <a:gd name="T8" fmla="*/ 21 w 166"/>
                  <a:gd name="T9" fmla="*/ 181 h 185"/>
                  <a:gd name="T10" fmla="*/ 101 w 166"/>
                  <a:gd name="T11" fmla="*/ 185 h 185"/>
                  <a:gd name="T12" fmla="*/ 166 w 166"/>
                  <a:gd name="T13" fmla="*/ 152 h 185"/>
                  <a:gd name="T14" fmla="*/ 164 w 166"/>
                  <a:gd name="T15" fmla="*/ 136 h 185"/>
                  <a:gd name="T16" fmla="*/ 114 w 166"/>
                  <a:gd name="T17" fmla="*/ 159 h 185"/>
                  <a:gd name="T18" fmla="*/ 70 w 166"/>
                  <a:gd name="T19" fmla="*/ 159 h 185"/>
                  <a:gd name="T20" fmla="*/ 34 w 166"/>
                  <a:gd name="T21" fmla="*/ 139 h 185"/>
                  <a:gd name="T22" fmla="*/ 31 w 166"/>
                  <a:gd name="T23" fmla="*/ 88 h 185"/>
                  <a:gd name="T24" fmla="*/ 60 w 166"/>
                  <a:gd name="T25" fmla="*/ 35 h 185"/>
                  <a:gd name="T26" fmla="*/ 83 w 166"/>
                  <a:gd name="T27" fmla="*/ 34 h 185"/>
                  <a:gd name="T28" fmla="*/ 63 w 166"/>
                  <a:gd name="T29" fmla="*/ 92 h 185"/>
                  <a:gd name="T30" fmla="*/ 68 w 166"/>
                  <a:gd name="T31" fmla="*/ 125 h 185"/>
                  <a:gd name="T32" fmla="*/ 114 w 166"/>
                  <a:gd name="T33" fmla="*/ 133 h 185"/>
                  <a:gd name="T34" fmla="*/ 138 w 166"/>
                  <a:gd name="T35" fmla="*/ 102 h 185"/>
                  <a:gd name="T36" fmla="*/ 110 w 166"/>
                  <a:gd name="T37" fmla="*/ 110 h 185"/>
                  <a:gd name="T38" fmla="*/ 94 w 166"/>
                  <a:gd name="T39" fmla="*/ 113 h 185"/>
                  <a:gd name="T40" fmla="*/ 87 w 166"/>
                  <a:gd name="T41" fmla="*/ 79 h 185"/>
                  <a:gd name="T42" fmla="*/ 94 w 166"/>
                  <a:gd name="T43" fmla="*/ 44 h 185"/>
                  <a:gd name="T44" fmla="*/ 110 w 166"/>
                  <a:gd name="T45" fmla="*/ 23 h 185"/>
                  <a:gd name="T46" fmla="*/ 101 w 166"/>
                  <a:gd name="T47" fmla="*/ 0 h 185"/>
                  <a:gd name="T48" fmla="*/ 101 w 166"/>
                  <a:gd name="T49" fmla="*/ 0 h 1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6"/>
                  <a:gd name="T76" fmla="*/ 0 h 185"/>
                  <a:gd name="T77" fmla="*/ 166 w 166"/>
                  <a:gd name="T78" fmla="*/ 185 h 1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6" h="185">
                    <a:moveTo>
                      <a:pt x="101" y="0"/>
                    </a:moveTo>
                    <a:lnTo>
                      <a:pt x="52" y="17"/>
                    </a:lnTo>
                    <a:lnTo>
                      <a:pt x="3" y="83"/>
                    </a:lnTo>
                    <a:lnTo>
                      <a:pt x="0" y="145"/>
                    </a:lnTo>
                    <a:lnTo>
                      <a:pt x="21" y="181"/>
                    </a:lnTo>
                    <a:lnTo>
                      <a:pt x="101" y="185"/>
                    </a:lnTo>
                    <a:lnTo>
                      <a:pt x="166" y="152"/>
                    </a:lnTo>
                    <a:lnTo>
                      <a:pt x="164" y="136"/>
                    </a:lnTo>
                    <a:lnTo>
                      <a:pt x="114" y="159"/>
                    </a:lnTo>
                    <a:lnTo>
                      <a:pt x="70" y="159"/>
                    </a:lnTo>
                    <a:lnTo>
                      <a:pt x="34" y="139"/>
                    </a:lnTo>
                    <a:lnTo>
                      <a:pt x="31" y="88"/>
                    </a:lnTo>
                    <a:lnTo>
                      <a:pt x="60" y="35"/>
                    </a:lnTo>
                    <a:lnTo>
                      <a:pt x="83" y="34"/>
                    </a:lnTo>
                    <a:lnTo>
                      <a:pt x="63" y="92"/>
                    </a:lnTo>
                    <a:lnTo>
                      <a:pt x="68" y="125"/>
                    </a:lnTo>
                    <a:lnTo>
                      <a:pt x="114" y="133"/>
                    </a:lnTo>
                    <a:lnTo>
                      <a:pt x="138" y="102"/>
                    </a:lnTo>
                    <a:lnTo>
                      <a:pt x="110" y="110"/>
                    </a:lnTo>
                    <a:lnTo>
                      <a:pt x="94" y="113"/>
                    </a:lnTo>
                    <a:lnTo>
                      <a:pt x="87" y="79"/>
                    </a:lnTo>
                    <a:lnTo>
                      <a:pt x="94" y="44"/>
                    </a:lnTo>
                    <a:lnTo>
                      <a:pt x="110" y="23"/>
                    </a:lnTo>
                    <a:lnTo>
                      <a:pt x="101" y="0"/>
                    </a:lnTo>
                    <a:close/>
                  </a:path>
                </a:pathLst>
              </a:custGeom>
              <a:solidFill>
                <a:srgbClr val="000000"/>
              </a:solidFill>
              <a:ln w="9525">
                <a:noFill/>
                <a:round/>
                <a:headEnd/>
                <a:tailEnd/>
              </a:ln>
            </p:spPr>
            <p:txBody>
              <a:bodyPr/>
              <a:lstStyle/>
              <a:p>
                <a:endParaRPr lang="en-US" dirty="0"/>
              </a:p>
            </p:txBody>
          </p:sp>
          <p:sp>
            <p:nvSpPr>
              <p:cNvPr id="120" name="Freeform 576"/>
              <p:cNvSpPr>
                <a:spLocks/>
              </p:cNvSpPr>
              <p:nvPr/>
            </p:nvSpPr>
            <p:spPr bwMode="auto">
              <a:xfrm>
                <a:off x="4177" y="935"/>
                <a:ext cx="95" cy="57"/>
              </a:xfrm>
              <a:custGeom>
                <a:avLst/>
                <a:gdLst>
                  <a:gd name="T0" fmla="*/ 3 w 477"/>
                  <a:gd name="T1" fmla="*/ 0 h 281"/>
                  <a:gd name="T2" fmla="*/ 58 w 477"/>
                  <a:gd name="T3" fmla="*/ 30 h 281"/>
                  <a:gd name="T4" fmla="*/ 115 w 477"/>
                  <a:gd name="T5" fmla="*/ 91 h 281"/>
                  <a:gd name="T6" fmla="*/ 156 w 477"/>
                  <a:gd name="T7" fmla="*/ 100 h 281"/>
                  <a:gd name="T8" fmla="*/ 204 w 477"/>
                  <a:gd name="T9" fmla="*/ 134 h 281"/>
                  <a:gd name="T10" fmla="*/ 266 w 477"/>
                  <a:gd name="T11" fmla="*/ 122 h 281"/>
                  <a:gd name="T12" fmla="*/ 325 w 477"/>
                  <a:gd name="T13" fmla="*/ 104 h 281"/>
                  <a:gd name="T14" fmla="*/ 366 w 477"/>
                  <a:gd name="T15" fmla="*/ 84 h 281"/>
                  <a:gd name="T16" fmla="*/ 428 w 477"/>
                  <a:gd name="T17" fmla="*/ 78 h 281"/>
                  <a:gd name="T18" fmla="*/ 477 w 477"/>
                  <a:gd name="T19" fmla="*/ 106 h 281"/>
                  <a:gd name="T20" fmla="*/ 430 w 477"/>
                  <a:gd name="T21" fmla="*/ 99 h 281"/>
                  <a:gd name="T22" fmla="*/ 380 w 477"/>
                  <a:gd name="T23" fmla="*/ 103 h 281"/>
                  <a:gd name="T24" fmla="*/ 354 w 477"/>
                  <a:gd name="T25" fmla="*/ 126 h 281"/>
                  <a:gd name="T26" fmla="*/ 312 w 477"/>
                  <a:gd name="T27" fmla="*/ 242 h 281"/>
                  <a:gd name="T28" fmla="*/ 281 w 477"/>
                  <a:gd name="T29" fmla="*/ 281 h 281"/>
                  <a:gd name="T30" fmla="*/ 314 w 477"/>
                  <a:gd name="T31" fmla="*/ 190 h 281"/>
                  <a:gd name="T32" fmla="*/ 311 w 477"/>
                  <a:gd name="T33" fmla="*/ 138 h 281"/>
                  <a:gd name="T34" fmla="*/ 264 w 477"/>
                  <a:gd name="T35" fmla="*/ 148 h 281"/>
                  <a:gd name="T36" fmla="*/ 190 w 477"/>
                  <a:gd name="T37" fmla="*/ 153 h 281"/>
                  <a:gd name="T38" fmla="*/ 152 w 477"/>
                  <a:gd name="T39" fmla="*/ 116 h 281"/>
                  <a:gd name="T40" fmla="*/ 110 w 477"/>
                  <a:gd name="T41" fmla="*/ 114 h 281"/>
                  <a:gd name="T42" fmla="*/ 58 w 477"/>
                  <a:gd name="T43" fmla="*/ 55 h 281"/>
                  <a:gd name="T44" fmla="*/ 0 w 477"/>
                  <a:gd name="T45" fmla="*/ 34 h 281"/>
                  <a:gd name="T46" fmla="*/ 3 w 477"/>
                  <a:gd name="T47" fmla="*/ 0 h 281"/>
                  <a:gd name="T48" fmla="*/ 3 w 477"/>
                  <a:gd name="T49" fmla="*/ 0 h 2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77"/>
                  <a:gd name="T76" fmla="*/ 0 h 281"/>
                  <a:gd name="T77" fmla="*/ 477 w 477"/>
                  <a:gd name="T78" fmla="*/ 281 h 2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77" h="281">
                    <a:moveTo>
                      <a:pt x="3" y="0"/>
                    </a:moveTo>
                    <a:lnTo>
                      <a:pt x="58" y="30"/>
                    </a:lnTo>
                    <a:lnTo>
                      <a:pt x="115" y="91"/>
                    </a:lnTo>
                    <a:lnTo>
                      <a:pt x="156" y="100"/>
                    </a:lnTo>
                    <a:lnTo>
                      <a:pt x="204" y="134"/>
                    </a:lnTo>
                    <a:lnTo>
                      <a:pt x="266" y="122"/>
                    </a:lnTo>
                    <a:lnTo>
                      <a:pt x="325" y="104"/>
                    </a:lnTo>
                    <a:lnTo>
                      <a:pt x="366" y="84"/>
                    </a:lnTo>
                    <a:lnTo>
                      <a:pt x="428" y="78"/>
                    </a:lnTo>
                    <a:lnTo>
                      <a:pt x="477" y="106"/>
                    </a:lnTo>
                    <a:lnTo>
                      <a:pt x="430" y="99"/>
                    </a:lnTo>
                    <a:lnTo>
                      <a:pt x="380" y="103"/>
                    </a:lnTo>
                    <a:lnTo>
                      <a:pt x="354" y="126"/>
                    </a:lnTo>
                    <a:lnTo>
                      <a:pt x="312" y="242"/>
                    </a:lnTo>
                    <a:lnTo>
                      <a:pt x="281" y="281"/>
                    </a:lnTo>
                    <a:lnTo>
                      <a:pt x="314" y="190"/>
                    </a:lnTo>
                    <a:lnTo>
                      <a:pt x="311" y="138"/>
                    </a:lnTo>
                    <a:lnTo>
                      <a:pt x="264" y="148"/>
                    </a:lnTo>
                    <a:lnTo>
                      <a:pt x="190" y="153"/>
                    </a:lnTo>
                    <a:lnTo>
                      <a:pt x="152" y="116"/>
                    </a:lnTo>
                    <a:lnTo>
                      <a:pt x="110" y="114"/>
                    </a:lnTo>
                    <a:lnTo>
                      <a:pt x="58" y="55"/>
                    </a:lnTo>
                    <a:lnTo>
                      <a:pt x="0" y="34"/>
                    </a:lnTo>
                    <a:lnTo>
                      <a:pt x="3" y="0"/>
                    </a:lnTo>
                    <a:close/>
                  </a:path>
                </a:pathLst>
              </a:custGeom>
              <a:solidFill>
                <a:srgbClr val="000000"/>
              </a:solidFill>
              <a:ln w="9525">
                <a:noFill/>
                <a:round/>
                <a:headEnd/>
                <a:tailEnd/>
              </a:ln>
            </p:spPr>
            <p:txBody>
              <a:bodyPr/>
              <a:lstStyle/>
              <a:p>
                <a:endParaRPr lang="en-US" dirty="0"/>
              </a:p>
            </p:txBody>
          </p:sp>
          <p:sp>
            <p:nvSpPr>
              <p:cNvPr id="121" name="Freeform 577"/>
              <p:cNvSpPr>
                <a:spLocks/>
              </p:cNvSpPr>
              <p:nvPr/>
            </p:nvSpPr>
            <p:spPr bwMode="auto">
              <a:xfrm>
                <a:off x="4185" y="955"/>
                <a:ext cx="101" cy="54"/>
              </a:xfrm>
              <a:custGeom>
                <a:avLst/>
                <a:gdLst>
                  <a:gd name="T0" fmla="*/ 5 w 505"/>
                  <a:gd name="T1" fmla="*/ 129 h 268"/>
                  <a:gd name="T2" fmla="*/ 0 w 505"/>
                  <a:gd name="T3" fmla="*/ 190 h 268"/>
                  <a:gd name="T4" fmla="*/ 9 w 505"/>
                  <a:gd name="T5" fmla="*/ 231 h 268"/>
                  <a:gd name="T6" fmla="*/ 74 w 505"/>
                  <a:gd name="T7" fmla="*/ 268 h 268"/>
                  <a:gd name="T8" fmla="*/ 157 w 505"/>
                  <a:gd name="T9" fmla="*/ 268 h 268"/>
                  <a:gd name="T10" fmla="*/ 227 w 505"/>
                  <a:gd name="T11" fmla="*/ 243 h 268"/>
                  <a:gd name="T12" fmla="*/ 323 w 505"/>
                  <a:gd name="T13" fmla="*/ 240 h 268"/>
                  <a:gd name="T14" fmla="*/ 356 w 505"/>
                  <a:gd name="T15" fmla="*/ 240 h 268"/>
                  <a:gd name="T16" fmla="*/ 380 w 505"/>
                  <a:gd name="T17" fmla="*/ 221 h 268"/>
                  <a:gd name="T18" fmla="*/ 505 w 505"/>
                  <a:gd name="T19" fmla="*/ 35 h 268"/>
                  <a:gd name="T20" fmla="*/ 505 w 505"/>
                  <a:gd name="T21" fmla="*/ 4 h 268"/>
                  <a:gd name="T22" fmla="*/ 494 w 505"/>
                  <a:gd name="T23" fmla="*/ 0 h 268"/>
                  <a:gd name="T24" fmla="*/ 492 w 505"/>
                  <a:gd name="T25" fmla="*/ 25 h 268"/>
                  <a:gd name="T26" fmla="*/ 456 w 505"/>
                  <a:gd name="T27" fmla="*/ 64 h 268"/>
                  <a:gd name="T28" fmla="*/ 379 w 505"/>
                  <a:gd name="T29" fmla="*/ 193 h 268"/>
                  <a:gd name="T30" fmla="*/ 348 w 505"/>
                  <a:gd name="T31" fmla="*/ 217 h 268"/>
                  <a:gd name="T32" fmla="*/ 297 w 505"/>
                  <a:gd name="T33" fmla="*/ 208 h 268"/>
                  <a:gd name="T34" fmla="*/ 221 w 505"/>
                  <a:gd name="T35" fmla="*/ 217 h 268"/>
                  <a:gd name="T36" fmla="*/ 165 w 505"/>
                  <a:gd name="T37" fmla="*/ 252 h 268"/>
                  <a:gd name="T38" fmla="*/ 84 w 505"/>
                  <a:gd name="T39" fmla="*/ 252 h 268"/>
                  <a:gd name="T40" fmla="*/ 43 w 505"/>
                  <a:gd name="T41" fmla="*/ 225 h 268"/>
                  <a:gd name="T42" fmla="*/ 15 w 505"/>
                  <a:gd name="T43" fmla="*/ 189 h 268"/>
                  <a:gd name="T44" fmla="*/ 32 w 505"/>
                  <a:gd name="T45" fmla="*/ 120 h 268"/>
                  <a:gd name="T46" fmla="*/ 5 w 505"/>
                  <a:gd name="T47" fmla="*/ 129 h 268"/>
                  <a:gd name="T48" fmla="*/ 5 w 505"/>
                  <a:gd name="T49" fmla="*/ 129 h 26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05"/>
                  <a:gd name="T76" fmla="*/ 0 h 268"/>
                  <a:gd name="T77" fmla="*/ 505 w 505"/>
                  <a:gd name="T78" fmla="*/ 268 h 26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05" h="268">
                    <a:moveTo>
                      <a:pt x="5" y="129"/>
                    </a:moveTo>
                    <a:lnTo>
                      <a:pt x="0" y="190"/>
                    </a:lnTo>
                    <a:lnTo>
                      <a:pt x="9" y="231"/>
                    </a:lnTo>
                    <a:lnTo>
                      <a:pt x="74" y="268"/>
                    </a:lnTo>
                    <a:lnTo>
                      <a:pt x="157" y="268"/>
                    </a:lnTo>
                    <a:lnTo>
                      <a:pt x="227" y="243"/>
                    </a:lnTo>
                    <a:lnTo>
                      <a:pt x="323" y="240"/>
                    </a:lnTo>
                    <a:lnTo>
                      <a:pt x="356" y="240"/>
                    </a:lnTo>
                    <a:lnTo>
                      <a:pt x="380" y="221"/>
                    </a:lnTo>
                    <a:lnTo>
                      <a:pt x="505" y="35"/>
                    </a:lnTo>
                    <a:lnTo>
                      <a:pt x="505" y="4"/>
                    </a:lnTo>
                    <a:lnTo>
                      <a:pt x="494" y="0"/>
                    </a:lnTo>
                    <a:lnTo>
                      <a:pt x="492" y="25"/>
                    </a:lnTo>
                    <a:lnTo>
                      <a:pt x="456" y="64"/>
                    </a:lnTo>
                    <a:lnTo>
                      <a:pt x="379" y="193"/>
                    </a:lnTo>
                    <a:lnTo>
                      <a:pt x="348" y="217"/>
                    </a:lnTo>
                    <a:lnTo>
                      <a:pt x="297" y="208"/>
                    </a:lnTo>
                    <a:lnTo>
                      <a:pt x="221" y="217"/>
                    </a:lnTo>
                    <a:lnTo>
                      <a:pt x="165" y="252"/>
                    </a:lnTo>
                    <a:lnTo>
                      <a:pt x="84" y="252"/>
                    </a:lnTo>
                    <a:lnTo>
                      <a:pt x="43" y="225"/>
                    </a:lnTo>
                    <a:lnTo>
                      <a:pt x="15" y="189"/>
                    </a:lnTo>
                    <a:lnTo>
                      <a:pt x="32" y="120"/>
                    </a:lnTo>
                    <a:lnTo>
                      <a:pt x="5" y="129"/>
                    </a:lnTo>
                    <a:close/>
                  </a:path>
                </a:pathLst>
              </a:custGeom>
              <a:solidFill>
                <a:srgbClr val="000000"/>
              </a:solidFill>
              <a:ln w="9525">
                <a:noFill/>
                <a:round/>
                <a:headEnd/>
                <a:tailEnd/>
              </a:ln>
            </p:spPr>
            <p:txBody>
              <a:bodyPr/>
              <a:lstStyle/>
              <a:p>
                <a:endParaRPr lang="en-US" dirty="0"/>
              </a:p>
            </p:txBody>
          </p:sp>
          <p:sp>
            <p:nvSpPr>
              <p:cNvPr id="122" name="Freeform 578"/>
              <p:cNvSpPr>
                <a:spLocks/>
              </p:cNvSpPr>
              <p:nvPr/>
            </p:nvSpPr>
            <p:spPr bwMode="auto">
              <a:xfrm>
                <a:off x="4074" y="824"/>
                <a:ext cx="60" cy="56"/>
              </a:xfrm>
              <a:custGeom>
                <a:avLst/>
                <a:gdLst>
                  <a:gd name="T0" fmla="*/ 199 w 299"/>
                  <a:gd name="T1" fmla="*/ 281 h 281"/>
                  <a:gd name="T2" fmla="*/ 111 w 299"/>
                  <a:gd name="T3" fmla="*/ 224 h 281"/>
                  <a:gd name="T4" fmla="*/ 49 w 299"/>
                  <a:gd name="T5" fmla="*/ 223 h 281"/>
                  <a:gd name="T6" fmla="*/ 35 w 299"/>
                  <a:gd name="T7" fmla="*/ 239 h 281"/>
                  <a:gd name="T8" fmla="*/ 0 w 299"/>
                  <a:gd name="T9" fmla="*/ 194 h 281"/>
                  <a:gd name="T10" fmla="*/ 80 w 299"/>
                  <a:gd name="T11" fmla="*/ 84 h 281"/>
                  <a:gd name="T12" fmla="*/ 128 w 299"/>
                  <a:gd name="T13" fmla="*/ 13 h 281"/>
                  <a:gd name="T14" fmla="*/ 177 w 299"/>
                  <a:gd name="T15" fmla="*/ 0 h 281"/>
                  <a:gd name="T16" fmla="*/ 249 w 299"/>
                  <a:gd name="T17" fmla="*/ 47 h 281"/>
                  <a:gd name="T18" fmla="*/ 299 w 299"/>
                  <a:gd name="T19" fmla="*/ 223 h 281"/>
                  <a:gd name="T20" fmla="*/ 220 w 299"/>
                  <a:gd name="T21" fmla="*/ 62 h 281"/>
                  <a:gd name="T22" fmla="*/ 159 w 299"/>
                  <a:gd name="T23" fmla="*/ 36 h 281"/>
                  <a:gd name="T24" fmla="*/ 41 w 299"/>
                  <a:gd name="T25" fmla="*/ 180 h 281"/>
                  <a:gd name="T26" fmla="*/ 125 w 299"/>
                  <a:gd name="T27" fmla="*/ 202 h 281"/>
                  <a:gd name="T28" fmla="*/ 199 w 299"/>
                  <a:gd name="T29" fmla="*/ 281 h 281"/>
                  <a:gd name="T30" fmla="*/ 199 w 299"/>
                  <a:gd name="T31" fmla="*/ 281 h 2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99"/>
                  <a:gd name="T49" fmla="*/ 0 h 281"/>
                  <a:gd name="T50" fmla="*/ 299 w 299"/>
                  <a:gd name="T51" fmla="*/ 281 h 28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99" h="281">
                    <a:moveTo>
                      <a:pt x="199" y="281"/>
                    </a:moveTo>
                    <a:lnTo>
                      <a:pt x="111" y="224"/>
                    </a:lnTo>
                    <a:lnTo>
                      <a:pt x="49" y="223"/>
                    </a:lnTo>
                    <a:lnTo>
                      <a:pt x="35" y="239"/>
                    </a:lnTo>
                    <a:lnTo>
                      <a:pt x="0" y="194"/>
                    </a:lnTo>
                    <a:lnTo>
                      <a:pt x="80" y="84"/>
                    </a:lnTo>
                    <a:lnTo>
                      <a:pt x="128" y="13"/>
                    </a:lnTo>
                    <a:lnTo>
                      <a:pt x="177" y="0"/>
                    </a:lnTo>
                    <a:lnTo>
                      <a:pt x="249" y="47"/>
                    </a:lnTo>
                    <a:lnTo>
                      <a:pt x="299" y="223"/>
                    </a:lnTo>
                    <a:lnTo>
                      <a:pt x="220" y="62"/>
                    </a:lnTo>
                    <a:lnTo>
                      <a:pt x="159" y="36"/>
                    </a:lnTo>
                    <a:lnTo>
                      <a:pt x="41" y="180"/>
                    </a:lnTo>
                    <a:lnTo>
                      <a:pt x="125" y="202"/>
                    </a:lnTo>
                    <a:lnTo>
                      <a:pt x="199" y="281"/>
                    </a:lnTo>
                    <a:close/>
                  </a:path>
                </a:pathLst>
              </a:custGeom>
              <a:solidFill>
                <a:srgbClr val="000000"/>
              </a:solidFill>
              <a:ln w="9525">
                <a:noFill/>
                <a:round/>
                <a:headEnd/>
                <a:tailEnd/>
              </a:ln>
            </p:spPr>
            <p:txBody>
              <a:bodyPr/>
              <a:lstStyle/>
              <a:p>
                <a:endParaRPr lang="en-US" dirty="0"/>
              </a:p>
            </p:txBody>
          </p:sp>
          <p:sp>
            <p:nvSpPr>
              <p:cNvPr id="123" name="Freeform 579"/>
              <p:cNvSpPr>
                <a:spLocks/>
              </p:cNvSpPr>
              <p:nvPr/>
            </p:nvSpPr>
            <p:spPr bwMode="auto">
              <a:xfrm>
                <a:off x="4114" y="872"/>
                <a:ext cx="36" cy="25"/>
              </a:xfrm>
              <a:custGeom>
                <a:avLst/>
                <a:gdLst>
                  <a:gd name="T0" fmla="*/ 27 w 179"/>
                  <a:gd name="T1" fmla="*/ 50 h 126"/>
                  <a:gd name="T2" fmla="*/ 79 w 179"/>
                  <a:gd name="T3" fmla="*/ 118 h 126"/>
                  <a:gd name="T4" fmla="*/ 116 w 179"/>
                  <a:gd name="T5" fmla="*/ 75 h 126"/>
                  <a:gd name="T6" fmla="*/ 154 w 179"/>
                  <a:gd name="T7" fmla="*/ 75 h 126"/>
                  <a:gd name="T8" fmla="*/ 109 w 179"/>
                  <a:gd name="T9" fmla="*/ 0 h 126"/>
                  <a:gd name="T10" fmla="*/ 166 w 179"/>
                  <a:gd name="T11" fmla="*/ 20 h 126"/>
                  <a:gd name="T12" fmla="*/ 179 w 179"/>
                  <a:gd name="T13" fmla="*/ 71 h 126"/>
                  <a:gd name="T14" fmla="*/ 135 w 179"/>
                  <a:gd name="T15" fmla="*/ 96 h 126"/>
                  <a:gd name="T16" fmla="*/ 100 w 179"/>
                  <a:gd name="T17" fmla="*/ 126 h 126"/>
                  <a:gd name="T18" fmla="*/ 0 w 179"/>
                  <a:gd name="T19" fmla="*/ 122 h 126"/>
                  <a:gd name="T20" fmla="*/ 27 w 179"/>
                  <a:gd name="T21" fmla="*/ 96 h 126"/>
                  <a:gd name="T22" fmla="*/ 27 w 179"/>
                  <a:gd name="T23" fmla="*/ 50 h 126"/>
                  <a:gd name="T24" fmla="*/ 27 w 179"/>
                  <a:gd name="T25" fmla="*/ 50 h 1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9"/>
                  <a:gd name="T40" fmla="*/ 0 h 126"/>
                  <a:gd name="T41" fmla="*/ 179 w 179"/>
                  <a:gd name="T42" fmla="*/ 126 h 1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9" h="126">
                    <a:moveTo>
                      <a:pt x="27" y="50"/>
                    </a:moveTo>
                    <a:lnTo>
                      <a:pt x="79" y="118"/>
                    </a:lnTo>
                    <a:lnTo>
                      <a:pt x="116" y="75"/>
                    </a:lnTo>
                    <a:lnTo>
                      <a:pt x="154" y="75"/>
                    </a:lnTo>
                    <a:lnTo>
                      <a:pt x="109" y="0"/>
                    </a:lnTo>
                    <a:lnTo>
                      <a:pt x="166" y="20"/>
                    </a:lnTo>
                    <a:lnTo>
                      <a:pt x="179" y="71"/>
                    </a:lnTo>
                    <a:lnTo>
                      <a:pt x="135" y="96"/>
                    </a:lnTo>
                    <a:lnTo>
                      <a:pt x="100" y="126"/>
                    </a:lnTo>
                    <a:lnTo>
                      <a:pt x="0" y="122"/>
                    </a:lnTo>
                    <a:lnTo>
                      <a:pt x="27" y="96"/>
                    </a:lnTo>
                    <a:lnTo>
                      <a:pt x="27" y="50"/>
                    </a:lnTo>
                    <a:close/>
                  </a:path>
                </a:pathLst>
              </a:custGeom>
              <a:solidFill>
                <a:srgbClr val="000000"/>
              </a:solidFill>
              <a:ln w="9525">
                <a:noFill/>
                <a:round/>
                <a:headEnd/>
                <a:tailEnd/>
              </a:ln>
            </p:spPr>
            <p:txBody>
              <a:bodyPr/>
              <a:lstStyle/>
              <a:p>
                <a:endParaRPr lang="en-US" dirty="0"/>
              </a:p>
            </p:txBody>
          </p:sp>
          <p:sp>
            <p:nvSpPr>
              <p:cNvPr id="124" name="Freeform 580"/>
              <p:cNvSpPr>
                <a:spLocks/>
              </p:cNvSpPr>
              <p:nvPr/>
            </p:nvSpPr>
            <p:spPr bwMode="auto">
              <a:xfrm>
                <a:off x="4027" y="867"/>
                <a:ext cx="60" cy="96"/>
              </a:xfrm>
              <a:custGeom>
                <a:avLst/>
                <a:gdLst>
                  <a:gd name="T0" fmla="*/ 280 w 301"/>
                  <a:gd name="T1" fmla="*/ 6 h 481"/>
                  <a:gd name="T2" fmla="*/ 198 w 301"/>
                  <a:gd name="T3" fmla="*/ 161 h 481"/>
                  <a:gd name="T4" fmla="*/ 152 w 301"/>
                  <a:gd name="T5" fmla="*/ 205 h 481"/>
                  <a:gd name="T6" fmla="*/ 0 w 301"/>
                  <a:gd name="T7" fmla="*/ 319 h 481"/>
                  <a:gd name="T8" fmla="*/ 0 w 301"/>
                  <a:gd name="T9" fmla="*/ 363 h 481"/>
                  <a:gd name="T10" fmla="*/ 69 w 301"/>
                  <a:gd name="T11" fmla="*/ 481 h 481"/>
                  <a:gd name="T12" fmla="*/ 93 w 301"/>
                  <a:gd name="T13" fmla="*/ 442 h 481"/>
                  <a:gd name="T14" fmla="*/ 79 w 301"/>
                  <a:gd name="T15" fmla="*/ 379 h 481"/>
                  <a:gd name="T16" fmla="*/ 55 w 301"/>
                  <a:gd name="T17" fmla="*/ 416 h 481"/>
                  <a:gd name="T18" fmla="*/ 42 w 301"/>
                  <a:gd name="T19" fmla="*/ 360 h 481"/>
                  <a:gd name="T20" fmla="*/ 17 w 301"/>
                  <a:gd name="T21" fmla="*/ 347 h 481"/>
                  <a:gd name="T22" fmla="*/ 65 w 301"/>
                  <a:gd name="T23" fmla="*/ 296 h 481"/>
                  <a:gd name="T24" fmla="*/ 208 w 301"/>
                  <a:gd name="T25" fmla="*/ 180 h 481"/>
                  <a:gd name="T26" fmla="*/ 301 w 301"/>
                  <a:gd name="T27" fmla="*/ 0 h 481"/>
                  <a:gd name="T28" fmla="*/ 280 w 301"/>
                  <a:gd name="T29" fmla="*/ 6 h 481"/>
                  <a:gd name="T30" fmla="*/ 280 w 301"/>
                  <a:gd name="T31" fmla="*/ 6 h 4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01"/>
                  <a:gd name="T49" fmla="*/ 0 h 481"/>
                  <a:gd name="T50" fmla="*/ 301 w 301"/>
                  <a:gd name="T51" fmla="*/ 481 h 48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01" h="481">
                    <a:moveTo>
                      <a:pt x="280" y="6"/>
                    </a:moveTo>
                    <a:lnTo>
                      <a:pt x="198" y="161"/>
                    </a:lnTo>
                    <a:lnTo>
                      <a:pt x="152" y="205"/>
                    </a:lnTo>
                    <a:lnTo>
                      <a:pt x="0" y="319"/>
                    </a:lnTo>
                    <a:lnTo>
                      <a:pt x="0" y="363"/>
                    </a:lnTo>
                    <a:lnTo>
                      <a:pt x="69" y="481"/>
                    </a:lnTo>
                    <a:lnTo>
                      <a:pt x="93" y="442"/>
                    </a:lnTo>
                    <a:lnTo>
                      <a:pt x="79" y="379"/>
                    </a:lnTo>
                    <a:lnTo>
                      <a:pt x="55" y="416"/>
                    </a:lnTo>
                    <a:lnTo>
                      <a:pt x="42" y="360"/>
                    </a:lnTo>
                    <a:lnTo>
                      <a:pt x="17" y="347"/>
                    </a:lnTo>
                    <a:lnTo>
                      <a:pt x="65" y="296"/>
                    </a:lnTo>
                    <a:lnTo>
                      <a:pt x="208" y="180"/>
                    </a:lnTo>
                    <a:lnTo>
                      <a:pt x="301" y="0"/>
                    </a:lnTo>
                    <a:lnTo>
                      <a:pt x="280" y="6"/>
                    </a:lnTo>
                    <a:close/>
                  </a:path>
                </a:pathLst>
              </a:custGeom>
              <a:solidFill>
                <a:srgbClr val="000000"/>
              </a:solidFill>
              <a:ln w="9525">
                <a:noFill/>
                <a:round/>
                <a:headEnd/>
                <a:tailEnd/>
              </a:ln>
            </p:spPr>
            <p:txBody>
              <a:bodyPr/>
              <a:lstStyle/>
              <a:p>
                <a:endParaRPr lang="en-US" dirty="0"/>
              </a:p>
            </p:txBody>
          </p:sp>
          <p:sp>
            <p:nvSpPr>
              <p:cNvPr id="125" name="Freeform 581"/>
              <p:cNvSpPr>
                <a:spLocks/>
              </p:cNvSpPr>
              <p:nvPr/>
            </p:nvSpPr>
            <p:spPr bwMode="auto">
              <a:xfrm>
                <a:off x="4081" y="888"/>
                <a:ext cx="41" cy="72"/>
              </a:xfrm>
              <a:custGeom>
                <a:avLst/>
                <a:gdLst>
                  <a:gd name="T0" fmla="*/ 199 w 202"/>
                  <a:gd name="T1" fmla="*/ 0 h 361"/>
                  <a:gd name="T2" fmla="*/ 31 w 202"/>
                  <a:gd name="T3" fmla="*/ 123 h 361"/>
                  <a:gd name="T4" fmla="*/ 0 w 202"/>
                  <a:gd name="T5" fmla="*/ 123 h 361"/>
                  <a:gd name="T6" fmla="*/ 12 w 202"/>
                  <a:gd name="T7" fmla="*/ 182 h 361"/>
                  <a:gd name="T8" fmla="*/ 4 w 202"/>
                  <a:gd name="T9" fmla="*/ 266 h 361"/>
                  <a:gd name="T10" fmla="*/ 11 w 202"/>
                  <a:gd name="T11" fmla="*/ 318 h 361"/>
                  <a:gd name="T12" fmla="*/ 39 w 202"/>
                  <a:gd name="T13" fmla="*/ 356 h 361"/>
                  <a:gd name="T14" fmla="*/ 77 w 202"/>
                  <a:gd name="T15" fmla="*/ 361 h 361"/>
                  <a:gd name="T16" fmla="*/ 36 w 202"/>
                  <a:gd name="T17" fmla="*/ 319 h 361"/>
                  <a:gd name="T18" fmla="*/ 28 w 202"/>
                  <a:gd name="T19" fmla="*/ 249 h 361"/>
                  <a:gd name="T20" fmla="*/ 49 w 202"/>
                  <a:gd name="T21" fmla="*/ 180 h 361"/>
                  <a:gd name="T22" fmla="*/ 49 w 202"/>
                  <a:gd name="T23" fmla="*/ 146 h 361"/>
                  <a:gd name="T24" fmla="*/ 202 w 202"/>
                  <a:gd name="T25" fmla="*/ 22 h 361"/>
                  <a:gd name="T26" fmla="*/ 199 w 202"/>
                  <a:gd name="T27" fmla="*/ 0 h 361"/>
                  <a:gd name="T28" fmla="*/ 199 w 202"/>
                  <a:gd name="T29" fmla="*/ 0 h 36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2"/>
                  <a:gd name="T46" fmla="*/ 0 h 361"/>
                  <a:gd name="T47" fmla="*/ 202 w 202"/>
                  <a:gd name="T48" fmla="*/ 361 h 36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2" h="361">
                    <a:moveTo>
                      <a:pt x="199" y="0"/>
                    </a:moveTo>
                    <a:lnTo>
                      <a:pt x="31" y="123"/>
                    </a:lnTo>
                    <a:lnTo>
                      <a:pt x="0" y="123"/>
                    </a:lnTo>
                    <a:lnTo>
                      <a:pt x="12" y="182"/>
                    </a:lnTo>
                    <a:lnTo>
                      <a:pt x="4" y="266"/>
                    </a:lnTo>
                    <a:lnTo>
                      <a:pt x="11" y="318"/>
                    </a:lnTo>
                    <a:lnTo>
                      <a:pt x="39" y="356"/>
                    </a:lnTo>
                    <a:lnTo>
                      <a:pt x="77" y="361"/>
                    </a:lnTo>
                    <a:lnTo>
                      <a:pt x="36" y="319"/>
                    </a:lnTo>
                    <a:lnTo>
                      <a:pt x="28" y="249"/>
                    </a:lnTo>
                    <a:lnTo>
                      <a:pt x="49" y="180"/>
                    </a:lnTo>
                    <a:lnTo>
                      <a:pt x="49" y="146"/>
                    </a:lnTo>
                    <a:lnTo>
                      <a:pt x="202" y="22"/>
                    </a:lnTo>
                    <a:lnTo>
                      <a:pt x="199" y="0"/>
                    </a:lnTo>
                    <a:close/>
                  </a:path>
                </a:pathLst>
              </a:custGeom>
              <a:solidFill>
                <a:srgbClr val="000000"/>
              </a:solidFill>
              <a:ln w="9525">
                <a:noFill/>
                <a:round/>
                <a:headEnd/>
                <a:tailEnd/>
              </a:ln>
            </p:spPr>
            <p:txBody>
              <a:bodyPr/>
              <a:lstStyle/>
              <a:p>
                <a:endParaRPr lang="en-US" dirty="0"/>
              </a:p>
            </p:txBody>
          </p:sp>
          <p:sp>
            <p:nvSpPr>
              <p:cNvPr id="126" name="Freeform 582"/>
              <p:cNvSpPr>
                <a:spLocks/>
              </p:cNvSpPr>
              <p:nvPr/>
            </p:nvSpPr>
            <p:spPr bwMode="auto">
              <a:xfrm>
                <a:off x="4035" y="938"/>
                <a:ext cx="60" cy="52"/>
              </a:xfrm>
              <a:custGeom>
                <a:avLst/>
                <a:gdLst>
                  <a:gd name="T0" fmla="*/ 83 w 299"/>
                  <a:gd name="T1" fmla="*/ 0 h 258"/>
                  <a:gd name="T2" fmla="*/ 35 w 299"/>
                  <a:gd name="T3" fmla="*/ 103 h 258"/>
                  <a:gd name="T4" fmla="*/ 0 w 299"/>
                  <a:gd name="T5" fmla="*/ 223 h 258"/>
                  <a:gd name="T6" fmla="*/ 4 w 299"/>
                  <a:gd name="T7" fmla="*/ 244 h 258"/>
                  <a:gd name="T8" fmla="*/ 31 w 299"/>
                  <a:gd name="T9" fmla="*/ 258 h 258"/>
                  <a:gd name="T10" fmla="*/ 73 w 299"/>
                  <a:gd name="T11" fmla="*/ 205 h 258"/>
                  <a:gd name="T12" fmla="*/ 83 w 299"/>
                  <a:gd name="T13" fmla="*/ 152 h 258"/>
                  <a:gd name="T14" fmla="*/ 171 w 299"/>
                  <a:gd name="T15" fmla="*/ 24 h 258"/>
                  <a:gd name="T16" fmla="*/ 180 w 299"/>
                  <a:gd name="T17" fmla="*/ 101 h 258"/>
                  <a:gd name="T18" fmla="*/ 216 w 299"/>
                  <a:gd name="T19" fmla="*/ 133 h 258"/>
                  <a:gd name="T20" fmla="*/ 299 w 299"/>
                  <a:gd name="T21" fmla="*/ 124 h 258"/>
                  <a:gd name="T22" fmla="*/ 205 w 299"/>
                  <a:gd name="T23" fmla="*/ 111 h 258"/>
                  <a:gd name="T24" fmla="*/ 198 w 299"/>
                  <a:gd name="T25" fmla="*/ 37 h 258"/>
                  <a:gd name="T26" fmla="*/ 170 w 299"/>
                  <a:gd name="T27" fmla="*/ 6 h 258"/>
                  <a:gd name="T28" fmla="*/ 133 w 299"/>
                  <a:gd name="T29" fmla="*/ 43 h 258"/>
                  <a:gd name="T30" fmla="*/ 89 w 299"/>
                  <a:gd name="T31" fmla="*/ 89 h 258"/>
                  <a:gd name="T32" fmla="*/ 93 w 299"/>
                  <a:gd name="T33" fmla="*/ 114 h 258"/>
                  <a:gd name="T34" fmla="*/ 70 w 299"/>
                  <a:gd name="T35" fmla="*/ 160 h 258"/>
                  <a:gd name="T36" fmla="*/ 51 w 299"/>
                  <a:gd name="T37" fmla="*/ 168 h 258"/>
                  <a:gd name="T38" fmla="*/ 66 w 299"/>
                  <a:gd name="T39" fmla="*/ 183 h 258"/>
                  <a:gd name="T40" fmla="*/ 56 w 299"/>
                  <a:gd name="T41" fmla="*/ 200 h 258"/>
                  <a:gd name="T42" fmla="*/ 25 w 299"/>
                  <a:gd name="T43" fmla="*/ 231 h 258"/>
                  <a:gd name="T44" fmla="*/ 14 w 299"/>
                  <a:gd name="T45" fmla="*/ 206 h 258"/>
                  <a:gd name="T46" fmla="*/ 63 w 299"/>
                  <a:gd name="T47" fmla="*/ 91 h 258"/>
                  <a:gd name="T48" fmla="*/ 93 w 299"/>
                  <a:gd name="T49" fmla="*/ 10 h 258"/>
                  <a:gd name="T50" fmla="*/ 83 w 299"/>
                  <a:gd name="T51" fmla="*/ 0 h 258"/>
                  <a:gd name="T52" fmla="*/ 83 w 299"/>
                  <a:gd name="T53" fmla="*/ 0 h 2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99"/>
                  <a:gd name="T82" fmla="*/ 0 h 258"/>
                  <a:gd name="T83" fmla="*/ 299 w 299"/>
                  <a:gd name="T84" fmla="*/ 258 h 25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99" h="258">
                    <a:moveTo>
                      <a:pt x="83" y="0"/>
                    </a:moveTo>
                    <a:lnTo>
                      <a:pt x="35" y="103"/>
                    </a:lnTo>
                    <a:lnTo>
                      <a:pt x="0" y="223"/>
                    </a:lnTo>
                    <a:lnTo>
                      <a:pt x="4" y="244"/>
                    </a:lnTo>
                    <a:lnTo>
                      <a:pt x="31" y="258"/>
                    </a:lnTo>
                    <a:lnTo>
                      <a:pt x="73" y="205"/>
                    </a:lnTo>
                    <a:lnTo>
                      <a:pt x="83" y="152"/>
                    </a:lnTo>
                    <a:lnTo>
                      <a:pt x="171" y="24"/>
                    </a:lnTo>
                    <a:lnTo>
                      <a:pt x="180" y="101"/>
                    </a:lnTo>
                    <a:lnTo>
                      <a:pt x="216" y="133"/>
                    </a:lnTo>
                    <a:lnTo>
                      <a:pt x="299" y="124"/>
                    </a:lnTo>
                    <a:lnTo>
                      <a:pt x="205" y="111"/>
                    </a:lnTo>
                    <a:lnTo>
                      <a:pt x="198" y="37"/>
                    </a:lnTo>
                    <a:lnTo>
                      <a:pt x="170" y="6"/>
                    </a:lnTo>
                    <a:lnTo>
                      <a:pt x="133" y="43"/>
                    </a:lnTo>
                    <a:lnTo>
                      <a:pt x="89" y="89"/>
                    </a:lnTo>
                    <a:lnTo>
                      <a:pt x="93" y="114"/>
                    </a:lnTo>
                    <a:lnTo>
                      <a:pt x="70" y="160"/>
                    </a:lnTo>
                    <a:lnTo>
                      <a:pt x="51" y="168"/>
                    </a:lnTo>
                    <a:lnTo>
                      <a:pt x="66" y="183"/>
                    </a:lnTo>
                    <a:lnTo>
                      <a:pt x="56" y="200"/>
                    </a:lnTo>
                    <a:lnTo>
                      <a:pt x="25" y="231"/>
                    </a:lnTo>
                    <a:lnTo>
                      <a:pt x="14" y="206"/>
                    </a:lnTo>
                    <a:lnTo>
                      <a:pt x="63" y="91"/>
                    </a:lnTo>
                    <a:lnTo>
                      <a:pt x="93" y="10"/>
                    </a:lnTo>
                    <a:lnTo>
                      <a:pt x="83" y="0"/>
                    </a:lnTo>
                    <a:close/>
                  </a:path>
                </a:pathLst>
              </a:custGeom>
              <a:solidFill>
                <a:srgbClr val="000000"/>
              </a:solidFill>
              <a:ln w="9525">
                <a:noFill/>
                <a:round/>
                <a:headEnd/>
                <a:tailEnd/>
              </a:ln>
            </p:spPr>
            <p:txBody>
              <a:bodyPr/>
              <a:lstStyle/>
              <a:p>
                <a:endParaRPr lang="en-US" dirty="0"/>
              </a:p>
            </p:txBody>
          </p:sp>
          <p:sp>
            <p:nvSpPr>
              <p:cNvPr id="127" name="Freeform 583"/>
              <p:cNvSpPr>
                <a:spLocks/>
              </p:cNvSpPr>
              <p:nvPr/>
            </p:nvSpPr>
            <p:spPr bwMode="auto">
              <a:xfrm>
                <a:off x="4089" y="963"/>
                <a:ext cx="60" cy="21"/>
              </a:xfrm>
              <a:custGeom>
                <a:avLst/>
                <a:gdLst>
                  <a:gd name="T0" fmla="*/ 298 w 298"/>
                  <a:gd name="T1" fmla="*/ 0 h 104"/>
                  <a:gd name="T2" fmla="*/ 251 w 298"/>
                  <a:gd name="T3" fmla="*/ 9 h 104"/>
                  <a:gd name="T4" fmla="*/ 0 w 298"/>
                  <a:gd name="T5" fmla="*/ 104 h 104"/>
                  <a:gd name="T6" fmla="*/ 257 w 298"/>
                  <a:gd name="T7" fmla="*/ 28 h 104"/>
                  <a:gd name="T8" fmla="*/ 294 w 298"/>
                  <a:gd name="T9" fmla="*/ 25 h 104"/>
                  <a:gd name="T10" fmla="*/ 298 w 298"/>
                  <a:gd name="T11" fmla="*/ 0 h 104"/>
                  <a:gd name="T12" fmla="*/ 298 w 298"/>
                  <a:gd name="T13" fmla="*/ 0 h 104"/>
                  <a:gd name="T14" fmla="*/ 0 60000 65536"/>
                  <a:gd name="T15" fmla="*/ 0 60000 65536"/>
                  <a:gd name="T16" fmla="*/ 0 60000 65536"/>
                  <a:gd name="T17" fmla="*/ 0 60000 65536"/>
                  <a:gd name="T18" fmla="*/ 0 60000 65536"/>
                  <a:gd name="T19" fmla="*/ 0 60000 65536"/>
                  <a:gd name="T20" fmla="*/ 0 60000 65536"/>
                  <a:gd name="T21" fmla="*/ 0 w 298"/>
                  <a:gd name="T22" fmla="*/ 0 h 104"/>
                  <a:gd name="T23" fmla="*/ 298 w 298"/>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8" h="104">
                    <a:moveTo>
                      <a:pt x="298" y="0"/>
                    </a:moveTo>
                    <a:lnTo>
                      <a:pt x="251" y="9"/>
                    </a:lnTo>
                    <a:lnTo>
                      <a:pt x="0" y="104"/>
                    </a:lnTo>
                    <a:lnTo>
                      <a:pt x="257" y="28"/>
                    </a:lnTo>
                    <a:lnTo>
                      <a:pt x="294" y="25"/>
                    </a:lnTo>
                    <a:lnTo>
                      <a:pt x="298" y="0"/>
                    </a:lnTo>
                    <a:close/>
                  </a:path>
                </a:pathLst>
              </a:custGeom>
              <a:solidFill>
                <a:srgbClr val="000000"/>
              </a:solidFill>
              <a:ln w="9525">
                <a:noFill/>
                <a:round/>
                <a:headEnd/>
                <a:tailEnd/>
              </a:ln>
            </p:spPr>
            <p:txBody>
              <a:bodyPr/>
              <a:lstStyle/>
              <a:p>
                <a:endParaRPr lang="en-US" dirty="0"/>
              </a:p>
            </p:txBody>
          </p:sp>
          <p:sp>
            <p:nvSpPr>
              <p:cNvPr id="128" name="Freeform 584"/>
              <p:cNvSpPr>
                <a:spLocks/>
              </p:cNvSpPr>
              <p:nvPr/>
            </p:nvSpPr>
            <p:spPr bwMode="auto">
              <a:xfrm>
                <a:off x="4077" y="973"/>
                <a:ext cx="71" cy="35"/>
              </a:xfrm>
              <a:custGeom>
                <a:avLst/>
                <a:gdLst>
                  <a:gd name="T0" fmla="*/ 351 w 354"/>
                  <a:gd name="T1" fmla="*/ 0 h 173"/>
                  <a:gd name="T2" fmla="*/ 58 w 354"/>
                  <a:gd name="T3" fmla="*/ 152 h 173"/>
                  <a:gd name="T4" fmla="*/ 21 w 354"/>
                  <a:gd name="T5" fmla="*/ 122 h 173"/>
                  <a:gd name="T6" fmla="*/ 20 w 354"/>
                  <a:gd name="T7" fmla="*/ 57 h 173"/>
                  <a:gd name="T8" fmla="*/ 7 w 354"/>
                  <a:gd name="T9" fmla="*/ 85 h 173"/>
                  <a:gd name="T10" fmla="*/ 0 w 354"/>
                  <a:gd name="T11" fmla="*/ 128 h 173"/>
                  <a:gd name="T12" fmla="*/ 56 w 354"/>
                  <a:gd name="T13" fmla="*/ 173 h 173"/>
                  <a:gd name="T14" fmla="*/ 308 w 354"/>
                  <a:gd name="T15" fmla="*/ 50 h 173"/>
                  <a:gd name="T16" fmla="*/ 354 w 354"/>
                  <a:gd name="T17" fmla="*/ 18 h 173"/>
                  <a:gd name="T18" fmla="*/ 351 w 354"/>
                  <a:gd name="T19" fmla="*/ 0 h 173"/>
                  <a:gd name="T20" fmla="*/ 351 w 354"/>
                  <a:gd name="T21" fmla="*/ 0 h 1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4"/>
                  <a:gd name="T34" fmla="*/ 0 h 173"/>
                  <a:gd name="T35" fmla="*/ 354 w 354"/>
                  <a:gd name="T36" fmla="*/ 173 h 1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4" h="173">
                    <a:moveTo>
                      <a:pt x="351" y="0"/>
                    </a:moveTo>
                    <a:lnTo>
                      <a:pt x="58" y="152"/>
                    </a:lnTo>
                    <a:lnTo>
                      <a:pt x="21" y="122"/>
                    </a:lnTo>
                    <a:lnTo>
                      <a:pt x="20" y="57"/>
                    </a:lnTo>
                    <a:lnTo>
                      <a:pt x="7" y="85"/>
                    </a:lnTo>
                    <a:lnTo>
                      <a:pt x="0" y="128"/>
                    </a:lnTo>
                    <a:lnTo>
                      <a:pt x="56" y="173"/>
                    </a:lnTo>
                    <a:lnTo>
                      <a:pt x="308" y="50"/>
                    </a:lnTo>
                    <a:lnTo>
                      <a:pt x="354" y="18"/>
                    </a:lnTo>
                    <a:lnTo>
                      <a:pt x="351" y="0"/>
                    </a:lnTo>
                    <a:close/>
                  </a:path>
                </a:pathLst>
              </a:custGeom>
              <a:solidFill>
                <a:srgbClr val="000000"/>
              </a:solidFill>
              <a:ln w="9525">
                <a:noFill/>
                <a:round/>
                <a:headEnd/>
                <a:tailEnd/>
              </a:ln>
            </p:spPr>
            <p:txBody>
              <a:bodyPr/>
              <a:lstStyle/>
              <a:p>
                <a:endParaRPr lang="en-US" dirty="0"/>
              </a:p>
            </p:txBody>
          </p:sp>
          <p:sp>
            <p:nvSpPr>
              <p:cNvPr id="129" name="Freeform 585"/>
              <p:cNvSpPr>
                <a:spLocks/>
              </p:cNvSpPr>
              <p:nvPr/>
            </p:nvSpPr>
            <p:spPr bwMode="auto">
              <a:xfrm>
                <a:off x="4144" y="882"/>
                <a:ext cx="9" cy="47"/>
              </a:xfrm>
              <a:custGeom>
                <a:avLst/>
                <a:gdLst>
                  <a:gd name="T0" fmla="*/ 14 w 47"/>
                  <a:gd name="T1" fmla="*/ 0 h 233"/>
                  <a:gd name="T2" fmla="*/ 47 w 47"/>
                  <a:gd name="T3" fmla="*/ 69 h 233"/>
                  <a:gd name="T4" fmla="*/ 25 w 47"/>
                  <a:gd name="T5" fmla="*/ 136 h 233"/>
                  <a:gd name="T6" fmla="*/ 34 w 47"/>
                  <a:gd name="T7" fmla="*/ 220 h 233"/>
                  <a:gd name="T8" fmla="*/ 16 w 47"/>
                  <a:gd name="T9" fmla="*/ 233 h 233"/>
                  <a:gd name="T10" fmla="*/ 0 w 47"/>
                  <a:gd name="T11" fmla="*/ 150 h 233"/>
                  <a:gd name="T12" fmla="*/ 14 w 47"/>
                  <a:gd name="T13" fmla="*/ 69 h 233"/>
                  <a:gd name="T14" fmla="*/ 14 w 47"/>
                  <a:gd name="T15" fmla="*/ 0 h 233"/>
                  <a:gd name="T16" fmla="*/ 14 w 47"/>
                  <a:gd name="T17" fmla="*/ 0 h 2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233"/>
                  <a:gd name="T29" fmla="*/ 47 w 47"/>
                  <a:gd name="T30" fmla="*/ 233 h 2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233">
                    <a:moveTo>
                      <a:pt x="14" y="0"/>
                    </a:moveTo>
                    <a:lnTo>
                      <a:pt x="47" y="69"/>
                    </a:lnTo>
                    <a:lnTo>
                      <a:pt x="25" y="136"/>
                    </a:lnTo>
                    <a:lnTo>
                      <a:pt x="34" y="220"/>
                    </a:lnTo>
                    <a:lnTo>
                      <a:pt x="16" y="233"/>
                    </a:lnTo>
                    <a:lnTo>
                      <a:pt x="0" y="150"/>
                    </a:lnTo>
                    <a:lnTo>
                      <a:pt x="14" y="69"/>
                    </a:lnTo>
                    <a:lnTo>
                      <a:pt x="14" y="0"/>
                    </a:lnTo>
                    <a:close/>
                  </a:path>
                </a:pathLst>
              </a:custGeom>
              <a:solidFill>
                <a:srgbClr val="000000"/>
              </a:solidFill>
              <a:ln w="9525">
                <a:noFill/>
                <a:round/>
                <a:headEnd/>
                <a:tailEnd/>
              </a:ln>
            </p:spPr>
            <p:txBody>
              <a:bodyPr/>
              <a:lstStyle/>
              <a:p>
                <a:endParaRPr lang="en-US" dirty="0"/>
              </a:p>
            </p:txBody>
          </p:sp>
          <p:sp>
            <p:nvSpPr>
              <p:cNvPr id="130" name="Freeform 586"/>
              <p:cNvSpPr>
                <a:spLocks/>
              </p:cNvSpPr>
              <p:nvPr/>
            </p:nvSpPr>
            <p:spPr bwMode="auto">
              <a:xfrm>
                <a:off x="4062" y="978"/>
                <a:ext cx="78" cy="90"/>
              </a:xfrm>
              <a:custGeom>
                <a:avLst/>
                <a:gdLst>
                  <a:gd name="T0" fmla="*/ 364 w 393"/>
                  <a:gd name="T1" fmla="*/ 25 h 453"/>
                  <a:gd name="T2" fmla="*/ 248 w 393"/>
                  <a:gd name="T3" fmla="*/ 204 h 453"/>
                  <a:gd name="T4" fmla="*/ 180 w 393"/>
                  <a:gd name="T5" fmla="*/ 278 h 453"/>
                  <a:gd name="T6" fmla="*/ 0 w 393"/>
                  <a:gd name="T7" fmla="*/ 432 h 453"/>
                  <a:gd name="T8" fmla="*/ 10 w 393"/>
                  <a:gd name="T9" fmla="*/ 453 h 453"/>
                  <a:gd name="T10" fmla="*/ 233 w 393"/>
                  <a:gd name="T11" fmla="*/ 281 h 453"/>
                  <a:gd name="T12" fmla="*/ 300 w 393"/>
                  <a:gd name="T13" fmla="*/ 215 h 453"/>
                  <a:gd name="T14" fmla="*/ 393 w 393"/>
                  <a:gd name="T15" fmla="*/ 0 h 453"/>
                  <a:gd name="T16" fmla="*/ 364 w 393"/>
                  <a:gd name="T17" fmla="*/ 25 h 453"/>
                  <a:gd name="T18" fmla="*/ 364 w 393"/>
                  <a:gd name="T19" fmla="*/ 25 h 4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3"/>
                  <a:gd name="T31" fmla="*/ 0 h 453"/>
                  <a:gd name="T32" fmla="*/ 393 w 393"/>
                  <a:gd name="T33" fmla="*/ 453 h 4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3" h="453">
                    <a:moveTo>
                      <a:pt x="364" y="25"/>
                    </a:moveTo>
                    <a:lnTo>
                      <a:pt x="248" y="204"/>
                    </a:lnTo>
                    <a:lnTo>
                      <a:pt x="180" y="278"/>
                    </a:lnTo>
                    <a:lnTo>
                      <a:pt x="0" y="432"/>
                    </a:lnTo>
                    <a:lnTo>
                      <a:pt x="10" y="453"/>
                    </a:lnTo>
                    <a:lnTo>
                      <a:pt x="233" y="281"/>
                    </a:lnTo>
                    <a:lnTo>
                      <a:pt x="300" y="215"/>
                    </a:lnTo>
                    <a:lnTo>
                      <a:pt x="393" y="0"/>
                    </a:lnTo>
                    <a:lnTo>
                      <a:pt x="364" y="25"/>
                    </a:lnTo>
                    <a:close/>
                  </a:path>
                </a:pathLst>
              </a:custGeom>
              <a:solidFill>
                <a:srgbClr val="000000"/>
              </a:solidFill>
              <a:ln w="9525">
                <a:noFill/>
                <a:round/>
                <a:headEnd/>
                <a:tailEnd/>
              </a:ln>
            </p:spPr>
            <p:txBody>
              <a:bodyPr/>
              <a:lstStyle/>
              <a:p>
                <a:endParaRPr lang="en-US" dirty="0"/>
              </a:p>
            </p:txBody>
          </p:sp>
          <p:sp>
            <p:nvSpPr>
              <p:cNvPr id="131" name="Freeform 587"/>
              <p:cNvSpPr>
                <a:spLocks/>
              </p:cNvSpPr>
              <p:nvPr/>
            </p:nvSpPr>
            <p:spPr bwMode="auto">
              <a:xfrm>
                <a:off x="4057" y="1002"/>
                <a:ext cx="172" cy="119"/>
              </a:xfrm>
              <a:custGeom>
                <a:avLst/>
                <a:gdLst>
                  <a:gd name="T0" fmla="*/ 807 w 861"/>
                  <a:gd name="T1" fmla="*/ 27 h 595"/>
                  <a:gd name="T2" fmla="*/ 702 w 861"/>
                  <a:gd name="T3" fmla="*/ 186 h 595"/>
                  <a:gd name="T4" fmla="*/ 600 w 861"/>
                  <a:gd name="T5" fmla="*/ 282 h 595"/>
                  <a:gd name="T6" fmla="*/ 409 w 861"/>
                  <a:gd name="T7" fmla="*/ 394 h 595"/>
                  <a:gd name="T8" fmla="*/ 88 w 861"/>
                  <a:gd name="T9" fmla="*/ 565 h 595"/>
                  <a:gd name="T10" fmla="*/ 24 w 861"/>
                  <a:gd name="T11" fmla="*/ 510 h 595"/>
                  <a:gd name="T12" fmla="*/ 0 w 861"/>
                  <a:gd name="T13" fmla="*/ 524 h 595"/>
                  <a:gd name="T14" fmla="*/ 76 w 861"/>
                  <a:gd name="T15" fmla="*/ 595 h 595"/>
                  <a:gd name="T16" fmla="*/ 154 w 861"/>
                  <a:gd name="T17" fmla="*/ 552 h 595"/>
                  <a:gd name="T18" fmla="*/ 514 w 861"/>
                  <a:gd name="T19" fmla="*/ 366 h 595"/>
                  <a:gd name="T20" fmla="*/ 679 w 861"/>
                  <a:gd name="T21" fmla="*/ 256 h 595"/>
                  <a:gd name="T22" fmla="*/ 749 w 861"/>
                  <a:gd name="T23" fmla="*/ 179 h 595"/>
                  <a:gd name="T24" fmla="*/ 861 w 861"/>
                  <a:gd name="T25" fmla="*/ 0 h 595"/>
                  <a:gd name="T26" fmla="*/ 807 w 861"/>
                  <a:gd name="T27" fmla="*/ 27 h 595"/>
                  <a:gd name="T28" fmla="*/ 807 w 861"/>
                  <a:gd name="T29" fmla="*/ 27 h 59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61"/>
                  <a:gd name="T46" fmla="*/ 0 h 595"/>
                  <a:gd name="T47" fmla="*/ 861 w 861"/>
                  <a:gd name="T48" fmla="*/ 595 h 59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61" h="595">
                    <a:moveTo>
                      <a:pt x="807" y="27"/>
                    </a:moveTo>
                    <a:lnTo>
                      <a:pt x="702" y="186"/>
                    </a:lnTo>
                    <a:lnTo>
                      <a:pt x="600" y="282"/>
                    </a:lnTo>
                    <a:lnTo>
                      <a:pt x="409" y="394"/>
                    </a:lnTo>
                    <a:lnTo>
                      <a:pt x="88" y="565"/>
                    </a:lnTo>
                    <a:lnTo>
                      <a:pt x="24" y="510"/>
                    </a:lnTo>
                    <a:lnTo>
                      <a:pt x="0" y="524"/>
                    </a:lnTo>
                    <a:lnTo>
                      <a:pt x="76" y="595"/>
                    </a:lnTo>
                    <a:lnTo>
                      <a:pt x="154" y="552"/>
                    </a:lnTo>
                    <a:lnTo>
                      <a:pt x="514" y="366"/>
                    </a:lnTo>
                    <a:lnTo>
                      <a:pt x="679" y="256"/>
                    </a:lnTo>
                    <a:lnTo>
                      <a:pt x="749" y="179"/>
                    </a:lnTo>
                    <a:lnTo>
                      <a:pt x="861" y="0"/>
                    </a:lnTo>
                    <a:lnTo>
                      <a:pt x="807" y="27"/>
                    </a:lnTo>
                    <a:close/>
                  </a:path>
                </a:pathLst>
              </a:custGeom>
              <a:solidFill>
                <a:srgbClr val="000000"/>
              </a:solidFill>
              <a:ln w="9525">
                <a:noFill/>
                <a:round/>
                <a:headEnd/>
                <a:tailEnd/>
              </a:ln>
            </p:spPr>
            <p:txBody>
              <a:bodyPr/>
              <a:lstStyle/>
              <a:p>
                <a:endParaRPr lang="en-US" dirty="0"/>
              </a:p>
            </p:txBody>
          </p:sp>
          <p:sp>
            <p:nvSpPr>
              <p:cNvPr id="132" name="Freeform 588"/>
              <p:cNvSpPr>
                <a:spLocks/>
              </p:cNvSpPr>
              <p:nvPr/>
            </p:nvSpPr>
            <p:spPr bwMode="auto">
              <a:xfrm>
                <a:off x="4033" y="1052"/>
                <a:ext cx="43" cy="74"/>
              </a:xfrm>
              <a:custGeom>
                <a:avLst/>
                <a:gdLst>
                  <a:gd name="T0" fmla="*/ 216 w 216"/>
                  <a:gd name="T1" fmla="*/ 184 h 370"/>
                  <a:gd name="T2" fmla="*/ 136 w 216"/>
                  <a:gd name="T3" fmla="*/ 287 h 370"/>
                  <a:gd name="T4" fmla="*/ 174 w 216"/>
                  <a:gd name="T5" fmla="*/ 317 h 370"/>
                  <a:gd name="T6" fmla="*/ 103 w 216"/>
                  <a:gd name="T7" fmla="*/ 331 h 370"/>
                  <a:gd name="T8" fmla="*/ 103 w 216"/>
                  <a:gd name="T9" fmla="*/ 370 h 370"/>
                  <a:gd name="T10" fmla="*/ 71 w 216"/>
                  <a:gd name="T11" fmla="*/ 370 h 370"/>
                  <a:gd name="T12" fmla="*/ 81 w 216"/>
                  <a:gd name="T13" fmla="*/ 309 h 370"/>
                  <a:gd name="T14" fmla="*/ 189 w 216"/>
                  <a:gd name="T15" fmla="*/ 180 h 370"/>
                  <a:gd name="T16" fmla="*/ 129 w 216"/>
                  <a:gd name="T17" fmla="*/ 47 h 370"/>
                  <a:gd name="T18" fmla="*/ 41 w 216"/>
                  <a:gd name="T19" fmla="*/ 168 h 370"/>
                  <a:gd name="T20" fmla="*/ 0 w 216"/>
                  <a:gd name="T21" fmla="*/ 187 h 370"/>
                  <a:gd name="T22" fmla="*/ 108 w 216"/>
                  <a:gd name="T23" fmla="*/ 43 h 370"/>
                  <a:gd name="T24" fmla="*/ 139 w 216"/>
                  <a:gd name="T25" fmla="*/ 0 h 370"/>
                  <a:gd name="T26" fmla="*/ 176 w 216"/>
                  <a:gd name="T27" fmla="*/ 36 h 370"/>
                  <a:gd name="T28" fmla="*/ 159 w 216"/>
                  <a:gd name="T29" fmla="*/ 61 h 370"/>
                  <a:gd name="T30" fmla="*/ 198 w 216"/>
                  <a:gd name="T31" fmla="*/ 150 h 370"/>
                  <a:gd name="T32" fmla="*/ 216 w 216"/>
                  <a:gd name="T33" fmla="*/ 184 h 370"/>
                  <a:gd name="T34" fmla="*/ 216 w 216"/>
                  <a:gd name="T35" fmla="*/ 184 h 37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6"/>
                  <a:gd name="T55" fmla="*/ 0 h 370"/>
                  <a:gd name="T56" fmla="*/ 216 w 216"/>
                  <a:gd name="T57" fmla="*/ 370 h 37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6" h="370">
                    <a:moveTo>
                      <a:pt x="216" y="184"/>
                    </a:moveTo>
                    <a:lnTo>
                      <a:pt x="136" y="287"/>
                    </a:lnTo>
                    <a:lnTo>
                      <a:pt x="174" y="317"/>
                    </a:lnTo>
                    <a:lnTo>
                      <a:pt x="103" y="331"/>
                    </a:lnTo>
                    <a:lnTo>
                      <a:pt x="103" y="370"/>
                    </a:lnTo>
                    <a:lnTo>
                      <a:pt x="71" y="370"/>
                    </a:lnTo>
                    <a:lnTo>
                      <a:pt x="81" y="309"/>
                    </a:lnTo>
                    <a:lnTo>
                      <a:pt x="189" y="180"/>
                    </a:lnTo>
                    <a:lnTo>
                      <a:pt x="129" y="47"/>
                    </a:lnTo>
                    <a:lnTo>
                      <a:pt x="41" y="168"/>
                    </a:lnTo>
                    <a:lnTo>
                      <a:pt x="0" y="187"/>
                    </a:lnTo>
                    <a:lnTo>
                      <a:pt x="108" y="43"/>
                    </a:lnTo>
                    <a:lnTo>
                      <a:pt x="139" y="0"/>
                    </a:lnTo>
                    <a:lnTo>
                      <a:pt x="176" y="36"/>
                    </a:lnTo>
                    <a:lnTo>
                      <a:pt x="159" y="61"/>
                    </a:lnTo>
                    <a:lnTo>
                      <a:pt x="198" y="150"/>
                    </a:lnTo>
                    <a:lnTo>
                      <a:pt x="216" y="184"/>
                    </a:lnTo>
                    <a:close/>
                  </a:path>
                </a:pathLst>
              </a:custGeom>
              <a:solidFill>
                <a:srgbClr val="000000"/>
              </a:solidFill>
              <a:ln w="9525">
                <a:noFill/>
                <a:round/>
                <a:headEnd/>
                <a:tailEnd/>
              </a:ln>
            </p:spPr>
            <p:txBody>
              <a:bodyPr/>
              <a:lstStyle/>
              <a:p>
                <a:endParaRPr lang="en-US" dirty="0"/>
              </a:p>
            </p:txBody>
          </p:sp>
          <p:sp>
            <p:nvSpPr>
              <p:cNvPr id="133" name="Freeform 589"/>
              <p:cNvSpPr>
                <a:spLocks/>
              </p:cNvSpPr>
              <p:nvPr/>
            </p:nvSpPr>
            <p:spPr bwMode="auto">
              <a:xfrm>
                <a:off x="4004" y="1081"/>
                <a:ext cx="43" cy="45"/>
              </a:xfrm>
              <a:custGeom>
                <a:avLst/>
                <a:gdLst>
                  <a:gd name="T0" fmla="*/ 213 w 213"/>
                  <a:gd name="T1" fmla="*/ 0 h 224"/>
                  <a:gd name="T2" fmla="*/ 110 w 213"/>
                  <a:gd name="T3" fmla="*/ 43 h 224"/>
                  <a:gd name="T4" fmla="*/ 51 w 213"/>
                  <a:gd name="T5" fmla="*/ 61 h 224"/>
                  <a:gd name="T6" fmla="*/ 0 w 213"/>
                  <a:gd name="T7" fmla="*/ 98 h 224"/>
                  <a:gd name="T8" fmla="*/ 58 w 213"/>
                  <a:gd name="T9" fmla="*/ 224 h 224"/>
                  <a:gd name="T10" fmla="*/ 88 w 213"/>
                  <a:gd name="T11" fmla="*/ 224 h 224"/>
                  <a:gd name="T12" fmla="*/ 90 w 213"/>
                  <a:gd name="T13" fmla="*/ 164 h 224"/>
                  <a:gd name="T14" fmla="*/ 60 w 213"/>
                  <a:gd name="T15" fmla="*/ 192 h 224"/>
                  <a:gd name="T16" fmla="*/ 27 w 213"/>
                  <a:gd name="T17" fmla="*/ 108 h 224"/>
                  <a:gd name="T18" fmla="*/ 65 w 213"/>
                  <a:gd name="T19" fmla="*/ 68 h 224"/>
                  <a:gd name="T20" fmla="*/ 188 w 213"/>
                  <a:gd name="T21" fmla="*/ 25 h 224"/>
                  <a:gd name="T22" fmla="*/ 213 w 213"/>
                  <a:gd name="T23" fmla="*/ 0 h 224"/>
                  <a:gd name="T24" fmla="*/ 213 w 213"/>
                  <a:gd name="T25" fmla="*/ 0 h 2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3"/>
                  <a:gd name="T40" fmla="*/ 0 h 224"/>
                  <a:gd name="T41" fmla="*/ 213 w 213"/>
                  <a:gd name="T42" fmla="*/ 224 h 2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3" h="224">
                    <a:moveTo>
                      <a:pt x="213" y="0"/>
                    </a:moveTo>
                    <a:lnTo>
                      <a:pt x="110" y="43"/>
                    </a:lnTo>
                    <a:lnTo>
                      <a:pt x="51" y="61"/>
                    </a:lnTo>
                    <a:lnTo>
                      <a:pt x="0" y="98"/>
                    </a:lnTo>
                    <a:lnTo>
                      <a:pt x="58" y="224"/>
                    </a:lnTo>
                    <a:lnTo>
                      <a:pt x="88" y="224"/>
                    </a:lnTo>
                    <a:lnTo>
                      <a:pt x="90" y="164"/>
                    </a:lnTo>
                    <a:lnTo>
                      <a:pt x="60" y="192"/>
                    </a:lnTo>
                    <a:lnTo>
                      <a:pt x="27" y="108"/>
                    </a:lnTo>
                    <a:lnTo>
                      <a:pt x="65" y="68"/>
                    </a:lnTo>
                    <a:lnTo>
                      <a:pt x="188" y="25"/>
                    </a:lnTo>
                    <a:lnTo>
                      <a:pt x="213" y="0"/>
                    </a:lnTo>
                    <a:close/>
                  </a:path>
                </a:pathLst>
              </a:custGeom>
              <a:solidFill>
                <a:srgbClr val="000000"/>
              </a:solidFill>
              <a:ln w="9525">
                <a:noFill/>
                <a:round/>
                <a:headEnd/>
                <a:tailEnd/>
              </a:ln>
            </p:spPr>
            <p:txBody>
              <a:bodyPr/>
              <a:lstStyle/>
              <a:p>
                <a:endParaRPr lang="en-US" dirty="0"/>
              </a:p>
            </p:txBody>
          </p:sp>
          <p:sp>
            <p:nvSpPr>
              <p:cNvPr id="134" name="Freeform 590"/>
              <p:cNvSpPr>
                <a:spLocks/>
              </p:cNvSpPr>
              <p:nvPr/>
            </p:nvSpPr>
            <p:spPr bwMode="auto">
              <a:xfrm>
                <a:off x="4015" y="1103"/>
                <a:ext cx="71" cy="56"/>
              </a:xfrm>
              <a:custGeom>
                <a:avLst/>
                <a:gdLst>
                  <a:gd name="T0" fmla="*/ 0 w 356"/>
                  <a:gd name="T1" fmla="*/ 0 h 277"/>
                  <a:gd name="T2" fmla="*/ 32 w 356"/>
                  <a:gd name="T3" fmla="*/ 63 h 277"/>
                  <a:gd name="T4" fmla="*/ 45 w 356"/>
                  <a:gd name="T5" fmla="*/ 217 h 277"/>
                  <a:gd name="T6" fmla="*/ 69 w 356"/>
                  <a:gd name="T7" fmla="*/ 277 h 277"/>
                  <a:gd name="T8" fmla="*/ 356 w 356"/>
                  <a:gd name="T9" fmla="*/ 275 h 277"/>
                  <a:gd name="T10" fmla="*/ 341 w 356"/>
                  <a:gd name="T11" fmla="*/ 217 h 277"/>
                  <a:gd name="T12" fmla="*/ 263 w 356"/>
                  <a:gd name="T13" fmla="*/ 134 h 277"/>
                  <a:gd name="T14" fmla="*/ 190 w 356"/>
                  <a:gd name="T15" fmla="*/ 109 h 277"/>
                  <a:gd name="T16" fmla="*/ 133 w 356"/>
                  <a:gd name="T17" fmla="*/ 107 h 277"/>
                  <a:gd name="T18" fmla="*/ 110 w 356"/>
                  <a:gd name="T19" fmla="*/ 121 h 277"/>
                  <a:gd name="T20" fmla="*/ 165 w 356"/>
                  <a:gd name="T21" fmla="*/ 121 h 277"/>
                  <a:gd name="T22" fmla="*/ 243 w 356"/>
                  <a:gd name="T23" fmla="*/ 154 h 277"/>
                  <a:gd name="T24" fmla="*/ 295 w 356"/>
                  <a:gd name="T25" fmla="*/ 210 h 277"/>
                  <a:gd name="T26" fmla="*/ 300 w 356"/>
                  <a:gd name="T27" fmla="*/ 245 h 277"/>
                  <a:gd name="T28" fmla="*/ 177 w 356"/>
                  <a:gd name="T29" fmla="*/ 237 h 277"/>
                  <a:gd name="T30" fmla="*/ 92 w 356"/>
                  <a:gd name="T31" fmla="*/ 254 h 277"/>
                  <a:gd name="T32" fmla="*/ 67 w 356"/>
                  <a:gd name="T33" fmla="*/ 172 h 277"/>
                  <a:gd name="T34" fmla="*/ 57 w 356"/>
                  <a:gd name="T35" fmla="*/ 65 h 277"/>
                  <a:gd name="T36" fmla="*/ 0 w 356"/>
                  <a:gd name="T37" fmla="*/ 0 h 277"/>
                  <a:gd name="T38" fmla="*/ 0 w 356"/>
                  <a:gd name="T39" fmla="*/ 0 h 27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6"/>
                  <a:gd name="T61" fmla="*/ 0 h 277"/>
                  <a:gd name="T62" fmla="*/ 356 w 356"/>
                  <a:gd name="T63" fmla="*/ 277 h 27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6" h="277">
                    <a:moveTo>
                      <a:pt x="0" y="0"/>
                    </a:moveTo>
                    <a:lnTo>
                      <a:pt x="32" y="63"/>
                    </a:lnTo>
                    <a:lnTo>
                      <a:pt x="45" y="217"/>
                    </a:lnTo>
                    <a:lnTo>
                      <a:pt x="69" y="277"/>
                    </a:lnTo>
                    <a:lnTo>
                      <a:pt x="356" y="275"/>
                    </a:lnTo>
                    <a:lnTo>
                      <a:pt x="341" y="217"/>
                    </a:lnTo>
                    <a:lnTo>
                      <a:pt x="263" y="134"/>
                    </a:lnTo>
                    <a:lnTo>
                      <a:pt x="190" y="109"/>
                    </a:lnTo>
                    <a:lnTo>
                      <a:pt x="133" y="107"/>
                    </a:lnTo>
                    <a:lnTo>
                      <a:pt x="110" y="121"/>
                    </a:lnTo>
                    <a:lnTo>
                      <a:pt x="165" y="121"/>
                    </a:lnTo>
                    <a:lnTo>
                      <a:pt x="243" y="154"/>
                    </a:lnTo>
                    <a:lnTo>
                      <a:pt x="295" y="210"/>
                    </a:lnTo>
                    <a:lnTo>
                      <a:pt x="300" y="245"/>
                    </a:lnTo>
                    <a:lnTo>
                      <a:pt x="177" y="237"/>
                    </a:lnTo>
                    <a:lnTo>
                      <a:pt x="92" y="254"/>
                    </a:lnTo>
                    <a:lnTo>
                      <a:pt x="67" y="172"/>
                    </a:lnTo>
                    <a:lnTo>
                      <a:pt x="57" y="65"/>
                    </a:lnTo>
                    <a:lnTo>
                      <a:pt x="0" y="0"/>
                    </a:lnTo>
                    <a:close/>
                  </a:path>
                </a:pathLst>
              </a:custGeom>
              <a:solidFill>
                <a:srgbClr val="000000"/>
              </a:solidFill>
              <a:ln w="9525">
                <a:noFill/>
                <a:round/>
                <a:headEnd/>
                <a:tailEnd/>
              </a:ln>
            </p:spPr>
            <p:txBody>
              <a:bodyPr/>
              <a:lstStyle/>
              <a:p>
                <a:endParaRPr lang="en-US" dirty="0"/>
              </a:p>
            </p:txBody>
          </p:sp>
          <p:sp>
            <p:nvSpPr>
              <p:cNvPr id="135" name="Freeform 591"/>
              <p:cNvSpPr>
                <a:spLocks/>
              </p:cNvSpPr>
              <p:nvPr/>
            </p:nvSpPr>
            <p:spPr bwMode="auto">
              <a:xfrm>
                <a:off x="4301" y="933"/>
                <a:ext cx="51" cy="166"/>
              </a:xfrm>
              <a:custGeom>
                <a:avLst/>
                <a:gdLst>
                  <a:gd name="T0" fmla="*/ 16 w 254"/>
                  <a:gd name="T1" fmla="*/ 10 h 829"/>
                  <a:gd name="T2" fmla="*/ 134 w 254"/>
                  <a:gd name="T3" fmla="*/ 115 h 829"/>
                  <a:gd name="T4" fmla="*/ 205 w 254"/>
                  <a:gd name="T5" fmla="*/ 232 h 829"/>
                  <a:gd name="T6" fmla="*/ 230 w 254"/>
                  <a:gd name="T7" fmla="*/ 351 h 829"/>
                  <a:gd name="T8" fmla="*/ 254 w 254"/>
                  <a:gd name="T9" fmla="*/ 414 h 829"/>
                  <a:gd name="T10" fmla="*/ 115 w 254"/>
                  <a:gd name="T11" fmla="*/ 781 h 829"/>
                  <a:gd name="T12" fmla="*/ 108 w 254"/>
                  <a:gd name="T13" fmla="*/ 827 h 829"/>
                  <a:gd name="T14" fmla="*/ 21 w 254"/>
                  <a:gd name="T15" fmla="*/ 829 h 829"/>
                  <a:gd name="T16" fmla="*/ 6 w 254"/>
                  <a:gd name="T17" fmla="*/ 791 h 829"/>
                  <a:gd name="T18" fmla="*/ 75 w 254"/>
                  <a:gd name="T19" fmla="*/ 803 h 829"/>
                  <a:gd name="T20" fmla="*/ 113 w 254"/>
                  <a:gd name="T21" fmla="*/ 701 h 829"/>
                  <a:gd name="T22" fmla="*/ 171 w 254"/>
                  <a:gd name="T23" fmla="*/ 463 h 829"/>
                  <a:gd name="T24" fmla="*/ 225 w 254"/>
                  <a:gd name="T25" fmla="*/ 418 h 829"/>
                  <a:gd name="T26" fmla="*/ 186 w 254"/>
                  <a:gd name="T27" fmla="*/ 309 h 829"/>
                  <a:gd name="T28" fmla="*/ 153 w 254"/>
                  <a:gd name="T29" fmla="*/ 211 h 829"/>
                  <a:gd name="T30" fmla="*/ 113 w 254"/>
                  <a:gd name="T31" fmla="*/ 123 h 829"/>
                  <a:gd name="T32" fmla="*/ 4 w 254"/>
                  <a:gd name="T33" fmla="*/ 22 h 829"/>
                  <a:gd name="T34" fmla="*/ 0 w 254"/>
                  <a:gd name="T35" fmla="*/ 0 h 829"/>
                  <a:gd name="T36" fmla="*/ 16 w 254"/>
                  <a:gd name="T37" fmla="*/ 10 h 829"/>
                  <a:gd name="T38" fmla="*/ 16 w 254"/>
                  <a:gd name="T39" fmla="*/ 10 h 82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4"/>
                  <a:gd name="T61" fmla="*/ 0 h 829"/>
                  <a:gd name="T62" fmla="*/ 254 w 254"/>
                  <a:gd name="T63" fmla="*/ 829 h 82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4" h="829">
                    <a:moveTo>
                      <a:pt x="16" y="10"/>
                    </a:moveTo>
                    <a:lnTo>
                      <a:pt x="134" y="115"/>
                    </a:lnTo>
                    <a:lnTo>
                      <a:pt x="205" y="232"/>
                    </a:lnTo>
                    <a:lnTo>
                      <a:pt x="230" y="351"/>
                    </a:lnTo>
                    <a:lnTo>
                      <a:pt x="254" y="414"/>
                    </a:lnTo>
                    <a:lnTo>
                      <a:pt x="115" y="781"/>
                    </a:lnTo>
                    <a:lnTo>
                      <a:pt x="108" y="827"/>
                    </a:lnTo>
                    <a:lnTo>
                      <a:pt x="21" y="829"/>
                    </a:lnTo>
                    <a:lnTo>
                      <a:pt x="6" y="791"/>
                    </a:lnTo>
                    <a:lnTo>
                      <a:pt x="75" y="803"/>
                    </a:lnTo>
                    <a:lnTo>
                      <a:pt x="113" y="701"/>
                    </a:lnTo>
                    <a:lnTo>
                      <a:pt x="171" y="463"/>
                    </a:lnTo>
                    <a:lnTo>
                      <a:pt x="225" y="418"/>
                    </a:lnTo>
                    <a:lnTo>
                      <a:pt x="186" y="309"/>
                    </a:lnTo>
                    <a:lnTo>
                      <a:pt x="153" y="211"/>
                    </a:lnTo>
                    <a:lnTo>
                      <a:pt x="113" y="123"/>
                    </a:lnTo>
                    <a:lnTo>
                      <a:pt x="4" y="22"/>
                    </a:lnTo>
                    <a:lnTo>
                      <a:pt x="0" y="0"/>
                    </a:lnTo>
                    <a:lnTo>
                      <a:pt x="16" y="10"/>
                    </a:lnTo>
                    <a:close/>
                  </a:path>
                </a:pathLst>
              </a:custGeom>
              <a:solidFill>
                <a:srgbClr val="000000"/>
              </a:solidFill>
              <a:ln w="9525">
                <a:noFill/>
                <a:round/>
                <a:headEnd/>
                <a:tailEnd/>
              </a:ln>
            </p:spPr>
            <p:txBody>
              <a:bodyPr/>
              <a:lstStyle/>
              <a:p>
                <a:endParaRPr lang="en-US" dirty="0"/>
              </a:p>
            </p:txBody>
          </p:sp>
          <p:sp>
            <p:nvSpPr>
              <p:cNvPr id="136" name="Freeform 592"/>
              <p:cNvSpPr>
                <a:spLocks/>
              </p:cNvSpPr>
              <p:nvPr/>
            </p:nvSpPr>
            <p:spPr bwMode="auto">
              <a:xfrm>
                <a:off x="4232" y="1001"/>
                <a:ext cx="44" cy="86"/>
              </a:xfrm>
              <a:custGeom>
                <a:avLst/>
                <a:gdLst>
                  <a:gd name="T0" fmla="*/ 30 w 220"/>
                  <a:gd name="T1" fmla="*/ 0 h 427"/>
                  <a:gd name="T2" fmla="*/ 138 w 220"/>
                  <a:gd name="T3" fmla="*/ 85 h 427"/>
                  <a:gd name="T4" fmla="*/ 183 w 220"/>
                  <a:gd name="T5" fmla="*/ 171 h 427"/>
                  <a:gd name="T6" fmla="*/ 210 w 220"/>
                  <a:gd name="T7" fmla="*/ 260 h 427"/>
                  <a:gd name="T8" fmla="*/ 220 w 220"/>
                  <a:gd name="T9" fmla="*/ 374 h 427"/>
                  <a:gd name="T10" fmla="*/ 220 w 220"/>
                  <a:gd name="T11" fmla="*/ 420 h 427"/>
                  <a:gd name="T12" fmla="*/ 202 w 220"/>
                  <a:gd name="T13" fmla="*/ 427 h 427"/>
                  <a:gd name="T14" fmla="*/ 202 w 220"/>
                  <a:gd name="T15" fmla="*/ 342 h 427"/>
                  <a:gd name="T16" fmla="*/ 183 w 220"/>
                  <a:gd name="T17" fmla="*/ 235 h 427"/>
                  <a:gd name="T18" fmla="*/ 158 w 220"/>
                  <a:gd name="T19" fmla="*/ 173 h 427"/>
                  <a:gd name="T20" fmla="*/ 111 w 220"/>
                  <a:gd name="T21" fmla="*/ 91 h 427"/>
                  <a:gd name="T22" fmla="*/ 0 w 220"/>
                  <a:gd name="T23" fmla="*/ 13 h 427"/>
                  <a:gd name="T24" fmla="*/ 30 w 220"/>
                  <a:gd name="T25" fmla="*/ 0 h 427"/>
                  <a:gd name="T26" fmla="*/ 30 w 220"/>
                  <a:gd name="T27" fmla="*/ 0 h 4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0"/>
                  <a:gd name="T43" fmla="*/ 0 h 427"/>
                  <a:gd name="T44" fmla="*/ 220 w 220"/>
                  <a:gd name="T45" fmla="*/ 427 h 4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0" h="427">
                    <a:moveTo>
                      <a:pt x="30" y="0"/>
                    </a:moveTo>
                    <a:lnTo>
                      <a:pt x="138" y="85"/>
                    </a:lnTo>
                    <a:lnTo>
                      <a:pt x="183" y="171"/>
                    </a:lnTo>
                    <a:lnTo>
                      <a:pt x="210" y="260"/>
                    </a:lnTo>
                    <a:lnTo>
                      <a:pt x="220" y="374"/>
                    </a:lnTo>
                    <a:lnTo>
                      <a:pt x="220" y="420"/>
                    </a:lnTo>
                    <a:lnTo>
                      <a:pt x="202" y="427"/>
                    </a:lnTo>
                    <a:lnTo>
                      <a:pt x="202" y="342"/>
                    </a:lnTo>
                    <a:lnTo>
                      <a:pt x="183" y="235"/>
                    </a:lnTo>
                    <a:lnTo>
                      <a:pt x="158" y="173"/>
                    </a:lnTo>
                    <a:lnTo>
                      <a:pt x="111" y="91"/>
                    </a:lnTo>
                    <a:lnTo>
                      <a:pt x="0" y="13"/>
                    </a:lnTo>
                    <a:lnTo>
                      <a:pt x="30" y="0"/>
                    </a:lnTo>
                    <a:close/>
                  </a:path>
                </a:pathLst>
              </a:custGeom>
              <a:solidFill>
                <a:srgbClr val="000000"/>
              </a:solidFill>
              <a:ln w="9525">
                <a:noFill/>
                <a:round/>
                <a:headEnd/>
                <a:tailEnd/>
              </a:ln>
            </p:spPr>
            <p:txBody>
              <a:bodyPr/>
              <a:lstStyle/>
              <a:p>
                <a:endParaRPr lang="en-US" dirty="0"/>
              </a:p>
            </p:txBody>
          </p:sp>
          <p:sp>
            <p:nvSpPr>
              <p:cNvPr id="137" name="Freeform 593"/>
              <p:cNvSpPr>
                <a:spLocks/>
              </p:cNvSpPr>
              <p:nvPr/>
            </p:nvSpPr>
            <p:spPr bwMode="auto">
              <a:xfrm>
                <a:off x="4253" y="1079"/>
                <a:ext cx="76" cy="50"/>
              </a:xfrm>
              <a:custGeom>
                <a:avLst/>
                <a:gdLst>
                  <a:gd name="T0" fmla="*/ 0 w 382"/>
                  <a:gd name="T1" fmla="*/ 56 h 251"/>
                  <a:gd name="T2" fmla="*/ 194 w 382"/>
                  <a:gd name="T3" fmla="*/ 0 h 251"/>
                  <a:gd name="T4" fmla="*/ 269 w 382"/>
                  <a:gd name="T5" fmla="*/ 93 h 251"/>
                  <a:gd name="T6" fmla="*/ 311 w 382"/>
                  <a:gd name="T7" fmla="*/ 93 h 251"/>
                  <a:gd name="T8" fmla="*/ 299 w 382"/>
                  <a:gd name="T9" fmla="*/ 179 h 251"/>
                  <a:gd name="T10" fmla="*/ 326 w 382"/>
                  <a:gd name="T11" fmla="*/ 214 h 251"/>
                  <a:gd name="T12" fmla="*/ 382 w 382"/>
                  <a:gd name="T13" fmla="*/ 232 h 251"/>
                  <a:gd name="T14" fmla="*/ 367 w 382"/>
                  <a:gd name="T15" fmla="*/ 242 h 251"/>
                  <a:gd name="T16" fmla="*/ 279 w 382"/>
                  <a:gd name="T17" fmla="*/ 219 h 251"/>
                  <a:gd name="T18" fmla="*/ 279 w 382"/>
                  <a:gd name="T19" fmla="*/ 132 h 251"/>
                  <a:gd name="T20" fmla="*/ 194 w 382"/>
                  <a:gd name="T21" fmla="*/ 20 h 251"/>
                  <a:gd name="T22" fmla="*/ 64 w 382"/>
                  <a:gd name="T23" fmla="*/ 58 h 251"/>
                  <a:gd name="T24" fmla="*/ 51 w 382"/>
                  <a:gd name="T25" fmla="*/ 76 h 251"/>
                  <a:gd name="T26" fmla="*/ 118 w 382"/>
                  <a:gd name="T27" fmla="*/ 154 h 251"/>
                  <a:gd name="T28" fmla="*/ 142 w 382"/>
                  <a:gd name="T29" fmla="*/ 201 h 251"/>
                  <a:gd name="T30" fmla="*/ 134 w 382"/>
                  <a:gd name="T31" fmla="*/ 251 h 251"/>
                  <a:gd name="T32" fmla="*/ 116 w 382"/>
                  <a:gd name="T33" fmla="*/ 179 h 251"/>
                  <a:gd name="T34" fmla="*/ 0 w 382"/>
                  <a:gd name="T35" fmla="*/ 56 h 251"/>
                  <a:gd name="T36" fmla="*/ 0 w 382"/>
                  <a:gd name="T37" fmla="*/ 56 h 2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82"/>
                  <a:gd name="T58" fmla="*/ 0 h 251"/>
                  <a:gd name="T59" fmla="*/ 382 w 382"/>
                  <a:gd name="T60" fmla="*/ 251 h 25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82" h="251">
                    <a:moveTo>
                      <a:pt x="0" y="56"/>
                    </a:moveTo>
                    <a:lnTo>
                      <a:pt x="194" y="0"/>
                    </a:lnTo>
                    <a:lnTo>
                      <a:pt x="269" y="93"/>
                    </a:lnTo>
                    <a:lnTo>
                      <a:pt x="311" y="93"/>
                    </a:lnTo>
                    <a:lnTo>
                      <a:pt x="299" y="179"/>
                    </a:lnTo>
                    <a:lnTo>
                      <a:pt x="326" y="214"/>
                    </a:lnTo>
                    <a:lnTo>
                      <a:pt x="382" y="232"/>
                    </a:lnTo>
                    <a:lnTo>
                      <a:pt x="367" y="242"/>
                    </a:lnTo>
                    <a:lnTo>
                      <a:pt x="279" y="219"/>
                    </a:lnTo>
                    <a:lnTo>
                      <a:pt x="279" y="132"/>
                    </a:lnTo>
                    <a:lnTo>
                      <a:pt x="194" y="20"/>
                    </a:lnTo>
                    <a:lnTo>
                      <a:pt x="64" y="58"/>
                    </a:lnTo>
                    <a:lnTo>
                      <a:pt x="51" y="76"/>
                    </a:lnTo>
                    <a:lnTo>
                      <a:pt x="118" y="154"/>
                    </a:lnTo>
                    <a:lnTo>
                      <a:pt x="142" y="201"/>
                    </a:lnTo>
                    <a:lnTo>
                      <a:pt x="134" y="251"/>
                    </a:lnTo>
                    <a:lnTo>
                      <a:pt x="116" y="179"/>
                    </a:lnTo>
                    <a:lnTo>
                      <a:pt x="0" y="56"/>
                    </a:lnTo>
                    <a:close/>
                  </a:path>
                </a:pathLst>
              </a:custGeom>
              <a:solidFill>
                <a:srgbClr val="000000"/>
              </a:solidFill>
              <a:ln w="9525">
                <a:noFill/>
                <a:round/>
                <a:headEnd/>
                <a:tailEnd/>
              </a:ln>
            </p:spPr>
            <p:txBody>
              <a:bodyPr/>
              <a:lstStyle/>
              <a:p>
                <a:endParaRPr lang="en-US" dirty="0"/>
              </a:p>
            </p:txBody>
          </p:sp>
          <p:sp>
            <p:nvSpPr>
              <p:cNvPr id="138" name="Freeform 594"/>
              <p:cNvSpPr>
                <a:spLocks/>
              </p:cNvSpPr>
              <p:nvPr/>
            </p:nvSpPr>
            <p:spPr bwMode="auto">
              <a:xfrm>
                <a:off x="4273" y="1106"/>
                <a:ext cx="53" cy="64"/>
              </a:xfrm>
              <a:custGeom>
                <a:avLst/>
                <a:gdLst>
                  <a:gd name="T0" fmla="*/ 54 w 269"/>
                  <a:gd name="T1" fmla="*/ 0 h 317"/>
                  <a:gd name="T2" fmla="*/ 25 w 269"/>
                  <a:gd name="T3" fmla="*/ 109 h 317"/>
                  <a:gd name="T4" fmla="*/ 0 w 269"/>
                  <a:gd name="T5" fmla="*/ 183 h 317"/>
                  <a:gd name="T6" fmla="*/ 0 w 269"/>
                  <a:gd name="T7" fmla="*/ 221 h 317"/>
                  <a:gd name="T8" fmla="*/ 28 w 269"/>
                  <a:gd name="T9" fmla="*/ 288 h 317"/>
                  <a:gd name="T10" fmla="*/ 64 w 269"/>
                  <a:gd name="T11" fmla="*/ 317 h 317"/>
                  <a:gd name="T12" fmla="*/ 269 w 269"/>
                  <a:gd name="T13" fmla="*/ 241 h 317"/>
                  <a:gd name="T14" fmla="*/ 269 w 269"/>
                  <a:gd name="T15" fmla="*/ 217 h 317"/>
                  <a:gd name="T16" fmla="*/ 166 w 269"/>
                  <a:gd name="T17" fmla="*/ 227 h 317"/>
                  <a:gd name="T18" fmla="*/ 166 w 269"/>
                  <a:gd name="T19" fmla="*/ 254 h 317"/>
                  <a:gd name="T20" fmla="*/ 73 w 269"/>
                  <a:gd name="T21" fmla="*/ 299 h 317"/>
                  <a:gd name="T22" fmla="*/ 36 w 269"/>
                  <a:gd name="T23" fmla="*/ 268 h 317"/>
                  <a:gd name="T24" fmla="*/ 18 w 269"/>
                  <a:gd name="T25" fmla="*/ 192 h 317"/>
                  <a:gd name="T26" fmla="*/ 46 w 269"/>
                  <a:gd name="T27" fmla="*/ 114 h 317"/>
                  <a:gd name="T28" fmla="*/ 56 w 269"/>
                  <a:gd name="T29" fmla="*/ 49 h 317"/>
                  <a:gd name="T30" fmla="*/ 54 w 269"/>
                  <a:gd name="T31" fmla="*/ 0 h 317"/>
                  <a:gd name="T32" fmla="*/ 54 w 269"/>
                  <a:gd name="T33" fmla="*/ 0 h 3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9"/>
                  <a:gd name="T52" fmla="*/ 0 h 317"/>
                  <a:gd name="T53" fmla="*/ 269 w 269"/>
                  <a:gd name="T54" fmla="*/ 317 h 3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9" h="317">
                    <a:moveTo>
                      <a:pt x="54" y="0"/>
                    </a:moveTo>
                    <a:lnTo>
                      <a:pt x="25" y="109"/>
                    </a:lnTo>
                    <a:lnTo>
                      <a:pt x="0" y="183"/>
                    </a:lnTo>
                    <a:lnTo>
                      <a:pt x="0" y="221"/>
                    </a:lnTo>
                    <a:lnTo>
                      <a:pt x="28" y="288"/>
                    </a:lnTo>
                    <a:lnTo>
                      <a:pt x="64" y="317"/>
                    </a:lnTo>
                    <a:lnTo>
                      <a:pt x="269" y="241"/>
                    </a:lnTo>
                    <a:lnTo>
                      <a:pt x="269" y="217"/>
                    </a:lnTo>
                    <a:lnTo>
                      <a:pt x="166" y="227"/>
                    </a:lnTo>
                    <a:lnTo>
                      <a:pt x="166" y="254"/>
                    </a:lnTo>
                    <a:lnTo>
                      <a:pt x="73" y="299"/>
                    </a:lnTo>
                    <a:lnTo>
                      <a:pt x="36" y="268"/>
                    </a:lnTo>
                    <a:lnTo>
                      <a:pt x="18" y="192"/>
                    </a:lnTo>
                    <a:lnTo>
                      <a:pt x="46" y="114"/>
                    </a:lnTo>
                    <a:lnTo>
                      <a:pt x="56" y="49"/>
                    </a:lnTo>
                    <a:lnTo>
                      <a:pt x="54" y="0"/>
                    </a:lnTo>
                    <a:close/>
                  </a:path>
                </a:pathLst>
              </a:custGeom>
              <a:solidFill>
                <a:srgbClr val="000000"/>
              </a:solidFill>
              <a:ln w="9525">
                <a:noFill/>
                <a:round/>
                <a:headEnd/>
                <a:tailEnd/>
              </a:ln>
            </p:spPr>
            <p:txBody>
              <a:bodyPr/>
              <a:lstStyle/>
              <a:p>
                <a:endParaRPr lang="en-US" dirty="0"/>
              </a:p>
            </p:txBody>
          </p:sp>
          <p:sp>
            <p:nvSpPr>
              <p:cNvPr id="139" name="Freeform 595"/>
              <p:cNvSpPr>
                <a:spLocks/>
              </p:cNvSpPr>
              <p:nvPr/>
            </p:nvSpPr>
            <p:spPr bwMode="auto">
              <a:xfrm>
                <a:off x="4286" y="1109"/>
                <a:ext cx="107" cy="48"/>
              </a:xfrm>
              <a:custGeom>
                <a:avLst/>
                <a:gdLst>
                  <a:gd name="T0" fmla="*/ 0 w 533"/>
                  <a:gd name="T1" fmla="*/ 239 h 239"/>
                  <a:gd name="T2" fmla="*/ 88 w 533"/>
                  <a:gd name="T3" fmla="*/ 201 h 239"/>
                  <a:gd name="T4" fmla="*/ 350 w 533"/>
                  <a:gd name="T5" fmla="*/ 161 h 239"/>
                  <a:gd name="T6" fmla="*/ 508 w 533"/>
                  <a:gd name="T7" fmla="*/ 147 h 239"/>
                  <a:gd name="T8" fmla="*/ 463 w 533"/>
                  <a:gd name="T9" fmla="*/ 60 h 239"/>
                  <a:gd name="T10" fmla="*/ 388 w 533"/>
                  <a:gd name="T11" fmla="*/ 19 h 239"/>
                  <a:gd name="T12" fmla="*/ 324 w 533"/>
                  <a:gd name="T13" fmla="*/ 25 h 239"/>
                  <a:gd name="T14" fmla="*/ 263 w 533"/>
                  <a:gd name="T15" fmla="*/ 44 h 239"/>
                  <a:gd name="T16" fmla="*/ 211 w 533"/>
                  <a:gd name="T17" fmla="*/ 85 h 239"/>
                  <a:gd name="T18" fmla="*/ 173 w 533"/>
                  <a:gd name="T19" fmla="*/ 113 h 239"/>
                  <a:gd name="T20" fmla="*/ 188 w 533"/>
                  <a:gd name="T21" fmla="*/ 83 h 239"/>
                  <a:gd name="T22" fmla="*/ 251 w 533"/>
                  <a:gd name="T23" fmla="*/ 30 h 239"/>
                  <a:gd name="T24" fmla="*/ 319 w 533"/>
                  <a:gd name="T25" fmla="*/ 11 h 239"/>
                  <a:gd name="T26" fmla="*/ 376 w 533"/>
                  <a:gd name="T27" fmla="*/ 0 h 239"/>
                  <a:gd name="T28" fmla="*/ 433 w 533"/>
                  <a:gd name="T29" fmla="*/ 22 h 239"/>
                  <a:gd name="T30" fmla="*/ 489 w 533"/>
                  <a:gd name="T31" fmla="*/ 58 h 239"/>
                  <a:gd name="T32" fmla="*/ 528 w 533"/>
                  <a:gd name="T33" fmla="*/ 122 h 239"/>
                  <a:gd name="T34" fmla="*/ 533 w 533"/>
                  <a:gd name="T35" fmla="*/ 159 h 239"/>
                  <a:gd name="T36" fmla="*/ 391 w 533"/>
                  <a:gd name="T37" fmla="*/ 181 h 239"/>
                  <a:gd name="T38" fmla="*/ 195 w 533"/>
                  <a:gd name="T39" fmla="*/ 208 h 239"/>
                  <a:gd name="T40" fmla="*/ 93 w 533"/>
                  <a:gd name="T41" fmla="*/ 216 h 239"/>
                  <a:gd name="T42" fmla="*/ 0 w 533"/>
                  <a:gd name="T43" fmla="*/ 239 h 239"/>
                  <a:gd name="T44" fmla="*/ 0 w 533"/>
                  <a:gd name="T45" fmla="*/ 239 h 2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33"/>
                  <a:gd name="T70" fmla="*/ 0 h 239"/>
                  <a:gd name="T71" fmla="*/ 533 w 533"/>
                  <a:gd name="T72" fmla="*/ 239 h 2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33" h="239">
                    <a:moveTo>
                      <a:pt x="0" y="239"/>
                    </a:moveTo>
                    <a:lnTo>
                      <a:pt x="88" y="201"/>
                    </a:lnTo>
                    <a:lnTo>
                      <a:pt x="350" y="161"/>
                    </a:lnTo>
                    <a:lnTo>
                      <a:pt x="508" y="147"/>
                    </a:lnTo>
                    <a:lnTo>
                      <a:pt x="463" y="60"/>
                    </a:lnTo>
                    <a:lnTo>
                      <a:pt x="388" y="19"/>
                    </a:lnTo>
                    <a:lnTo>
                      <a:pt x="324" y="25"/>
                    </a:lnTo>
                    <a:lnTo>
                      <a:pt x="263" y="44"/>
                    </a:lnTo>
                    <a:lnTo>
                      <a:pt x="211" y="85"/>
                    </a:lnTo>
                    <a:lnTo>
                      <a:pt x="173" y="113"/>
                    </a:lnTo>
                    <a:lnTo>
                      <a:pt x="188" y="83"/>
                    </a:lnTo>
                    <a:lnTo>
                      <a:pt x="251" y="30"/>
                    </a:lnTo>
                    <a:lnTo>
                      <a:pt x="319" y="11"/>
                    </a:lnTo>
                    <a:lnTo>
                      <a:pt x="376" y="0"/>
                    </a:lnTo>
                    <a:lnTo>
                      <a:pt x="433" y="22"/>
                    </a:lnTo>
                    <a:lnTo>
                      <a:pt x="489" y="58"/>
                    </a:lnTo>
                    <a:lnTo>
                      <a:pt x="528" y="122"/>
                    </a:lnTo>
                    <a:lnTo>
                      <a:pt x="533" y="159"/>
                    </a:lnTo>
                    <a:lnTo>
                      <a:pt x="391" y="181"/>
                    </a:lnTo>
                    <a:lnTo>
                      <a:pt x="195" y="208"/>
                    </a:lnTo>
                    <a:lnTo>
                      <a:pt x="93" y="216"/>
                    </a:lnTo>
                    <a:lnTo>
                      <a:pt x="0" y="239"/>
                    </a:lnTo>
                    <a:close/>
                  </a:path>
                </a:pathLst>
              </a:custGeom>
              <a:solidFill>
                <a:srgbClr val="000000"/>
              </a:solidFill>
              <a:ln w="9525">
                <a:noFill/>
                <a:round/>
                <a:headEnd/>
                <a:tailEnd/>
              </a:ln>
            </p:spPr>
            <p:txBody>
              <a:bodyPr/>
              <a:lstStyle/>
              <a:p>
                <a:endParaRPr lang="en-US" dirty="0"/>
              </a:p>
            </p:txBody>
          </p:sp>
          <p:sp>
            <p:nvSpPr>
              <p:cNvPr id="140" name="Freeform 596"/>
              <p:cNvSpPr>
                <a:spLocks/>
              </p:cNvSpPr>
              <p:nvPr/>
            </p:nvSpPr>
            <p:spPr bwMode="auto">
              <a:xfrm>
                <a:off x="4275" y="707"/>
                <a:ext cx="14" cy="10"/>
              </a:xfrm>
              <a:custGeom>
                <a:avLst/>
                <a:gdLst>
                  <a:gd name="T0" fmla="*/ 69 w 69"/>
                  <a:gd name="T1" fmla="*/ 0 h 51"/>
                  <a:gd name="T2" fmla="*/ 0 w 69"/>
                  <a:gd name="T3" fmla="*/ 28 h 51"/>
                  <a:gd name="T4" fmla="*/ 0 w 69"/>
                  <a:gd name="T5" fmla="*/ 51 h 51"/>
                  <a:gd name="T6" fmla="*/ 43 w 69"/>
                  <a:gd name="T7" fmla="*/ 50 h 51"/>
                  <a:gd name="T8" fmla="*/ 43 w 69"/>
                  <a:gd name="T9" fmla="*/ 43 h 51"/>
                  <a:gd name="T10" fmla="*/ 31 w 69"/>
                  <a:gd name="T11" fmla="*/ 40 h 51"/>
                  <a:gd name="T12" fmla="*/ 51 w 69"/>
                  <a:gd name="T13" fmla="*/ 33 h 51"/>
                  <a:gd name="T14" fmla="*/ 52 w 69"/>
                  <a:gd name="T15" fmla="*/ 21 h 51"/>
                  <a:gd name="T16" fmla="*/ 69 w 69"/>
                  <a:gd name="T17" fmla="*/ 0 h 51"/>
                  <a:gd name="T18" fmla="*/ 69 w 69"/>
                  <a:gd name="T19" fmla="*/ 0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51"/>
                  <a:gd name="T32" fmla="*/ 69 w 69"/>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51">
                    <a:moveTo>
                      <a:pt x="69" y="0"/>
                    </a:moveTo>
                    <a:lnTo>
                      <a:pt x="0" y="28"/>
                    </a:lnTo>
                    <a:lnTo>
                      <a:pt x="0" y="51"/>
                    </a:lnTo>
                    <a:lnTo>
                      <a:pt x="43" y="50"/>
                    </a:lnTo>
                    <a:lnTo>
                      <a:pt x="43" y="43"/>
                    </a:lnTo>
                    <a:lnTo>
                      <a:pt x="31" y="40"/>
                    </a:lnTo>
                    <a:lnTo>
                      <a:pt x="51" y="33"/>
                    </a:lnTo>
                    <a:lnTo>
                      <a:pt x="52" y="21"/>
                    </a:lnTo>
                    <a:lnTo>
                      <a:pt x="69" y="0"/>
                    </a:lnTo>
                    <a:close/>
                  </a:path>
                </a:pathLst>
              </a:custGeom>
              <a:solidFill>
                <a:srgbClr val="000000"/>
              </a:solidFill>
              <a:ln w="9525">
                <a:noFill/>
                <a:round/>
                <a:headEnd/>
                <a:tailEnd/>
              </a:ln>
            </p:spPr>
            <p:txBody>
              <a:bodyPr/>
              <a:lstStyle/>
              <a:p>
                <a:endParaRPr lang="en-US" dirty="0"/>
              </a:p>
            </p:txBody>
          </p:sp>
          <p:sp>
            <p:nvSpPr>
              <p:cNvPr id="141" name="Freeform 597"/>
              <p:cNvSpPr>
                <a:spLocks/>
              </p:cNvSpPr>
              <p:nvPr/>
            </p:nvSpPr>
            <p:spPr bwMode="auto">
              <a:xfrm>
                <a:off x="4311" y="708"/>
                <a:ext cx="8" cy="9"/>
              </a:xfrm>
              <a:custGeom>
                <a:avLst/>
                <a:gdLst>
                  <a:gd name="T0" fmla="*/ 0 w 43"/>
                  <a:gd name="T1" fmla="*/ 0 h 44"/>
                  <a:gd name="T2" fmla="*/ 27 w 43"/>
                  <a:gd name="T3" fmla="*/ 14 h 44"/>
                  <a:gd name="T4" fmla="*/ 43 w 43"/>
                  <a:gd name="T5" fmla="*/ 34 h 44"/>
                  <a:gd name="T6" fmla="*/ 43 w 43"/>
                  <a:gd name="T7" fmla="*/ 44 h 44"/>
                  <a:gd name="T8" fmla="*/ 15 w 43"/>
                  <a:gd name="T9" fmla="*/ 37 h 44"/>
                  <a:gd name="T10" fmla="*/ 16 w 43"/>
                  <a:gd name="T11" fmla="*/ 25 h 44"/>
                  <a:gd name="T12" fmla="*/ 0 w 43"/>
                  <a:gd name="T13" fmla="*/ 0 h 44"/>
                  <a:gd name="T14" fmla="*/ 0 w 43"/>
                  <a:gd name="T15" fmla="*/ 0 h 44"/>
                  <a:gd name="T16" fmla="*/ 0 60000 65536"/>
                  <a:gd name="T17" fmla="*/ 0 60000 65536"/>
                  <a:gd name="T18" fmla="*/ 0 60000 65536"/>
                  <a:gd name="T19" fmla="*/ 0 60000 65536"/>
                  <a:gd name="T20" fmla="*/ 0 60000 65536"/>
                  <a:gd name="T21" fmla="*/ 0 60000 65536"/>
                  <a:gd name="T22" fmla="*/ 0 60000 65536"/>
                  <a:gd name="T23" fmla="*/ 0 60000 65536"/>
                  <a:gd name="T24" fmla="*/ 0 w 43"/>
                  <a:gd name="T25" fmla="*/ 0 h 44"/>
                  <a:gd name="T26" fmla="*/ 43 w 43"/>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 h="44">
                    <a:moveTo>
                      <a:pt x="0" y="0"/>
                    </a:moveTo>
                    <a:lnTo>
                      <a:pt x="27" y="14"/>
                    </a:lnTo>
                    <a:lnTo>
                      <a:pt x="43" y="34"/>
                    </a:lnTo>
                    <a:lnTo>
                      <a:pt x="43" y="44"/>
                    </a:lnTo>
                    <a:lnTo>
                      <a:pt x="15" y="37"/>
                    </a:lnTo>
                    <a:lnTo>
                      <a:pt x="16" y="25"/>
                    </a:lnTo>
                    <a:lnTo>
                      <a:pt x="0" y="0"/>
                    </a:lnTo>
                    <a:close/>
                  </a:path>
                </a:pathLst>
              </a:custGeom>
              <a:solidFill>
                <a:srgbClr val="000000"/>
              </a:solidFill>
              <a:ln w="9525">
                <a:noFill/>
                <a:round/>
                <a:headEnd/>
                <a:tailEnd/>
              </a:ln>
            </p:spPr>
            <p:txBody>
              <a:bodyPr/>
              <a:lstStyle/>
              <a:p>
                <a:endParaRPr lang="en-US" dirty="0"/>
              </a:p>
            </p:txBody>
          </p:sp>
          <p:sp>
            <p:nvSpPr>
              <p:cNvPr id="142" name="Freeform 598"/>
              <p:cNvSpPr>
                <a:spLocks/>
              </p:cNvSpPr>
              <p:nvPr/>
            </p:nvSpPr>
            <p:spPr bwMode="auto">
              <a:xfrm>
                <a:off x="4301" y="713"/>
                <a:ext cx="15" cy="28"/>
              </a:xfrm>
              <a:custGeom>
                <a:avLst/>
                <a:gdLst>
                  <a:gd name="T0" fmla="*/ 0 w 72"/>
                  <a:gd name="T1" fmla="*/ 0 h 141"/>
                  <a:gd name="T2" fmla="*/ 34 w 72"/>
                  <a:gd name="T3" fmla="*/ 39 h 141"/>
                  <a:gd name="T4" fmla="*/ 56 w 72"/>
                  <a:gd name="T5" fmla="*/ 60 h 141"/>
                  <a:gd name="T6" fmla="*/ 72 w 72"/>
                  <a:gd name="T7" fmla="*/ 71 h 141"/>
                  <a:gd name="T8" fmla="*/ 72 w 72"/>
                  <a:gd name="T9" fmla="*/ 88 h 141"/>
                  <a:gd name="T10" fmla="*/ 5 w 72"/>
                  <a:gd name="T11" fmla="*/ 141 h 141"/>
                  <a:gd name="T12" fmla="*/ 34 w 72"/>
                  <a:gd name="T13" fmla="*/ 91 h 141"/>
                  <a:gd name="T14" fmla="*/ 53 w 72"/>
                  <a:gd name="T15" fmla="*/ 84 h 141"/>
                  <a:gd name="T16" fmla="*/ 53 w 72"/>
                  <a:gd name="T17" fmla="*/ 71 h 141"/>
                  <a:gd name="T18" fmla="*/ 27 w 72"/>
                  <a:gd name="T19" fmla="*/ 56 h 141"/>
                  <a:gd name="T20" fmla="*/ 1 w 72"/>
                  <a:gd name="T21" fmla="*/ 21 h 141"/>
                  <a:gd name="T22" fmla="*/ 0 w 72"/>
                  <a:gd name="T23" fmla="*/ 0 h 141"/>
                  <a:gd name="T24" fmla="*/ 0 w 72"/>
                  <a:gd name="T25" fmla="*/ 0 h 1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2"/>
                  <a:gd name="T40" fmla="*/ 0 h 141"/>
                  <a:gd name="T41" fmla="*/ 72 w 72"/>
                  <a:gd name="T42" fmla="*/ 141 h 14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2" h="141">
                    <a:moveTo>
                      <a:pt x="0" y="0"/>
                    </a:moveTo>
                    <a:lnTo>
                      <a:pt x="34" y="39"/>
                    </a:lnTo>
                    <a:lnTo>
                      <a:pt x="56" y="60"/>
                    </a:lnTo>
                    <a:lnTo>
                      <a:pt x="72" y="71"/>
                    </a:lnTo>
                    <a:lnTo>
                      <a:pt x="72" y="88"/>
                    </a:lnTo>
                    <a:lnTo>
                      <a:pt x="5" y="141"/>
                    </a:lnTo>
                    <a:lnTo>
                      <a:pt x="34" y="91"/>
                    </a:lnTo>
                    <a:lnTo>
                      <a:pt x="53" y="84"/>
                    </a:lnTo>
                    <a:lnTo>
                      <a:pt x="53" y="71"/>
                    </a:lnTo>
                    <a:lnTo>
                      <a:pt x="27" y="56"/>
                    </a:lnTo>
                    <a:lnTo>
                      <a:pt x="1" y="21"/>
                    </a:lnTo>
                    <a:lnTo>
                      <a:pt x="0" y="0"/>
                    </a:lnTo>
                    <a:close/>
                  </a:path>
                </a:pathLst>
              </a:custGeom>
              <a:solidFill>
                <a:srgbClr val="000000"/>
              </a:solidFill>
              <a:ln w="9525">
                <a:noFill/>
                <a:round/>
                <a:headEnd/>
                <a:tailEnd/>
              </a:ln>
            </p:spPr>
            <p:txBody>
              <a:bodyPr/>
              <a:lstStyle/>
              <a:p>
                <a:endParaRPr lang="en-US" dirty="0"/>
              </a:p>
            </p:txBody>
          </p:sp>
          <p:sp>
            <p:nvSpPr>
              <p:cNvPr id="143" name="Freeform 599"/>
              <p:cNvSpPr>
                <a:spLocks/>
              </p:cNvSpPr>
              <p:nvPr/>
            </p:nvSpPr>
            <p:spPr bwMode="auto">
              <a:xfrm>
                <a:off x="4280" y="750"/>
                <a:ext cx="34" cy="21"/>
              </a:xfrm>
              <a:custGeom>
                <a:avLst/>
                <a:gdLst>
                  <a:gd name="T0" fmla="*/ 17 w 169"/>
                  <a:gd name="T1" fmla="*/ 4 h 105"/>
                  <a:gd name="T2" fmla="*/ 64 w 169"/>
                  <a:gd name="T3" fmla="*/ 31 h 105"/>
                  <a:gd name="T4" fmla="*/ 114 w 169"/>
                  <a:gd name="T5" fmla="*/ 39 h 105"/>
                  <a:gd name="T6" fmla="*/ 146 w 169"/>
                  <a:gd name="T7" fmla="*/ 39 h 105"/>
                  <a:gd name="T8" fmla="*/ 169 w 169"/>
                  <a:gd name="T9" fmla="*/ 35 h 105"/>
                  <a:gd name="T10" fmla="*/ 157 w 169"/>
                  <a:gd name="T11" fmla="*/ 44 h 105"/>
                  <a:gd name="T12" fmla="*/ 129 w 169"/>
                  <a:gd name="T13" fmla="*/ 51 h 105"/>
                  <a:gd name="T14" fmla="*/ 93 w 169"/>
                  <a:gd name="T15" fmla="*/ 51 h 105"/>
                  <a:gd name="T16" fmla="*/ 48 w 169"/>
                  <a:gd name="T17" fmla="*/ 47 h 105"/>
                  <a:gd name="T18" fmla="*/ 20 w 169"/>
                  <a:gd name="T19" fmla="*/ 30 h 105"/>
                  <a:gd name="T20" fmla="*/ 28 w 169"/>
                  <a:gd name="T21" fmla="*/ 53 h 105"/>
                  <a:gd name="T22" fmla="*/ 49 w 169"/>
                  <a:gd name="T23" fmla="*/ 79 h 105"/>
                  <a:gd name="T24" fmla="*/ 74 w 169"/>
                  <a:gd name="T25" fmla="*/ 97 h 105"/>
                  <a:gd name="T26" fmla="*/ 104 w 169"/>
                  <a:gd name="T27" fmla="*/ 102 h 105"/>
                  <a:gd name="T28" fmla="*/ 74 w 169"/>
                  <a:gd name="T29" fmla="*/ 105 h 105"/>
                  <a:gd name="T30" fmla="*/ 41 w 169"/>
                  <a:gd name="T31" fmla="*/ 92 h 105"/>
                  <a:gd name="T32" fmla="*/ 13 w 169"/>
                  <a:gd name="T33" fmla="*/ 65 h 105"/>
                  <a:gd name="T34" fmla="*/ 0 w 169"/>
                  <a:gd name="T35" fmla="*/ 25 h 105"/>
                  <a:gd name="T36" fmla="*/ 6 w 169"/>
                  <a:gd name="T37" fmla="*/ 0 h 105"/>
                  <a:gd name="T38" fmla="*/ 17 w 169"/>
                  <a:gd name="T39" fmla="*/ 4 h 105"/>
                  <a:gd name="T40" fmla="*/ 17 w 169"/>
                  <a:gd name="T41" fmla="*/ 4 h 10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69"/>
                  <a:gd name="T64" fmla="*/ 0 h 105"/>
                  <a:gd name="T65" fmla="*/ 169 w 169"/>
                  <a:gd name="T66" fmla="*/ 105 h 10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69" h="105">
                    <a:moveTo>
                      <a:pt x="17" y="4"/>
                    </a:moveTo>
                    <a:lnTo>
                      <a:pt x="64" y="31"/>
                    </a:lnTo>
                    <a:lnTo>
                      <a:pt x="114" y="39"/>
                    </a:lnTo>
                    <a:lnTo>
                      <a:pt x="146" y="39"/>
                    </a:lnTo>
                    <a:lnTo>
                      <a:pt x="169" y="35"/>
                    </a:lnTo>
                    <a:lnTo>
                      <a:pt x="157" y="44"/>
                    </a:lnTo>
                    <a:lnTo>
                      <a:pt x="129" y="51"/>
                    </a:lnTo>
                    <a:lnTo>
                      <a:pt x="93" y="51"/>
                    </a:lnTo>
                    <a:lnTo>
                      <a:pt x="48" y="47"/>
                    </a:lnTo>
                    <a:lnTo>
                      <a:pt x="20" y="30"/>
                    </a:lnTo>
                    <a:lnTo>
                      <a:pt x="28" y="53"/>
                    </a:lnTo>
                    <a:lnTo>
                      <a:pt x="49" y="79"/>
                    </a:lnTo>
                    <a:lnTo>
                      <a:pt x="74" y="97"/>
                    </a:lnTo>
                    <a:lnTo>
                      <a:pt x="104" y="102"/>
                    </a:lnTo>
                    <a:lnTo>
                      <a:pt x="74" y="105"/>
                    </a:lnTo>
                    <a:lnTo>
                      <a:pt x="41" y="92"/>
                    </a:lnTo>
                    <a:lnTo>
                      <a:pt x="13" y="65"/>
                    </a:lnTo>
                    <a:lnTo>
                      <a:pt x="0" y="25"/>
                    </a:lnTo>
                    <a:lnTo>
                      <a:pt x="6" y="0"/>
                    </a:lnTo>
                    <a:lnTo>
                      <a:pt x="17" y="4"/>
                    </a:lnTo>
                    <a:close/>
                  </a:path>
                </a:pathLst>
              </a:custGeom>
              <a:solidFill>
                <a:srgbClr val="000000"/>
              </a:solidFill>
              <a:ln w="9525">
                <a:noFill/>
                <a:round/>
                <a:headEnd/>
                <a:tailEnd/>
              </a:ln>
            </p:spPr>
            <p:txBody>
              <a:bodyPr/>
              <a:lstStyle/>
              <a:p>
                <a:endParaRPr lang="en-US" dirty="0"/>
              </a:p>
            </p:txBody>
          </p:sp>
          <p:sp>
            <p:nvSpPr>
              <p:cNvPr id="144" name="Freeform 600"/>
              <p:cNvSpPr>
                <a:spLocks/>
              </p:cNvSpPr>
              <p:nvPr/>
            </p:nvSpPr>
            <p:spPr bwMode="auto">
              <a:xfrm>
                <a:off x="4301" y="759"/>
                <a:ext cx="8" cy="11"/>
              </a:xfrm>
              <a:custGeom>
                <a:avLst/>
                <a:gdLst>
                  <a:gd name="T0" fmla="*/ 12 w 36"/>
                  <a:gd name="T1" fmla="*/ 0 h 55"/>
                  <a:gd name="T2" fmla="*/ 1 w 36"/>
                  <a:gd name="T3" fmla="*/ 23 h 55"/>
                  <a:gd name="T4" fmla="*/ 0 w 36"/>
                  <a:gd name="T5" fmla="*/ 55 h 55"/>
                  <a:gd name="T6" fmla="*/ 14 w 36"/>
                  <a:gd name="T7" fmla="*/ 23 h 55"/>
                  <a:gd name="T8" fmla="*/ 36 w 36"/>
                  <a:gd name="T9" fmla="*/ 1 h 55"/>
                  <a:gd name="T10" fmla="*/ 12 w 36"/>
                  <a:gd name="T11" fmla="*/ 0 h 55"/>
                  <a:gd name="T12" fmla="*/ 12 w 36"/>
                  <a:gd name="T13" fmla="*/ 0 h 55"/>
                  <a:gd name="T14" fmla="*/ 0 60000 65536"/>
                  <a:gd name="T15" fmla="*/ 0 60000 65536"/>
                  <a:gd name="T16" fmla="*/ 0 60000 65536"/>
                  <a:gd name="T17" fmla="*/ 0 60000 65536"/>
                  <a:gd name="T18" fmla="*/ 0 60000 65536"/>
                  <a:gd name="T19" fmla="*/ 0 60000 65536"/>
                  <a:gd name="T20" fmla="*/ 0 60000 65536"/>
                  <a:gd name="T21" fmla="*/ 0 w 36"/>
                  <a:gd name="T22" fmla="*/ 0 h 55"/>
                  <a:gd name="T23" fmla="*/ 36 w 36"/>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55">
                    <a:moveTo>
                      <a:pt x="12" y="0"/>
                    </a:moveTo>
                    <a:lnTo>
                      <a:pt x="1" y="23"/>
                    </a:lnTo>
                    <a:lnTo>
                      <a:pt x="0" y="55"/>
                    </a:lnTo>
                    <a:lnTo>
                      <a:pt x="14" y="23"/>
                    </a:lnTo>
                    <a:lnTo>
                      <a:pt x="36" y="1"/>
                    </a:lnTo>
                    <a:lnTo>
                      <a:pt x="12" y="0"/>
                    </a:lnTo>
                    <a:close/>
                  </a:path>
                </a:pathLst>
              </a:custGeom>
              <a:solidFill>
                <a:srgbClr val="000000"/>
              </a:solidFill>
              <a:ln w="9525">
                <a:noFill/>
                <a:round/>
                <a:headEnd/>
                <a:tailEnd/>
              </a:ln>
            </p:spPr>
            <p:txBody>
              <a:bodyPr/>
              <a:lstStyle/>
              <a:p>
                <a:endParaRPr lang="en-US" dirty="0"/>
              </a:p>
            </p:txBody>
          </p:sp>
          <p:sp>
            <p:nvSpPr>
              <p:cNvPr id="145" name="Freeform 601"/>
              <p:cNvSpPr>
                <a:spLocks/>
              </p:cNvSpPr>
              <p:nvPr/>
            </p:nvSpPr>
            <p:spPr bwMode="auto">
              <a:xfrm>
                <a:off x="4304" y="855"/>
                <a:ext cx="25" cy="50"/>
              </a:xfrm>
              <a:custGeom>
                <a:avLst/>
                <a:gdLst>
                  <a:gd name="T0" fmla="*/ 60 w 129"/>
                  <a:gd name="T1" fmla="*/ 0 h 250"/>
                  <a:gd name="T2" fmla="*/ 88 w 129"/>
                  <a:gd name="T3" fmla="*/ 14 h 250"/>
                  <a:gd name="T4" fmla="*/ 94 w 129"/>
                  <a:gd name="T5" fmla="*/ 33 h 250"/>
                  <a:gd name="T6" fmla="*/ 128 w 129"/>
                  <a:gd name="T7" fmla="*/ 51 h 250"/>
                  <a:gd name="T8" fmla="*/ 129 w 129"/>
                  <a:gd name="T9" fmla="*/ 82 h 250"/>
                  <a:gd name="T10" fmla="*/ 109 w 129"/>
                  <a:gd name="T11" fmla="*/ 128 h 250"/>
                  <a:gd name="T12" fmla="*/ 82 w 129"/>
                  <a:gd name="T13" fmla="*/ 123 h 250"/>
                  <a:gd name="T14" fmla="*/ 40 w 129"/>
                  <a:gd name="T15" fmla="*/ 158 h 250"/>
                  <a:gd name="T16" fmla="*/ 5 w 129"/>
                  <a:gd name="T17" fmla="*/ 250 h 250"/>
                  <a:gd name="T18" fmla="*/ 0 w 129"/>
                  <a:gd name="T19" fmla="*/ 234 h 250"/>
                  <a:gd name="T20" fmla="*/ 25 w 129"/>
                  <a:gd name="T21" fmla="*/ 142 h 250"/>
                  <a:gd name="T22" fmla="*/ 81 w 129"/>
                  <a:gd name="T23" fmla="*/ 95 h 250"/>
                  <a:gd name="T24" fmla="*/ 104 w 129"/>
                  <a:gd name="T25" fmla="*/ 103 h 250"/>
                  <a:gd name="T26" fmla="*/ 114 w 129"/>
                  <a:gd name="T27" fmla="*/ 61 h 250"/>
                  <a:gd name="T28" fmla="*/ 98 w 129"/>
                  <a:gd name="T29" fmla="*/ 48 h 250"/>
                  <a:gd name="T30" fmla="*/ 76 w 129"/>
                  <a:gd name="T31" fmla="*/ 49 h 250"/>
                  <a:gd name="T32" fmla="*/ 72 w 129"/>
                  <a:gd name="T33" fmla="*/ 25 h 250"/>
                  <a:gd name="T34" fmla="*/ 52 w 129"/>
                  <a:gd name="T35" fmla="*/ 11 h 250"/>
                  <a:gd name="T36" fmla="*/ 60 w 129"/>
                  <a:gd name="T37" fmla="*/ 0 h 250"/>
                  <a:gd name="T38" fmla="*/ 60 w 129"/>
                  <a:gd name="T39" fmla="*/ 0 h 2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250"/>
                  <a:gd name="T62" fmla="*/ 129 w 129"/>
                  <a:gd name="T63" fmla="*/ 250 h 25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250">
                    <a:moveTo>
                      <a:pt x="60" y="0"/>
                    </a:moveTo>
                    <a:lnTo>
                      <a:pt x="88" y="14"/>
                    </a:lnTo>
                    <a:lnTo>
                      <a:pt x="94" y="33"/>
                    </a:lnTo>
                    <a:lnTo>
                      <a:pt x="128" y="51"/>
                    </a:lnTo>
                    <a:lnTo>
                      <a:pt x="129" y="82"/>
                    </a:lnTo>
                    <a:lnTo>
                      <a:pt x="109" y="128"/>
                    </a:lnTo>
                    <a:lnTo>
                      <a:pt x="82" y="123"/>
                    </a:lnTo>
                    <a:lnTo>
                      <a:pt x="40" y="158"/>
                    </a:lnTo>
                    <a:lnTo>
                      <a:pt x="5" y="250"/>
                    </a:lnTo>
                    <a:lnTo>
                      <a:pt x="0" y="234"/>
                    </a:lnTo>
                    <a:lnTo>
                      <a:pt x="25" y="142"/>
                    </a:lnTo>
                    <a:lnTo>
                      <a:pt x="81" y="95"/>
                    </a:lnTo>
                    <a:lnTo>
                      <a:pt x="104" y="103"/>
                    </a:lnTo>
                    <a:lnTo>
                      <a:pt x="114" y="61"/>
                    </a:lnTo>
                    <a:lnTo>
                      <a:pt x="98" y="48"/>
                    </a:lnTo>
                    <a:lnTo>
                      <a:pt x="76" y="49"/>
                    </a:lnTo>
                    <a:lnTo>
                      <a:pt x="72" y="25"/>
                    </a:lnTo>
                    <a:lnTo>
                      <a:pt x="52" y="11"/>
                    </a:lnTo>
                    <a:lnTo>
                      <a:pt x="60" y="0"/>
                    </a:lnTo>
                    <a:close/>
                  </a:path>
                </a:pathLst>
              </a:custGeom>
              <a:solidFill>
                <a:srgbClr val="000000"/>
              </a:solidFill>
              <a:ln w="9525">
                <a:noFill/>
                <a:round/>
                <a:headEnd/>
                <a:tailEnd/>
              </a:ln>
            </p:spPr>
            <p:txBody>
              <a:bodyPr/>
              <a:lstStyle/>
              <a:p>
                <a:endParaRPr lang="en-US" dirty="0"/>
              </a:p>
            </p:txBody>
          </p:sp>
          <p:sp>
            <p:nvSpPr>
              <p:cNvPr id="146" name="Freeform 602"/>
              <p:cNvSpPr>
                <a:spLocks/>
              </p:cNvSpPr>
              <p:nvPr/>
            </p:nvSpPr>
            <p:spPr bwMode="auto">
              <a:xfrm>
                <a:off x="4320" y="878"/>
                <a:ext cx="76" cy="26"/>
              </a:xfrm>
              <a:custGeom>
                <a:avLst/>
                <a:gdLst>
                  <a:gd name="T0" fmla="*/ 17 w 380"/>
                  <a:gd name="T1" fmla="*/ 0 h 128"/>
                  <a:gd name="T2" fmla="*/ 85 w 380"/>
                  <a:gd name="T3" fmla="*/ 42 h 128"/>
                  <a:gd name="T4" fmla="*/ 182 w 380"/>
                  <a:gd name="T5" fmla="*/ 63 h 128"/>
                  <a:gd name="T6" fmla="*/ 246 w 380"/>
                  <a:gd name="T7" fmla="*/ 24 h 128"/>
                  <a:gd name="T8" fmla="*/ 300 w 380"/>
                  <a:gd name="T9" fmla="*/ 0 h 128"/>
                  <a:gd name="T10" fmla="*/ 357 w 380"/>
                  <a:gd name="T11" fmla="*/ 58 h 128"/>
                  <a:gd name="T12" fmla="*/ 380 w 380"/>
                  <a:gd name="T13" fmla="*/ 128 h 128"/>
                  <a:gd name="T14" fmla="*/ 336 w 380"/>
                  <a:gd name="T15" fmla="*/ 127 h 128"/>
                  <a:gd name="T16" fmla="*/ 346 w 380"/>
                  <a:gd name="T17" fmla="*/ 73 h 128"/>
                  <a:gd name="T18" fmla="*/ 312 w 380"/>
                  <a:gd name="T19" fmla="*/ 29 h 128"/>
                  <a:gd name="T20" fmla="*/ 227 w 380"/>
                  <a:gd name="T21" fmla="*/ 50 h 128"/>
                  <a:gd name="T22" fmla="*/ 177 w 380"/>
                  <a:gd name="T23" fmla="*/ 89 h 128"/>
                  <a:gd name="T24" fmla="*/ 163 w 380"/>
                  <a:gd name="T25" fmla="*/ 71 h 128"/>
                  <a:gd name="T26" fmla="*/ 63 w 380"/>
                  <a:gd name="T27" fmla="*/ 52 h 128"/>
                  <a:gd name="T28" fmla="*/ 0 w 380"/>
                  <a:gd name="T29" fmla="*/ 2 h 128"/>
                  <a:gd name="T30" fmla="*/ 17 w 380"/>
                  <a:gd name="T31" fmla="*/ 0 h 128"/>
                  <a:gd name="T32" fmla="*/ 17 w 380"/>
                  <a:gd name="T33" fmla="*/ 0 h 1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0"/>
                  <a:gd name="T52" fmla="*/ 0 h 128"/>
                  <a:gd name="T53" fmla="*/ 380 w 380"/>
                  <a:gd name="T54" fmla="*/ 128 h 1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0" h="128">
                    <a:moveTo>
                      <a:pt x="17" y="0"/>
                    </a:moveTo>
                    <a:lnTo>
                      <a:pt x="85" y="42"/>
                    </a:lnTo>
                    <a:lnTo>
                      <a:pt x="182" y="63"/>
                    </a:lnTo>
                    <a:lnTo>
                      <a:pt x="246" y="24"/>
                    </a:lnTo>
                    <a:lnTo>
                      <a:pt x="300" y="0"/>
                    </a:lnTo>
                    <a:lnTo>
                      <a:pt x="357" y="58"/>
                    </a:lnTo>
                    <a:lnTo>
                      <a:pt x="380" y="128"/>
                    </a:lnTo>
                    <a:lnTo>
                      <a:pt x="336" y="127"/>
                    </a:lnTo>
                    <a:lnTo>
                      <a:pt x="346" y="73"/>
                    </a:lnTo>
                    <a:lnTo>
                      <a:pt x="312" y="29"/>
                    </a:lnTo>
                    <a:lnTo>
                      <a:pt x="227" y="50"/>
                    </a:lnTo>
                    <a:lnTo>
                      <a:pt x="177" y="89"/>
                    </a:lnTo>
                    <a:lnTo>
                      <a:pt x="163" y="71"/>
                    </a:lnTo>
                    <a:lnTo>
                      <a:pt x="63" y="52"/>
                    </a:lnTo>
                    <a:lnTo>
                      <a:pt x="0" y="2"/>
                    </a:lnTo>
                    <a:lnTo>
                      <a:pt x="17" y="0"/>
                    </a:lnTo>
                    <a:close/>
                  </a:path>
                </a:pathLst>
              </a:custGeom>
              <a:solidFill>
                <a:srgbClr val="000000"/>
              </a:solidFill>
              <a:ln w="9525">
                <a:noFill/>
                <a:round/>
                <a:headEnd/>
                <a:tailEnd/>
              </a:ln>
            </p:spPr>
            <p:txBody>
              <a:bodyPr/>
              <a:lstStyle/>
              <a:p>
                <a:endParaRPr lang="en-US" dirty="0"/>
              </a:p>
            </p:txBody>
          </p:sp>
          <p:sp>
            <p:nvSpPr>
              <p:cNvPr id="147" name="Freeform 603"/>
              <p:cNvSpPr>
                <a:spLocks/>
              </p:cNvSpPr>
              <p:nvPr/>
            </p:nvSpPr>
            <p:spPr bwMode="auto">
              <a:xfrm>
                <a:off x="4296" y="903"/>
                <a:ext cx="43" cy="3"/>
              </a:xfrm>
              <a:custGeom>
                <a:avLst/>
                <a:gdLst>
                  <a:gd name="T0" fmla="*/ 0 w 215"/>
                  <a:gd name="T1" fmla="*/ 0 h 16"/>
                  <a:gd name="T2" fmla="*/ 215 w 215"/>
                  <a:gd name="T3" fmla="*/ 1 h 16"/>
                  <a:gd name="T4" fmla="*/ 215 w 215"/>
                  <a:gd name="T5" fmla="*/ 12 h 16"/>
                  <a:gd name="T6" fmla="*/ 2 w 215"/>
                  <a:gd name="T7" fmla="*/ 16 h 16"/>
                  <a:gd name="T8" fmla="*/ 0 w 215"/>
                  <a:gd name="T9" fmla="*/ 0 h 16"/>
                  <a:gd name="T10" fmla="*/ 0 w 215"/>
                  <a:gd name="T11" fmla="*/ 0 h 16"/>
                  <a:gd name="T12" fmla="*/ 0 60000 65536"/>
                  <a:gd name="T13" fmla="*/ 0 60000 65536"/>
                  <a:gd name="T14" fmla="*/ 0 60000 65536"/>
                  <a:gd name="T15" fmla="*/ 0 60000 65536"/>
                  <a:gd name="T16" fmla="*/ 0 60000 65536"/>
                  <a:gd name="T17" fmla="*/ 0 60000 65536"/>
                  <a:gd name="T18" fmla="*/ 0 w 215"/>
                  <a:gd name="T19" fmla="*/ 0 h 16"/>
                  <a:gd name="T20" fmla="*/ 215 w 215"/>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215" h="16">
                    <a:moveTo>
                      <a:pt x="0" y="0"/>
                    </a:moveTo>
                    <a:lnTo>
                      <a:pt x="215" y="1"/>
                    </a:lnTo>
                    <a:lnTo>
                      <a:pt x="215" y="12"/>
                    </a:lnTo>
                    <a:lnTo>
                      <a:pt x="2" y="16"/>
                    </a:lnTo>
                    <a:lnTo>
                      <a:pt x="0" y="0"/>
                    </a:lnTo>
                    <a:close/>
                  </a:path>
                </a:pathLst>
              </a:custGeom>
              <a:solidFill>
                <a:srgbClr val="000000"/>
              </a:solidFill>
              <a:ln w="9525">
                <a:noFill/>
                <a:round/>
                <a:headEnd/>
                <a:tailEnd/>
              </a:ln>
            </p:spPr>
            <p:txBody>
              <a:bodyPr/>
              <a:lstStyle/>
              <a:p>
                <a:endParaRPr lang="en-US" dirty="0"/>
              </a:p>
            </p:txBody>
          </p:sp>
          <p:sp>
            <p:nvSpPr>
              <p:cNvPr id="148" name="Freeform 604"/>
              <p:cNvSpPr>
                <a:spLocks/>
              </p:cNvSpPr>
              <p:nvPr/>
            </p:nvSpPr>
            <p:spPr bwMode="auto">
              <a:xfrm>
                <a:off x="4294" y="911"/>
                <a:ext cx="45" cy="4"/>
              </a:xfrm>
              <a:custGeom>
                <a:avLst/>
                <a:gdLst>
                  <a:gd name="T0" fmla="*/ 4 w 225"/>
                  <a:gd name="T1" fmla="*/ 0 h 19"/>
                  <a:gd name="T2" fmla="*/ 208 w 225"/>
                  <a:gd name="T3" fmla="*/ 6 h 19"/>
                  <a:gd name="T4" fmla="*/ 225 w 225"/>
                  <a:gd name="T5" fmla="*/ 16 h 19"/>
                  <a:gd name="T6" fmla="*/ 0 w 225"/>
                  <a:gd name="T7" fmla="*/ 19 h 19"/>
                  <a:gd name="T8" fmla="*/ 4 w 225"/>
                  <a:gd name="T9" fmla="*/ 0 h 19"/>
                  <a:gd name="T10" fmla="*/ 4 w 225"/>
                  <a:gd name="T11" fmla="*/ 0 h 19"/>
                  <a:gd name="T12" fmla="*/ 0 60000 65536"/>
                  <a:gd name="T13" fmla="*/ 0 60000 65536"/>
                  <a:gd name="T14" fmla="*/ 0 60000 65536"/>
                  <a:gd name="T15" fmla="*/ 0 60000 65536"/>
                  <a:gd name="T16" fmla="*/ 0 60000 65536"/>
                  <a:gd name="T17" fmla="*/ 0 60000 65536"/>
                  <a:gd name="T18" fmla="*/ 0 w 225"/>
                  <a:gd name="T19" fmla="*/ 0 h 19"/>
                  <a:gd name="T20" fmla="*/ 225 w 225"/>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225" h="19">
                    <a:moveTo>
                      <a:pt x="4" y="0"/>
                    </a:moveTo>
                    <a:lnTo>
                      <a:pt x="208" y="6"/>
                    </a:lnTo>
                    <a:lnTo>
                      <a:pt x="225" y="16"/>
                    </a:lnTo>
                    <a:lnTo>
                      <a:pt x="0" y="19"/>
                    </a:lnTo>
                    <a:lnTo>
                      <a:pt x="4" y="0"/>
                    </a:lnTo>
                    <a:close/>
                  </a:path>
                </a:pathLst>
              </a:custGeom>
              <a:solidFill>
                <a:srgbClr val="000000"/>
              </a:solidFill>
              <a:ln w="9525">
                <a:noFill/>
                <a:round/>
                <a:headEnd/>
                <a:tailEnd/>
              </a:ln>
            </p:spPr>
            <p:txBody>
              <a:bodyPr/>
              <a:lstStyle/>
              <a:p>
                <a:endParaRPr lang="en-US" dirty="0"/>
              </a:p>
            </p:txBody>
          </p:sp>
          <p:sp>
            <p:nvSpPr>
              <p:cNvPr id="149" name="Freeform 605"/>
              <p:cNvSpPr>
                <a:spLocks/>
              </p:cNvSpPr>
              <p:nvPr/>
            </p:nvSpPr>
            <p:spPr bwMode="auto">
              <a:xfrm>
                <a:off x="4354" y="890"/>
                <a:ext cx="27" cy="25"/>
              </a:xfrm>
              <a:custGeom>
                <a:avLst/>
                <a:gdLst>
                  <a:gd name="T0" fmla="*/ 60 w 139"/>
                  <a:gd name="T1" fmla="*/ 0 h 124"/>
                  <a:gd name="T2" fmla="*/ 0 w 139"/>
                  <a:gd name="T3" fmla="*/ 56 h 124"/>
                  <a:gd name="T4" fmla="*/ 3 w 139"/>
                  <a:gd name="T5" fmla="*/ 77 h 124"/>
                  <a:gd name="T6" fmla="*/ 36 w 139"/>
                  <a:gd name="T7" fmla="*/ 124 h 124"/>
                  <a:gd name="T8" fmla="*/ 85 w 139"/>
                  <a:gd name="T9" fmla="*/ 115 h 124"/>
                  <a:gd name="T10" fmla="*/ 98 w 139"/>
                  <a:gd name="T11" fmla="*/ 65 h 124"/>
                  <a:gd name="T12" fmla="*/ 139 w 139"/>
                  <a:gd name="T13" fmla="*/ 62 h 124"/>
                  <a:gd name="T14" fmla="*/ 122 w 139"/>
                  <a:gd name="T15" fmla="*/ 51 h 124"/>
                  <a:gd name="T16" fmla="*/ 122 w 139"/>
                  <a:gd name="T17" fmla="*/ 19 h 124"/>
                  <a:gd name="T18" fmla="*/ 83 w 139"/>
                  <a:gd name="T19" fmla="*/ 47 h 124"/>
                  <a:gd name="T20" fmla="*/ 66 w 139"/>
                  <a:gd name="T21" fmla="*/ 93 h 124"/>
                  <a:gd name="T22" fmla="*/ 51 w 139"/>
                  <a:gd name="T23" fmla="*/ 98 h 124"/>
                  <a:gd name="T24" fmla="*/ 24 w 139"/>
                  <a:gd name="T25" fmla="*/ 65 h 124"/>
                  <a:gd name="T26" fmla="*/ 60 w 139"/>
                  <a:gd name="T27" fmla="*/ 0 h 124"/>
                  <a:gd name="T28" fmla="*/ 60 w 139"/>
                  <a:gd name="T29" fmla="*/ 0 h 1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9"/>
                  <a:gd name="T46" fmla="*/ 0 h 124"/>
                  <a:gd name="T47" fmla="*/ 139 w 139"/>
                  <a:gd name="T48" fmla="*/ 124 h 1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9" h="124">
                    <a:moveTo>
                      <a:pt x="60" y="0"/>
                    </a:moveTo>
                    <a:lnTo>
                      <a:pt x="0" y="56"/>
                    </a:lnTo>
                    <a:lnTo>
                      <a:pt x="3" y="77"/>
                    </a:lnTo>
                    <a:lnTo>
                      <a:pt x="36" y="124"/>
                    </a:lnTo>
                    <a:lnTo>
                      <a:pt x="85" y="115"/>
                    </a:lnTo>
                    <a:lnTo>
                      <a:pt x="98" y="65"/>
                    </a:lnTo>
                    <a:lnTo>
                      <a:pt x="139" y="62"/>
                    </a:lnTo>
                    <a:lnTo>
                      <a:pt x="122" y="51"/>
                    </a:lnTo>
                    <a:lnTo>
                      <a:pt x="122" y="19"/>
                    </a:lnTo>
                    <a:lnTo>
                      <a:pt x="83" y="47"/>
                    </a:lnTo>
                    <a:lnTo>
                      <a:pt x="66" y="93"/>
                    </a:lnTo>
                    <a:lnTo>
                      <a:pt x="51" y="98"/>
                    </a:lnTo>
                    <a:lnTo>
                      <a:pt x="24" y="65"/>
                    </a:lnTo>
                    <a:lnTo>
                      <a:pt x="60" y="0"/>
                    </a:lnTo>
                    <a:close/>
                  </a:path>
                </a:pathLst>
              </a:custGeom>
              <a:solidFill>
                <a:srgbClr val="000000"/>
              </a:solidFill>
              <a:ln w="9525">
                <a:noFill/>
                <a:round/>
                <a:headEnd/>
                <a:tailEnd/>
              </a:ln>
            </p:spPr>
            <p:txBody>
              <a:bodyPr/>
              <a:lstStyle/>
              <a:p>
                <a:endParaRPr lang="en-US" dirty="0"/>
              </a:p>
            </p:txBody>
          </p:sp>
          <p:sp>
            <p:nvSpPr>
              <p:cNvPr id="150" name="Freeform 606"/>
              <p:cNvSpPr>
                <a:spLocks/>
              </p:cNvSpPr>
              <p:nvPr/>
            </p:nvSpPr>
            <p:spPr bwMode="auto">
              <a:xfrm>
                <a:off x="4370" y="902"/>
                <a:ext cx="48" cy="4"/>
              </a:xfrm>
              <a:custGeom>
                <a:avLst/>
                <a:gdLst>
                  <a:gd name="T0" fmla="*/ 20 w 242"/>
                  <a:gd name="T1" fmla="*/ 0 h 16"/>
                  <a:gd name="T2" fmla="*/ 242 w 242"/>
                  <a:gd name="T3" fmla="*/ 2 h 16"/>
                  <a:gd name="T4" fmla="*/ 234 w 242"/>
                  <a:gd name="T5" fmla="*/ 16 h 16"/>
                  <a:gd name="T6" fmla="*/ 0 w 242"/>
                  <a:gd name="T7" fmla="*/ 13 h 16"/>
                  <a:gd name="T8" fmla="*/ 20 w 242"/>
                  <a:gd name="T9" fmla="*/ 0 h 16"/>
                  <a:gd name="T10" fmla="*/ 20 w 242"/>
                  <a:gd name="T11" fmla="*/ 0 h 16"/>
                  <a:gd name="T12" fmla="*/ 0 60000 65536"/>
                  <a:gd name="T13" fmla="*/ 0 60000 65536"/>
                  <a:gd name="T14" fmla="*/ 0 60000 65536"/>
                  <a:gd name="T15" fmla="*/ 0 60000 65536"/>
                  <a:gd name="T16" fmla="*/ 0 60000 65536"/>
                  <a:gd name="T17" fmla="*/ 0 60000 65536"/>
                  <a:gd name="T18" fmla="*/ 0 w 242"/>
                  <a:gd name="T19" fmla="*/ 0 h 16"/>
                  <a:gd name="T20" fmla="*/ 242 w 242"/>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242" h="16">
                    <a:moveTo>
                      <a:pt x="20" y="0"/>
                    </a:moveTo>
                    <a:lnTo>
                      <a:pt x="242" y="2"/>
                    </a:lnTo>
                    <a:lnTo>
                      <a:pt x="234" y="16"/>
                    </a:lnTo>
                    <a:lnTo>
                      <a:pt x="0" y="13"/>
                    </a:lnTo>
                    <a:lnTo>
                      <a:pt x="20" y="0"/>
                    </a:lnTo>
                    <a:close/>
                  </a:path>
                </a:pathLst>
              </a:custGeom>
              <a:solidFill>
                <a:srgbClr val="000000"/>
              </a:solidFill>
              <a:ln w="9525">
                <a:noFill/>
                <a:round/>
                <a:headEnd/>
                <a:tailEnd/>
              </a:ln>
            </p:spPr>
            <p:txBody>
              <a:bodyPr/>
              <a:lstStyle/>
              <a:p>
                <a:endParaRPr lang="en-US" dirty="0"/>
              </a:p>
            </p:txBody>
          </p:sp>
          <p:sp>
            <p:nvSpPr>
              <p:cNvPr id="151" name="Freeform 607"/>
              <p:cNvSpPr>
                <a:spLocks/>
              </p:cNvSpPr>
              <p:nvPr/>
            </p:nvSpPr>
            <p:spPr bwMode="auto">
              <a:xfrm>
                <a:off x="4334" y="901"/>
                <a:ext cx="80" cy="24"/>
              </a:xfrm>
              <a:custGeom>
                <a:avLst/>
                <a:gdLst>
                  <a:gd name="T0" fmla="*/ 182 w 396"/>
                  <a:gd name="T1" fmla="*/ 31 h 122"/>
                  <a:gd name="T2" fmla="*/ 213 w 396"/>
                  <a:gd name="T3" fmla="*/ 26 h 122"/>
                  <a:gd name="T4" fmla="*/ 231 w 396"/>
                  <a:gd name="T5" fmla="*/ 36 h 122"/>
                  <a:gd name="T6" fmla="*/ 256 w 396"/>
                  <a:gd name="T7" fmla="*/ 57 h 122"/>
                  <a:gd name="T8" fmla="*/ 396 w 396"/>
                  <a:gd name="T9" fmla="*/ 62 h 122"/>
                  <a:gd name="T10" fmla="*/ 391 w 396"/>
                  <a:gd name="T11" fmla="*/ 74 h 122"/>
                  <a:gd name="T12" fmla="*/ 298 w 396"/>
                  <a:gd name="T13" fmla="*/ 77 h 122"/>
                  <a:gd name="T14" fmla="*/ 255 w 396"/>
                  <a:gd name="T15" fmla="*/ 121 h 122"/>
                  <a:gd name="T16" fmla="*/ 192 w 396"/>
                  <a:gd name="T17" fmla="*/ 122 h 122"/>
                  <a:gd name="T18" fmla="*/ 172 w 396"/>
                  <a:gd name="T19" fmla="*/ 112 h 122"/>
                  <a:gd name="T20" fmla="*/ 147 w 396"/>
                  <a:gd name="T21" fmla="*/ 118 h 122"/>
                  <a:gd name="T22" fmla="*/ 95 w 396"/>
                  <a:gd name="T23" fmla="*/ 118 h 122"/>
                  <a:gd name="T24" fmla="*/ 85 w 396"/>
                  <a:gd name="T25" fmla="*/ 108 h 122"/>
                  <a:gd name="T26" fmla="*/ 52 w 396"/>
                  <a:gd name="T27" fmla="*/ 108 h 122"/>
                  <a:gd name="T28" fmla="*/ 0 w 396"/>
                  <a:gd name="T29" fmla="*/ 49 h 122"/>
                  <a:gd name="T30" fmla="*/ 0 w 396"/>
                  <a:gd name="T31" fmla="*/ 22 h 122"/>
                  <a:gd name="T32" fmla="*/ 25 w 396"/>
                  <a:gd name="T33" fmla="*/ 5 h 122"/>
                  <a:gd name="T34" fmla="*/ 63 w 396"/>
                  <a:gd name="T35" fmla="*/ 13 h 122"/>
                  <a:gd name="T36" fmla="*/ 73 w 396"/>
                  <a:gd name="T37" fmla="*/ 0 h 122"/>
                  <a:gd name="T38" fmla="*/ 117 w 396"/>
                  <a:gd name="T39" fmla="*/ 0 h 122"/>
                  <a:gd name="T40" fmla="*/ 114 w 396"/>
                  <a:gd name="T41" fmla="*/ 11 h 122"/>
                  <a:gd name="T42" fmla="*/ 90 w 396"/>
                  <a:gd name="T43" fmla="*/ 11 h 122"/>
                  <a:gd name="T44" fmla="*/ 75 w 396"/>
                  <a:gd name="T45" fmla="*/ 43 h 122"/>
                  <a:gd name="T46" fmla="*/ 36 w 396"/>
                  <a:gd name="T47" fmla="*/ 30 h 122"/>
                  <a:gd name="T48" fmla="*/ 18 w 396"/>
                  <a:gd name="T49" fmla="*/ 43 h 122"/>
                  <a:gd name="T50" fmla="*/ 54 w 396"/>
                  <a:gd name="T51" fmla="*/ 95 h 122"/>
                  <a:gd name="T52" fmla="*/ 72 w 396"/>
                  <a:gd name="T53" fmla="*/ 79 h 122"/>
                  <a:gd name="T54" fmla="*/ 124 w 396"/>
                  <a:gd name="T55" fmla="*/ 112 h 122"/>
                  <a:gd name="T56" fmla="*/ 147 w 396"/>
                  <a:gd name="T57" fmla="*/ 103 h 122"/>
                  <a:gd name="T58" fmla="*/ 156 w 396"/>
                  <a:gd name="T59" fmla="*/ 72 h 122"/>
                  <a:gd name="T60" fmla="*/ 187 w 396"/>
                  <a:gd name="T61" fmla="*/ 98 h 122"/>
                  <a:gd name="T62" fmla="*/ 243 w 396"/>
                  <a:gd name="T63" fmla="*/ 105 h 122"/>
                  <a:gd name="T64" fmla="*/ 277 w 396"/>
                  <a:gd name="T65" fmla="*/ 74 h 122"/>
                  <a:gd name="T66" fmla="*/ 238 w 396"/>
                  <a:gd name="T67" fmla="*/ 72 h 122"/>
                  <a:gd name="T68" fmla="*/ 212 w 396"/>
                  <a:gd name="T69" fmla="*/ 38 h 122"/>
                  <a:gd name="T70" fmla="*/ 171 w 396"/>
                  <a:gd name="T71" fmla="*/ 47 h 122"/>
                  <a:gd name="T72" fmla="*/ 182 w 396"/>
                  <a:gd name="T73" fmla="*/ 31 h 122"/>
                  <a:gd name="T74" fmla="*/ 182 w 396"/>
                  <a:gd name="T75" fmla="*/ 31 h 1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96"/>
                  <a:gd name="T115" fmla="*/ 0 h 122"/>
                  <a:gd name="T116" fmla="*/ 396 w 396"/>
                  <a:gd name="T117" fmla="*/ 122 h 12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96" h="122">
                    <a:moveTo>
                      <a:pt x="182" y="31"/>
                    </a:moveTo>
                    <a:lnTo>
                      <a:pt x="213" y="26"/>
                    </a:lnTo>
                    <a:lnTo>
                      <a:pt x="231" y="36"/>
                    </a:lnTo>
                    <a:lnTo>
                      <a:pt x="256" y="57"/>
                    </a:lnTo>
                    <a:lnTo>
                      <a:pt x="396" y="62"/>
                    </a:lnTo>
                    <a:lnTo>
                      <a:pt x="391" y="74"/>
                    </a:lnTo>
                    <a:lnTo>
                      <a:pt x="298" y="77"/>
                    </a:lnTo>
                    <a:lnTo>
                      <a:pt x="255" y="121"/>
                    </a:lnTo>
                    <a:lnTo>
                      <a:pt x="192" y="122"/>
                    </a:lnTo>
                    <a:lnTo>
                      <a:pt x="172" y="112"/>
                    </a:lnTo>
                    <a:lnTo>
                      <a:pt x="147" y="118"/>
                    </a:lnTo>
                    <a:lnTo>
                      <a:pt x="95" y="118"/>
                    </a:lnTo>
                    <a:lnTo>
                      <a:pt x="85" y="108"/>
                    </a:lnTo>
                    <a:lnTo>
                      <a:pt x="52" y="108"/>
                    </a:lnTo>
                    <a:lnTo>
                      <a:pt x="0" y="49"/>
                    </a:lnTo>
                    <a:lnTo>
                      <a:pt x="0" y="22"/>
                    </a:lnTo>
                    <a:lnTo>
                      <a:pt x="25" y="5"/>
                    </a:lnTo>
                    <a:lnTo>
                      <a:pt x="63" y="13"/>
                    </a:lnTo>
                    <a:lnTo>
                      <a:pt x="73" y="0"/>
                    </a:lnTo>
                    <a:lnTo>
                      <a:pt x="117" y="0"/>
                    </a:lnTo>
                    <a:lnTo>
                      <a:pt x="114" y="11"/>
                    </a:lnTo>
                    <a:lnTo>
                      <a:pt x="90" y="11"/>
                    </a:lnTo>
                    <a:lnTo>
                      <a:pt x="75" y="43"/>
                    </a:lnTo>
                    <a:lnTo>
                      <a:pt x="36" y="30"/>
                    </a:lnTo>
                    <a:lnTo>
                      <a:pt x="18" y="43"/>
                    </a:lnTo>
                    <a:lnTo>
                      <a:pt x="54" y="95"/>
                    </a:lnTo>
                    <a:lnTo>
                      <a:pt x="72" y="79"/>
                    </a:lnTo>
                    <a:lnTo>
                      <a:pt x="124" y="112"/>
                    </a:lnTo>
                    <a:lnTo>
                      <a:pt x="147" y="103"/>
                    </a:lnTo>
                    <a:lnTo>
                      <a:pt x="156" y="72"/>
                    </a:lnTo>
                    <a:lnTo>
                      <a:pt x="187" y="98"/>
                    </a:lnTo>
                    <a:lnTo>
                      <a:pt x="243" y="105"/>
                    </a:lnTo>
                    <a:lnTo>
                      <a:pt x="277" y="74"/>
                    </a:lnTo>
                    <a:lnTo>
                      <a:pt x="238" y="72"/>
                    </a:lnTo>
                    <a:lnTo>
                      <a:pt x="212" y="38"/>
                    </a:lnTo>
                    <a:lnTo>
                      <a:pt x="171" y="47"/>
                    </a:lnTo>
                    <a:lnTo>
                      <a:pt x="182" y="31"/>
                    </a:lnTo>
                    <a:close/>
                  </a:path>
                </a:pathLst>
              </a:custGeom>
              <a:solidFill>
                <a:srgbClr val="000000"/>
              </a:solidFill>
              <a:ln w="9525">
                <a:noFill/>
                <a:round/>
                <a:headEnd/>
                <a:tailEnd/>
              </a:ln>
            </p:spPr>
            <p:txBody>
              <a:bodyPr/>
              <a:lstStyle/>
              <a:p>
                <a:endParaRPr lang="en-US" dirty="0"/>
              </a:p>
            </p:txBody>
          </p:sp>
          <p:sp>
            <p:nvSpPr>
              <p:cNvPr id="152" name="Freeform 608"/>
              <p:cNvSpPr>
                <a:spLocks/>
              </p:cNvSpPr>
              <p:nvPr/>
            </p:nvSpPr>
            <p:spPr bwMode="auto">
              <a:xfrm>
                <a:off x="4335" y="972"/>
                <a:ext cx="74" cy="50"/>
              </a:xfrm>
              <a:custGeom>
                <a:avLst/>
                <a:gdLst>
                  <a:gd name="T0" fmla="*/ 0 w 372"/>
                  <a:gd name="T1" fmla="*/ 0 h 249"/>
                  <a:gd name="T2" fmla="*/ 266 w 372"/>
                  <a:gd name="T3" fmla="*/ 4 h 249"/>
                  <a:gd name="T4" fmla="*/ 354 w 372"/>
                  <a:gd name="T5" fmla="*/ 13 h 249"/>
                  <a:gd name="T6" fmla="*/ 372 w 372"/>
                  <a:gd name="T7" fmla="*/ 249 h 249"/>
                  <a:gd name="T8" fmla="*/ 315 w 372"/>
                  <a:gd name="T9" fmla="*/ 56 h 249"/>
                  <a:gd name="T10" fmla="*/ 62 w 372"/>
                  <a:gd name="T11" fmla="*/ 37 h 249"/>
                  <a:gd name="T12" fmla="*/ 306 w 372"/>
                  <a:gd name="T13" fmla="*/ 41 h 249"/>
                  <a:gd name="T14" fmla="*/ 317 w 372"/>
                  <a:gd name="T15" fmla="*/ 22 h 249"/>
                  <a:gd name="T16" fmla="*/ 17 w 372"/>
                  <a:gd name="T17" fmla="*/ 11 h 249"/>
                  <a:gd name="T18" fmla="*/ 0 w 372"/>
                  <a:gd name="T19" fmla="*/ 0 h 249"/>
                  <a:gd name="T20" fmla="*/ 0 w 372"/>
                  <a:gd name="T21" fmla="*/ 0 h 2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2"/>
                  <a:gd name="T34" fmla="*/ 0 h 249"/>
                  <a:gd name="T35" fmla="*/ 372 w 372"/>
                  <a:gd name="T36" fmla="*/ 249 h 2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2" h="249">
                    <a:moveTo>
                      <a:pt x="0" y="0"/>
                    </a:moveTo>
                    <a:lnTo>
                      <a:pt x="266" y="4"/>
                    </a:lnTo>
                    <a:lnTo>
                      <a:pt x="354" y="13"/>
                    </a:lnTo>
                    <a:lnTo>
                      <a:pt x="372" y="249"/>
                    </a:lnTo>
                    <a:lnTo>
                      <a:pt x="315" y="56"/>
                    </a:lnTo>
                    <a:lnTo>
                      <a:pt x="62" y="37"/>
                    </a:lnTo>
                    <a:lnTo>
                      <a:pt x="306" y="41"/>
                    </a:lnTo>
                    <a:lnTo>
                      <a:pt x="317" y="22"/>
                    </a:lnTo>
                    <a:lnTo>
                      <a:pt x="17" y="11"/>
                    </a:lnTo>
                    <a:lnTo>
                      <a:pt x="0" y="0"/>
                    </a:lnTo>
                    <a:close/>
                  </a:path>
                </a:pathLst>
              </a:custGeom>
              <a:solidFill>
                <a:srgbClr val="000000"/>
              </a:solidFill>
              <a:ln w="9525">
                <a:noFill/>
                <a:round/>
                <a:headEnd/>
                <a:tailEnd/>
              </a:ln>
            </p:spPr>
            <p:txBody>
              <a:bodyPr/>
              <a:lstStyle/>
              <a:p>
                <a:endParaRPr lang="en-US" dirty="0"/>
              </a:p>
            </p:txBody>
          </p:sp>
          <p:sp>
            <p:nvSpPr>
              <p:cNvPr id="153" name="Freeform 609"/>
              <p:cNvSpPr>
                <a:spLocks/>
              </p:cNvSpPr>
              <p:nvPr/>
            </p:nvSpPr>
            <p:spPr bwMode="auto">
              <a:xfrm>
                <a:off x="4345" y="895"/>
                <a:ext cx="106" cy="136"/>
              </a:xfrm>
              <a:custGeom>
                <a:avLst/>
                <a:gdLst>
                  <a:gd name="T0" fmla="*/ 235 w 530"/>
                  <a:gd name="T1" fmla="*/ 394 h 678"/>
                  <a:gd name="T2" fmla="*/ 368 w 530"/>
                  <a:gd name="T3" fmla="*/ 4 h 678"/>
                  <a:gd name="T4" fmla="*/ 422 w 530"/>
                  <a:gd name="T5" fmla="*/ 0 h 678"/>
                  <a:gd name="T6" fmla="*/ 444 w 530"/>
                  <a:gd name="T7" fmla="*/ 21 h 678"/>
                  <a:gd name="T8" fmla="*/ 530 w 530"/>
                  <a:gd name="T9" fmla="*/ 241 h 678"/>
                  <a:gd name="T10" fmla="*/ 503 w 530"/>
                  <a:gd name="T11" fmla="*/ 513 h 678"/>
                  <a:gd name="T12" fmla="*/ 337 w 530"/>
                  <a:gd name="T13" fmla="*/ 678 h 678"/>
                  <a:gd name="T14" fmla="*/ 0 w 530"/>
                  <a:gd name="T15" fmla="*/ 669 h 678"/>
                  <a:gd name="T16" fmla="*/ 10 w 530"/>
                  <a:gd name="T17" fmla="*/ 638 h 678"/>
                  <a:gd name="T18" fmla="*/ 328 w 530"/>
                  <a:gd name="T19" fmla="*/ 663 h 678"/>
                  <a:gd name="T20" fmla="*/ 491 w 530"/>
                  <a:gd name="T21" fmla="*/ 497 h 678"/>
                  <a:gd name="T22" fmla="*/ 509 w 530"/>
                  <a:gd name="T23" fmla="*/ 241 h 678"/>
                  <a:gd name="T24" fmla="*/ 424 w 530"/>
                  <a:gd name="T25" fmla="*/ 39 h 678"/>
                  <a:gd name="T26" fmla="*/ 323 w 530"/>
                  <a:gd name="T27" fmla="*/ 331 h 678"/>
                  <a:gd name="T28" fmla="*/ 406 w 530"/>
                  <a:gd name="T29" fmla="*/ 26 h 678"/>
                  <a:gd name="T30" fmla="*/ 377 w 530"/>
                  <a:gd name="T31" fmla="*/ 30 h 678"/>
                  <a:gd name="T32" fmla="*/ 253 w 530"/>
                  <a:gd name="T33" fmla="*/ 391 h 678"/>
                  <a:gd name="T34" fmla="*/ 235 w 530"/>
                  <a:gd name="T35" fmla="*/ 394 h 678"/>
                  <a:gd name="T36" fmla="*/ 235 w 530"/>
                  <a:gd name="T37" fmla="*/ 394 h 67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0"/>
                  <a:gd name="T58" fmla="*/ 0 h 678"/>
                  <a:gd name="T59" fmla="*/ 530 w 530"/>
                  <a:gd name="T60" fmla="*/ 678 h 67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0" h="678">
                    <a:moveTo>
                      <a:pt x="235" y="394"/>
                    </a:moveTo>
                    <a:lnTo>
                      <a:pt x="368" y="4"/>
                    </a:lnTo>
                    <a:lnTo>
                      <a:pt x="422" y="0"/>
                    </a:lnTo>
                    <a:lnTo>
                      <a:pt x="444" y="21"/>
                    </a:lnTo>
                    <a:lnTo>
                      <a:pt x="530" y="241"/>
                    </a:lnTo>
                    <a:lnTo>
                      <a:pt x="503" y="513"/>
                    </a:lnTo>
                    <a:lnTo>
                      <a:pt x="337" y="678"/>
                    </a:lnTo>
                    <a:lnTo>
                      <a:pt x="0" y="669"/>
                    </a:lnTo>
                    <a:lnTo>
                      <a:pt x="10" y="638"/>
                    </a:lnTo>
                    <a:lnTo>
                      <a:pt x="328" y="663"/>
                    </a:lnTo>
                    <a:lnTo>
                      <a:pt x="491" y="497"/>
                    </a:lnTo>
                    <a:lnTo>
                      <a:pt x="509" y="241"/>
                    </a:lnTo>
                    <a:lnTo>
                      <a:pt x="424" y="39"/>
                    </a:lnTo>
                    <a:lnTo>
                      <a:pt x="323" y="331"/>
                    </a:lnTo>
                    <a:lnTo>
                      <a:pt x="406" y="26"/>
                    </a:lnTo>
                    <a:lnTo>
                      <a:pt x="377" y="30"/>
                    </a:lnTo>
                    <a:lnTo>
                      <a:pt x="253" y="391"/>
                    </a:lnTo>
                    <a:lnTo>
                      <a:pt x="235" y="394"/>
                    </a:lnTo>
                    <a:close/>
                  </a:path>
                </a:pathLst>
              </a:custGeom>
              <a:solidFill>
                <a:srgbClr val="000000"/>
              </a:solidFill>
              <a:ln w="9525">
                <a:noFill/>
                <a:round/>
                <a:headEnd/>
                <a:tailEnd/>
              </a:ln>
            </p:spPr>
            <p:txBody>
              <a:bodyPr/>
              <a:lstStyle/>
              <a:p>
                <a:endParaRPr lang="en-US" dirty="0"/>
              </a:p>
            </p:txBody>
          </p:sp>
          <p:sp>
            <p:nvSpPr>
              <p:cNvPr id="154" name="Freeform 610"/>
              <p:cNvSpPr>
                <a:spLocks/>
              </p:cNvSpPr>
              <p:nvPr/>
            </p:nvSpPr>
            <p:spPr bwMode="auto">
              <a:xfrm>
                <a:off x="4309" y="944"/>
                <a:ext cx="94" cy="6"/>
              </a:xfrm>
              <a:custGeom>
                <a:avLst/>
                <a:gdLst>
                  <a:gd name="T0" fmla="*/ 0 w 470"/>
                  <a:gd name="T1" fmla="*/ 0 h 29"/>
                  <a:gd name="T2" fmla="*/ 470 w 470"/>
                  <a:gd name="T3" fmla="*/ 6 h 29"/>
                  <a:gd name="T4" fmla="*/ 464 w 470"/>
                  <a:gd name="T5" fmla="*/ 29 h 29"/>
                  <a:gd name="T6" fmla="*/ 266 w 470"/>
                  <a:gd name="T7" fmla="*/ 18 h 29"/>
                  <a:gd name="T8" fmla="*/ 28 w 470"/>
                  <a:gd name="T9" fmla="*/ 10 h 29"/>
                  <a:gd name="T10" fmla="*/ 0 w 470"/>
                  <a:gd name="T11" fmla="*/ 0 h 29"/>
                  <a:gd name="T12" fmla="*/ 0 w 470"/>
                  <a:gd name="T13" fmla="*/ 0 h 29"/>
                  <a:gd name="T14" fmla="*/ 0 60000 65536"/>
                  <a:gd name="T15" fmla="*/ 0 60000 65536"/>
                  <a:gd name="T16" fmla="*/ 0 60000 65536"/>
                  <a:gd name="T17" fmla="*/ 0 60000 65536"/>
                  <a:gd name="T18" fmla="*/ 0 60000 65536"/>
                  <a:gd name="T19" fmla="*/ 0 60000 65536"/>
                  <a:gd name="T20" fmla="*/ 0 60000 65536"/>
                  <a:gd name="T21" fmla="*/ 0 w 470"/>
                  <a:gd name="T22" fmla="*/ 0 h 29"/>
                  <a:gd name="T23" fmla="*/ 470 w 470"/>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0" h="29">
                    <a:moveTo>
                      <a:pt x="0" y="0"/>
                    </a:moveTo>
                    <a:lnTo>
                      <a:pt x="470" y="6"/>
                    </a:lnTo>
                    <a:lnTo>
                      <a:pt x="464" y="29"/>
                    </a:lnTo>
                    <a:lnTo>
                      <a:pt x="266" y="18"/>
                    </a:lnTo>
                    <a:lnTo>
                      <a:pt x="28" y="10"/>
                    </a:lnTo>
                    <a:lnTo>
                      <a:pt x="0" y="0"/>
                    </a:lnTo>
                    <a:close/>
                  </a:path>
                </a:pathLst>
              </a:custGeom>
              <a:solidFill>
                <a:srgbClr val="000000"/>
              </a:solidFill>
              <a:ln w="9525">
                <a:noFill/>
                <a:round/>
                <a:headEnd/>
                <a:tailEnd/>
              </a:ln>
            </p:spPr>
            <p:txBody>
              <a:bodyPr/>
              <a:lstStyle/>
              <a:p>
                <a:endParaRPr lang="en-US" dirty="0"/>
              </a:p>
            </p:txBody>
          </p:sp>
          <p:sp>
            <p:nvSpPr>
              <p:cNvPr id="155" name="Freeform 611"/>
              <p:cNvSpPr>
                <a:spLocks/>
              </p:cNvSpPr>
              <p:nvPr/>
            </p:nvSpPr>
            <p:spPr bwMode="auto">
              <a:xfrm>
                <a:off x="4326" y="955"/>
                <a:ext cx="69" cy="19"/>
              </a:xfrm>
              <a:custGeom>
                <a:avLst/>
                <a:gdLst>
                  <a:gd name="T0" fmla="*/ 0 w 342"/>
                  <a:gd name="T1" fmla="*/ 13 h 96"/>
                  <a:gd name="T2" fmla="*/ 83 w 342"/>
                  <a:gd name="T3" fmla="*/ 2 h 96"/>
                  <a:gd name="T4" fmla="*/ 190 w 342"/>
                  <a:gd name="T5" fmla="*/ 17 h 96"/>
                  <a:gd name="T6" fmla="*/ 216 w 342"/>
                  <a:gd name="T7" fmla="*/ 0 h 96"/>
                  <a:gd name="T8" fmla="*/ 244 w 342"/>
                  <a:gd name="T9" fmla="*/ 0 h 96"/>
                  <a:gd name="T10" fmla="*/ 238 w 342"/>
                  <a:gd name="T11" fmla="*/ 44 h 96"/>
                  <a:gd name="T12" fmla="*/ 268 w 342"/>
                  <a:gd name="T13" fmla="*/ 44 h 96"/>
                  <a:gd name="T14" fmla="*/ 300 w 342"/>
                  <a:gd name="T15" fmla="*/ 2 h 96"/>
                  <a:gd name="T16" fmla="*/ 322 w 342"/>
                  <a:gd name="T17" fmla="*/ 10 h 96"/>
                  <a:gd name="T18" fmla="*/ 330 w 342"/>
                  <a:gd name="T19" fmla="*/ 44 h 96"/>
                  <a:gd name="T20" fmla="*/ 342 w 342"/>
                  <a:gd name="T21" fmla="*/ 68 h 96"/>
                  <a:gd name="T22" fmla="*/ 333 w 342"/>
                  <a:gd name="T23" fmla="*/ 96 h 96"/>
                  <a:gd name="T24" fmla="*/ 307 w 342"/>
                  <a:gd name="T25" fmla="*/ 63 h 96"/>
                  <a:gd name="T26" fmla="*/ 280 w 342"/>
                  <a:gd name="T27" fmla="*/ 59 h 96"/>
                  <a:gd name="T28" fmla="*/ 227 w 342"/>
                  <a:gd name="T29" fmla="*/ 58 h 96"/>
                  <a:gd name="T30" fmla="*/ 187 w 342"/>
                  <a:gd name="T31" fmla="*/ 65 h 96"/>
                  <a:gd name="T32" fmla="*/ 187 w 342"/>
                  <a:gd name="T33" fmla="*/ 41 h 96"/>
                  <a:gd name="T34" fmla="*/ 166 w 342"/>
                  <a:gd name="T35" fmla="*/ 24 h 96"/>
                  <a:gd name="T36" fmla="*/ 166 w 342"/>
                  <a:gd name="T37" fmla="*/ 37 h 96"/>
                  <a:gd name="T38" fmla="*/ 144 w 342"/>
                  <a:gd name="T39" fmla="*/ 24 h 96"/>
                  <a:gd name="T40" fmla="*/ 140 w 342"/>
                  <a:gd name="T41" fmla="*/ 36 h 96"/>
                  <a:gd name="T42" fmla="*/ 120 w 342"/>
                  <a:gd name="T43" fmla="*/ 19 h 96"/>
                  <a:gd name="T44" fmla="*/ 120 w 342"/>
                  <a:gd name="T45" fmla="*/ 39 h 96"/>
                  <a:gd name="T46" fmla="*/ 65 w 342"/>
                  <a:gd name="T47" fmla="*/ 39 h 96"/>
                  <a:gd name="T48" fmla="*/ 22 w 342"/>
                  <a:gd name="T49" fmla="*/ 33 h 96"/>
                  <a:gd name="T50" fmla="*/ 0 w 342"/>
                  <a:gd name="T51" fmla="*/ 13 h 96"/>
                  <a:gd name="T52" fmla="*/ 0 w 342"/>
                  <a:gd name="T53" fmla="*/ 13 h 9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2"/>
                  <a:gd name="T82" fmla="*/ 0 h 96"/>
                  <a:gd name="T83" fmla="*/ 342 w 342"/>
                  <a:gd name="T84" fmla="*/ 96 h 9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2" h="96">
                    <a:moveTo>
                      <a:pt x="0" y="13"/>
                    </a:moveTo>
                    <a:lnTo>
                      <a:pt x="83" y="2"/>
                    </a:lnTo>
                    <a:lnTo>
                      <a:pt x="190" y="17"/>
                    </a:lnTo>
                    <a:lnTo>
                      <a:pt x="216" y="0"/>
                    </a:lnTo>
                    <a:lnTo>
                      <a:pt x="244" y="0"/>
                    </a:lnTo>
                    <a:lnTo>
                      <a:pt x="238" y="44"/>
                    </a:lnTo>
                    <a:lnTo>
                      <a:pt x="268" y="44"/>
                    </a:lnTo>
                    <a:lnTo>
                      <a:pt x="300" y="2"/>
                    </a:lnTo>
                    <a:lnTo>
                      <a:pt x="322" y="10"/>
                    </a:lnTo>
                    <a:lnTo>
                      <a:pt x="330" y="44"/>
                    </a:lnTo>
                    <a:lnTo>
                      <a:pt x="342" y="68"/>
                    </a:lnTo>
                    <a:lnTo>
                      <a:pt x="333" y="96"/>
                    </a:lnTo>
                    <a:lnTo>
                      <a:pt x="307" y="63"/>
                    </a:lnTo>
                    <a:lnTo>
                      <a:pt x="280" y="59"/>
                    </a:lnTo>
                    <a:lnTo>
                      <a:pt x="227" y="58"/>
                    </a:lnTo>
                    <a:lnTo>
                      <a:pt x="187" y="65"/>
                    </a:lnTo>
                    <a:lnTo>
                      <a:pt x="187" y="41"/>
                    </a:lnTo>
                    <a:lnTo>
                      <a:pt x="166" y="24"/>
                    </a:lnTo>
                    <a:lnTo>
                      <a:pt x="166" y="37"/>
                    </a:lnTo>
                    <a:lnTo>
                      <a:pt x="144" y="24"/>
                    </a:lnTo>
                    <a:lnTo>
                      <a:pt x="140" y="36"/>
                    </a:lnTo>
                    <a:lnTo>
                      <a:pt x="120" y="19"/>
                    </a:lnTo>
                    <a:lnTo>
                      <a:pt x="120" y="39"/>
                    </a:lnTo>
                    <a:lnTo>
                      <a:pt x="65" y="39"/>
                    </a:lnTo>
                    <a:lnTo>
                      <a:pt x="22" y="33"/>
                    </a:lnTo>
                    <a:lnTo>
                      <a:pt x="0" y="13"/>
                    </a:lnTo>
                    <a:close/>
                  </a:path>
                </a:pathLst>
              </a:custGeom>
              <a:solidFill>
                <a:srgbClr val="000000"/>
              </a:solidFill>
              <a:ln w="9525">
                <a:noFill/>
                <a:round/>
                <a:headEnd/>
                <a:tailEnd/>
              </a:ln>
            </p:spPr>
            <p:txBody>
              <a:bodyPr/>
              <a:lstStyle/>
              <a:p>
                <a:endParaRPr lang="en-US" dirty="0"/>
              </a:p>
            </p:txBody>
          </p:sp>
          <p:sp>
            <p:nvSpPr>
              <p:cNvPr id="156" name="Freeform 612"/>
              <p:cNvSpPr>
                <a:spLocks/>
              </p:cNvSpPr>
              <p:nvPr/>
            </p:nvSpPr>
            <p:spPr bwMode="auto">
              <a:xfrm>
                <a:off x="4333" y="966"/>
                <a:ext cx="25" cy="7"/>
              </a:xfrm>
              <a:custGeom>
                <a:avLst/>
                <a:gdLst>
                  <a:gd name="T0" fmla="*/ 0 w 122"/>
                  <a:gd name="T1" fmla="*/ 0 h 37"/>
                  <a:gd name="T2" fmla="*/ 106 w 122"/>
                  <a:gd name="T3" fmla="*/ 5 h 37"/>
                  <a:gd name="T4" fmla="*/ 122 w 122"/>
                  <a:gd name="T5" fmla="*/ 36 h 37"/>
                  <a:gd name="T6" fmla="*/ 69 w 122"/>
                  <a:gd name="T7" fmla="*/ 37 h 37"/>
                  <a:gd name="T8" fmla="*/ 95 w 122"/>
                  <a:gd name="T9" fmla="*/ 15 h 37"/>
                  <a:gd name="T10" fmla="*/ 15 w 122"/>
                  <a:gd name="T11" fmla="*/ 22 h 37"/>
                  <a:gd name="T12" fmla="*/ 0 w 122"/>
                  <a:gd name="T13" fmla="*/ 0 h 37"/>
                  <a:gd name="T14" fmla="*/ 0 w 122"/>
                  <a:gd name="T15" fmla="*/ 0 h 37"/>
                  <a:gd name="T16" fmla="*/ 0 60000 65536"/>
                  <a:gd name="T17" fmla="*/ 0 60000 65536"/>
                  <a:gd name="T18" fmla="*/ 0 60000 65536"/>
                  <a:gd name="T19" fmla="*/ 0 60000 65536"/>
                  <a:gd name="T20" fmla="*/ 0 60000 65536"/>
                  <a:gd name="T21" fmla="*/ 0 60000 65536"/>
                  <a:gd name="T22" fmla="*/ 0 60000 65536"/>
                  <a:gd name="T23" fmla="*/ 0 60000 65536"/>
                  <a:gd name="T24" fmla="*/ 0 w 122"/>
                  <a:gd name="T25" fmla="*/ 0 h 37"/>
                  <a:gd name="T26" fmla="*/ 122 w 122"/>
                  <a:gd name="T27" fmla="*/ 37 h 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2" h="37">
                    <a:moveTo>
                      <a:pt x="0" y="0"/>
                    </a:moveTo>
                    <a:lnTo>
                      <a:pt x="106" y="5"/>
                    </a:lnTo>
                    <a:lnTo>
                      <a:pt x="122" y="36"/>
                    </a:lnTo>
                    <a:lnTo>
                      <a:pt x="69" y="37"/>
                    </a:lnTo>
                    <a:lnTo>
                      <a:pt x="95" y="15"/>
                    </a:lnTo>
                    <a:lnTo>
                      <a:pt x="15" y="22"/>
                    </a:lnTo>
                    <a:lnTo>
                      <a:pt x="0" y="0"/>
                    </a:lnTo>
                    <a:close/>
                  </a:path>
                </a:pathLst>
              </a:custGeom>
              <a:solidFill>
                <a:srgbClr val="000000"/>
              </a:solidFill>
              <a:ln w="9525">
                <a:noFill/>
                <a:round/>
                <a:headEnd/>
                <a:tailEnd/>
              </a:ln>
            </p:spPr>
            <p:txBody>
              <a:bodyPr/>
              <a:lstStyle/>
              <a:p>
                <a:endParaRPr lang="en-US" dirty="0"/>
              </a:p>
            </p:txBody>
          </p:sp>
          <p:sp>
            <p:nvSpPr>
              <p:cNvPr id="157" name="Freeform 613"/>
              <p:cNvSpPr>
                <a:spLocks/>
              </p:cNvSpPr>
              <p:nvPr/>
            </p:nvSpPr>
            <p:spPr bwMode="auto">
              <a:xfrm>
                <a:off x="4234" y="784"/>
                <a:ext cx="13" cy="9"/>
              </a:xfrm>
              <a:custGeom>
                <a:avLst/>
                <a:gdLst>
                  <a:gd name="T0" fmla="*/ 0 w 68"/>
                  <a:gd name="T1" fmla="*/ 29 h 44"/>
                  <a:gd name="T2" fmla="*/ 21 w 68"/>
                  <a:gd name="T3" fmla="*/ 7 h 44"/>
                  <a:gd name="T4" fmla="*/ 37 w 68"/>
                  <a:gd name="T5" fmla="*/ 0 h 44"/>
                  <a:gd name="T6" fmla="*/ 38 w 68"/>
                  <a:gd name="T7" fmla="*/ 16 h 44"/>
                  <a:gd name="T8" fmla="*/ 68 w 68"/>
                  <a:gd name="T9" fmla="*/ 44 h 44"/>
                  <a:gd name="T10" fmla="*/ 30 w 68"/>
                  <a:gd name="T11" fmla="*/ 25 h 44"/>
                  <a:gd name="T12" fmla="*/ 0 w 68"/>
                  <a:gd name="T13" fmla="*/ 29 h 44"/>
                  <a:gd name="T14" fmla="*/ 0 w 68"/>
                  <a:gd name="T15" fmla="*/ 29 h 44"/>
                  <a:gd name="T16" fmla="*/ 0 60000 65536"/>
                  <a:gd name="T17" fmla="*/ 0 60000 65536"/>
                  <a:gd name="T18" fmla="*/ 0 60000 65536"/>
                  <a:gd name="T19" fmla="*/ 0 60000 65536"/>
                  <a:gd name="T20" fmla="*/ 0 60000 65536"/>
                  <a:gd name="T21" fmla="*/ 0 60000 65536"/>
                  <a:gd name="T22" fmla="*/ 0 60000 65536"/>
                  <a:gd name="T23" fmla="*/ 0 60000 65536"/>
                  <a:gd name="T24" fmla="*/ 0 w 68"/>
                  <a:gd name="T25" fmla="*/ 0 h 44"/>
                  <a:gd name="T26" fmla="*/ 68 w 68"/>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8" h="44">
                    <a:moveTo>
                      <a:pt x="0" y="29"/>
                    </a:moveTo>
                    <a:lnTo>
                      <a:pt x="21" y="7"/>
                    </a:lnTo>
                    <a:lnTo>
                      <a:pt x="37" y="0"/>
                    </a:lnTo>
                    <a:lnTo>
                      <a:pt x="38" y="16"/>
                    </a:lnTo>
                    <a:lnTo>
                      <a:pt x="68" y="44"/>
                    </a:lnTo>
                    <a:lnTo>
                      <a:pt x="30" y="25"/>
                    </a:lnTo>
                    <a:lnTo>
                      <a:pt x="0" y="29"/>
                    </a:lnTo>
                    <a:close/>
                  </a:path>
                </a:pathLst>
              </a:custGeom>
              <a:solidFill>
                <a:srgbClr val="000000"/>
              </a:solidFill>
              <a:ln w="9525">
                <a:noFill/>
                <a:round/>
                <a:headEnd/>
                <a:tailEnd/>
              </a:ln>
            </p:spPr>
            <p:txBody>
              <a:bodyPr/>
              <a:lstStyle/>
              <a:p>
                <a:endParaRPr lang="en-US" dirty="0"/>
              </a:p>
            </p:txBody>
          </p:sp>
        </p:grpSp>
      </p:grpSp>
      <p:grpSp>
        <p:nvGrpSpPr>
          <p:cNvPr id="42" name="Group 456"/>
          <p:cNvGrpSpPr>
            <a:grpSpLocks/>
          </p:cNvGrpSpPr>
          <p:nvPr/>
        </p:nvGrpSpPr>
        <p:grpSpPr bwMode="auto">
          <a:xfrm>
            <a:off x="1951039" y="1611313"/>
            <a:ext cx="1665287" cy="3082924"/>
            <a:chOff x="269" y="1411"/>
            <a:chExt cx="1049" cy="1942"/>
          </a:xfrm>
        </p:grpSpPr>
        <p:sp>
          <p:nvSpPr>
            <p:cNvPr id="609" name="Rectangle 457"/>
            <p:cNvSpPr>
              <a:spLocks noChangeArrowheads="1"/>
            </p:cNvSpPr>
            <p:nvPr/>
          </p:nvSpPr>
          <p:spPr bwMode="auto">
            <a:xfrm>
              <a:off x="346" y="1411"/>
              <a:ext cx="972" cy="155"/>
            </a:xfrm>
            <a:prstGeom prst="rect">
              <a:avLst/>
            </a:prstGeom>
            <a:noFill/>
            <a:ln w="9525">
              <a:noFill/>
              <a:miter lim="800000"/>
              <a:headEnd/>
              <a:tailEnd/>
            </a:ln>
          </p:spPr>
          <p:txBody>
            <a:bodyPr wrap="none" lIns="0" tIns="0" rIns="0" bIns="0">
              <a:spAutoFit/>
            </a:bodyPr>
            <a:lstStyle/>
            <a:p>
              <a:r>
                <a:rPr lang="en-US" sz="1600" dirty="0">
                  <a:solidFill>
                    <a:srgbClr val="000000"/>
                  </a:solidFill>
                </a:rPr>
                <a:t>Standard Work</a:t>
              </a:r>
              <a:endParaRPr lang="en-US" sz="1600" dirty="0"/>
            </a:p>
          </p:txBody>
        </p:sp>
        <p:sp>
          <p:nvSpPr>
            <p:cNvPr id="610" name="Rectangle 458"/>
            <p:cNvSpPr>
              <a:spLocks noChangeArrowheads="1"/>
            </p:cNvSpPr>
            <p:nvPr/>
          </p:nvSpPr>
          <p:spPr bwMode="auto">
            <a:xfrm>
              <a:off x="269" y="1610"/>
              <a:ext cx="575" cy="155"/>
            </a:xfrm>
            <a:prstGeom prst="rect">
              <a:avLst/>
            </a:prstGeom>
            <a:noFill/>
            <a:ln w="9525">
              <a:noFill/>
              <a:miter lim="800000"/>
              <a:headEnd/>
              <a:tailEnd/>
            </a:ln>
          </p:spPr>
          <p:txBody>
            <a:bodyPr wrap="none" lIns="0" tIns="0" rIns="0" bIns="0">
              <a:spAutoFit/>
            </a:bodyPr>
            <a:lstStyle/>
            <a:p>
              <a:r>
                <a:rPr lang="en-US" sz="1600" dirty="0">
                  <a:solidFill>
                    <a:srgbClr val="000000"/>
                  </a:solidFill>
                </a:rPr>
                <a:t>Operator</a:t>
              </a:r>
              <a:endParaRPr lang="en-US" sz="1600" dirty="0"/>
            </a:p>
          </p:txBody>
        </p:sp>
        <p:sp>
          <p:nvSpPr>
            <p:cNvPr id="611" name="Rectangle 459"/>
            <p:cNvSpPr>
              <a:spLocks noChangeArrowheads="1"/>
            </p:cNvSpPr>
            <p:nvPr/>
          </p:nvSpPr>
          <p:spPr bwMode="auto">
            <a:xfrm>
              <a:off x="862" y="1610"/>
              <a:ext cx="354" cy="155"/>
            </a:xfrm>
            <a:prstGeom prst="rect">
              <a:avLst/>
            </a:prstGeom>
            <a:noFill/>
            <a:ln w="9525">
              <a:noFill/>
              <a:miter lim="800000"/>
              <a:headEnd/>
              <a:tailEnd/>
            </a:ln>
          </p:spPr>
          <p:txBody>
            <a:bodyPr wrap="none" lIns="0" tIns="0" rIns="0" bIns="0">
              <a:spAutoFit/>
            </a:bodyPr>
            <a:lstStyle/>
            <a:p>
              <a:r>
                <a:rPr lang="en-US" sz="1600" dirty="0">
                  <a:solidFill>
                    <a:srgbClr val="000000"/>
                  </a:solidFill>
                </a:rPr>
                <a:t>Tasks</a:t>
              </a:r>
              <a:endParaRPr lang="en-US" sz="1600" dirty="0"/>
            </a:p>
          </p:txBody>
        </p:sp>
        <p:sp>
          <p:nvSpPr>
            <p:cNvPr id="612" name="Rectangle 460"/>
            <p:cNvSpPr>
              <a:spLocks noChangeArrowheads="1"/>
            </p:cNvSpPr>
            <p:nvPr/>
          </p:nvSpPr>
          <p:spPr bwMode="auto">
            <a:xfrm>
              <a:off x="520" y="1810"/>
              <a:ext cx="82" cy="1357"/>
            </a:xfrm>
            <a:prstGeom prst="rect">
              <a:avLst/>
            </a:prstGeom>
            <a:noFill/>
            <a:ln w="9525">
              <a:noFill/>
              <a:miter lim="800000"/>
              <a:headEnd/>
              <a:tailEnd/>
            </a:ln>
          </p:spPr>
          <p:txBody>
            <a:bodyPr wrap="none" lIns="0" tIns="0" rIns="0" bIns="0">
              <a:spAutoFit/>
            </a:bodyPr>
            <a:lstStyle/>
            <a:p>
              <a:endParaRPr lang="en-US" sz="1600" dirty="0">
                <a:solidFill>
                  <a:srgbClr val="000000"/>
                </a:solidFill>
              </a:endParaRPr>
            </a:p>
            <a:p>
              <a:r>
                <a:rPr lang="en-US" sz="1600" dirty="0">
                  <a:solidFill>
                    <a:srgbClr val="000000"/>
                  </a:solidFill>
                </a:rPr>
                <a:t>1</a:t>
              </a:r>
            </a:p>
            <a:p>
              <a:endParaRPr lang="en-US" sz="1600" dirty="0">
                <a:solidFill>
                  <a:srgbClr val="000000"/>
                </a:solidFill>
              </a:endParaRPr>
            </a:p>
            <a:p>
              <a:endParaRPr lang="en-US" sz="1600" dirty="0"/>
            </a:p>
            <a:p>
              <a:r>
                <a:rPr lang="en-US" sz="1600" dirty="0"/>
                <a:t>2</a:t>
              </a:r>
            </a:p>
            <a:p>
              <a:endParaRPr lang="en-US" sz="1600" dirty="0"/>
            </a:p>
            <a:p>
              <a:endParaRPr lang="en-US" sz="1400" dirty="0"/>
            </a:p>
            <a:p>
              <a:endParaRPr lang="en-US" sz="1400" dirty="0"/>
            </a:p>
            <a:p>
              <a:r>
                <a:rPr lang="en-US" sz="1600" dirty="0"/>
                <a:t>3</a:t>
              </a:r>
            </a:p>
          </p:txBody>
        </p:sp>
        <p:sp>
          <p:nvSpPr>
            <p:cNvPr id="613" name="Rectangle 461"/>
            <p:cNvSpPr>
              <a:spLocks noChangeArrowheads="1"/>
            </p:cNvSpPr>
            <p:nvPr/>
          </p:nvSpPr>
          <p:spPr bwMode="auto">
            <a:xfrm>
              <a:off x="970" y="1802"/>
              <a:ext cx="82" cy="1551"/>
            </a:xfrm>
            <a:prstGeom prst="rect">
              <a:avLst/>
            </a:prstGeom>
            <a:noFill/>
            <a:ln w="9525">
              <a:noFill/>
              <a:miter lim="800000"/>
              <a:headEnd/>
              <a:tailEnd/>
            </a:ln>
          </p:spPr>
          <p:txBody>
            <a:bodyPr wrap="none" lIns="0" tIns="0" rIns="0" bIns="0">
              <a:spAutoFit/>
            </a:bodyPr>
            <a:lstStyle/>
            <a:p>
              <a:r>
                <a:rPr lang="en-US" sz="1600" dirty="0">
                  <a:solidFill>
                    <a:srgbClr val="000000"/>
                  </a:solidFill>
                </a:rPr>
                <a:t>1</a:t>
              </a:r>
            </a:p>
            <a:p>
              <a:r>
                <a:rPr lang="en-US" sz="1600" dirty="0">
                  <a:solidFill>
                    <a:srgbClr val="000000"/>
                  </a:solidFill>
                </a:rPr>
                <a:t>7</a:t>
              </a:r>
            </a:p>
            <a:p>
              <a:r>
                <a:rPr lang="en-US" sz="1600" dirty="0">
                  <a:solidFill>
                    <a:srgbClr val="000000"/>
                  </a:solidFill>
                </a:rPr>
                <a:t>8</a:t>
              </a:r>
            </a:p>
            <a:p>
              <a:endParaRPr lang="en-US" sz="1600" dirty="0">
                <a:solidFill>
                  <a:srgbClr val="000000"/>
                </a:solidFill>
              </a:endParaRPr>
            </a:p>
            <a:p>
              <a:r>
                <a:rPr lang="en-US" sz="1600" dirty="0">
                  <a:solidFill>
                    <a:srgbClr val="000000"/>
                  </a:solidFill>
                </a:rPr>
                <a:t>2</a:t>
              </a:r>
            </a:p>
            <a:p>
              <a:r>
                <a:rPr lang="en-US" sz="1600" dirty="0">
                  <a:solidFill>
                    <a:srgbClr val="000000"/>
                  </a:solidFill>
                </a:rPr>
                <a:t>6</a:t>
              </a:r>
            </a:p>
            <a:p>
              <a:endParaRPr lang="en-US" sz="1600" dirty="0">
                <a:solidFill>
                  <a:srgbClr val="000000"/>
                </a:solidFill>
              </a:endParaRPr>
            </a:p>
            <a:p>
              <a:r>
                <a:rPr lang="en-US" sz="1600" dirty="0">
                  <a:solidFill>
                    <a:srgbClr val="000000"/>
                  </a:solidFill>
                </a:rPr>
                <a:t>3</a:t>
              </a:r>
            </a:p>
            <a:p>
              <a:r>
                <a:rPr lang="en-US" sz="1600" dirty="0">
                  <a:solidFill>
                    <a:srgbClr val="000000"/>
                  </a:solidFill>
                </a:rPr>
                <a:t>4</a:t>
              </a:r>
            </a:p>
            <a:p>
              <a:r>
                <a:rPr lang="en-US" sz="1600" dirty="0">
                  <a:solidFill>
                    <a:srgbClr val="000000"/>
                  </a:solidFill>
                </a:rPr>
                <a:t>5</a:t>
              </a:r>
              <a:endParaRPr lang="en-US" sz="1600" dirty="0"/>
            </a:p>
          </p:txBody>
        </p:sp>
      </p:gr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6" y="914400"/>
            <a:ext cx="12189823" cy="4759325"/>
          </a:xfrm>
        </p:spPr>
        <p:txBody>
          <a:bodyPr/>
          <a:lstStyle/>
          <a:p>
            <a:r>
              <a:rPr lang="en-US" dirty="0">
                <a:cs typeface="Tahoma" pitchFamily="34" charset="0"/>
              </a:rPr>
              <a:t> A mixture of job shop and flow shop for producing a family of product with somehow similar set of required operations.</a:t>
            </a:r>
          </a:p>
          <a:p>
            <a:pPr marL="241300" indent="-231775" defTabSz="787400">
              <a:lnSpc>
                <a:spcPct val="90000"/>
              </a:lnSpc>
              <a:defRPr/>
            </a:pPr>
            <a:r>
              <a:rPr lang="en-US" dirty="0">
                <a:cs typeface="Tahoma" pitchFamily="34" charset="0"/>
              </a:rPr>
              <a:t> Reduces movement and facilitates 1 piece flow</a:t>
            </a:r>
          </a:p>
          <a:p>
            <a:pPr marL="241300" indent="-231775" defTabSz="787400">
              <a:lnSpc>
                <a:spcPct val="90000"/>
              </a:lnSpc>
              <a:defRPr/>
            </a:pPr>
            <a:r>
              <a:rPr lang="en-US" dirty="0">
                <a:cs typeface="Tahoma" pitchFamily="34" charset="0"/>
              </a:rPr>
              <a:t> Improves visibility, operators can see each others </a:t>
            </a:r>
          </a:p>
          <a:p>
            <a:pPr marL="241300" indent="-231775" defTabSz="787400">
              <a:lnSpc>
                <a:spcPct val="90000"/>
              </a:lnSpc>
              <a:defRPr/>
            </a:pPr>
            <a:r>
              <a:rPr lang="en-US" dirty="0">
                <a:cs typeface="Tahoma" pitchFamily="34" charset="0"/>
              </a:rPr>
              <a:t> Motivates team work.</a:t>
            </a:r>
          </a:p>
          <a:p>
            <a:pPr marL="241300" indent="-231775" defTabSz="787400">
              <a:lnSpc>
                <a:spcPct val="90000"/>
              </a:lnSpc>
              <a:defRPr/>
            </a:pPr>
            <a:r>
              <a:rPr lang="en-US" dirty="0">
                <a:cs typeface="Tahoma" pitchFamily="34" charset="0"/>
              </a:rPr>
              <a:t> Creates cross-functional work force.</a:t>
            </a:r>
          </a:p>
          <a:p>
            <a:r>
              <a:rPr lang="en-US" dirty="0">
                <a:cs typeface="Tahoma" pitchFamily="34" charset="0"/>
              </a:rPr>
              <a:t>Flexible as takt time changes, allows add/subtract work force, allows combing duties.</a:t>
            </a:r>
          </a:p>
          <a:p>
            <a:r>
              <a:rPr lang="en-US" dirty="0">
                <a:cs typeface="Tahoma" pitchFamily="34" charset="0"/>
              </a:rPr>
              <a:t>U shape most common, also T, Z, L shape, and loop.</a:t>
            </a:r>
          </a:p>
        </p:txBody>
      </p:sp>
      <p:sp>
        <p:nvSpPr>
          <p:cNvPr id="3" name="Title 2"/>
          <p:cNvSpPr>
            <a:spLocks noGrp="1"/>
          </p:cNvSpPr>
          <p:nvPr>
            <p:ph type="title"/>
          </p:nvPr>
        </p:nvSpPr>
        <p:spPr/>
        <p:txBody>
          <a:bodyPr/>
          <a:lstStyle/>
          <a:p>
            <a:r>
              <a:rPr lang="en-US" dirty="0"/>
              <a:t>Cellular Layout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0264"/>
            <a:ext cx="12192000" cy="838200"/>
          </a:xfrm>
        </p:spPr>
        <p:txBody>
          <a:bodyPr/>
          <a:lstStyle/>
          <a:p>
            <a:r>
              <a:rPr lang="en-US" dirty="0"/>
              <a:t>Lean Operations</a:t>
            </a:r>
          </a:p>
        </p:txBody>
      </p:sp>
      <p:sp>
        <p:nvSpPr>
          <p:cNvPr id="4" name="Content Placeholder 1">
            <a:extLst>
              <a:ext uri="{FF2B5EF4-FFF2-40B4-BE49-F238E27FC236}">
                <a16:creationId xmlns:a16="http://schemas.microsoft.com/office/drawing/2014/main" id="{068656EF-B90E-45AF-BB83-293E56AD37DB}"/>
              </a:ext>
            </a:extLst>
          </p:cNvPr>
          <p:cNvSpPr>
            <a:spLocks noGrp="1"/>
          </p:cNvSpPr>
          <p:nvPr>
            <p:ph idx="1"/>
          </p:nvPr>
        </p:nvSpPr>
        <p:spPr>
          <a:xfrm>
            <a:off x="28920" y="819416"/>
            <a:ext cx="12171218" cy="4530725"/>
          </a:xfrm>
        </p:spPr>
        <p:txBody>
          <a:bodyPr/>
          <a:lstStyle/>
          <a:p>
            <a:pPr eaLnBrk="0" hangingPunct="0">
              <a:spcBef>
                <a:spcPct val="0"/>
              </a:spcBef>
            </a:pPr>
            <a:r>
              <a:rPr lang="en-US" sz="2400" kern="1200" dirty="0">
                <a:latin typeface="Book Antiqua" pitchFamily="18" charset="0"/>
                <a:ea typeface="ＭＳ Ｐゴシック" charset="-128"/>
                <a:cs typeface="+mn-cs"/>
              </a:rPr>
              <a:t>Providing greater value for customers</a:t>
            </a:r>
          </a:p>
          <a:p>
            <a:pPr eaLnBrk="0" hangingPunct="0">
              <a:spcBef>
                <a:spcPct val="0"/>
              </a:spcBef>
            </a:pPr>
            <a:r>
              <a:rPr lang="en-US" sz="2400" kern="1200" dirty="0">
                <a:latin typeface="Book Antiqua" pitchFamily="18" charset="0"/>
                <a:ea typeface="ＭＳ Ｐゴシック" charset="-128"/>
                <a:cs typeface="+mn-cs"/>
              </a:rPr>
              <a:t>Eliminating waste and non-value-added activities</a:t>
            </a:r>
          </a:p>
          <a:p>
            <a:pPr lvl="1" eaLnBrk="0" hangingPunct="0">
              <a:spcBef>
                <a:spcPct val="0"/>
              </a:spcBef>
            </a:pPr>
            <a:r>
              <a:rPr lang="en-US" sz="2200" kern="1200" dirty="0">
                <a:latin typeface="Book Antiqua" pitchFamily="18" charset="0"/>
                <a:ea typeface="ＭＳ Ｐゴシック" charset="-128"/>
                <a:cs typeface="+mn-cs"/>
              </a:rPr>
              <a:t>Waste on Flow Units- longer flow time</a:t>
            </a:r>
          </a:p>
          <a:p>
            <a:pPr lvl="1" eaLnBrk="0" hangingPunct="0">
              <a:spcBef>
                <a:spcPct val="0"/>
              </a:spcBef>
            </a:pPr>
            <a:r>
              <a:rPr lang="en-US" sz="2200" kern="1200" dirty="0">
                <a:latin typeface="Book Antiqua" pitchFamily="18" charset="0"/>
                <a:ea typeface="ＭＳ Ｐゴシック" charset="-128"/>
                <a:cs typeface="+mn-cs"/>
              </a:rPr>
              <a:t>Waste on Resources- lost of capacity</a:t>
            </a:r>
          </a:p>
          <a:p>
            <a:pPr eaLnBrk="0" hangingPunct="0">
              <a:spcBef>
                <a:spcPct val="0"/>
              </a:spcBef>
            </a:pPr>
            <a:r>
              <a:rPr lang="en-US" sz="2400" kern="1200" dirty="0">
                <a:latin typeface="Book Antiqua" pitchFamily="18" charset="0"/>
                <a:ea typeface="ＭＳ Ｐゴシック" charset="-128"/>
                <a:cs typeface="+mn-cs"/>
              </a:rPr>
              <a:t>These will lead to </a:t>
            </a:r>
            <a:r>
              <a:rPr lang="en-US" sz="2400" kern="1200" dirty="0">
                <a:latin typeface="Book Antiqua" pitchFamily="18" charset="0"/>
                <a:ea typeface="ＭＳ Ｐゴシック" charset="-128"/>
                <a:cs typeface="+mn-cs"/>
                <a:sym typeface="Symbol" panose="05050102010706020507" pitchFamily="18" charset="2"/>
              </a:rPr>
              <a:t></a:t>
            </a:r>
            <a:r>
              <a:rPr lang="en-US" sz="2400" kern="1200" dirty="0">
                <a:latin typeface="Book Antiqua" pitchFamily="18" charset="0"/>
                <a:ea typeface="ＭＳ Ｐゴシック" charset="-128"/>
                <a:cs typeface="+mn-cs"/>
              </a:rPr>
              <a:t>cost (</a:t>
            </a:r>
            <a:r>
              <a:rPr lang="en-US" sz="2200" kern="1200" dirty="0">
                <a:latin typeface="Book Antiqua" pitchFamily="18" charset="0"/>
                <a:ea typeface="ＭＳ Ｐゴシック" charset="-128"/>
                <a:sym typeface="Symbol" panose="05050102010706020507" pitchFamily="18" charset="2"/>
              </a:rPr>
              <a:t></a:t>
            </a:r>
            <a:r>
              <a:rPr lang="en-US" sz="2400" kern="1200" dirty="0">
                <a:latin typeface="Book Antiqua" pitchFamily="18" charset="0"/>
                <a:ea typeface="ＭＳ Ｐゴシック" charset="-128"/>
                <a:cs typeface="+mn-cs"/>
              </a:rPr>
              <a:t>efficiency), </a:t>
            </a:r>
            <a:r>
              <a:rPr lang="en-US" sz="2400" kern="1200" dirty="0">
                <a:latin typeface="Book Antiqua" pitchFamily="18" charset="0"/>
                <a:ea typeface="ＭＳ Ｐゴシック" charset="-128"/>
                <a:cs typeface="+mn-cs"/>
                <a:sym typeface="Symbol" panose="05050102010706020507" pitchFamily="18" charset="2"/>
              </a:rPr>
              <a:t></a:t>
            </a:r>
            <a:r>
              <a:rPr lang="en-US" sz="2400" kern="1200" dirty="0">
                <a:latin typeface="Book Antiqua" pitchFamily="18" charset="0"/>
                <a:ea typeface="ＭＳ Ｐゴシック" charset="-128"/>
                <a:cs typeface="+mn-cs"/>
              </a:rPr>
              <a:t>quality, </a:t>
            </a:r>
            <a:r>
              <a:rPr lang="en-US" sz="2400" kern="1200" dirty="0">
                <a:latin typeface="Book Antiqua" pitchFamily="18" charset="0"/>
                <a:ea typeface="ＭＳ Ｐゴシック" charset="-128"/>
                <a:sym typeface="Symbol" panose="05050102010706020507" pitchFamily="18" charset="2"/>
              </a:rPr>
              <a:t></a:t>
            </a:r>
            <a:r>
              <a:rPr lang="en-US" sz="2400" kern="1200" dirty="0">
                <a:latin typeface="Book Antiqua" pitchFamily="18" charset="0"/>
                <a:ea typeface="ＭＳ Ｐゴシック" charset="-128"/>
                <a:cs typeface="+mn-cs"/>
              </a:rPr>
              <a:t>flow time (</a:t>
            </a:r>
            <a:r>
              <a:rPr lang="en-US" sz="2400" kern="1200" dirty="0">
                <a:latin typeface="Book Antiqua" pitchFamily="18" charset="0"/>
                <a:ea typeface="ＭＳ Ｐゴシック" charset="-128"/>
                <a:cs typeface="+mn-cs"/>
                <a:sym typeface="Symbol" panose="05050102010706020507" pitchFamily="18" charset="2"/>
              </a:rPr>
              <a:t>quick </a:t>
            </a:r>
            <a:r>
              <a:rPr lang="en-US" sz="2400" kern="1200" dirty="0">
                <a:latin typeface="Book Antiqua" pitchFamily="18" charset="0"/>
                <a:ea typeface="ＭＳ Ｐゴシック" charset="-128"/>
                <a:cs typeface="+mn-cs"/>
              </a:rPr>
              <a:t>response time,</a:t>
            </a:r>
            <a:r>
              <a:rPr lang="en-US" sz="2400" kern="1200" dirty="0">
                <a:latin typeface="Book Antiqua" pitchFamily="18" charset="0"/>
                <a:ea typeface="ＭＳ Ｐゴシック" charset="-128"/>
                <a:sym typeface="Symbol" panose="05050102010706020507" pitchFamily="18" charset="2"/>
              </a:rPr>
              <a:t> days of supply</a:t>
            </a:r>
            <a:r>
              <a:rPr lang="en-US" sz="2400" kern="1200" dirty="0">
                <a:latin typeface="Book Antiqua" pitchFamily="18" charset="0"/>
                <a:ea typeface="ＭＳ Ｐゴシック" charset="-128"/>
                <a:cs typeface="+mn-cs"/>
              </a:rPr>
              <a:t>), and </a:t>
            </a:r>
            <a:r>
              <a:rPr lang="en-US" sz="2400" kern="1200" dirty="0">
                <a:latin typeface="Book Antiqua" pitchFamily="18" charset="0"/>
                <a:ea typeface="ＭＳ Ｐゴシック" charset="-128"/>
                <a:sym typeface="Symbol" panose="05050102010706020507" pitchFamily="18" charset="2"/>
              </a:rPr>
              <a:t></a:t>
            </a:r>
            <a:r>
              <a:rPr lang="en-US" sz="2400" kern="1200" dirty="0">
                <a:latin typeface="Book Antiqua" pitchFamily="18" charset="0"/>
                <a:ea typeface="ＭＳ Ｐゴシック" charset="-128"/>
                <a:cs typeface="+mn-cs"/>
              </a:rPr>
              <a:t>flexibility.</a:t>
            </a:r>
          </a:p>
        </p:txBody>
      </p:sp>
    </p:spTree>
    <p:extLst>
      <p:ext uri="{BB962C8B-B14F-4D97-AF65-F5344CB8AC3E}">
        <p14:creationId xmlns:p14="http://schemas.microsoft.com/office/powerpoint/2010/main" val="307987399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0264"/>
            <a:ext cx="12192000" cy="838200"/>
          </a:xfrm>
        </p:spPr>
        <p:txBody>
          <a:bodyPr/>
          <a:lstStyle/>
          <a:p>
            <a:r>
              <a:rPr lang="en-US" dirty="0"/>
              <a:t>Reduce Variability</a:t>
            </a:r>
          </a:p>
        </p:txBody>
      </p:sp>
      <mc:AlternateContent xmlns:mc="http://schemas.openxmlformats.org/markup-compatibility/2006">
        <mc:Choice xmlns:a14="http://schemas.microsoft.com/office/drawing/2010/main" Requires="a14">
          <p:sp>
            <p:nvSpPr>
              <p:cNvPr id="4" name="Content Placeholder 1">
                <a:extLst>
                  <a:ext uri="{FF2B5EF4-FFF2-40B4-BE49-F238E27FC236}">
                    <a16:creationId xmlns:a16="http://schemas.microsoft.com/office/drawing/2014/main" id="{068656EF-B90E-45AF-BB83-293E56AD37DB}"/>
                  </a:ext>
                </a:extLst>
              </p:cNvPr>
              <p:cNvSpPr>
                <a:spLocks noGrp="1"/>
              </p:cNvSpPr>
              <p:nvPr>
                <p:ph idx="1"/>
              </p:nvPr>
            </p:nvSpPr>
            <p:spPr>
              <a:xfrm>
                <a:off x="28920" y="819416"/>
                <a:ext cx="12171218" cy="4530725"/>
              </a:xfrm>
            </p:spPr>
            <p:txBody>
              <a:bodyPr/>
              <a:lstStyle/>
              <a:p>
                <a:pPr eaLnBrk="0" hangingPunct="0">
                  <a:spcBef>
                    <a:spcPct val="0"/>
                  </a:spcBef>
                </a:pP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𝐼</m:t>
                        </m:r>
                      </m:e>
                      <m:sub>
                        <m:r>
                          <a:rPr lang="en-US" sz="2400" i="1">
                            <a:latin typeface="Cambria Math" panose="02040503050406030204" pitchFamily="18" charset="0"/>
                          </a:rPr>
                          <m:t>𝑖</m:t>
                        </m:r>
                      </m:sub>
                    </m:sSub>
                    <m:r>
                      <a:rPr lang="en-US" sz="2400" i="1">
                        <a:latin typeface="Cambria Math" panose="02040503050406030204" pitchFamily="18"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1">
                                <a:latin typeface="Cambria Math" panose="02040503050406030204" pitchFamily="18" charset="0"/>
                              </a:rPr>
                              <m:t>𝑈</m:t>
                            </m:r>
                          </m:e>
                          <m:sup>
                            <m:rad>
                              <m:radPr>
                                <m:degHide m:val="on"/>
                                <m:ctrlPr>
                                  <a:rPr lang="en-US" sz="2400" i="1">
                                    <a:latin typeface="Cambria Math" panose="02040503050406030204" pitchFamily="18" charset="0"/>
                                  </a:rPr>
                                </m:ctrlPr>
                              </m:radPr>
                              <m:deg/>
                              <m:e>
                                <m:r>
                                  <a:rPr lang="en-US" sz="2400" i="1">
                                    <a:latin typeface="Cambria Math" panose="02040503050406030204" pitchFamily="18" charset="0"/>
                                  </a:rPr>
                                  <m:t>2</m:t>
                                </m:r>
                                <m:d>
                                  <m:dPr>
                                    <m:ctrlPr>
                                      <a:rPr lang="en-US" sz="2400" i="1">
                                        <a:latin typeface="Cambria Math" panose="02040503050406030204" pitchFamily="18" charset="0"/>
                                      </a:rPr>
                                    </m:ctrlPr>
                                  </m:dPr>
                                  <m:e>
                                    <m:r>
                                      <a:rPr lang="en-US" sz="2400" i="1">
                                        <a:latin typeface="Cambria Math" panose="02040503050406030204" pitchFamily="18" charset="0"/>
                                      </a:rPr>
                                      <m:t>𝑐</m:t>
                                    </m:r>
                                    <m:r>
                                      <a:rPr lang="en-US" sz="2400" i="1">
                                        <a:latin typeface="Cambria Math" panose="02040503050406030204" pitchFamily="18" charset="0"/>
                                      </a:rPr>
                                      <m:t>+1</m:t>
                                    </m:r>
                                  </m:e>
                                </m:d>
                              </m:e>
                            </m:rad>
                          </m:sup>
                        </m:sSup>
                      </m:num>
                      <m:den>
                        <m:d>
                          <m:dPr>
                            <m:ctrlPr>
                              <a:rPr lang="en-US" sz="2400" i="1">
                                <a:latin typeface="Cambria Math" panose="02040503050406030204" pitchFamily="18" charset="0"/>
                              </a:rPr>
                            </m:ctrlPr>
                          </m:dPr>
                          <m:e>
                            <m:r>
                              <a:rPr lang="en-US" sz="2400" i="1">
                                <a:latin typeface="Cambria Math" panose="02040503050406030204" pitchFamily="18" charset="0"/>
                              </a:rPr>
                              <m:t>1−</m:t>
                            </m:r>
                            <m:r>
                              <a:rPr lang="en-US" sz="2400" i="1">
                                <a:latin typeface="Cambria Math" panose="02040503050406030204" pitchFamily="18" charset="0"/>
                              </a:rPr>
                              <m:t>𝑈</m:t>
                            </m:r>
                          </m:e>
                        </m:d>
                      </m:den>
                    </m:f>
                    <m:r>
                      <a:rPr lang="en-US" sz="2400" i="1">
                        <a:latin typeface="Cambria Math" panose="02040503050406030204" pitchFamily="18" charset="0"/>
                        <a:ea typeface="Cambria Math" panose="02040503050406030204" pitchFamily="18"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1">
                                <a:latin typeface="Cambria Math" panose="02040503050406030204" pitchFamily="18" charset="0"/>
                              </a:rPr>
                              <m:t>(</m:t>
                            </m:r>
                            <m:r>
                              <a:rPr lang="en-US" sz="2400" i="1">
                                <a:latin typeface="Cambria Math" panose="02040503050406030204" pitchFamily="18" charset="0"/>
                              </a:rPr>
                              <m:t>𝐶𝑎</m:t>
                            </m:r>
                          </m:e>
                          <m:sup>
                            <m:r>
                              <a:rPr lang="en-US" sz="2400" i="1">
                                <a:latin typeface="Cambria Math" panose="02040503050406030204" pitchFamily="18" charset="0"/>
                              </a:rPr>
                              <m:t>2</m:t>
                            </m:r>
                          </m:sup>
                        </m:sSup>
                        <m:sSup>
                          <m:sSupPr>
                            <m:ctrlPr>
                              <a:rPr lang="en-US" sz="2400" i="1">
                                <a:latin typeface="Cambria Math" panose="02040503050406030204" pitchFamily="18" charset="0"/>
                              </a:rPr>
                            </m:ctrlPr>
                          </m:sSupPr>
                          <m:e>
                            <m:r>
                              <a:rPr lang="en-US" sz="2400" i="1">
                                <a:latin typeface="Cambria Math" panose="02040503050406030204" pitchFamily="18" charset="0"/>
                              </a:rPr>
                              <m:t>+</m:t>
                            </m:r>
                            <m:r>
                              <a:rPr lang="en-US" sz="2400" i="1">
                                <a:latin typeface="Cambria Math" panose="02040503050406030204" pitchFamily="18" charset="0"/>
                              </a:rPr>
                              <m:t>𝐶𝑝</m:t>
                            </m:r>
                          </m:e>
                          <m:sup>
                            <m:r>
                              <a:rPr lang="en-US" sz="2400" i="1">
                                <a:latin typeface="Cambria Math" panose="02040503050406030204" pitchFamily="18" charset="0"/>
                              </a:rPr>
                              <m:t>2</m:t>
                            </m:r>
                          </m:sup>
                        </m:sSup>
                        <m:r>
                          <a:rPr lang="en-US" sz="2400" i="1">
                            <a:latin typeface="Cambria Math" panose="02040503050406030204" pitchFamily="18" charset="0"/>
                          </a:rPr>
                          <m:t>)</m:t>
                        </m:r>
                      </m:num>
                      <m:den>
                        <m:r>
                          <a:rPr lang="en-US" sz="2400" i="1">
                            <a:latin typeface="Cambria Math" panose="02040503050406030204" pitchFamily="18" charset="0"/>
                          </a:rPr>
                          <m:t>2</m:t>
                        </m:r>
                      </m:den>
                    </m:f>
                  </m:oMath>
                </a14:m>
                <a:r>
                  <a:rPr lang="en-US" sz="2400" kern="1200" dirty="0">
                    <a:latin typeface="Book Antiqua" pitchFamily="18" charset="0"/>
                    <a:ea typeface="ＭＳ Ｐゴシック" charset="-128"/>
                    <a:cs typeface="+mn-cs"/>
                  </a:rPr>
                  <a:t> = </a:t>
                </a:r>
                <a:r>
                  <a:rPr lang="en-US" sz="2400" kern="1200" dirty="0" err="1">
                    <a:latin typeface="Book Antiqua" pitchFamily="18" charset="0"/>
                    <a:ea typeface="ＭＳ Ｐゴシック" charset="-128"/>
                    <a:cs typeface="+mn-cs"/>
                  </a:rPr>
                  <a:t>Upart</a:t>
                </a:r>
                <a:r>
                  <a:rPr lang="en-US" sz="2400" kern="1200" dirty="0" err="1">
                    <a:latin typeface="Book Antiqua" pitchFamily="18" charset="0"/>
                    <a:ea typeface="ＭＳ Ｐゴシック" charset="-128"/>
                    <a:cs typeface="+mn-cs"/>
                    <a:sym typeface="Symbol" panose="05050102010706020507" pitchFamily="18" charset="2"/>
                  </a:rPr>
                  <a:t>Vpart</a:t>
                </a:r>
                <a:endParaRPr lang="en-US" sz="2400" kern="1200" dirty="0">
                  <a:latin typeface="Book Antiqua" pitchFamily="18" charset="0"/>
                  <a:ea typeface="ＭＳ Ｐゴシック" charset="-128"/>
                  <a:cs typeface="+mn-cs"/>
                  <a:sym typeface="Symbol" panose="05050102010706020507" pitchFamily="18" charset="2"/>
                </a:endParaRPr>
              </a:p>
              <a:p>
                <a:pPr eaLnBrk="0" hangingPunct="0">
                  <a:spcBef>
                    <a:spcPct val="0"/>
                  </a:spcBef>
                </a:pPr>
                <a:r>
                  <a:rPr lang="en-US" sz="2400" kern="1200" dirty="0" err="1">
                    <a:latin typeface="Book Antiqua" pitchFamily="18" charset="0"/>
                    <a:ea typeface="ＭＳ Ｐゴシック" charset="-128"/>
                    <a:cs typeface="+mn-cs"/>
                    <a:sym typeface="Symbol" panose="05050102010706020507" pitchFamily="18" charset="2"/>
                  </a:rPr>
                  <a:t>RTi</a:t>
                </a:r>
                <a:r>
                  <a:rPr lang="en-US" sz="2400" kern="1200" dirty="0">
                    <a:latin typeface="Book Antiqua" pitchFamily="18" charset="0"/>
                    <a:ea typeface="ＭＳ Ｐゴシック" charset="-128"/>
                    <a:cs typeface="+mn-cs"/>
                    <a:sym typeface="Symbol" panose="05050102010706020507" pitchFamily="18" charset="2"/>
                  </a:rPr>
                  <a:t>=Ii </a:t>
                </a:r>
                <a:r>
                  <a:rPr lang="en-US" sz="2400" kern="1200" dirty="0">
                    <a:latin typeface="Book Antiqua" pitchFamily="18" charset="0"/>
                    <a:ea typeface="ＭＳ Ｐゴシック" charset="-128"/>
                    <a:cs typeface="+mn-cs"/>
                    <a:sym typeface="Wingdings" panose="05000000000000000000" pitchFamily="2" charset="2"/>
                  </a:rPr>
                  <a:t></a:t>
                </a:r>
                <a:r>
                  <a:rPr lang="en-US" sz="2400" kern="1200" dirty="0">
                    <a:latin typeface="Book Antiqua" pitchFamily="18" charset="0"/>
                    <a:ea typeface="ＭＳ Ｐゴシック" charset="-128"/>
                    <a:cs typeface="+mn-cs"/>
                    <a:sym typeface="Symbol" panose="05050102010706020507" pitchFamily="18" charset="2"/>
                  </a:rPr>
                  <a:t> </a:t>
                </a:r>
                <a:r>
                  <a:rPr lang="en-US" sz="2400" kern="1200" dirty="0" err="1">
                    <a:latin typeface="Book Antiqua" pitchFamily="18" charset="0"/>
                    <a:ea typeface="ＭＳ Ｐゴシック" charset="-128"/>
                    <a:cs typeface="+mn-cs"/>
                    <a:sym typeface="Symbol" panose="05050102010706020507" pitchFamily="18" charset="2"/>
                  </a:rPr>
                  <a:t>RTi</a:t>
                </a:r>
                <a:r>
                  <a:rPr lang="en-US" sz="2400" kern="1200" dirty="0">
                    <a:latin typeface="Book Antiqua" pitchFamily="18" charset="0"/>
                    <a:ea typeface="ＭＳ Ｐゴシック" charset="-128"/>
                    <a:cs typeface="+mn-cs"/>
                    <a:sym typeface="Symbol" panose="05050102010706020507" pitchFamily="18" charset="2"/>
                  </a:rPr>
                  <a:t>=</a:t>
                </a:r>
                <a:r>
                  <a:rPr lang="en-US" sz="2400" kern="1200" dirty="0">
                    <a:latin typeface="Book Antiqua" pitchFamily="18" charset="0"/>
                    <a:ea typeface="ＭＳ Ｐゴシック" charset="-128"/>
                  </a:rPr>
                  <a:t> </a:t>
                </a:r>
                <a:r>
                  <a:rPr lang="en-US" sz="2400" kern="1200" dirty="0" err="1">
                    <a:latin typeface="Book Antiqua" pitchFamily="18" charset="0"/>
                    <a:ea typeface="ＭＳ Ｐゴシック" charset="-128"/>
                  </a:rPr>
                  <a:t>Upart</a:t>
                </a:r>
                <a:r>
                  <a:rPr lang="en-US" sz="2400" kern="1200" dirty="0" err="1">
                    <a:latin typeface="Book Antiqua" pitchFamily="18" charset="0"/>
                    <a:ea typeface="ＭＳ Ｐゴシック" charset="-128"/>
                    <a:sym typeface="Symbol" panose="05050102010706020507" pitchFamily="18" charset="2"/>
                  </a:rPr>
                  <a:t>Vpart</a:t>
                </a:r>
                <a:r>
                  <a:rPr lang="en-US" sz="2400" kern="1200" dirty="0">
                    <a:latin typeface="Book Antiqua" pitchFamily="18" charset="0"/>
                    <a:ea typeface="ＭＳ Ｐゴシック" charset="-128"/>
                    <a:sym typeface="Symbol" panose="05050102010706020507" pitchFamily="18" charset="2"/>
                  </a:rPr>
                  <a:t> </a:t>
                </a:r>
              </a:p>
              <a:p>
                <a:pPr eaLnBrk="0" hangingPunct="0">
                  <a:spcBef>
                    <a:spcPct val="0"/>
                  </a:spcBef>
                </a:pPr>
                <a:r>
                  <a:rPr lang="en-US" sz="2400" kern="1200" dirty="0">
                    <a:latin typeface="Book Antiqua" pitchFamily="18" charset="0"/>
                    <a:ea typeface="ＭＳ Ｐゴシック" charset="-128"/>
                    <a:cs typeface="+mn-cs"/>
                    <a:sym typeface="Symbol" panose="05050102010706020507" pitchFamily="18" charset="2"/>
                  </a:rPr>
                  <a:t>Ti=</a:t>
                </a:r>
                <a:r>
                  <a:rPr lang="en-US" sz="2400" kern="1200" dirty="0">
                    <a:latin typeface="Book Antiqua" pitchFamily="18" charset="0"/>
                    <a:ea typeface="ＭＳ Ｐゴシック" charset="-128"/>
                  </a:rPr>
                  <a:t> </a:t>
                </a:r>
                <a:r>
                  <a:rPr lang="en-US" sz="2400" kern="1200" dirty="0" err="1">
                    <a:latin typeface="Book Antiqua" pitchFamily="18" charset="0"/>
                    <a:ea typeface="ＭＳ Ｐゴシック" charset="-128"/>
                  </a:rPr>
                  <a:t>Upart</a:t>
                </a:r>
                <a:r>
                  <a:rPr lang="en-US" sz="2400" kern="1200" dirty="0" err="1">
                    <a:latin typeface="Book Antiqua" pitchFamily="18" charset="0"/>
                    <a:ea typeface="ＭＳ Ｐゴシック" charset="-128"/>
                    <a:sym typeface="Symbol" panose="05050102010706020507" pitchFamily="18" charset="2"/>
                  </a:rPr>
                  <a:t>Vpart</a:t>
                </a:r>
                <a:r>
                  <a:rPr lang="en-US" sz="2400" kern="1200" dirty="0">
                    <a:latin typeface="Book Antiqua" pitchFamily="18" charset="0"/>
                    <a:ea typeface="ＭＳ Ｐゴシック" charset="-128"/>
                    <a:sym typeface="Symbol" panose="05050102010706020507" pitchFamily="18" charset="2"/>
                  </a:rPr>
                  <a:t>/R</a:t>
                </a:r>
              </a:p>
              <a:p>
                <a:pPr eaLnBrk="0" hangingPunct="0">
                  <a:spcBef>
                    <a:spcPct val="0"/>
                  </a:spcBef>
                </a:pPr>
                <a:r>
                  <a:rPr lang="en-US" sz="2400" kern="1200" dirty="0">
                    <a:latin typeface="Book Antiqua" pitchFamily="18" charset="0"/>
                    <a:ea typeface="ＭＳ Ｐゴシック" charset="-128"/>
                    <a:cs typeface="+mn-cs"/>
                    <a:sym typeface="Symbol" panose="05050102010706020507" pitchFamily="18" charset="2"/>
                  </a:rPr>
                  <a:t>U=R/Rp </a:t>
                </a:r>
                <a:r>
                  <a:rPr lang="en-US" sz="2400" kern="1200" dirty="0">
                    <a:latin typeface="Book Antiqua" pitchFamily="18" charset="0"/>
                    <a:ea typeface="ＭＳ Ｐゴシック" charset="-128"/>
                    <a:cs typeface="+mn-cs"/>
                    <a:sym typeface="Wingdings" panose="05000000000000000000" pitchFamily="2" charset="2"/>
                  </a:rPr>
                  <a:t></a:t>
                </a:r>
                <a:r>
                  <a:rPr lang="en-US" sz="2400" kern="1200" dirty="0">
                    <a:latin typeface="Book Antiqua" pitchFamily="18" charset="0"/>
                    <a:ea typeface="ＭＳ Ｐゴシック" charset="-128"/>
                    <a:cs typeface="+mn-cs"/>
                    <a:sym typeface="Symbol" panose="05050102010706020507" pitchFamily="18" charset="2"/>
                  </a:rPr>
                  <a:t> R=</a:t>
                </a:r>
                <a:r>
                  <a:rPr lang="en-US" sz="2400" kern="1200" dirty="0" err="1">
                    <a:latin typeface="Book Antiqua" pitchFamily="18" charset="0"/>
                    <a:ea typeface="ＭＳ Ｐゴシック" charset="-128"/>
                    <a:cs typeface="+mn-cs"/>
                    <a:sym typeface="Symbol" panose="05050102010706020507" pitchFamily="18" charset="2"/>
                  </a:rPr>
                  <a:t>URp</a:t>
                </a:r>
                <a:r>
                  <a:rPr lang="en-US" sz="2400" kern="1200" dirty="0">
                    <a:latin typeface="Book Antiqua" pitchFamily="18" charset="0"/>
                    <a:ea typeface="ＭＳ Ｐゴシック" charset="-128"/>
                    <a:cs typeface="+mn-cs"/>
                    <a:sym typeface="Wingdings" panose="05000000000000000000" pitchFamily="2" charset="2"/>
                  </a:rPr>
                  <a:t></a:t>
                </a:r>
                <a:r>
                  <a:rPr lang="en-US" sz="2400" kern="1200" dirty="0">
                    <a:latin typeface="Book Antiqua" pitchFamily="18" charset="0"/>
                    <a:ea typeface="ＭＳ Ｐゴシック" charset="-128"/>
                    <a:cs typeface="+mn-cs"/>
                    <a:sym typeface="Symbol" panose="05050102010706020507" pitchFamily="18" charset="2"/>
                  </a:rPr>
                  <a:t> </a:t>
                </a:r>
                <a:r>
                  <a:rPr lang="en-US" sz="2400" kern="1200" dirty="0" err="1">
                    <a:latin typeface="Book Antiqua" pitchFamily="18" charset="0"/>
                    <a:ea typeface="ＭＳ Ｐゴシック" charset="-128"/>
                    <a:cs typeface="+mn-cs"/>
                    <a:sym typeface="Symbol" panose="05050102010706020507" pitchFamily="18" charset="2"/>
                  </a:rPr>
                  <a:t>Uc</a:t>
                </a:r>
                <a:r>
                  <a:rPr lang="en-US" sz="2400" kern="1200" dirty="0">
                    <a:latin typeface="Book Antiqua" pitchFamily="18" charset="0"/>
                    <a:ea typeface="ＭＳ Ｐゴシック" charset="-128"/>
                    <a:cs typeface="+mn-cs"/>
                    <a:sym typeface="Symbol" panose="05050102010706020507" pitchFamily="18" charset="2"/>
                  </a:rPr>
                  <a:t>/Tp</a:t>
                </a:r>
              </a:p>
              <a:p>
                <a:pPr eaLnBrk="0" hangingPunct="0">
                  <a:spcBef>
                    <a:spcPct val="0"/>
                  </a:spcBef>
                </a:pPr>
                <a:r>
                  <a:rPr lang="en-US" sz="2400" kern="1200" dirty="0">
                    <a:latin typeface="Book Antiqua" pitchFamily="18" charset="0"/>
                    <a:ea typeface="ＭＳ Ｐゴシック" charset="-128"/>
                    <a:cs typeface="+mn-cs"/>
                    <a:sym typeface="Symbol" panose="05050102010706020507" pitchFamily="18" charset="2"/>
                  </a:rPr>
                  <a:t>Ti=(</a:t>
                </a:r>
                <a:r>
                  <a:rPr lang="en-US" sz="2400" kern="1200" dirty="0" err="1">
                    <a:latin typeface="Book Antiqua" pitchFamily="18" charset="0"/>
                    <a:ea typeface="ＭＳ Ｐゴシック" charset="-128"/>
                  </a:rPr>
                  <a:t>Upart</a:t>
                </a:r>
                <a:r>
                  <a:rPr lang="en-US" sz="2400" kern="1200" dirty="0" err="1">
                    <a:latin typeface="Book Antiqua" pitchFamily="18" charset="0"/>
                    <a:ea typeface="ＭＳ Ｐゴシック" charset="-128"/>
                    <a:sym typeface="Symbol" panose="05050102010706020507" pitchFamily="18" charset="2"/>
                  </a:rPr>
                  <a:t>Vpart</a:t>
                </a:r>
                <a:r>
                  <a:rPr lang="en-US" sz="2400" kern="1200" dirty="0">
                    <a:latin typeface="Book Antiqua" pitchFamily="18" charset="0"/>
                    <a:ea typeface="ＭＳ Ｐゴシック" charset="-128"/>
                    <a:sym typeface="Symbol" panose="05050102010706020507" pitchFamily="18" charset="2"/>
                  </a:rPr>
                  <a:t>)/(</a:t>
                </a:r>
                <a:r>
                  <a:rPr lang="en-US" sz="2400" kern="1200" dirty="0" err="1">
                    <a:latin typeface="Book Antiqua" pitchFamily="18" charset="0"/>
                    <a:ea typeface="ＭＳ Ｐゴシック" charset="-128"/>
                    <a:sym typeface="Symbol" panose="05050102010706020507" pitchFamily="18" charset="2"/>
                  </a:rPr>
                  <a:t>Uc</a:t>
                </a:r>
                <a:r>
                  <a:rPr lang="en-US" sz="2400" kern="1200" dirty="0">
                    <a:latin typeface="Book Antiqua" pitchFamily="18" charset="0"/>
                    <a:ea typeface="ＭＳ Ｐゴシック" charset="-128"/>
                    <a:sym typeface="Symbol" panose="05050102010706020507" pitchFamily="18" charset="2"/>
                  </a:rPr>
                  <a:t>/Tp)</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Ti=</a:t>
                </a:r>
                <a:r>
                  <a:rPr lang="en-US" sz="2400" kern="1200" dirty="0" err="1">
                    <a:latin typeface="Book Antiqua" pitchFamily="18" charset="0"/>
                    <a:ea typeface="ＭＳ Ｐゴシック" charset="-128"/>
                  </a:rPr>
                  <a:t>Upart</a:t>
                </a:r>
                <a:r>
                  <a:rPr lang="en-US" sz="2400" kern="1200" dirty="0" err="1">
                    <a:latin typeface="Book Antiqua" pitchFamily="18" charset="0"/>
                    <a:ea typeface="ＭＳ Ｐゴシック" charset="-128"/>
                    <a:sym typeface="Symbol" panose="05050102010706020507" pitchFamily="18" charset="2"/>
                  </a:rPr>
                  <a:t>Vpart</a:t>
                </a:r>
                <a:r>
                  <a:rPr lang="en-US" sz="2400" kern="1200" dirty="0">
                    <a:latin typeface="Book Antiqua" pitchFamily="18" charset="0"/>
                    <a:ea typeface="ＭＳ Ｐゴシック" charset="-128"/>
                    <a:sym typeface="Symbol" panose="05050102010706020507" pitchFamily="18" charset="2"/>
                  </a:rPr>
                  <a:t>  Tp/</a:t>
                </a:r>
                <a:r>
                  <a:rPr lang="en-US" sz="2400" kern="1200" dirty="0" err="1">
                    <a:latin typeface="Book Antiqua" pitchFamily="18" charset="0"/>
                    <a:ea typeface="ＭＳ Ｐゴシック" charset="-128"/>
                    <a:sym typeface="Symbol" panose="05050102010706020507" pitchFamily="18" charset="2"/>
                  </a:rPr>
                  <a:t>Uc</a:t>
                </a:r>
                <a:endParaRPr lang="en-US" sz="2400" kern="1200" dirty="0">
                  <a:latin typeface="Book Antiqua" pitchFamily="18" charset="0"/>
                  <a:ea typeface="ＭＳ Ｐゴシック" charset="-128"/>
                  <a:sym typeface="Symbol" panose="05050102010706020507" pitchFamily="18" charset="2"/>
                </a:endParaRP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Ti=</a:t>
                </a:r>
                <a:r>
                  <a:rPr lang="en-US" sz="2400" kern="1200" dirty="0" err="1">
                    <a:latin typeface="Book Antiqua" pitchFamily="18" charset="0"/>
                    <a:ea typeface="ＭＳ Ｐゴシック" charset="-128"/>
                  </a:rPr>
                  <a:t>Upart</a:t>
                </a:r>
                <a:r>
                  <a:rPr lang="en-US" sz="2400" kern="1200" dirty="0" err="1">
                    <a:latin typeface="Book Antiqua" pitchFamily="18" charset="0"/>
                    <a:ea typeface="ＭＳ Ｐゴシック" charset="-128"/>
                    <a:sym typeface="Symbol" panose="05050102010706020507" pitchFamily="18" charset="2"/>
                  </a:rPr>
                  <a:t>Vpart</a:t>
                </a:r>
                <a:r>
                  <a:rPr lang="en-US" sz="2400" kern="1200" dirty="0">
                    <a:latin typeface="Book Antiqua" pitchFamily="18" charset="0"/>
                    <a:ea typeface="ＭＳ Ｐゴシック" charset="-128"/>
                    <a:sym typeface="Symbol" panose="05050102010706020507" pitchFamily="18" charset="2"/>
                  </a:rPr>
                  <a:t>  </a:t>
                </a:r>
                <a:r>
                  <a:rPr lang="en-US" sz="2400" kern="1200" dirty="0" err="1">
                    <a:latin typeface="Book Antiqua" pitchFamily="18" charset="0"/>
                    <a:ea typeface="ＭＳ Ｐゴシック" charset="-128"/>
                    <a:sym typeface="Symbol" panose="05050102010706020507" pitchFamily="18" charset="2"/>
                  </a:rPr>
                  <a:t>Tpart</a:t>
                </a:r>
                <a:endParaRPr lang="en-US" sz="2400" kern="1200" dirty="0">
                  <a:latin typeface="Book Antiqua" pitchFamily="18" charset="0"/>
                  <a:ea typeface="ＭＳ Ｐゴシック" charset="-128"/>
                  <a:sym typeface="Symbol" panose="05050102010706020507" pitchFamily="18" charset="2"/>
                </a:endParaRP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Variability increases </a:t>
                </a:r>
                <a:r>
                  <a:rPr lang="en-US" sz="2400" b="1" kern="1200" dirty="0">
                    <a:solidFill>
                      <a:srgbClr val="A50023"/>
                    </a:solidFill>
                    <a:latin typeface="Book Antiqua" pitchFamily="18" charset="0"/>
                    <a:ea typeface="ＭＳ Ｐゴシック" charset="-128"/>
                    <a:sym typeface="Symbol" panose="05050102010706020507" pitchFamily="18" charset="2"/>
                  </a:rPr>
                  <a:t>Inventory and Flow-Time</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Variability also perish </a:t>
                </a:r>
                <a:r>
                  <a:rPr lang="en-US" sz="2400" b="1" kern="1200" dirty="0">
                    <a:solidFill>
                      <a:srgbClr val="A50023"/>
                    </a:solidFill>
                    <a:latin typeface="Book Antiqua" pitchFamily="18" charset="0"/>
                    <a:ea typeface="ＭＳ Ｐゴシック" charset="-128"/>
                    <a:sym typeface="Symbol" panose="05050102010706020507" pitchFamily="18" charset="2"/>
                  </a:rPr>
                  <a:t>Capacity</a:t>
                </a:r>
                <a:r>
                  <a:rPr lang="en-US" sz="2400" kern="1200" dirty="0">
                    <a:latin typeface="Book Antiqua" pitchFamily="18" charset="0"/>
                    <a:ea typeface="ＭＳ Ｐゴシック" charset="-128"/>
                    <a:sym typeface="Symbol" panose="05050102010706020507" pitchFamily="18" charset="2"/>
                  </a:rPr>
                  <a:t>. The resource is available but the flow unit is not there.</a:t>
                </a:r>
              </a:p>
              <a:p>
                <a:pPr eaLnBrk="0" hangingPunct="0">
                  <a:spcBef>
                    <a:spcPct val="0"/>
                  </a:spcBef>
                </a:pPr>
                <a:endParaRPr lang="en-US" sz="2400" kern="1200" dirty="0">
                  <a:latin typeface="Book Antiqua" pitchFamily="18" charset="0"/>
                  <a:ea typeface="ＭＳ Ｐゴシック" charset="-128"/>
                  <a:sym typeface="Symbol" panose="05050102010706020507" pitchFamily="18" charset="2"/>
                </a:endParaRPr>
              </a:p>
            </p:txBody>
          </p:sp>
        </mc:Choice>
        <mc:Fallback>
          <p:sp>
            <p:nvSpPr>
              <p:cNvPr id="4" name="Content Placeholder 1">
                <a:extLst>
                  <a:ext uri="{FF2B5EF4-FFF2-40B4-BE49-F238E27FC236}">
                    <a16:creationId xmlns:a16="http://schemas.microsoft.com/office/drawing/2014/main" id="{068656EF-B90E-45AF-BB83-293E56AD37DB}"/>
                  </a:ext>
                </a:extLst>
              </p:cNvPr>
              <p:cNvSpPr>
                <a:spLocks noGrp="1" noRot="1" noChangeAspect="1" noMove="1" noResize="1" noEditPoints="1" noAdjustHandles="1" noChangeArrowheads="1" noChangeShapeType="1" noTextEdit="1"/>
              </p:cNvSpPr>
              <p:nvPr>
                <p:ph idx="1"/>
              </p:nvPr>
            </p:nvSpPr>
            <p:spPr>
              <a:xfrm>
                <a:off x="28920" y="819416"/>
                <a:ext cx="12171218" cy="4530725"/>
              </a:xfrm>
              <a:blipFill>
                <a:blip r:embed="rId3"/>
                <a:stretch>
                  <a:fillRect l="-50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7161B238-5228-4DBA-8B97-EAD342A586BF}"/>
                  </a:ext>
                </a:extLst>
              </p:cNvPr>
              <p:cNvSpPr txBox="1"/>
              <p:nvPr/>
            </p:nvSpPr>
            <p:spPr>
              <a:xfrm>
                <a:off x="3505200" y="1981200"/>
                <a:ext cx="2553135" cy="669094"/>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pl-PL" i="1" smtClean="0">
                              <a:latin typeface="Cambria Math" panose="02040503050406030204" pitchFamily="18" charset="0"/>
                            </a:rPr>
                          </m:ctrlPr>
                        </m:sSubPr>
                        <m:e>
                          <m:r>
                            <a:rPr lang="pl-PL" i="1" smtClean="0">
                              <a:latin typeface="Cambria Math" panose="02040503050406030204" pitchFamily="18" charset="0"/>
                            </a:rPr>
                            <m:t>𝐼</m:t>
                          </m:r>
                        </m:e>
                        <m:sub>
                          <m:r>
                            <a:rPr lang="pl-PL" i="1" smtClean="0">
                              <a:latin typeface="Cambria Math" panose="02040503050406030204" pitchFamily="18" charset="0"/>
                            </a:rPr>
                            <m:t>𝑖</m:t>
                          </m:r>
                        </m:sub>
                      </m:sSub>
                      <m:r>
                        <a:rPr lang="pl-PL" i="1" smtClean="0">
                          <a:latin typeface="Cambria Math" panose="02040503050406030204" pitchFamily="18" charset="0"/>
                        </a:rPr>
                        <m:t>=</m:t>
                      </m:r>
                      <m:f>
                        <m:fPr>
                          <m:ctrlPr>
                            <a:rPr lang="pl-PL" i="1" smtClean="0">
                              <a:latin typeface="Cambria Math" panose="02040503050406030204" pitchFamily="18" charset="0"/>
                            </a:rPr>
                          </m:ctrlPr>
                        </m:fPr>
                        <m:num>
                          <m:r>
                            <a:rPr lang="en-US" b="0" i="1" smtClean="0">
                              <a:latin typeface="Cambria Math" panose="02040503050406030204" pitchFamily="18" charset="0"/>
                            </a:rPr>
                            <m:t>𝑈</m:t>
                          </m:r>
                          <m:r>
                            <a:rPr lang="en-US" b="0" i="1" smtClean="0">
                              <a:latin typeface="Cambria Math" panose="02040503050406030204" pitchFamily="18" charset="0"/>
                            </a:rPr>
                            <m:t>^{</m:t>
                          </m:r>
                          <m:r>
                            <a:rPr lang="en-US" b="0" i="1" smtClean="0">
                              <a:latin typeface="Cambria Math" panose="02040503050406030204" pitchFamily="18" charset="0"/>
                            </a:rPr>
                            <m:t>𝑠𝑞𝑟𝑡</m:t>
                          </m:r>
                          <m:r>
                            <a:rPr lang="en-US" b="0" i="1" smtClean="0">
                              <a:latin typeface="Cambria Math" panose="02040503050406030204" pitchFamily="18" charset="0"/>
                            </a:rPr>
                            <m:t>{2</m:t>
                          </m:r>
                          <m:d>
                            <m:dPr>
                              <m:ctrlPr>
                                <a:rPr lang="pl-PL" i="1" smtClean="0">
                                  <a:latin typeface="Cambria Math" panose="02040503050406030204" pitchFamily="18" charset="0"/>
                                </a:rPr>
                              </m:ctrlPr>
                            </m:dPr>
                            <m:e>
                              <m:r>
                                <a:rPr lang="pl-PL" i="1" smtClean="0">
                                  <a:latin typeface="Cambria Math" panose="02040503050406030204" pitchFamily="18" charset="0"/>
                                </a:rPr>
                                <m:t>𝑐</m:t>
                              </m:r>
                              <m:r>
                                <a:rPr lang="pl-PL" i="1" smtClean="0">
                                  <a:latin typeface="Cambria Math" panose="02040503050406030204" pitchFamily="18" charset="0"/>
                                </a:rPr>
                                <m:t>+1</m:t>
                              </m:r>
                            </m:e>
                          </m:d>
                          <m:r>
                            <a:rPr lang="en-US" b="0" i="1" smtClean="0">
                              <a:latin typeface="Cambria Math" panose="02040503050406030204" pitchFamily="18" charset="0"/>
                            </a:rPr>
                            <m:t>}</m:t>
                          </m:r>
                        </m:num>
                        <m:den>
                          <m:d>
                            <m:dPr>
                              <m:ctrlPr>
                                <a:rPr lang="pl-PL" i="1" smtClean="0">
                                  <a:latin typeface="Cambria Math" panose="02040503050406030204" pitchFamily="18" charset="0"/>
                                </a:rPr>
                              </m:ctrlPr>
                            </m:dPr>
                            <m:e>
                              <m:r>
                                <a:rPr lang="pl-PL" i="1" smtClean="0">
                                  <a:latin typeface="Cambria Math" panose="02040503050406030204" pitchFamily="18" charset="0"/>
                                </a:rPr>
                                <m:t>1−</m:t>
                              </m:r>
                              <m:r>
                                <a:rPr lang="pl-PL" i="1" smtClean="0">
                                  <a:latin typeface="Cambria Math" panose="02040503050406030204" pitchFamily="18" charset="0"/>
                                </a:rPr>
                                <m:t>𝑈</m:t>
                              </m:r>
                            </m:e>
                          </m:d>
                        </m:den>
                      </m:f>
                    </m:oMath>
                  </m:oMathPara>
                </a14:m>
                <a:endParaRPr lang="en-US" dirty="0"/>
              </a:p>
            </p:txBody>
          </p:sp>
        </mc:Choice>
        <mc:Fallback>
          <p:sp>
            <p:nvSpPr>
              <p:cNvPr id="5" name="TextBox 4">
                <a:extLst>
                  <a:ext uri="{FF2B5EF4-FFF2-40B4-BE49-F238E27FC236}">
                    <a16:creationId xmlns:a16="http://schemas.microsoft.com/office/drawing/2014/main" id="{7161B238-5228-4DBA-8B97-EAD342A586BF}"/>
                  </a:ext>
                </a:extLst>
              </p:cNvPr>
              <p:cNvSpPr txBox="1">
                <a:spLocks noRot="1" noChangeAspect="1" noMove="1" noResize="1" noEditPoints="1" noAdjustHandles="1" noChangeArrowheads="1" noChangeShapeType="1" noTextEdit="1"/>
              </p:cNvSpPr>
              <p:nvPr/>
            </p:nvSpPr>
            <p:spPr>
              <a:xfrm>
                <a:off x="3505200" y="1981200"/>
                <a:ext cx="2553135" cy="669094"/>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2799753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0264"/>
            <a:ext cx="12192000" cy="838200"/>
          </a:xfrm>
        </p:spPr>
        <p:txBody>
          <a:bodyPr/>
          <a:lstStyle/>
          <a:p>
            <a:r>
              <a:rPr lang="en-US" dirty="0"/>
              <a:t>Reduce Setup Time/Cost</a:t>
            </a:r>
          </a:p>
        </p:txBody>
      </p:sp>
      <p:sp>
        <p:nvSpPr>
          <p:cNvPr id="4" name="Content Placeholder 1">
            <a:extLst>
              <a:ext uri="{FF2B5EF4-FFF2-40B4-BE49-F238E27FC236}">
                <a16:creationId xmlns:a16="http://schemas.microsoft.com/office/drawing/2014/main" id="{068656EF-B90E-45AF-BB83-293E56AD37DB}"/>
              </a:ext>
            </a:extLst>
          </p:cNvPr>
          <p:cNvSpPr>
            <a:spLocks noGrp="1"/>
          </p:cNvSpPr>
          <p:nvPr>
            <p:ph idx="1"/>
          </p:nvPr>
        </p:nvSpPr>
        <p:spPr>
          <a:xfrm>
            <a:off x="28920" y="819416"/>
            <a:ext cx="12171218" cy="4530725"/>
          </a:xfrm>
        </p:spPr>
        <p:txBody>
          <a:bodyPr/>
          <a:lstStyle/>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Large Setup time leads  to large batches.</a:t>
            </a:r>
          </a:p>
          <a:p>
            <a:pPr eaLnBrk="0" hangingPunct="0">
              <a:spcBef>
                <a:spcPct val="0"/>
              </a:spcBef>
            </a:pPr>
            <a:r>
              <a:rPr lang="en-US" sz="2400" kern="1200" dirty="0">
                <a:latin typeface="Book Antiqua" pitchFamily="18" charset="0"/>
                <a:ea typeface="ＭＳ Ｐゴシック" charset="-128"/>
                <a:sym typeface="Symbol" panose="05050102010706020507" pitchFamily="18" charset="2"/>
              </a:rPr>
              <a:t>Large Batches increases </a:t>
            </a:r>
            <a:r>
              <a:rPr lang="en-US" sz="2400" b="1" kern="1200" dirty="0">
                <a:solidFill>
                  <a:srgbClr val="A50023"/>
                </a:solidFill>
                <a:latin typeface="Book Antiqua" pitchFamily="18" charset="0"/>
                <a:ea typeface="ＭＳ Ｐゴシック" charset="-128"/>
                <a:sym typeface="Symbol" panose="05050102010706020507" pitchFamily="18" charset="2"/>
              </a:rPr>
              <a:t>Inventory &amp; Flow-time</a:t>
            </a:r>
            <a:r>
              <a:rPr lang="en-US" sz="2400" kern="1200" dirty="0">
                <a:latin typeface="Book Antiqua" pitchFamily="18" charset="0"/>
                <a:ea typeface="ＭＳ Ｐゴシック" charset="-128"/>
                <a:sym typeface="Symbol" panose="05050102010706020507" pitchFamily="18" charset="2"/>
              </a:rPr>
              <a:t>.</a:t>
            </a:r>
          </a:p>
          <a:p>
            <a:pPr eaLnBrk="0" hangingPunct="0">
              <a:spcBef>
                <a:spcPct val="0"/>
              </a:spcBef>
            </a:pPr>
            <a:endParaRPr lang="en-US" sz="2400" kern="1200" dirty="0">
              <a:latin typeface="Book Antiqua" pitchFamily="18" charset="0"/>
              <a:ea typeface="ＭＳ Ｐゴシック" charset="-128"/>
              <a:sym typeface="Symbol" panose="05050102010706020507" pitchFamily="18" charset="2"/>
            </a:endParaRPr>
          </a:p>
        </p:txBody>
      </p:sp>
    </p:spTree>
    <p:extLst>
      <p:ext uri="{BB962C8B-B14F-4D97-AF65-F5344CB8AC3E}">
        <p14:creationId xmlns:p14="http://schemas.microsoft.com/office/powerpoint/2010/main" val="26721392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914400"/>
            <a:ext cx="12201236" cy="5562600"/>
          </a:xfrm>
        </p:spPr>
        <p:txBody>
          <a:bodyPr/>
          <a:lstStyle/>
          <a:p>
            <a:r>
              <a:rPr lang="en-US" sz="2400" dirty="0"/>
              <a:t>Produce when needed. Match supply with demand.</a:t>
            </a:r>
            <a:r>
              <a:rPr lang="en-US" sz="2400" dirty="0">
                <a:solidFill>
                  <a:srgbClr val="A50023"/>
                </a:solidFill>
              </a:rPr>
              <a:t> </a:t>
            </a:r>
            <a:r>
              <a:rPr lang="en-US" sz="2400" dirty="0"/>
              <a:t>Deliver products quickly to the customer without large inventory. </a:t>
            </a:r>
          </a:p>
          <a:p>
            <a:r>
              <a:rPr lang="en-US" sz="2400" b="1" dirty="0">
                <a:solidFill>
                  <a:srgbClr val="A80000"/>
                </a:solidFill>
              </a:rPr>
              <a:t>Reduce Setup Times. </a:t>
            </a:r>
            <a:r>
              <a:rPr lang="en-US" sz="2400" dirty="0"/>
              <a:t>Short setup time makes it possible to switch from one product to the next easily.</a:t>
            </a:r>
          </a:p>
          <a:p>
            <a:r>
              <a:rPr lang="en-US" sz="2400" dirty="0"/>
              <a:t>When switching from one product to the next is not time consuming and is not costly, then instead of large batch sized you can produce in small batch sizes. Small Q.</a:t>
            </a:r>
          </a:p>
          <a:p>
            <a:r>
              <a:rPr lang="en-US" sz="2400" b="1" dirty="0">
                <a:solidFill>
                  <a:srgbClr val="A80000"/>
                </a:solidFill>
              </a:rPr>
              <a:t>Flexible Cross Trained Workers </a:t>
            </a:r>
            <a:r>
              <a:rPr lang="en-US" sz="2400" dirty="0"/>
              <a:t>to be able to handle a variety of tasks on different parts of the process and on different products. </a:t>
            </a:r>
          </a:p>
          <a:p>
            <a:r>
              <a:rPr lang="en-US" sz="2400" dirty="0"/>
              <a:t>Large batch sizes are not good. We produce in large batch sizes because setup time is high.  Large batches </a:t>
            </a:r>
            <a:r>
              <a:rPr lang="en-US" sz="2400" dirty="0">
                <a:sym typeface="Wingdings" pitchFamily="2" charset="2"/>
              </a:rPr>
              <a:t> </a:t>
            </a:r>
            <a:r>
              <a:rPr lang="en-US" sz="2400" dirty="0"/>
              <a:t>large work-in-progress and finished goods (WIP&amp;FG) inventories.</a:t>
            </a:r>
          </a:p>
          <a:p>
            <a:r>
              <a:rPr lang="en-US" sz="2400" dirty="0"/>
              <a:t>With plenty of WIP to buffer any production delays, defects found on the shop floor do not generate a sense of urgency to fix the problem,  so it does not occur again. Worse, quality problems often escape unnoticed until after the product is sold. </a:t>
            </a:r>
          </a:p>
          <a:p>
            <a:endParaRPr lang="en-US" sz="2000" b="1" dirty="0"/>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367363730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979052"/>
            <a:ext cx="12201236" cy="5421748"/>
          </a:xfrm>
        </p:spPr>
        <p:txBody>
          <a:bodyPr/>
          <a:lstStyle/>
          <a:p>
            <a:r>
              <a:rPr lang="en-US" sz="2400" b="1" dirty="0">
                <a:solidFill>
                  <a:srgbClr val="A80000"/>
                </a:solidFill>
              </a:rPr>
              <a:t>Smooth Flow. </a:t>
            </a:r>
            <a:r>
              <a:rPr lang="en-US" sz="2400" dirty="0"/>
              <a:t>Not too many up and downs, level flow, small batch sizes.</a:t>
            </a:r>
          </a:p>
          <a:p>
            <a:r>
              <a:rPr lang="en-US" sz="2400" b="1" dirty="0">
                <a:solidFill>
                  <a:srgbClr val="A80000"/>
                </a:solidFill>
              </a:rPr>
              <a:t>Pull vs. Push System.  </a:t>
            </a:r>
            <a:r>
              <a:rPr lang="en-US" sz="2400" dirty="0"/>
              <a:t>Pull: Produce only what is needed and when it is needed, rather than in anticipation of a demand. Push: Produce and add to inventory. </a:t>
            </a:r>
          </a:p>
          <a:p>
            <a:r>
              <a:rPr lang="en-US" sz="2400" b="1" dirty="0">
                <a:solidFill>
                  <a:srgbClr val="A80000"/>
                </a:solidFill>
              </a:rPr>
              <a:t>Supermarket</a:t>
            </a:r>
            <a:r>
              <a:rPr lang="en-US" sz="2400" dirty="0"/>
              <a:t>. Each process is a supermarket for the succeeding process. Each production station arrayed its diverse output for the downstream station to pull when needed. Each process would produce to replenish only the items that the downstream process has consumed. </a:t>
            </a:r>
          </a:p>
          <a:p>
            <a:r>
              <a:rPr lang="en-US" sz="2400" b="1" dirty="0">
                <a:solidFill>
                  <a:srgbClr val="A80000"/>
                </a:solidFill>
              </a:rPr>
              <a:t>Eliminate waste. </a:t>
            </a:r>
            <a:r>
              <a:rPr lang="en-US" sz="2400" dirty="0"/>
              <a:t>Eliminate non-value-adding activities and resources. </a:t>
            </a:r>
          </a:p>
          <a:p>
            <a:r>
              <a:rPr lang="en-US" sz="2400" b="1" dirty="0">
                <a:solidFill>
                  <a:srgbClr val="A80000"/>
                </a:solidFill>
              </a:rPr>
              <a:t>Kanban. </a:t>
            </a:r>
            <a:r>
              <a:rPr lang="en-US" sz="2400" dirty="0"/>
              <a:t>Limit the inventory of raw material, work-in-progress, and finished good. </a:t>
            </a:r>
          </a:p>
          <a:p>
            <a:r>
              <a:rPr lang="en-US" sz="2400" b="1" dirty="0">
                <a:solidFill>
                  <a:srgbClr val="A80000"/>
                </a:solidFill>
              </a:rPr>
              <a:t>Kaizen. </a:t>
            </a:r>
            <a:r>
              <a:rPr lang="en-US" sz="2400" dirty="0"/>
              <a:t>Continuous improvement –</a:t>
            </a:r>
          </a:p>
          <a:p>
            <a:r>
              <a:rPr lang="en-US" sz="2400" b="1" dirty="0">
                <a:solidFill>
                  <a:srgbClr val="A80000"/>
                </a:solidFill>
              </a:rPr>
              <a:t>Flexibility. </a:t>
            </a:r>
            <a:r>
              <a:rPr lang="en-US" sz="2400" dirty="0"/>
              <a:t>Ford had offered his customers cars in only one color to reduce changeover times. This was due to long changeover times.  General Motors brought variety to stage. </a:t>
            </a:r>
          </a:p>
          <a:p>
            <a:endParaRPr lang="en-US" sz="2000" b="1" dirty="0"/>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267456952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36" y="979052"/>
            <a:ext cx="12201236" cy="5421748"/>
          </a:xfrm>
        </p:spPr>
        <p:txBody>
          <a:bodyPr/>
          <a:lstStyle/>
          <a:p>
            <a:r>
              <a:rPr lang="en-US" sz="2400" dirty="0"/>
              <a:t>The Japanese refused to accept changeover times (</a:t>
            </a:r>
            <a:r>
              <a:rPr lang="en-US" sz="2400" b="1" dirty="0">
                <a:solidFill>
                  <a:srgbClr val="A80000"/>
                </a:solidFill>
              </a:rPr>
              <a:t>Setup Times</a:t>
            </a:r>
            <a:r>
              <a:rPr lang="en-US" sz="2400" dirty="0"/>
              <a:t>) as a constraint. They focused relentlessly on </a:t>
            </a:r>
            <a:r>
              <a:rPr lang="en-US" sz="2400" b="1" dirty="0">
                <a:solidFill>
                  <a:srgbClr val="A80000"/>
                </a:solidFill>
              </a:rPr>
              <a:t>Reducing Setup Times and Cross Trained Workers</a:t>
            </a:r>
            <a:r>
              <a:rPr lang="en-US" sz="2400" dirty="0"/>
              <a:t>. They were enabled to provide variety without large lots. </a:t>
            </a:r>
          </a:p>
          <a:p>
            <a:r>
              <a:rPr lang="en-US" sz="2400" b="1" dirty="0">
                <a:solidFill>
                  <a:srgbClr val="A80000"/>
                </a:solidFill>
              </a:rPr>
              <a:t>Close Relationship with Supplies. </a:t>
            </a:r>
            <a:r>
              <a:rPr lang="en-US" sz="2400" dirty="0"/>
              <a:t>A limited number of suppliers, certified supplier.</a:t>
            </a:r>
          </a:p>
          <a:p>
            <a:r>
              <a:rPr lang="en-US" sz="2400" dirty="0"/>
              <a:t>Operational Information are </a:t>
            </a:r>
            <a:r>
              <a:rPr lang="en-US" sz="2400" b="1" dirty="0">
                <a:solidFill>
                  <a:srgbClr val="A80000"/>
                </a:solidFill>
              </a:rPr>
              <a:t>Transparent and Available to Suppliers</a:t>
            </a:r>
            <a:r>
              <a:rPr lang="en-US" sz="2400" dirty="0"/>
              <a:t>. Suppliers need transparent access to production data to know when the next o order may arrive. If suppliers are left in the dark about when the next delivery request would come, they  built up finished goods inventory so as to better respond to requests – this is contradictory to being lean throughout the supply chain. </a:t>
            </a:r>
          </a:p>
          <a:p>
            <a:r>
              <a:rPr lang="en-US" sz="2400" dirty="0"/>
              <a:t>Every step in the supply chain had to work in harmony to produce when a product is needed, not a single moment before. This philosophy never intend to have the supplier maintain a stock of finished goods to supply material just in time.</a:t>
            </a:r>
          </a:p>
          <a:p>
            <a:r>
              <a:rPr lang="en-US" sz="2400" dirty="0"/>
              <a:t>Components should not be produced before they are needed (</a:t>
            </a:r>
            <a:r>
              <a:rPr lang="en-US" sz="2400" b="1" dirty="0">
                <a:solidFill>
                  <a:srgbClr val="A80000"/>
                </a:solidFill>
              </a:rPr>
              <a:t>Push</a:t>
            </a:r>
            <a:r>
              <a:rPr lang="en-US" sz="2400" dirty="0"/>
              <a:t>). They should be made Just In Time (</a:t>
            </a:r>
            <a:r>
              <a:rPr lang="en-US" sz="2400" b="1" dirty="0">
                <a:solidFill>
                  <a:srgbClr val="A80000"/>
                </a:solidFill>
              </a:rPr>
              <a:t>Pull</a:t>
            </a:r>
            <a:r>
              <a:rPr lang="en-US" sz="2400" dirty="0"/>
              <a:t>).</a:t>
            </a:r>
          </a:p>
          <a:p>
            <a:endParaRPr lang="en-US" sz="2400" dirty="0"/>
          </a:p>
          <a:p>
            <a:endParaRPr lang="en-US" sz="2400" dirty="0"/>
          </a:p>
          <a:p>
            <a:endParaRPr lang="en-US" sz="2000" b="1" dirty="0"/>
          </a:p>
        </p:txBody>
      </p:sp>
      <p:sp>
        <p:nvSpPr>
          <p:cNvPr id="3" name="Title 2"/>
          <p:cNvSpPr>
            <a:spLocks noGrp="1"/>
          </p:cNvSpPr>
          <p:nvPr>
            <p:ph type="title"/>
          </p:nvPr>
        </p:nvSpPr>
        <p:spPr>
          <a:xfrm>
            <a:off x="-9236" y="0"/>
            <a:ext cx="12201236" cy="838200"/>
          </a:xfrm>
        </p:spPr>
        <p:txBody>
          <a:bodyPr/>
          <a:lstStyle/>
          <a:p>
            <a:r>
              <a:rPr lang="en-US" dirty="0"/>
              <a:t>Lean Production</a:t>
            </a:r>
          </a:p>
        </p:txBody>
      </p:sp>
    </p:spTree>
    <p:extLst>
      <p:ext uri="{BB962C8B-B14F-4D97-AF65-F5344CB8AC3E}">
        <p14:creationId xmlns:p14="http://schemas.microsoft.com/office/powerpoint/2010/main" val="128201913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16000"/>
            <a:ext cx="12192000" cy="5384800"/>
          </a:xfrm>
        </p:spPr>
        <p:txBody>
          <a:bodyPr/>
          <a:lstStyle/>
          <a:p>
            <a:r>
              <a:rPr lang="en-US" sz="2400" dirty="0"/>
              <a:t>A close  relationships with the suppliers is required. Long-term contracts are needed. Components cannot be sourced from multiple suppliers mainly based on price.  </a:t>
            </a:r>
          </a:p>
          <a:p>
            <a:r>
              <a:rPr lang="en-US" sz="2400" dirty="0"/>
              <a:t>Simply adopting tools and techniques piecemeal does not lead to a lasting lean competitive edge. Without a complete understanding of the core principles of lean thinking, there is considerable potential for doing more harm than good. </a:t>
            </a:r>
          </a:p>
          <a:p>
            <a:r>
              <a:rPr lang="en-US" sz="2400" dirty="0"/>
              <a:t>We may think when non-value-adding activities are eliminated, the enterprise will become more efficient through workforce reduction. Nothing could be further from the truth. When lean is viewed as a cost-cutting initiative or an opportunity to reduce the workforce, employees will naturally resist it, leading to eventual migration back to the old way of doing things.</a:t>
            </a:r>
          </a:p>
          <a:p>
            <a:r>
              <a:rPr lang="en-US" sz="2400" dirty="0"/>
              <a:t>On the other hand, if it is made clear that freed-up resources would be productively deployed elsewhere, implementation efforts would have a much better chance of success. Freeing up resources for productive deployment elsewhere is at the very core of lean thinking.</a:t>
            </a:r>
          </a:p>
          <a:p>
            <a:endParaRPr lang="en-US" sz="2400" dirty="0"/>
          </a:p>
          <a:p>
            <a:endParaRPr lang="en-US" sz="2000" dirty="0"/>
          </a:p>
        </p:txBody>
      </p:sp>
      <p:sp>
        <p:nvSpPr>
          <p:cNvPr id="3" name="Title 2"/>
          <p:cNvSpPr>
            <a:spLocks noGrp="1"/>
          </p:cNvSpPr>
          <p:nvPr>
            <p:ph type="title"/>
          </p:nvPr>
        </p:nvSpPr>
        <p:spPr>
          <a:xfrm>
            <a:off x="0" y="27709"/>
            <a:ext cx="12192000" cy="810491"/>
          </a:xfrm>
        </p:spPr>
        <p:txBody>
          <a:bodyPr/>
          <a:lstStyle/>
          <a:p>
            <a:r>
              <a:rPr lang="en-US" dirty="0"/>
              <a:t>Lean Production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12192000" cy="5410200"/>
          </a:xfrm>
        </p:spPr>
        <p:txBody>
          <a:bodyPr/>
          <a:lstStyle/>
          <a:p>
            <a:r>
              <a:rPr lang="en-US" sz="2400" dirty="0">
                <a:ea typeface="ＭＳ Ｐゴシック" charset="-128"/>
                <a:cs typeface="Microsoft Sans Serif" pitchFamily="34" charset="0"/>
              </a:rPr>
              <a:t>Lean is a growth strategy </a:t>
            </a:r>
            <a:r>
              <a:rPr lang="en-US" sz="2400" dirty="0">
                <a:ea typeface="ＭＳ Ｐゴシック" charset="-128"/>
                <a:cs typeface="Microsoft Sans Serif" pitchFamily="34" charset="0"/>
                <a:sym typeface="Wingdings" pitchFamily="2" charset="2"/>
              </a:rPr>
              <a:t></a:t>
            </a:r>
            <a:r>
              <a:rPr lang="en-US" sz="2400" dirty="0">
                <a:ea typeface="ＭＳ Ｐゴシック" charset="-128"/>
                <a:cs typeface="Microsoft Sans Serif" pitchFamily="34" charset="0"/>
              </a:rPr>
              <a:t> uncovering additional capacity </a:t>
            </a:r>
            <a:r>
              <a:rPr lang="en-US" sz="2400" dirty="0">
                <a:ea typeface="ＭＳ Ｐゴシック" charset="-128"/>
                <a:cs typeface="Microsoft Sans Serif" pitchFamily="34" charset="0"/>
                <a:sym typeface="Wingdings" pitchFamily="2" charset="2"/>
              </a:rPr>
              <a:t></a:t>
            </a:r>
            <a:r>
              <a:rPr lang="en-US" sz="2400" dirty="0">
                <a:ea typeface="ＭＳ Ｐゴシック" charset="-128"/>
                <a:cs typeface="Microsoft Sans Serif" pitchFamily="34" charset="0"/>
              </a:rPr>
              <a:t> </a:t>
            </a:r>
            <a:r>
              <a:rPr lang="en-US" sz="2400" dirty="0">
                <a:ea typeface="ＭＳ Ｐゴシック" charset="-128"/>
                <a:cs typeface="Microsoft Sans Serif" pitchFamily="34" charset="0"/>
                <a:sym typeface="Wingdings" pitchFamily="2" charset="2"/>
              </a:rPr>
              <a:t> deployed for further growth </a:t>
            </a:r>
            <a:r>
              <a:rPr lang="en-US" sz="2400" dirty="0">
                <a:ea typeface="ＭＳ Ｐゴシック" charset="-128"/>
                <a:cs typeface="Microsoft Sans Serif" pitchFamily="34" charset="0"/>
              </a:rPr>
              <a:t> the money that enterprises do </a:t>
            </a:r>
            <a:r>
              <a:rPr lang="en-US" sz="2400" dirty="0">
                <a:ea typeface="ＭＳ Ｐゴシック" charset="-128"/>
                <a:cs typeface="Microsoft Sans Serif" pitchFamily="34" charset="0"/>
                <a:sym typeface="Wingdings" pitchFamily="2" charset="2"/>
              </a:rPr>
              <a:t>not have to spend now.</a:t>
            </a:r>
          </a:p>
          <a:p>
            <a:pPr>
              <a:lnSpc>
                <a:spcPct val="110000"/>
              </a:lnSpc>
            </a:pPr>
            <a:r>
              <a:rPr lang="en-US" sz="2400" dirty="0">
                <a:ea typeface="ＭＳ Ｐゴシック" charset="-128"/>
                <a:cs typeface="Microsoft Sans Serif" pitchFamily="34" charset="0"/>
              </a:rPr>
              <a:t>Eliminate muda (waste). Eliminate any activity that creates no value</a:t>
            </a:r>
          </a:p>
          <a:p>
            <a:pPr>
              <a:lnSpc>
                <a:spcPct val="110000"/>
              </a:lnSpc>
            </a:pPr>
            <a:r>
              <a:rPr lang="en-US" sz="2400" dirty="0">
                <a:ea typeface="ＭＳ Ｐゴシック" charset="-128"/>
                <a:cs typeface="Microsoft Sans Serif" pitchFamily="34" charset="0"/>
              </a:rPr>
              <a:t>Lean is a  way to do more &amp; more with less &amp; less</a:t>
            </a:r>
          </a:p>
          <a:p>
            <a:pPr lvl="1">
              <a:lnSpc>
                <a:spcPct val="110000"/>
              </a:lnSpc>
            </a:pPr>
            <a:r>
              <a:rPr lang="en-US" sz="2400" dirty="0">
                <a:ea typeface="ＭＳ Ｐゴシック" charset="-128"/>
                <a:cs typeface="Microsoft Sans Serif" pitchFamily="34" charset="0"/>
              </a:rPr>
              <a:t>Less effort, less equipment, less time, and less space;</a:t>
            </a:r>
          </a:p>
          <a:p>
            <a:pPr lvl="1">
              <a:lnSpc>
                <a:spcPct val="110000"/>
              </a:lnSpc>
            </a:pPr>
            <a:r>
              <a:rPr lang="en-US" sz="2400" dirty="0">
                <a:ea typeface="ＭＳ Ｐゴシック" charset="-128"/>
                <a:cs typeface="Microsoft Sans Serif" pitchFamily="34" charset="0"/>
              </a:rPr>
              <a:t>While coming closer and closer to providing customers exactly what they want</a:t>
            </a:r>
          </a:p>
          <a:p>
            <a:pPr>
              <a:lnSpc>
                <a:spcPct val="110000"/>
              </a:lnSpc>
            </a:pPr>
            <a:r>
              <a:rPr lang="en-US" sz="2600" dirty="0">
                <a:ea typeface="ＭＳ Ｐゴシック" charset="-128"/>
                <a:cs typeface="Microsoft Sans Serif" pitchFamily="34" charset="0"/>
                <a:sym typeface="Wingdings" pitchFamily="2" charset="2"/>
              </a:rPr>
              <a:t>Reduce inventory, changeover (setup) time, Waiting line, additional move &amp; Transport</a:t>
            </a:r>
          </a:p>
          <a:p>
            <a:r>
              <a:rPr lang="en-US" sz="2600" dirty="0">
                <a:ea typeface="ＭＳ Ｐゴシック" charset="-128"/>
                <a:cs typeface="Microsoft Sans Serif" pitchFamily="34" charset="0"/>
                <a:sym typeface="Wingdings" pitchFamily="2" charset="2"/>
              </a:rPr>
              <a:t>Seven Deadly Source of Muda (Waste): </a:t>
            </a:r>
            <a:r>
              <a:rPr lang="en-US" dirty="0">
                <a:ea typeface="ＭＳ Ｐゴシック" charset="-128"/>
              </a:rPr>
              <a:t>Overproduction, Inventories, Transportation, Delays, Defective products, Processing (when not needed), Motion (when not needed)</a:t>
            </a:r>
          </a:p>
          <a:p>
            <a:pPr>
              <a:lnSpc>
                <a:spcPct val="110000"/>
              </a:lnSpc>
            </a:pPr>
            <a:endParaRPr lang="en-US" sz="2600" dirty="0">
              <a:ea typeface="ＭＳ Ｐゴシック" charset="-128"/>
              <a:cs typeface="Microsoft Sans Serif" pitchFamily="34" charset="0"/>
              <a:sym typeface="Wingdings" pitchFamily="2" charset="2"/>
            </a:endParaRPr>
          </a:p>
          <a:p>
            <a:pPr lvl="1">
              <a:lnSpc>
                <a:spcPct val="110000"/>
              </a:lnSpc>
            </a:pPr>
            <a:endParaRPr lang="en-US" sz="2400" dirty="0">
              <a:ea typeface="ＭＳ Ｐゴシック" charset="-128"/>
              <a:cs typeface="Microsoft Sans Serif" pitchFamily="34" charset="0"/>
            </a:endParaRPr>
          </a:p>
          <a:p>
            <a:endParaRPr lang="en-US" sz="2400" dirty="0"/>
          </a:p>
          <a:p>
            <a:endParaRPr lang="en-US" sz="2400" dirty="0"/>
          </a:p>
          <a:p>
            <a:endParaRPr lang="en-US" sz="2000" dirty="0"/>
          </a:p>
          <a:p>
            <a:endParaRPr lang="en-US" sz="2000" dirty="0"/>
          </a:p>
          <a:p>
            <a:endParaRPr lang="en-US" sz="2000" dirty="0"/>
          </a:p>
        </p:txBody>
      </p:sp>
      <p:sp>
        <p:nvSpPr>
          <p:cNvPr id="3" name="Title 2"/>
          <p:cNvSpPr>
            <a:spLocks noGrp="1"/>
          </p:cNvSpPr>
          <p:nvPr>
            <p:ph type="title"/>
          </p:nvPr>
        </p:nvSpPr>
        <p:spPr>
          <a:xfrm>
            <a:off x="0" y="27709"/>
            <a:ext cx="12192000" cy="810491"/>
          </a:xfrm>
        </p:spPr>
        <p:txBody>
          <a:bodyPr/>
          <a:lstStyle/>
          <a:p>
            <a:r>
              <a:rPr lang="en-US" dirty="0"/>
              <a:t>Lean Production</a:t>
            </a:r>
          </a:p>
        </p:txBody>
      </p:sp>
    </p:spTree>
    <p:extLst>
      <p:ext uri="{BB962C8B-B14F-4D97-AF65-F5344CB8AC3E}">
        <p14:creationId xmlns:p14="http://schemas.microsoft.com/office/powerpoint/2010/main" val="3747254146"/>
      </p:ext>
    </p:extLst>
  </p:cSld>
  <p:clrMapOvr>
    <a:masterClrMapping/>
  </p:clrMapOvr>
  <p:transition/>
</p:sld>
</file>

<file path=ppt/theme/theme1.xml><?xml version="1.0" encoding="utf-8"?>
<a:theme xmlns:a="http://schemas.openxmlformats.org/drawingml/2006/main" name="Lean Thinking Final.ppt">
  <a:themeElements>
    <a:clrScheme name="Custom 27">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48075</TotalTime>
  <Words>1929</Words>
  <Application>Microsoft Office PowerPoint</Application>
  <PresentationFormat>Widescreen</PresentationFormat>
  <Paragraphs>173</Paragraphs>
  <Slides>19</Slides>
  <Notes>9</Notes>
  <HiddenSlides>0</HiddenSlides>
  <MMClips>0</MMClips>
  <ScaleCrop>false</ScaleCrop>
  <HeadingPairs>
    <vt:vector size="6" baseType="variant">
      <vt:variant>
        <vt:lpstr>Fonts Used</vt:lpstr>
      </vt:variant>
      <vt:variant>
        <vt:i4>12</vt:i4>
      </vt:variant>
      <vt:variant>
        <vt:lpstr>Theme</vt:lpstr>
      </vt:variant>
      <vt:variant>
        <vt:i4>6</vt:i4>
      </vt:variant>
      <vt:variant>
        <vt:lpstr>Slide Titles</vt:lpstr>
      </vt:variant>
      <vt:variant>
        <vt:i4>19</vt:i4>
      </vt:variant>
    </vt:vector>
  </HeadingPairs>
  <TitlesOfParts>
    <vt:vector size="37" baseType="lpstr">
      <vt:lpstr>Arial</vt:lpstr>
      <vt:lpstr>Book Antiqua</vt:lpstr>
      <vt:lpstr>Brush Script MT</vt:lpstr>
      <vt:lpstr>Calibri</vt:lpstr>
      <vt:lpstr>Calibri Light</vt:lpstr>
      <vt:lpstr>Cambria Math</vt:lpstr>
      <vt:lpstr>Garamond</vt:lpstr>
      <vt:lpstr>Impact</vt:lpstr>
      <vt:lpstr>Lucida Calligraphy</vt:lpstr>
      <vt:lpstr>MS Reference Sans Serif</vt:lpstr>
      <vt:lpstr>Verdana</vt:lpstr>
      <vt:lpstr>Wingdings</vt:lpstr>
      <vt:lpstr>Lean Thinking Final.ppt</vt:lpstr>
      <vt:lpstr>1_Custom Design</vt:lpstr>
      <vt:lpstr>Custom Design</vt:lpstr>
      <vt:lpstr>1_Lean Thinking Final</vt:lpstr>
      <vt:lpstr>Lean Thinking Final</vt:lpstr>
      <vt:lpstr>2_Lean Thinking Final</vt:lpstr>
      <vt:lpstr>Throughput Analysis Multi-Product Flow           Ardavan Asef-Vaziri </vt:lpstr>
      <vt:lpstr>Lean Operations</vt:lpstr>
      <vt:lpstr>Reduce Variability</vt:lpstr>
      <vt:lpstr>Reduce Setup Time/Cost</vt:lpstr>
      <vt:lpstr>Lean Production</vt:lpstr>
      <vt:lpstr>Lean Production</vt:lpstr>
      <vt:lpstr>Lean Production</vt:lpstr>
      <vt:lpstr>Lean Production</vt:lpstr>
      <vt:lpstr>Lean Production</vt:lpstr>
      <vt:lpstr>Enable Flow: River Analogy</vt:lpstr>
      <vt:lpstr>The Lean System</vt:lpstr>
      <vt:lpstr>The Read Cost of Inventory</vt:lpstr>
      <vt:lpstr>Identify Value &amp; Non-Value Added Activities  </vt:lpstr>
      <vt:lpstr>Process Flow Chart and Spaghetti Diagram</vt:lpstr>
      <vt:lpstr>Mixed-Model Scheduling and Small Batch Production</vt:lpstr>
      <vt:lpstr>Mixed-Model Scheduling and Small Batch Production</vt:lpstr>
      <vt:lpstr>Mixed Model Scheduling Example</vt:lpstr>
      <vt:lpstr>Cellular Layout</vt:lpstr>
      <vt:lpstr>Cellular Layout</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672</cp:revision>
  <cp:lastPrinted>2019-05-09T17:43:43Z</cp:lastPrinted>
  <dcterms:created xsi:type="dcterms:W3CDTF">2008-11-22T01:06:20Z</dcterms:created>
  <dcterms:modified xsi:type="dcterms:W3CDTF">2021-01-13T20:15:29Z</dcterms:modified>
</cp:coreProperties>
</file>