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6"/>
  </p:notesMasterIdLst>
  <p:handoutMasterIdLst>
    <p:handoutMasterId r:id="rId17"/>
  </p:handoutMasterIdLst>
  <p:sldIdLst>
    <p:sldId id="256" r:id="rId5"/>
    <p:sldId id="469" r:id="rId6"/>
    <p:sldId id="410" r:id="rId7"/>
    <p:sldId id="478" r:id="rId8"/>
    <p:sldId id="488" r:id="rId9"/>
    <p:sldId id="418" r:id="rId10"/>
    <p:sldId id="420" r:id="rId11"/>
    <p:sldId id="421" r:id="rId12"/>
    <p:sldId id="473" r:id="rId13"/>
    <p:sldId id="472" r:id="rId14"/>
    <p:sldId id="474" r:id="rId1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3814" autoAdjust="0"/>
    <p:restoredTop sz="86477" autoAdjust="0"/>
  </p:normalViewPr>
  <p:slideViewPr>
    <p:cSldViewPr>
      <p:cViewPr varScale="1">
        <p:scale>
          <a:sx n="109" d="100"/>
          <a:sy n="109" d="100"/>
        </p:scale>
        <p:origin x="18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50" y="32873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205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9/11/2020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3251200" y="5562600"/>
            <a:ext cx="8636000" cy="990600"/>
          </a:xfr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12192000" cy="5410200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  <a:latin typeface="Book Antiqua" panose="02040602050305030304" pitchFamily="18" charset="0"/>
              </a:defRPr>
            </a:lvl1pPr>
            <a:lvl2pPr>
              <a:defRPr sz="2000">
                <a:solidFill>
                  <a:srgbClr val="002060"/>
                </a:solidFill>
                <a:latin typeface="Book Antiqua" panose="02040602050305030304" pitchFamily="18" charset="0"/>
              </a:defRPr>
            </a:lvl2pPr>
            <a:lvl3pPr>
              <a:defRPr sz="2000">
                <a:solidFill>
                  <a:srgbClr val="002060"/>
                </a:solidFill>
                <a:latin typeface="Book Antiqua" panose="02040602050305030304" pitchFamily="18" charset="0"/>
              </a:defRPr>
            </a:lvl3pPr>
            <a:lvl4pPr>
              <a:defRPr sz="2200">
                <a:solidFill>
                  <a:srgbClr val="002060"/>
                </a:solidFill>
                <a:latin typeface="Book Antiqua" panose="02040602050305030304" pitchFamily="18" charset="0"/>
              </a:defRPr>
            </a:lvl4pPr>
            <a:lvl5pPr>
              <a:buClrTx/>
              <a:defRPr>
                <a:solidFill>
                  <a:srgbClr val="002060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08744"/>
            <a:ext cx="12192000" cy="5465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A50023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A50023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-1589"/>
            <a:ext cx="12192000" cy="78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6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E03C1EC-F5CE-40CF-A566-0E44939A1D76}"/>
              </a:ext>
            </a:extLst>
          </p:cNvPr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798958-CB66-4041-883D-F7549C5E68A2}"/>
              </a:ext>
            </a:extLst>
          </p:cNvPr>
          <p:cNvCxnSpPr/>
          <p:nvPr userDrawn="1"/>
        </p:nvCxnSpPr>
        <p:spPr bwMode="auto">
          <a:xfrm flipV="1">
            <a:off x="-452" y="6645449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57">
            <a:extLst>
              <a:ext uri="{FF2B5EF4-FFF2-40B4-BE49-F238E27FC236}">
                <a16:creationId xmlns:a16="http://schemas.microsoft.com/office/drawing/2014/main" id="{E0CC0C3F-9041-41DB-B503-B635905D90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1A76256-8C16-445C-9B9D-1CD8F9A0F4E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7" name="Text Box 57">
            <a:extLst>
              <a:ext uri="{FF2B5EF4-FFF2-40B4-BE49-F238E27FC236}">
                <a16:creationId xmlns:a16="http://schemas.microsoft.com/office/drawing/2014/main" id="{14FF5591-3E99-4B67-B5A4-E62C70720AD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612" y="6523433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kern="120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ea typeface="ＭＳ Ｐゴシック" charset="-128"/>
                <a:cs typeface="+mn-cs"/>
              </a:rPr>
              <a:t>Lean Thinking</a:t>
            </a:r>
            <a:r>
              <a:rPr lang="en-US" sz="1400" b="1" i="1" kern="120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ea typeface="ＭＳ Ｐゴシック" charset="-128"/>
                <a:cs typeface="+mn-cs"/>
              </a:rPr>
              <a:t>:  3- Takt Time,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Asef-Vaziri, Systems &amp; Operations Management.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50023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lang="en-US" sz="2400" dirty="0" smtClean="0">
          <a:solidFill>
            <a:srgbClr val="002060"/>
          </a:solidFill>
          <a:latin typeface="Book Antiqua" panose="02040602050305030304" pitchFamily="18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lang="en-US" sz="2400" dirty="0" smtClean="0">
          <a:solidFill>
            <a:srgbClr val="002060"/>
          </a:solidFill>
          <a:latin typeface="Book Antiqua" panose="02040602050305030304" pitchFamily="18" charset="0"/>
          <a:ea typeface="ＭＳ Ｐゴシック" pitchFamily="-65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lang="en-US" sz="2400" dirty="0" smtClean="0">
          <a:solidFill>
            <a:srgbClr val="002060"/>
          </a:solidFill>
          <a:latin typeface="Book Antiqua" panose="02040602050305030304" pitchFamily="18" charset="0"/>
          <a:ea typeface="ＭＳ Ｐゴシック" pitchFamily="-65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lang="en-US" sz="2400" dirty="0" smtClean="0">
          <a:solidFill>
            <a:srgbClr val="002060"/>
          </a:solidFill>
          <a:latin typeface="Book Antiqua" panose="02040602050305030304" pitchFamily="18" charset="0"/>
          <a:ea typeface="ＭＳ Ｐゴシック" pitchFamily="-65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2-Enabling</a:t>
            </a:r>
            <a:r>
              <a:rPr lang="en-US" sz="1200" b="1" i="1" baseline="0" dirty="0">
                <a:solidFill>
                  <a:srgbClr val="00B050"/>
                </a:solidFill>
              </a:rPr>
              <a:t> Flow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Lean Thinking:  2-Enabling Flow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emf"/><Relationship Id="rId5" Type="http://schemas.openxmlformats.org/officeDocument/2006/relationships/package" Target="../embeddings/Microsoft_Excel_Worksheet6.xlsx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1.emf"/><Relationship Id="rId4" Type="http://schemas.openxmlformats.org/officeDocument/2006/relationships/image" Target="../media/image8.wmf"/><Relationship Id="rId9" Type="http://schemas.openxmlformats.org/officeDocument/2006/relationships/package" Target="../embeddings/Microsoft_Excel_Worksheet2.xls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emf"/><Relationship Id="rId5" Type="http://schemas.openxmlformats.org/officeDocument/2006/relationships/package" Target="../embeddings/Microsoft_Excel_Worksheet4.xlsx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charset="-128"/>
              </a:rPr>
              <a:t>Building Lean Systems</a:t>
            </a:r>
            <a:br>
              <a:rPr lang="en-US" dirty="0">
                <a:ea typeface="ＭＳ Ｐゴシック" charset="-128"/>
              </a:rPr>
            </a:br>
            <a:r>
              <a:rPr lang="en-US" dirty="0">
                <a:ea typeface="ＭＳ Ｐゴシック" charset="-128"/>
              </a:rPr>
              <a:t>5S, VA/NVA</a:t>
            </a:r>
          </a:p>
        </p:txBody>
      </p:sp>
      <p:pic>
        <p:nvPicPr>
          <p:cNvPr id="3" name="Picture 3" descr="pe02002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0939" y="1981200"/>
            <a:ext cx="2416175" cy="2419350"/>
          </a:xfrm>
          <a:prstGeom prst="rect">
            <a:avLst/>
          </a:prstGeom>
          <a:noFill/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604E917-6FE0-4D95-9E37-2393D1E0C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9722" y="6324600"/>
            <a:ext cx="9143999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SzPct val="80000"/>
              <a:buFont typeface="Wingdings" pitchFamily="2" charset="2"/>
              <a:buChar char="v"/>
              <a:defRPr sz="2400">
                <a:solidFill>
                  <a:srgbClr val="1A1A70"/>
                </a:solidFill>
                <a:latin typeface="Book Antiqua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Symbol" pitchFamily="18" charset="2"/>
              <a:buChar char="-"/>
              <a:defRPr sz="20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Monotype Sorts" pitchFamily="2" charset="2"/>
              <a:buChar char="u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 eaLnBrk="1" hangingPunct="1">
              <a:buNone/>
            </a:pPr>
            <a:r>
              <a:rPr lang="en-US" sz="3200" dirty="0">
                <a:solidFill>
                  <a:schemeClr val="bg1"/>
                </a:solidFill>
                <a:latin typeface="Brush Script MT" panose="03060802040406070304" pitchFamily="66" charset="0"/>
              </a:rPr>
              <a:t>Ardavan Asef-Vaziri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919" y="1480"/>
            <a:ext cx="12197917" cy="863600"/>
          </a:xfrm>
        </p:spPr>
        <p:txBody>
          <a:bodyPr/>
          <a:lstStyle/>
          <a:p>
            <a:r>
              <a:rPr lang="en-US" dirty="0"/>
              <a:t>Pleasant Valley Health Clinic: Task Durations</a:t>
            </a:r>
          </a:p>
        </p:txBody>
      </p:sp>
      <p:graphicFrame>
        <p:nvGraphicFramePr>
          <p:cNvPr id="1853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7160262"/>
              </p:ext>
            </p:extLst>
          </p:nvPr>
        </p:nvGraphicFramePr>
        <p:xfrm>
          <a:off x="1676400" y="1066800"/>
          <a:ext cx="7274102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Worksheet" r:id="rId3" imgW="4540017" imgH="1188622" progId="Excel.Sheet.12">
                  <p:embed/>
                </p:oleObj>
              </mc:Choice>
              <mc:Fallback>
                <p:oleObj name="Worksheet" r:id="rId3" imgW="4540017" imgH="1188622" progId="Excel.Sheet.12">
                  <p:embed/>
                  <p:pic>
                    <p:nvPicPr>
                      <p:cNvPr id="1853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066800"/>
                        <a:ext cx="7274102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168435"/>
              </p:ext>
            </p:extLst>
          </p:nvPr>
        </p:nvGraphicFramePr>
        <p:xfrm>
          <a:off x="8991601" y="1066800"/>
          <a:ext cx="1457363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Worksheet" r:id="rId5" imgW="909659" imgH="1188622" progId="Excel.Sheet.12">
                  <p:embed/>
                </p:oleObj>
              </mc:Choice>
              <mc:Fallback>
                <p:oleObj name="Worksheet" r:id="rId5" imgW="909659" imgH="1188622" progId="Excel.Sheet.12">
                  <p:embed/>
                  <p:pic>
                    <p:nvPicPr>
                      <p:cNvPr id="1853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1601" y="1066800"/>
                        <a:ext cx="1457363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3"/>
          <p:cNvSpPr txBox="1">
            <a:spLocks/>
          </p:cNvSpPr>
          <p:nvPr/>
        </p:nvSpPr>
        <p:spPr>
          <a:xfrm>
            <a:off x="76200" y="3048000"/>
            <a:ext cx="12115798" cy="3505200"/>
          </a:xfrm>
          <a:prstGeom prst="rect">
            <a:avLst/>
          </a:prstGeom>
        </p:spPr>
        <p:txBody>
          <a:bodyPr/>
          <a:lstStyle/>
          <a:p>
            <a:pPr marL="342900" indent="-342900">
              <a:buSzPct val="75000"/>
              <a:defRPr/>
            </a:pPr>
            <a:r>
              <a:rPr lang="en-US" sz="2400" kern="0" dirty="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  <a:cs typeface="MS Reference Sans Serif" pitchFamily="34" charset="0"/>
              </a:rPr>
              <a:t>Tasks 1, 3, and 4 are typically handled by RNs. Task 2 is handled by a physician. For simplicity, we assume that the arrival rates of patients are constant through both shifts. </a:t>
            </a:r>
            <a:r>
              <a:rPr lang="en-US" sz="2400" kern="0" dirty="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  <a:cs typeface="Tahoma" pitchFamily="34" charset="0"/>
              </a:rPr>
              <a:t>Average Work Content = 80.87 minutes. Daily demand; BRO: 15, PNE: 24, PHA: 25, SIN: 36. A total of 100.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</a:p>
          <a:p>
            <a:pPr>
              <a:spcBef>
                <a:spcPct val="50000"/>
              </a:spcBef>
              <a:buSzPct val="90000"/>
            </a:pPr>
            <a:r>
              <a:rPr lang="en-US" sz="2400" kern="0" dirty="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  <a:cs typeface="Tahoma" pitchFamily="34" charset="0"/>
              </a:rPr>
              <a:t>Time available in a day:  2 shift @ 8 hrs less 0.5 (lunch) - 0.5 (2 breaks) = 14 hours = 840 minutes</a:t>
            </a:r>
          </a:p>
          <a:p>
            <a:pPr>
              <a:lnSpc>
                <a:spcPct val="50000"/>
              </a:lnSpc>
              <a:spcBef>
                <a:spcPct val="50000"/>
              </a:spcBef>
              <a:buSzPct val="90000"/>
            </a:pPr>
            <a:r>
              <a:rPr lang="en-US" sz="2400" kern="0" dirty="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  <a:cs typeface="Tahoma" pitchFamily="34" charset="0"/>
              </a:rPr>
              <a:t>Takt time = Time Available / Daily Demand = 840/100 = 8.40 minutes / request</a:t>
            </a:r>
          </a:p>
          <a:p>
            <a:pPr>
              <a:spcBef>
                <a:spcPct val="50000"/>
              </a:spcBef>
              <a:buSzPct val="90000"/>
            </a:pPr>
            <a:r>
              <a:rPr lang="en-US" sz="2400" kern="0" dirty="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  <a:cs typeface="Tahoma" pitchFamily="34" charset="0"/>
              </a:rPr>
              <a:t>Min. # of RNs required = 80.87/8.4 = 9.627 </a:t>
            </a:r>
            <a:r>
              <a:rPr lang="en-US" sz="2400" kern="0" dirty="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  <a:cs typeface="Tahoma" pitchFamily="34" charset="0"/>
                <a:sym typeface="Wingdings" pitchFamily="2" charset="2"/>
              </a:rPr>
              <a:t></a:t>
            </a:r>
            <a:r>
              <a:rPr lang="en-US" sz="2400" kern="0" dirty="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  <a:cs typeface="Tahoma" pitchFamily="34" charset="0"/>
              </a:rPr>
              <a:t> 10</a:t>
            </a:r>
          </a:p>
          <a:p>
            <a:pPr marL="342900" indent="-342900">
              <a:buSzPct val="75000"/>
              <a:defRPr/>
            </a:pPr>
            <a:endParaRPr lang="en-US" sz="2400" kern="0" dirty="0">
              <a:solidFill>
                <a:srgbClr val="002060"/>
              </a:solidFill>
              <a:latin typeface="Book Antiqua" panose="02040602050305030304" pitchFamily="18" charset="0"/>
              <a:ea typeface="ＭＳ Ｐゴシック" pitchFamily="-65" charset="-128"/>
              <a:cs typeface="MS Reference Sans Serif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SzPct val="75000"/>
              <a:buFont typeface="Wingdings" pitchFamily="2" charset="2"/>
              <a:buChar char="p"/>
              <a:defRPr/>
            </a:pPr>
            <a:endParaRPr lang="en-US" sz="2400" kern="0" dirty="0">
              <a:solidFill>
                <a:srgbClr val="002060"/>
              </a:solidFill>
              <a:latin typeface="Book Antiqua" panose="02040602050305030304" pitchFamily="18" charset="0"/>
              <a:ea typeface="ＭＳ Ｐゴシック" pitchFamily="-65" charset="-128"/>
              <a:cs typeface="MS Reference Sans Serif" pitchFamily="34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Takt</a:t>
            </a:r>
            <a:r>
              <a:rPr lang="en-US" b="1" dirty="0"/>
              <a:t> Time for Pleasant Valley Health Clinic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9234" y="952500"/>
            <a:ext cx="12248965" cy="4953000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55000"/>
              </a:spcBef>
              <a:buSzPct val="90000"/>
            </a:pPr>
            <a:r>
              <a:rPr lang="en-US" sz="2400" kern="0" dirty="0">
                <a:solidFill>
                  <a:srgbClr val="002060"/>
                </a:solidFill>
                <a:latin typeface="Tahoma" pitchFamily="34" charset="0"/>
                <a:ea typeface="ＭＳ Ｐゴシック" pitchFamily="-65" charset="-128"/>
                <a:cs typeface="Tahoma" pitchFamily="34" charset="0"/>
              </a:rPr>
              <a:t>Average Work Content = 80.87 minutes.</a:t>
            </a:r>
          </a:p>
          <a:p>
            <a:pPr>
              <a:spcBef>
                <a:spcPct val="55000"/>
              </a:spcBef>
              <a:buSzPct val="90000"/>
            </a:pPr>
            <a:r>
              <a:rPr lang="en-US" sz="2400" kern="0" dirty="0">
                <a:solidFill>
                  <a:srgbClr val="002060"/>
                </a:solidFill>
                <a:latin typeface="Tahoma" pitchFamily="34" charset="0"/>
                <a:ea typeface="ＭＳ Ｐゴシック" pitchFamily="-65" charset="-128"/>
                <a:cs typeface="Tahoma" pitchFamily="34" charset="0"/>
              </a:rPr>
              <a:t>Daily demand; BRO: 15, PNE: 24, PHA: 25, SIN: 36. A total of 100.</a:t>
            </a:r>
            <a:r>
              <a:rPr lang="en-US" sz="2400" dirty="0"/>
              <a:t> </a:t>
            </a:r>
          </a:p>
          <a:p>
            <a:pPr>
              <a:spcBef>
                <a:spcPct val="50000"/>
              </a:spcBef>
              <a:buSzPct val="90000"/>
            </a:pPr>
            <a:r>
              <a:rPr lang="en-US" sz="2400" kern="0" dirty="0">
                <a:solidFill>
                  <a:srgbClr val="002060"/>
                </a:solidFill>
                <a:latin typeface="Tahoma" pitchFamily="34" charset="0"/>
                <a:ea typeface="ＭＳ Ｐゴシック" pitchFamily="-65" charset="-128"/>
                <a:cs typeface="Tahoma" pitchFamily="34" charset="0"/>
              </a:rPr>
              <a:t>Time available in a day:  2 shift @ 8 hrs less 0.5 (lunch) - 0.5 (2 breaks) = 14 hours = 840 minutes</a:t>
            </a:r>
          </a:p>
          <a:p>
            <a:pPr>
              <a:lnSpc>
                <a:spcPct val="50000"/>
              </a:lnSpc>
              <a:spcBef>
                <a:spcPct val="50000"/>
              </a:spcBef>
              <a:buSzPct val="90000"/>
            </a:pPr>
            <a:r>
              <a:rPr lang="en-US" sz="2400" kern="0" dirty="0">
                <a:solidFill>
                  <a:srgbClr val="002060"/>
                </a:solidFill>
                <a:latin typeface="Tahoma" pitchFamily="34" charset="0"/>
                <a:ea typeface="ＭＳ Ｐゴシック" pitchFamily="-65" charset="-128"/>
                <a:cs typeface="Tahoma" pitchFamily="34" charset="0"/>
              </a:rPr>
              <a:t>Takt time = Time Available / Daily Demand</a:t>
            </a:r>
          </a:p>
          <a:p>
            <a:pPr>
              <a:lnSpc>
                <a:spcPct val="50000"/>
              </a:lnSpc>
              <a:spcBef>
                <a:spcPct val="50000"/>
              </a:spcBef>
              <a:buSzPct val="90000"/>
            </a:pPr>
            <a:r>
              <a:rPr lang="en-US" sz="2400" kern="0" dirty="0">
                <a:solidFill>
                  <a:srgbClr val="002060"/>
                </a:solidFill>
                <a:latin typeface="Tahoma" pitchFamily="34" charset="0"/>
                <a:ea typeface="ＭＳ Ｐゴシック" pitchFamily="-65" charset="-128"/>
                <a:cs typeface="Tahoma" pitchFamily="34" charset="0"/>
              </a:rPr>
              <a:t>		      = 840/100 = 8.40 minutes / </a:t>
            </a:r>
            <a:r>
              <a:rPr lang="en-US" sz="2400" kern="0" dirty="0" err="1">
                <a:solidFill>
                  <a:srgbClr val="002060"/>
                </a:solidFill>
                <a:latin typeface="Tahoma" pitchFamily="34" charset="0"/>
                <a:ea typeface="ＭＳ Ｐゴシック" pitchFamily="-65" charset="-128"/>
                <a:cs typeface="Tahoma" pitchFamily="34" charset="0"/>
              </a:rPr>
              <a:t>reques</a:t>
            </a:r>
            <a:endParaRPr lang="en-US" sz="2400" kern="0" dirty="0">
              <a:solidFill>
                <a:srgbClr val="002060"/>
              </a:solidFill>
              <a:latin typeface="Tahoma" pitchFamily="34" charset="0"/>
              <a:ea typeface="ＭＳ Ｐゴシック" pitchFamily="-65" charset="-128"/>
              <a:cs typeface="Tahoma" pitchFamily="34" charset="0"/>
            </a:endParaRPr>
          </a:p>
          <a:p>
            <a:pPr>
              <a:spcBef>
                <a:spcPct val="50000"/>
              </a:spcBef>
              <a:buSzPct val="90000"/>
            </a:pPr>
            <a:r>
              <a:rPr lang="en-US" sz="2400" kern="0" dirty="0">
                <a:solidFill>
                  <a:srgbClr val="002060"/>
                </a:solidFill>
                <a:latin typeface="Tahoma" pitchFamily="34" charset="0"/>
                <a:ea typeface="ＭＳ Ｐゴシック" pitchFamily="-65" charset="-128"/>
                <a:cs typeface="Tahoma" pitchFamily="34" charset="0"/>
              </a:rPr>
              <a:t>Min. # of RNs required = 80.87/8.4 = 9.627 </a:t>
            </a:r>
            <a:r>
              <a:rPr lang="en-US" sz="2400" kern="0" dirty="0">
                <a:solidFill>
                  <a:srgbClr val="002060"/>
                </a:solidFill>
                <a:latin typeface="Tahoma" pitchFamily="34" charset="0"/>
                <a:ea typeface="ＭＳ Ｐゴシック" pitchFamily="-65" charset="-128"/>
                <a:cs typeface="Tahoma" pitchFamily="34" charset="0"/>
                <a:sym typeface="Wingdings" pitchFamily="2" charset="2"/>
              </a:rPr>
              <a:t></a:t>
            </a:r>
            <a:r>
              <a:rPr lang="en-US" sz="2400" kern="0" dirty="0">
                <a:solidFill>
                  <a:srgbClr val="002060"/>
                </a:solidFill>
                <a:latin typeface="Tahoma" pitchFamily="34" charset="0"/>
                <a:ea typeface="ＭＳ Ｐゴシック" pitchFamily="-65" charset="-128"/>
                <a:cs typeface="Tahoma" pitchFamily="34" charset="0"/>
              </a:rPr>
              <a:t> 10</a:t>
            </a:r>
          </a:p>
          <a:p>
            <a:pPr>
              <a:lnSpc>
                <a:spcPct val="50000"/>
              </a:lnSpc>
              <a:spcBef>
                <a:spcPct val="50000"/>
              </a:spcBef>
              <a:buSzPct val="90000"/>
            </a:pPr>
            <a:endParaRPr lang="en-US" sz="2400" kern="0" dirty="0">
              <a:solidFill>
                <a:srgbClr val="002060"/>
              </a:solidFill>
              <a:latin typeface="Tahoma" pitchFamily="34" charset="0"/>
              <a:ea typeface="ＭＳ Ｐゴシック" pitchFamily="-65" charset="-128"/>
              <a:cs typeface="Tahoma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SzPct val="90000"/>
            </a:pPr>
            <a:endParaRPr lang="en-US" sz="2400" kern="0" dirty="0">
              <a:solidFill>
                <a:srgbClr val="002060"/>
              </a:solidFill>
              <a:latin typeface="Tahoma" pitchFamily="34" charset="0"/>
              <a:ea typeface="ＭＳ Ｐゴシック" pitchFamily="-65" charset="-128"/>
              <a:cs typeface="Tahoma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SzPct val="90000"/>
            </a:pPr>
            <a:endParaRPr lang="en-US" sz="2400" kern="0" dirty="0">
              <a:solidFill>
                <a:srgbClr val="002060"/>
              </a:solidFill>
              <a:latin typeface="Tahoma" pitchFamily="34" charset="0"/>
              <a:ea typeface="ＭＳ Ｐゴシック" pitchFamily="-65" charset="-128"/>
              <a:cs typeface="Tahoma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SzPct val="90000"/>
            </a:pPr>
            <a:endParaRPr lang="en-US" sz="2400" kern="0" dirty="0">
              <a:solidFill>
                <a:srgbClr val="002060"/>
              </a:solidFill>
              <a:latin typeface="Tahoma" pitchFamily="34" charset="0"/>
              <a:ea typeface="ＭＳ Ｐゴシック" pitchFamily="-65" charset="-128"/>
              <a:cs typeface="Tahoma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SzPct val="90000"/>
            </a:pPr>
            <a:endParaRPr lang="en-US" sz="2400" kern="0" dirty="0">
              <a:solidFill>
                <a:srgbClr val="002060"/>
              </a:solidFill>
              <a:latin typeface="Tahoma" pitchFamily="34" charset="0"/>
              <a:ea typeface="ＭＳ Ｐゴシック" pitchFamily="-65" charset="-128"/>
              <a:cs typeface="Tahoma" pitchFamily="34" charset="0"/>
            </a:endParaRPr>
          </a:p>
          <a:p>
            <a:pPr>
              <a:spcBef>
                <a:spcPct val="55000"/>
              </a:spcBef>
              <a:buSzPct val="90000"/>
            </a:pPr>
            <a:endParaRPr lang="en-US" sz="2400" kern="0" dirty="0">
              <a:solidFill>
                <a:srgbClr val="002060"/>
              </a:solidFill>
              <a:latin typeface="Tahoma" pitchFamily="34" charset="0"/>
              <a:ea typeface="ＭＳ Ｐゴシック" pitchFamily="-65" charset="-128"/>
              <a:cs typeface="Tahoma" pitchFamily="34" charset="0"/>
            </a:endParaRPr>
          </a:p>
          <a:p>
            <a:pPr marL="742950" indent="-742950" eaLnBrk="1" hangingPunct="1">
              <a:spcBef>
                <a:spcPct val="100000"/>
              </a:spcBef>
              <a:buSzPct val="75000"/>
              <a:defRPr/>
            </a:pPr>
            <a:endParaRPr lang="en-US" sz="2400" kern="0" dirty="0">
              <a:solidFill>
                <a:srgbClr val="002060"/>
              </a:solidFill>
              <a:latin typeface="Tahoma" pitchFamily="34" charset="0"/>
              <a:ea typeface="ＭＳ Ｐゴシック" pitchFamily="-65" charset="-128"/>
              <a:cs typeface="Tahoma" pitchFamily="34" charset="0"/>
            </a:endParaRPr>
          </a:p>
        </p:txBody>
      </p:sp>
      <p:pic>
        <p:nvPicPr>
          <p:cNvPr id="4" name="Picture 4" descr="Drum Rol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96400" y="43434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898" y="914401"/>
            <a:ext cx="12067902" cy="1523999"/>
          </a:xfrm>
        </p:spPr>
        <p:txBody>
          <a:bodyPr/>
          <a:lstStyle/>
          <a:p>
            <a:r>
              <a:rPr lang="en-US" sz="2400" dirty="0"/>
              <a:t>German engineers helped Japan build aircrafts in 30s. Takt is a German word for a musical meter. Customer demand dictated the pace of operations on the shop-floor.</a:t>
            </a:r>
          </a:p>
          <a:p>
            <a:r>
              <a:rPr lang="en-US" sz="2400" dirty="0">
                <a:ea typeface="ＭＳ Ｐゴシック" charset="-128"/>
              </a:rPr>
              <a:t>Takt Time links the  customer demand </a:t>
            </a:r>
            <a:r>
              <a:rPr lang="en-US" dirty="0">
                <a:ea typeface="ＭＳ Ｐゴシック" charset="-128"/>
              </a:rPr>
              <a:t>(external) </a:t>
            </a:r>
            <a:r>
              <a:rPr lang="en-US" sz="2400" dirty="0">
                <a:ea typeface="ＭＳ Ｐゴシック" charset="-128"/>
              </a:rPr>
              <a:t>to production resources </a:t>
            </a:r>
            <a:r>
              <a:rPr lang="en-US" dirty="0">
                <a:ea typeface="ＭＳ Ｐゴシック" charset="-128"/>
              </a:rPr>
              <a:t>(internal) </a:t>
            </a:r>
            <a:r>
              <a:rPr lang="en-US" sz="2400" dirty="0">
                <a:ea typeface="ＭＳ Ｐゴシック" charset="-128"/>
              </a:rPr>
              <a:t>.</a:t>
            </a:r>
          </a:p>
          <a:p>
            <a:endParaRPr lang="en-US" sz="2400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 of </a:t>
            </a:r>
            <a:r>
              <a:rPr lang="en-US" dirty="0" err="1"/>
              <a:t>Takt</a:t>
            </a:r>
            <a:r>
              <a:rPr lang="en-US" dirty="0"/>
              <a:t> Time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7697" name="Object 1"/>
              <p:cNvSpPr txBox="1"/>
              <p:nvPr/>
            </p:nvSpPr>
            <p:spPr bwMode="auto">
              <a:xfrm>
                <a:off x="457200" y="3130731"/>
                <a:ext cx="3962400" cy="76200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Takt</m:t>
                      </m:r>
                      <m:r>
                        <m:rPr>
                          <m:nor/>
                        </m:rPr>
                        <a:rPr lang="en-US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Time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Available</m:t>
                          </m:r>
                          <m:r>
                            <m:rPr>
                              <m:nor/>
                            </m:rPr>
                            <a:rPr lang="en-US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Time</m:t>
                          </m:r>
                          <m:r>
                            <m:rPr>
                              <m:nor/>
                            </m:rPr>
                            <a:rPr lang="en-US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per</m:t>
                          </m:r>
                          <m:r>
                            <m:rPr>
                              <m:nor/>
                            </m:rPr>
                            <a:rPr lang="en-US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Period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Demand</m:t>
                          </m:r>
                          <m:r>
                            <m:rPr>
                              <m:nor/>
                            </m:rPr>
                            <a:rPr lang="en-US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per</m:t>
                          </m:r>
                          <m:r>
                            <m:rPr>
                              <m:nor/>
                            </m:rPr>
                            <a:rPr lang="en-US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Period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57697" name="Object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3130731"/>
                <a:ext cx="3962400" cy="7620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BF45F10-7857-4F83-8283-2F0B8082747B}"/>
              </a:ext>
            </a:extLst>
          </p:cNvPr>
          <p:cNvSpPr txBox="1">
            <a:spLocks/>
          </p:cNvSpPr>
          <p:nvPr/>
        </p:nvSpPr>
        <p:spPr bwMode="auto">
          <a:xfrm>
            <a:off x="76200" y="2286000"/>
            <a:ext cx="1206790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SzPct val="75000"/>
              <a:defRPr/>
            </a:pPr>
            <a:r>
              <a:rPr lang="en-US" sz="2400" kern="0" dirty="0">
                <a:solidFill>
                  <a:srgbClr val="002060"/>
                </a:solidFill>
                <a:latin typeface="Book Antiqua" panose="02040602050305030304" pitchFamily="18" charset="0"/>
                <a:cs typeface="MS Reference Sans Serif" pitchFamily="34" charset="0"/>
              </a:rPr>
              <a:t>Demand is 20 policies/day. Available time is 400 minutes/day. Compute the takt time.</a:t>
            </a:r>
          </a:p>
          <a:p>
            <a:pPr marL="742950" lvl="1" indent="-285750" eaLnBrk="1" hangingPunct="1">
              <a:spcBef>
                <a:spcPct val="20000"/>
              </a:spcBef>
              <a:buSzPct val="75000"/>
              <a:defRPr/>
            </a:pPr>
            <a:endParaRPr lang="en-US" sz="2600" kern="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ct 1">
                <a:extLst>
                  <a:ext uri="{FF2B5EF4-FFF2-40B4-BE49-F238E27FC236}">
                    <a16:creationId xmlns:a16="http://schemas.microsoft.com/office/drawing/2014/main" id="{E642F609-3C00-4DF2-83C3-2013FF238097}"/>
                  </a:ext>
                </a:extLst>
              </p:cNvPr>
              <p:cNvSpPr txBox="1"/>
              <p:nvPr/>
            </p:nvSpPr>
            <p:spPr bwMode="auto">
              <a:xfrm>
                <a:off x="2384952" y="4001588"/>
                <a:ext cx="5867400" cy="83820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600" b="1" i="0" smtClean="0">
                        <a:solidFill>
                          <a:srgbClr val="C00000"/>
                        </a:solidFill>
                        <a:latin typeface="Book Antiqua" panose="02040602050305030304" pitchFamily="18" charset="0"/>
                      </a:rPr>
                      <m:t>Takt</m:t>
                    </m:r>
                    <m:r>
                      <m:rPr>
                        <m:nor/>
                      </m:rPr>
                      <a:rPr lang="en-US" sz="1600" b="1" i="0" smtClean="0">
                        <a:solidFill>
                          <a:srgbClr val="C00000"/>
                        </a:solidFill>
                        <a:latin typeface="Book Antiqua" panose="0204060205030503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1600" b="1" i="0" smtClean="0">
                        <a:solidFill>
                          <a:srgbClr val="C00000"/>
                        </a:solidFill>
                        <a:latin typeface="Book Antiqua" panose="02040602050305030304" pitchFamily="18" charset="0"/>
                      </a:rPr>
                      <m:t>Time</m:t>
                    </m:r>
                    <m:r>
                      <a:rPr lang="en-US" sz="1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1600" b="1" i="0">
                            <a:solidFill>
                              <a:srgbClr val="C00000"/>
                            </a:solidFill>
                            <a:latin typeface="Book Antiqua" panose="02040602050305030304" pitchFamily="18" charset="0"/>
                          </a:rPr>
                          <m:t>Available</m:t>
                        </m:r>
                        <m:r>
                          <m:rPr>
                            <m:nor/>
                          </m:rPr>
                          <a:rPr lang="en-US" sz="1600" b="1" i="0">
                            <a:solidFill>
                              <a:srgbClr val="C00000"/>
                            </a:solidFill>
                            <a:latin typeface="Book Antiqua" panose="0204060205030503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600" b="1" i="0">
                            <a:solidFill>
                              <a:srgbClr val="C00000"/>
                            </a:solidFill>
                            <a:latin typeface="Book Antiqua" panose="02040602050305030304" pitchFamily="18" charset="0"/>
                          </a:rPr>
                          <m:t>Time</m:t>
                        </m:r>
                        <m:r>
                          <m:rPr>
                            <m:nor/>
                          </m:rPr>
                          <a:rPr lang="en-US" sz="1600" b="1" i="0">
                            <a:solidFill>
                              <a:srgbClr val="C00000"/>
                            </a:solidFill>
                            <a:latin typeface="Book Antiqua" panose="0204060205030503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600" b="1" i="0">
                            <a:solidFill>
                              <a:srgbClr val="C00000"/>
                            </a:solidFill>
                            <a:latin typeface="Book Antiqua" panose="02040602050305030304" pitchFamily="18" charset="0"/>
                          </a:rPr>
                          <m:t>per</m:t>
                        </m:r>
                        <m:r>
                          <m:rPr>
                            <m:nor/>
                          </m:rPr>
                          <a:rPr lang="en-US" sz="1600" b="1" i="0">
                            <a:solidFill>
                              <a:srgbClr val="C00000"/>
                            </a:solidFill>
                            <a:latin typeface="Book Antiqua" panose="0204060205030503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600" b="1" i="0">
                            <a:solidFill>
                              <a:srgbClr val="C00000"/>
                            </a:solidFill>
                            <a:latin typeface="Book Antiqua" panose="02040602050305030304" pitchFamily="18" charset="0"/>
                          </a:rPr>
                          <m:t>Period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1600" b="1" i="0">
                            <a:solidFill>
                              <a:srgbClr val="C00000"/>
                            </a:solidFill>
                            <a:latin typeface="Book Antiqua" panose="02040602050305030304" pitchFamily="18" charset="0"/>
                          </a:rPr>
                          <m:t>Demand</m:t>
                        </m:r>
                        <m:r>
                          <m:rPr>
                            <m:nor/>
                          </m:rPr>
                          <a:rPr lang="en-US" sz="1600" b="1" i="0">
                            <a:solidFill>
                              <a:srgbClr val="C00000"/>
                            </a:solidFill>
                            <a:latin typeface="Book Antiqua" panose="0204060205030503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600" b="1" i="0">
                            <a:solidFill>
                              <a:srgbClr val="C00000"/>
                            </a:solidFill>
                            <a:latin typeface="Book Antiqua" panose="02040602050305030304" pitchFamily="18" charset="0"/>
                          </a:rPr>
                          <m:t>per</m:t>
                        </m:r>
                        <m:r>
                          <m:rPr>
                            <m:nor/>
                          </m:rPr>
                          <a:rPr lang="en-US" sz="1600" b="1" i="0">
                            <a:solidFill>
                              <a:srgbClr val="C00000"/>
                            </a:solidFill>
                            <a:latin typeface="Book Antiqua" panose="0204060205030503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600" b="1" i="0">
                            <a:solidFill>
                              <a:srgbClr val="C00000"/>
                            </a:solidFill>
                            <a:latin typeface="Book Antiqua" panose="02040602050305030304" pitchFamily="18" charset="0"/>
                          </a:rPr>
                          <m:t>Period</m:t>
                        </m:r>
                      </m:den>
                    </m:f>
                  </m:oMath>
                </a14:m>
                <a:r>
                  <a:rPr lang="en-US" sz="16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1600" b="1" i="0" smtClean="0">
                            <a:solidFill>
                              <a:srgbClr val="C00000"/>
                            </a:solidFill>
                            <a:latin typeface="Book Antiqua" panose="02040602050305030304" pitchFamily="18" charset="0"/>
                          </a:rPr>
                          <m:t>400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16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16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  = 20 minutes</a:t>
                </a:r>
              </a:p>
            </p:txBody>
          </p:sp>
        </mc:Choice>
        <mc:Fallback>
          <p:sp>
            <p:nvSpPr>
              <p:cNvPr id="8" name="Object 1">
                <a:extLst>
                  <a:ext uri="{FF2B5EF4-FFF2-40B4-BE49-F238E27FC236}">
                    <a16:creationId xmlns:a16="http://schemas.microsoft.com/office/drawing/2014/main" id="{E642F609-3C00-4DF2-83C3-2013FF238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84952" y="4001588"/>
                <a:ext cx="5867400" cy="8382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53F4892-8905-4B5F-912E-76F80C4C021D}"/>
              </a:ext>
            </a:extLst>
          </p:cNvPr>
          <p:cNvSpPr txBox="1">
            <a:spLocks/>
          </p:cNvSpPr>
          <p:nvPr/>
        </p:nvSpPr>
        <p:spPr bwMode="auto">
          <a:xfrm>
            <a:off x="210966" y="4953000"/>
            <a:ext cx="7683137" cy="1809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SzPct val="75000"/>
              <a:defRPr/>
            </a:pPr>
            <a:r>
              <a:rPr lang="en-US" sz="2400" kern="0" dirty="0">
                <a:solidFill>
                  <a:srgbClr val="002060"/>
                </a:solidFill>
                <a:latin typeface="Book Antiqua" panose="02040602050305030304" pitchFamily="18" charset="0"/>
                <a:cs typeface="MS Reference Sans Serif" pitchFamily="34" charset="0"/>
              </a:rPr>
              <a:t>There are four sub-processes; </a:t>
            </a:r>
            <a:r>
              <a:rPr lang="en-US" sz="24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Distribution (data gathering/ data entry, Underwriting (risk analysis), Rating (computing the premium), and Policy writing</a:t>
            </a:r>
            <a:endParaRPr lang="en-US" sz="2600" kern="0" dirty="0">
              <a:latin typeface="MS Reference Sans Serif" pitchFamily="34" charset="0"/>
            </a:endParaRP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2052DE2C-4655-41C8-8CC1-8E7EBBD0B7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020187"/>
              </p:ext>
            </p:extLst>
          </p:nvPr>
        </p:nvGraphicFramePr>
        <p:xfrm>
          <a:off x="8389210" y="3892731"/>
          <a:ext cx="3838302" cy="2558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5" imgW="4428992" imgH="2953005" progId="Excel.Sheet.12">
                  <p:embed/>
                </p:oleObj>
              </mc:Choice>
              <mc:Fallback>
                <p:oleObj name="Worksheet" r:id="rId5" imgW="4428992" imgH="295300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9210" y="3892731"/>
                        <a:ext cx="3838302" cy="25588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0CF86A5-1F65-496C-9ABB-85C489F19E11}"/>
              </a:ext>
            </a:extLst>
          </p:cNvPr>
          <p:cNvCxnSpPr>
            <a:cxnSpLocks/>
          </p:cNvCxnSpPr>
          <p:nvPr/>
        </p:nvCxnSpPr>
        <p:spPr bwMode="auto">
          <a:xfrm>
            <a:off x="8153400" y="4267200"/>
            <a:ext cx="39624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7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0" y="13063"/>
            <a:ext cx="12192000" cy="788987"/>
          </a:xfrm>
        </p:spPr>
        <p:txBody>
          <a:bodyPr/>
          <a:lstStyle/>
          <a:p>
            <a:r>
              <a:rPr lang="en-US" dirty="0"/>
              <a:t>Load Balancing?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524000" y="1295402"/>
            <a:ext cx="8915400" cy="2209799"/>
          </a:xfrm>
        </p:spPr>
        <p:txBody>
          <a:bodyPr/>
          <a:lstStyle/>
          <a:p>
            <a:pPr eaLnBrk="1" hangingPunct="1"/>
            <a:endParaRPr lang="en-US" sz="2400" dirty="0">
              <a:ea typeface="ＭＳ Ｐゴシック" charset="-128"/>
            </a:endParaRPr>
          </a:p>
          <a:p>
            <a:pPr eaLnBrk="1" hangingPunct="1"/>
            <a:endParaRPr lang="en-US" dirty="0">
              <a:ea typeface="ＭＳ Ｐゴシック" charset="-128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480835AF-8607-4E70-88C1-86FC720F9975}"/>
              </a:ext>
            </a:extLst>
          </p:cNvPr>
          <p:cNvSpPr txBox="1">
            <a:spLocks/>
          </p:cNvSpPr>
          <p:nvPr/>
        </p:nvSpPr>
        <p:spPr bwMode="auto">
          <a:xfrm>
            <a:off x="-30480" y="914400"/>
            <a:ext cx="12192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p"/>
              <a:defRPr lang="en-US" sz="24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n"/>
              <a:defRPr lang="en-US" sz="20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lang="en-US" sz="20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Font typeface="Wingdings" pitchFamily="2" charset="2"/>
              <a:buChar char="§"/>
              <a:defRPr lang="en-US" sz="22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r>
              <a:rPr lang="en-US" kern="0" dirty="0"/>
              <a:t>An operator can not be overloaded. Apply time studies to lower the time or breakdown the task. </a:t>
            </a:r>
          </a:p>
          <a:p>
            <a:r>
              <a:rPr lang="en-US" kern="0" dirty="0">
                <a:solidFill>
                  <a:srgbClr val="C00000"/>
                </a:solidFill>
              </a:rPr>
              <a:t>Loading each operator close to 100 percent may lead to infinite queue if the workload is highly variable (negative). </a:t>
            </a:r>
          </a:p>
          <a:p>
            <a:r>
              <a:rPr lang="en-US" kern="0" dirty="0">
                <a:solidFill>
                  <a:srgbClr val="00B050"/>
                </a:solidFill>
              </a:rPr>
              <a:t>keep operators loaded close to 100% to motivate them to find creative ways to reduce their cycle time to takt time (positive). </a:t>
            </a:r>
          </a:p>
          <a:p>
            <a:r>
              <a:rPr lang="en-US" kern="0" dirty="0">
                <a:solidFill>
                  <a:srgbClr val="C00000"/>
                </a:solidFill>
              </a:rPr>
              <a:t>If the operators are underutilized, work expands to fill the time available (negative). </a:t>
            </a:r>
          </a:p>
          <a:p>
            <a:r>
              <a:rPr lang="en-US" kern="0" dirty="0"/>
              <a:t>takt time goes down when demand increases. Then some operator may become overloaded. </a:t>
            </a:r>
          </a:p>
          <a:p>
            <a:r>
              <a:rPr lang="en-US" kern="0" dirty="0"/>
              <a:t>Subdivide tasks more finely, to load each operator close takt</a:t>
            </a:r>
            <a:r>
              <a:rPr lang="en-US" i="1" kern="0" dirty="0"/>
              <a:t> </a:t>
            </a:r>
            <a:r>
              <a:rPr lang="en-US" kern="0" dirty="0"/>
              <a:t>time. However, that would uniformly underutilize each operator.</a:t>
            </a:r>
          </a:p>
          <a:p>
            <a:r>
              <a:rPr lang="en-US" kern="0" dirty="0"/>
              <a:t>A better alternative is to have the first two operators loaded with tasks that add up to the takt time, leaving the third under-loaded. </a:t>
            </a:r>
            <a:endParaRPr lang="en-US" kern="0" dirty="0">
              <a:ea typeface="ＭＳ Ｐゴシック" charset="-128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834" y="914400"/>
            <a:ext cx="12157166" cy="1787525"/>
          </a:xfrm>
        </p:spPr>
        <p:txBody>
          <a:bodyPr/>
          <a:lstStyle/>
          <a:p>
            <a:pPr lvl="0"/>
            <a:r>
              <a:rPr lang="en-US" sz="2000" dirty="0"/>
              <a:t>The third operator could help if the others fall behind. S/he could be located at the end of the cell to perform material handling.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Takt</a:t>
            </a:r>
            <a:r>
              <a:rPr lang="en-US" dirty="0"/>
              <a:t> Time is a Measure of External Demand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642AE89-D931-495E-A304-8B66CF9E93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091906"/>
              </p:ext>
            </p:extLst>
          </p:nvPr>
        </p:nvGraphicFramePr>
        <p:xfrm>
          <a:off x="133275" y="2544763"/>
          <a:ext cx="11779394" cy="256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Worksheet" r:id="rId3" imgW="13582561" imgH="2953005" progId="Excel.Sheet.12">
                  <p:embed/>
                </p:oleObj>
              </mc:Choice>
              <mc:Fallback>
                <p:oleObj name="Worksheet" r:id="rId3" imgW="13582561" imgH="295300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275" y="2544763"/>
                        <a:ext cx="11779394" cy="2560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C99461E-5754-40C5-ADD2-6EA20FDD1AC4}"/>
              </a:ext>
            </a:extLst>
          </p:cNvPr>
          <p:cNvCxnSpPr/>
          <p:nvPr/>
        </p:nvCxnSpPr>
        <p:spPr bwMode="auto">
          <a:xfrm>
            <a:off x="3881024" y="1905000"/>
            <a:ext cx="0" cy="34290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CD0AC94-5BC0-496C-8FD2-B8AC9143B37E}"/>
              </a:ext>
            </a:extLst>
          </p:cNvPr>
          <p:cNvCxnSpPr/>
          <p:nvPr/>
        </p:nvCxnSpPr>
        <p:spPr bwMode="auto">
          <a:xfrm>
            <a:off x="7696200" y="1981200"/>
            <a:ext cx="0" cy="34290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01083"/>
            <a:ext cx="12192000" cy="5652117"/>
          </a:xfrm>
        </p:spPr>
        <p:txBody>
          <a:bodyPr/>
          <a:lstStyle/>
          <a:p>
            <a:r>
              <a:rPr lang="en-US" sz="2200" dirty="0"/>
              <a:t>If each operator is paced to </a:t>
            </a:r>
            <a:r>
              <a:rPr lang="en-US" sz="2200" dirty="0" err="1"/>
              <a:t>takt</a:t>
            </a:r>
            <a:r>
              <a:rPr lang="en-US" sz="2200" dirty="0"/>
              <a:t> time, over production will be automatically limited. Limiting overproduction prevents frequent stops and starts that inhibit a smooth flow. </a:t>
            </a:r>
          </a:p>
          <a:p>
            <a:pPr lvl="0"/>
            <a:r>
              <a:rPr lang="en-US" sz="2200" dirty="0"/>
              <a:t>It's best to buffer variation with capacity, not inventory. </a:t>
            </a:r>
          </a:p>
          <a:p>
            <a:r>
              <a:rPr lang="en-US" sz="2200" dirty="0"/>
              <a:t>It is incorrect stating that a machine has a </a:t>
            </a:r>
            <a:r>
              <a:rPr lang="en-US" sz="2200" dirty="0" err="1"/>
              <a:t>takt</a:t>
            </a:r>
            <a:r>
              <a:rPr lang="en-US" sz="2200" dirty="0"/>
              <a:t> time of five minutes. Takt time is a measure of external demand; it has nothing to do with machine capacity. Takt is the time that we have (market oriented) to produce a flow unit, not the time we need (capacity oriented).  </a:t>
            </a:r>
          </a:p>
          <a:p>
            <a:r>
              <a:rPr lang="en-US" sz="2200" dirty="0">
                <a:ea typeface="ＭＳ Ｐゴシック" charset="-128"/>
              </a:rPr>
              <a:t>Enterprise should match its (internal) resources to meet the (external) customer demand.</a:t>
            </a:r>
          </a:p>
          <a:p>
            <a:r>
              <a:rPr lang="en-US" sz="2200" dirty="0"/>
              <a:t>Takt time applies better to a flow shop, may not be very relevant in job shop, but still useful to determine the number of operators.</a:t>
            </a:r>
          </a:p>
          <a:p>
            <a:r>
              <a:rPr lang="en-US" sz="2000" dirty="0">
                <a:ea typeface="ＭＳ Ｐゴシック" charset="-128"/>
              </a:rPr>
              <a:t>Takt time could be reevaluated if the demand exceeds the set production rate for 5 consecutive days (Run Test). Distinguish between noise and real trends.</a:t>
            </a:r>
          </a:p>
          <a:p>
            <a:pPr lvl="1"/>
            <a:r>
              <a:rPr lang="en-US" dirty="0">
                <a:ea typeface="ＭＳ Ｐゴシック" charset="-128"/>
              </a:rPr>
              <a:t>If we change it too frequently  </a:t>
            </a:r>
            <a:r>
              <a:rPr lang="en-US" dirty="0">
                <a:ea typeface="ＭＳ Ｐゴシック" charset="-128"/>
                <a:sym typeface="Wingdings" pitchFamily="2" charset="2"/>
              </a:rPr>
              <a:t></a:t>
            </a:r>
            <a:r>
              <a:rPr lang="en-US" dirty="0">
                <a:ea typeface="ＭＳ Ｐゴシック" charset="-128"/>
              </a:rPr>
              <a:t> Chaos</a:t>
            </a:r>
          </a:p>
          <a:p>
            <a:pPr lvl="1"/>
            <a:r>
              <a:rPr lang="en-US" dirty="0">
                <a:ea typeface="ＭＳ Ｐゴシック" charset="-128"/>
              </a:rPr>
              <a:t>If it is not flexible, and we cannot change it  </a:t>
            </a:r>
            <a:r>
              <a:rPr lang="en-US" dirty="0">
                <a:ea typeface="ＭＳ Ｐゴシック" charset="-128"/>
                <a:sym typeface="Wingdings" pitchFamily="2" charset="2"/>
              </a:rPr>
              <a:t> </a:t>
            </a:r>
            <a:r>
              <a:rPr lang="en-US" dirty="0">
                <a:ea typeface="ＭＳ Ｐゴシック" charset="-128"/>
              </a:rPr>
              <a:t>Missed opportunities, Inventory buildup</a:t>
            </a:r>
          </a:p>
          <a:p>
            <a:endParaRPr lang="en-US" sz="2200" dirty="0"/>
          </a:p>
          <a:p>
            <a:endParaRPr lang="en-US" sz="2000" dirty="0">
              <a:ea typeface="ＭＳ Ｐゴシック" charset="-128"/>
            </a:endParaRP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2000"/>
          </a:xfrm>
        </p:spPr>
        <p:txBody>
          <a:bodyPr/>
          <a:lstStyle/>
          <a:p>
            <a:r>
              <a:rPr lang="en-US" dirty="0" err="1"/>
              <a:t>Takt</a:t>
            </a:r>
            <a:r>
              <a:rPr lang="en-US" dirty="0"/>
              <a:t> Time is a Measure of External Demand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-2497" y="-2599"/>
            <a:ext cx="12192908" cy="789543"/>
          </a:xfrm>
        </p:spPr>
        <p:txBody>
          <a:bodyPr/>
          <a:lstStyle/>
          <a:p>
            <a:r>
              <a:rPr lang="en-US" dirty="0">
                <a:ea typeface="ＭＳ Ｐゴシック" charset="-128"/>
              </a:rPr>
              <a:t>Internal vs. External </a:t>
            </a:r>
            <a:r>
              <a:rPr lang="en-US" dirty="0" err="1">
                <a:ea typeface="ＭＳ Ｐゴシック" charset="-128"/>
              </a:rPr>
              <a:t>Takt</a:t>
            </a:r>
            <a:r>
              <a:rPr lang="en-US" dirty="0">
                <a:ea typeface="ＭＳ Ｐゴシック" charset="-128"/>
              </a:rPr>
              <a:t> Time</a:t>
            </a:r>
          </a:p>
        </p:txBody>
      </p:sp>
      <p:sp>
        <p:nvSpPr>
          <p:cNvPr id="38915" name="Line 8"/>
          <p:cNvSpPr>
            <a:spLocks noChangeShapeType="1"/>
          </p:cNvSpPr>
          <p:nvPr/>
        </p:nvSpPr>
        <p:spPr bwMode="auto">
          <a:xfrm>
            <a:off x="5943600" y="3263900"/>
            <a:ext cx="5692775" cy="1587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6" name="Line 9"/>
          <p:cNvSpPr>
            <a:spLocks noChangeShapeType="1"/>
          </p:cNvSpPr>
          <p:nvPr/>
        </p:nvSpPr>
        <p:spPr bwMode="auto">
          <a:xfrm>
            <a:off x="5943600" y="2787650"/>
            <a:ext cx="5692775" cy="1587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7" name="Line 10"/>
          <p:cNvSpPr>
            <a:spLocks noChangeShapeType="1"/>
          </p:cNvSpPr>
          <p:nvPr/>
        </p:nvSpPr>
        <p:spPr bwMode="auto">
          <a:xfrm>
            <a:off x="5943600" y="2320925"/>
            <a:ext cx="5692775" cy="1587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8" name="Line 11"/>
          <p:cNvSpPr>
            <a:spLocks noChangeShapeType="1"/>
          </p:cNvSpPr>
          <p:nvPr/>
        </p:nvSpPr>
        <p:spPr bwMode="auto">
          <a:xfrm>
            <a:off x="5943600" y="1852611"/>
            <a:ext cx="5692775" cy="1588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9" name="Line 12"/>
          <p:cNvSpPr>
            <a:spLocks noChangeShapeType="1"/>
          </p:cNvSpPr>
          <p:nvPr/>
        </p:nvSpPr>
        <p:spPr bwMode="auto">
          <a:xfrm>
            <a:off x="5943600" y="1376361"/>
            <a:ext cx="5692775" cy="1588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0" name="Rectangle 13"/>
          <p:cNvSpPr>
            <a:spLocks noChangeArrowheads="1"/>
          </p:cNvSpPr>
          <p:nvPr/>
        </p:nvSpPr>
        <p:spPr bwMode="auto">
          <a:xfrm>
            <a:off x="5943600" y="1143000"/>
            <a:ext cx="5692775" cy="258762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1" name="Line 14"/>
          <p:cNvSpPr>
            <a:spLocks noChangeShapeType="1"/>
          </p:cNvSpPr>
          <p:nvPr/>
        </p:nvSpPr>
        <p:spPr bwMode="auto">
          <a:xfrm>
            <a:off x="5943599" y="1143000"/>
            <a:ext cx="1588" cy="258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2" name="Line 15"/>
          <p:cNvSpPr>
            <a:spLocks noChangeShapeType="1"/>
          </p:cNvSpPr>
          <p:nvPr/>
        </p:nvSpPr>
        <p:spPr bwMode="auto">
          <a:xfrm>
            <a:off x="5905499" y="3730625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3" name="Line 16"/>
          <p:cNvSpPr>
            <a:spLocks noChangeShapeType="1"/>
          </p:cNvSpPr>
          <p:nvPr/>
        </p:nvSpPr>
        <p:spPr bwMode="auto">
          <a:xfrm>
            <a:off x="5905499" y="3263900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4" name="Line 17"/>
          <p:cNvSpPr>
            <a:spLocks noChangeShapeType="1"/>
          </p:cNvSpPr>
          <p:nvPr/>
        </p:nvSpPr>
        <p:spPr bwMode="auto">
          <a:xfrm>
            <a:off x="5905499" y="2787650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5" name="Line 18"/>
          <p:cNvSpPr>
            <a:spLocks noChangeShapeType="1"/>
          </p:cNvSpPr>
          <p:nvPr/>
        </p:nvSpPr>
        <p:spPr bwMode="auto">
          <a:xfrm>
            <a:off x="5905499" y="2320925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6" name="Line 19"/>
          <p:cNvSpPr>
            <a:spLocks noChangeShapeType="1"/>
          </p:cNvSpPr>
          <p:nvPr/>
        </p:nvSpPr>
        <p:spPr bwMode="auto">
          <a:xfrm>
            <a:off x="5905499" y="1852611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7" name="Line 20"/>
          <p:cNvSpPr>
            <a:spLocks noChangeShapeType="1"/>
          </p:cNvSpPr>
          <p:nvPr/>
        </p:nvSpPr>
        <p:spPr bwMode="auto">
          <a:xfrm>
            <a:off x="5905499" y="1376361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8" name="Line 21"/>
          <p:cNvSpPr>
            <a:spLocks noChangeShapeType="1"/>
          </p:cNvSpPr>
          <p:nvPr/>
        </p:nvSpPr>
        <p:spPr bwMode="auto">
          <a:xfrm>
            <a:off x="5943600" y="3730625"/>
            <a:ext cx="56927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9" name="Line 22"/>
          <p:cNvSpPr>
            <a:spLocks noChangeShapeType="1"/>
          </p:cNvSpPr>
          <p:nvPr/>
        </p:nvSpPr>
        <p:spPr bwMode="auto">
          <a:xfrm flipV="1">
            <a:off x="5943599" y="3730625"/>
            <a:ext cx="1588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30" name="Line 23"/>
          <p:cNvSpPr>
            <a:spLocks noChangeShapeType="1"/>
          </p:cNvSpPr>
          <p:nvPr/>
        </p:nvSpPr>
        <p:spPr bwMode="auto">
          <a:xfrm flipV="1">
            <a:off x="6897688" y="3730625"/>
            <a:ext cx="1587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31" name="Line 24"/>
          <p:cNvSpPr>
            <a:spLocks noChangeShapeType="1"/>
          </p:cNvSpPr>
          <p:nvPr/>
        </p:nvSpPr>
        <p:spPr bwMode="auto">
          <a:xfrm flipV="1">
            <a:off x="7840663" y="3730625"/>
            <a:ext cx="1587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32" name="Line 25"/>
          <p:cNvSpPr>
            <a:spLocks noChangeShapeType="1"/>
          </p:cNvSpPr>
          <p:nvPr/>
        </p:nvSpPr>
        <p:spPr bwMode="auto">
          <a:xfrm flipV="1">
            <a:off x="8794749" y="3730625"/>
            <a:ext cx="1588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33" name="Line 26"/>
          <p:cNvSpPr>
            <a:spLocks noChangeShapeType="1"/>
          </p:cNvSpPr>
          <p:nvPr/>
        </p:nvSpPr>
        <p:spPr bwMode="auto">
          <a:xfrm flipV="1">
            <a:off x="9739313" y="3730625"/>
            <a:ext cx="1587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34" name="Line 27"/>
          <p:cNvSpPr>
            <a:spLocks noChangeShapeType="1"/>
          </p:cNvSpPr>
          <p:nvPr/>
        </p:nvSpPr>
        <p:spPr bwMode="auto">
          <a:xfrm flipV="1">
            <a:off x="10691813" y="3730625"/>
            <a:ext cx="1587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35" name="Line 28"/>
          <p:cNvSpPr>
            <a:spLocks noChangeShapeType="1"/>
          </p:cNvSpPr>
          <p:nvPr/>
        </p:nvSpPr>
        <p:spPr bwMode="auto">
          <a:xfrm flipV="1">
            <a:off x="11636374" y="3730625"/>
            <a:ext cx="1588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36" name="Freeform 29"/>
          <p:cNvSpPr>
            <a:spLocks/>
          </p:cNvSpPr>
          <p:nvPr/>
        </p:nvSpPr>
        <p:spPr bwMode="auto">
          <a:xfrm>
            <a:off x="6108699" y="2476499"/>
            <a:ext cx="58738" cy="57150"/>
          </a:xfrm>
          <a:custGeom>
            <a:avLst/>
            <a:gdLst>
              <a:gd name="T0" fmla="*/ 19 w 37"/>
              <a:gd name="T1" fmla="*/ 0 h 36"/>
              <a:gd name="T2" fmla="*/ 37 w 37"/>
              <a:gd name="T3" fmla="*/ 18 h 36"/>
              <a:gd name="T4" fmla="*/ 19 w 37"/>
              <a:gd name="T5" fmla="*/ 36 h 36"/>
              <a:gd name="T6" fmla="*/ 0 w 37"/>
              <a:gd name="T7" fmla="*/ 18 h 36"/>
              <a:gd name="T8" fmla="*/ 19 w 37"/>
              <a:gd name="T9" fmla="*/ 0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6"/>
              <a:gd name="T17" fmla="*/ 37 w 37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6">
                <a:moveTo>
                  <a:pt x="19" y="0"/>
                </a:moveTo>
                <a:lnTo>
                  <a:pt x="37" y="18"/>
                </a:lnTo>
                <a:lnTo>
                  <a:pt x="19" y="36"/>
                </a:lnTo>
                <a:lnTo>
                  <a:pt x="0" y="18"/>
                </a:lnTo>
                <a:lnTo>
                  <a:pt x="19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37" name="Freeform 30"/>
          <p:cNvSpPr>
            <a:spLocks/>
          </p:cNvSpPr>
          <p:nvPr/>
        </p:nvSpPr>
        <p:spPr bwMode="auto">
          <a:xfrm>
            <a:off x="6294438" y="2603500"/>
            <a:ext cx="58737" cy="58737"/>
          </a:xfrm>
          <a:custGeom>
            <a:avLst/>
            <a:gdLst>
              <a:gd name="T0" fmla="*/ 18 w 37"/>
              <a:gd name="T1" fmla="*/ 0 h 37"/>
              <a:gd name="T2" fmla="*/ 37 w 37"/>
              <a:gd name="T3" fmla="*/ 19 h 37"/>
              <a:gd name="T4" fmla="*/ 18 w 37"/>
              <a:gd name="T5" fmla="*/ 37 h 37"/>
              <a:gd name="T6" fmla="*/ 0 w 37"/>
              <a:gd name="T7" fmla="*/ 19 h 37"/>
              <a:gd name="T8" fmla="*/ 18 w 37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7"/>
              <a:gd name="T17" fmla="*/ 37 w 37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7">
                <a:moveTo>
                  <a:pt x="18" y="0"/>
                </a:moveTo>
                <a:lnTo>
                  <a:pt x="37" y="19"/>
                </a:lnTo>
                <a:lnTo>
                  <a:pt x="18" y="37"/>
                </a:lnTo>
                <a:lnTo>
                  <a:pt x="0" y="19"/>
                </a:lnTo>
                <a:lnTo>
                  <a:pt x="18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38" name="Freeform 31"/>
          <p:cNvSpPr>
            <a:spLocks/>
          </p:cNvSpPr>
          <p:nvPr/>
        </p:nvSpPr>
        <p:spPr bwMode="auto">
          <a:xfrm>
            <a:off x="6488113" y="2890836"/>
            <a:ext cx="58737" cy="58738"/>
          </a:xfrm>
          <a:custGeom>
            <a:avLst/>
            <a:gdLst>
              <a:gd name="T0" fmla="*/ 19 w 37"/>
              <a:gd name="T1" fmla="*/ 0 h 37"/>
              <a:gd name="T2" fmla="*/ 37 w 37"/>
              <a:gd name="T3" fmla="*/ 19 h 37"/>
              <a:gd name="T4" fmla="*/ 19 w 37"/>
              <a:gd name="T5" fmla="*/ 37 h 37"/>
              <a:gd name="T6" fmla="*/ 0 w 37"/>
              <a:gd name="T7" fmla="*/ 19 h 37"/>
              <a:gd name="T8" fmla="*/ 19 w 37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7"/>
              <a:gd name="T17" fmla="*/ 37 w 37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7">
                <a:moveTo>
                  <a:pt x="19" y="0"/>
                </a:moveTo>
                <a:lnTo>
                  <a:pt x="37" y="19"/>
                </a:lnTo>
                <a:lnTo>
                  <a:pt x="19" y="37"/>
                </a:lnTo>
                <a:lnTo>
                  <a:pt x="0" y="19"/>
                </a:lnTo>
                <a:lnTo>
                  <a:pt x="19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39" name="Freeform 32"/>
          <p:cNvSpPr>
            <a:spLocks/>
          </p:cNvSpPr>
          <p:nvPr/>
        </p:nvSpPr>
        <p:spPr bwMode="auto">
          <a:xfrm>
            <a:off x="6673849" y="2452686"/>
            <a:ext cx="58738" cy="57150"/>
          </a:xfrm>
          <a:custGeom>
            <a:avLst/>
            <a:gdLst>
              <a:gd name="T0" fmla="*/ 18 w 37"/>
              <a:gd name="T1" fmla="*/ 0 h 36"/>
              <a:gd name="T2" fmla="*/ 37 w 37"/>
              <a:gd name="T3" fmla="*/ 18 h 36"/>
              <a:gd name="T4" fmla="*/ 18 w 37"/>
              <a:gd name="T5" fmla="*/ 36 h 36"/>
              <a:gd name="T6" fmla="*/ 0 w 37"/>
              <a:gd name="T7" fmla="*/ 18 h 36"/>
              <a:gd name="T8" fmla="*/ 18 w 37"/>
              <a:gd name="T9" fmla="*/ 0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6"/>
              <a:gd name="T17" fmla="*/ 37 w 37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6">
                <a:moveTo>
                  <a:pt x="18" y="0"/>
                </a:moveTo>
                <a:lnTo>
                  <a:pt x="37" y="18"/>
                </a:lnTo>
                <a:lnTo>
                  <a:pt x="18" y="36"/>
                </a:lnTo>
                <a:lnTo>
                  <a:pt x="0" y="18"/>
                </a:lnTo>
                <a:lnTo>
                  <a:pt x="18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40" name="Freeform 33"/>
          <p:cNvSpPr>
            <a:spLocks/>
          </p:cNvSpPr>
          <p:nvPr/>
        </p:nvSpPr>
        <p:spPr bwMode="auto">
          <a:xfrm>
            <a:off x="6867524" y="3043236"/>
            <a:ext cx="58738" cy="58738"/>
          </a:xfrm>
          <a:custGeom>
            <a:avLst/>
            <a:gdLst>
              <a:gd name="T0" fmla="*/ 19 w 37"/>
              <a:gd name="T1" fmla="*/ 0 h 37"/>
              <a:gd name="T2" fmla="*/ 37 w 37"/>
              <a:gd name="T3" fmla="*/ 18 h 37"/>
              <a:gd name="T4" fmla="*/ 19 w 37"/>
              <a:gd name="T5" fmla="*/ 37 h 37"/>
              <a:gd name="T6" fmla="*/ 0 w 37"/>
              <a:gd name="T7" fmla="*/ 18 h 37"/>
              <a:gd name="T8" fmla="*/ 19 w 37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7"/>
              <a:gd name="T17" fmla="*/ 37 w 37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7">
                <a:moveTo>
                  <a:pt x="19" y="0"/>
                </a:moveTo>
                <a:lnTo>
                  <a:pt x="37" y="18"/>
                </a:lnTo>
                <a:lnTo>
                  <a:pt x="19" y="37"/>
                </a:lnTo>
                <a:lnTo>
                  <a:pt x="0" y="18"/>
                </a:lnTo>
                <a:lnTo>
                  <a:pt x="19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41" name="Freeform 34"/>
          <p:cNvSpPr>
            <a:spLocks/>
          </p:cNvSpPr>
          <p:nvPr/>
        </p:nvSpPr>
        <p:spPr bwMode="auto">
          <a:xfrm>
            <a:off x="7053263" y="2573336"/>
            <a:ext cx="58737" cy="58738"/>
          </a:xfrm>
          <a:custGeom>
            <a:avLst/>
            <a:gdLst>
              <a:gd name="T0" fmla="*/ 18 w 37"/>
              <a:gd name="T1" fmla="*/ 0 h 37"/>
              <a:gd name="T2" fmla="*/ 37 w 37"/>
              <a:gd name="T3" fmla="*/ 18 h 37"/>
              <a:gd name="T4" fmla="*/ 18 w 37"/>
              <a:gd name="T5" fmla="*/ 37 h 37"/>
              <a:gd name="T6" fmla="*/ 0 w 37"/>
              <a:gd name="T7" fmla="*/ 18 h 37"/>
              <a:gd name="T8" fmla="*/ 18 w 37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7"/>
              <a:gd name="T17" fmla="*/ 37 w 37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7">
                <a:moveTo>
                  <a:pt x="18" y="0"/>
                </a:moveTo>
                <a:lnTo>
                  <a:pt x="37" y="18"/>
                </a:lnTo>
                <a:lnTo>
                  <a:pt x="18" y="37"/>
                </a:lnTo>
                <a:lnTo>
                  <a:pt x="0" y="18"/>
                </a:lnTo>
                <a:lnTo>
                  <a:pt x="18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42" name="Freeform 35"/>
          <p:cNvSpPr>
            <a:spLocks/>
          </p:cNvSpPr>
          <p:nvPr/>
        </p:nvSpPr>
        <p:spPr bwMode="auto">
          <a:xfrm>
            <a:off x="7246938" y="2433636"/>
            <a:ext cx="58737" cy="57150"/>
          </a:xfrm>
          <a:custGeom>
            <a:avLst/>
            <a:gdLst>
              <a:gd name="T0" fmla="*/ 19 w 37"/>
              <a:gd name="T1" fmla="*/ 0 h 36"/>
              <a:gd name="T2" fmla="*/ 37 w 37"/>
              <a:gd name="T3" fmla="*/ 18 h 36"/>
              <a:gd name="T4" fmla="*/ 19 w 37"/>
              <a:gd name="T5" fmla="*/ 36 h 36"/>
              <a:gd name="T6" fmla="*/ 0 w 37"/>
              <a:gd name="T7" fmla="*/ 18 h 36"/>
              <a:gd name="T8" fmla="*/ 19 w 37"/>
              <a:gd name="T9" fmla="*/ 0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6"/>
              <a:gd name="T17" fmla="*/ 37 w 37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6">
                <a:moveTo>
                  <a:pt x="19" y="0"/>
                </a:moveTo>
                <a:lnTo>
                  <a:pt x="37" y="18"/>
                </a:lnTo>
                <a:lnTo>
                  <a:pt x="19" y="36"/>
                </a:lnTo>
                <a:lnTo>
                  <a:pt x="0" y="18"/>
                </a:lnTo>
                <a:lnTo>
                  <a:pt x="19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43" name="Freeform 36"/>
          <p:cNvSpPr>
            <a:spLocks/>
          </p:cNvSpPr>
          <p:nvPr/>
        </p:nvSpPr>
        <p:spPr bwMode="auto">
          <a:xfrm>
            <a:off x="7432674" y="2376486"/>
            <a:ext cx="58738" cy="57150"/>
          </a:xfrm>
          <a:custGeom>
            <a:avLst/>
            <a:gdLst>
              <a:gd name="T0" fmla="*/ 18 w 37"/>
              <a:gd name="T1" fmla="*/ 0 h 36"/>
              <a:gd name="T2" fmla="*/ 37 w 37"/>
              <a:gd name="T3" fmla="*/ 18 h 36"/>
              <a:gd name="T4" fmla="*/ 18 w 37"/>
              <a:gd name="T5" fmla="*/ 36 h 36"/>
              <a:gd name="T6" fmla="*/ 0 w 37"/>
              <a:gd name="T7" fmla="*/ 18 h 36"/>
              <a:gd name="T8" fmla="*/ 18 w 37"/>
              <a:gd name="T9" fmla="*/ 0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6"/>
              <a:gd name="T17" fmla="*/ 37 w 37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6">
                <a:moveTo>
                  <a:pt x="18" y="0"/>
                </a:moveTo>
                <a:lnTo>
                  <a:pt x="37" y="18"/>
                </a:lnTo>
                <a:lnTo>
                  <a:pt x="18" y="36"/>
                </a:lnTo>
                <a:lnTo>
                  <a:pt x="0" y="18"/>
                </a:lnTo>
                <a:lnTo>
                  <a:pt x="18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44" name="Freeform 37"/>
          <p:cNvSpPr>
            <a:spLocks/>
          </p:cNvSpPr>
          <p:nvPr/>
        </p:nvSpPr>
        <p:spPr bwMode="auto">
          <a:xfrm>
            <a:off x="7627937" y="2757486"/>
            <a:ext cx="57150" cy="58738"/>
          </a:xfrm>
          <a:custGeom>
            <a:avLst/>
            <a:gdLst>
              <a:gd name="T0" fmla="*/ 18 w 36"/>
              <a:gd name="T1" fmla="*/ 0 h 37"/>
              <a:gd name="T2" fmla="*/ 36 w 36"/>
              <a:gd name="T3" fmla="*/ 19 h 37"/>
              <a:gd name="T4" fmla="*/ 18 w 36"/>
              <a:gd name="T5" fmla="*/ 37 h 37"/>
              <a:gd name="T6" fmla="*/ 0 w 36"/>
              <a:gd name="T7" fmla="*/ 19 h 37"/>
              <a:gd name="T8" fmla="*/ 18 w 36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37"/>
              <a:gd name="T17" fmla="*/ 36 w 36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37">
                <a:moveTo>
                  <a:pt x="18" y="0"/>
                </a:moveTo>
                <a:lnTo>
                  <a:pt x="36" y="19"/>
                </a:lnTo>
                <a:lnTo>
                  <a:pt x="18" y="37"/>
                </a:lnTo>
                <a:lnTo>
                  <a:pt x="0" y="19"/>
                </a:lnTo>
                <a:lnTo>
                  <a:pt x="18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45" name="Freeform 38"/>
          <p:cNvSpPr>
            <a:spLocks/>
          </p:cNvSpPr>
          <p:nvPr/>
        </p:nvSpPr>
        <p:spPr bwMode="auto">
          <a:xfrm>
            <a:off x="7812088" y="2290761"/>
            <a:ext cx="58737" cy="58738"/>
          </a:xfrm>
          <a:custGeom>
            <a:avLst/>
            <a:gdLst>
              <a:gd name="T0" fmla="*/ 18 w 37"/>
              <a:gd name="T1" fmla="*/ 0 h 37"/>
              <a:gd name="T2" fmla="*/ 37 w 37"/>
              <a:gd name="T3" fmla="*/ 19 h 37"/>
              <a:gd name="T4" fmla="*/ 18 w 37"/>
              <a:gd name="T5" fmla="*/ 37 h 37"/>
              <a:gd name="T6" fmla="*/ 0 w 37"/>
              <a:gd name="T7" fmla="*/ 19 h 37"/>
              <a:gd name="T8" fmla="*/ 18 w 37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7"/>
              <a:gd name="T17" fmla="*/ 37 w 37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7">
                <a:moveTo>
                  <a:pt x="18" y="0"/>
                </a:moveTo>
                <a:lnTo>
                  <a:pt x="37" y="19"/>
                </a:lnTo>
                <a:lnTo>
                  <a:pt x="18" y="37"/>
                </a:lnTo>
                <a:lnTo>
                  <a:pt x="0" y="19"/>
                </a:lnTo>
                <a:lnTo>
                  <a:pt x="18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46" name="Freeform 39"/>
          <p:cNvSpPr>
            <a:spLocks/>
          </p:cNvSpPr>
          <p:nvPr/>
        </p:nvSpPr>
        <p:spPr bwMode="auto">
          <a:xfrm>
            <a:off x="8007349" y="2106611"/>
            <a:ext cx="57150" cy="57150"/>
          </a:xfrm>
          <a:custGeom>
            <a:avLst/>
            <a:gdLst>
              <a:gd name="T0" fmla="*/ 18 w 36"/>
              <a:gd name="T1" fmla="*/ 0 h 36"/>
              <a:gd name="T2" fmla="*/ 36 w 36"/>
              <a:gd name="T3" fmla="*/ 18 h 36"/>
              <a:gd name="T4" fmla="*/ 18 w 36"/>
              <a:gd name="T5" fmla="*/ 36 h 36"/>
              <a:gd name="T6" fmla="*/ 0 w 36"/>
              <a:gd name="T7" fmla="*/ 18 h 36"/>
              <a:gd name="T8" fmla="*/ 18 w 36"/>
              <a:gd name="T9" fmla="*/ 0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36"/>
              <a:gd name="T17" fmla="*/ 36 w 36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36">
                <a:moveTo>
                  <a:pt x="18" y="0"/>
                </a:moveTo>
                <a:lnTo>
                  <a:pt x="36" y="18"/>
                </a:lnTo>
                <a:lnTo>
                  <a:pt x="18" y="36"/>
                </a:lnTo>
                <a:lnTo>
                  <a:pt x="0" y="18"/>
                </a:lnTo>
                <a:lnTo>
                  <a:pt x="18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47" name="Freeform 40"/>
          <p:cNvSpPr>
            <a:spLocks/>
          </p:cNvSpPr>
          <p:nvPr/>
        </p:nvSpPr>
        <p:spPr bwMode="auto">
          <a:xfrm>
            <a:off x="8191499" y="2427286"/>
            <a:ext cx="58738" cy="58738"/>
          </a:xfrm>
          <a:custGeom>
            <a:avLst/>
            <a:gdLst>
              <a:gd name="T0" fmla="*/ 18 w 37"/>
              <a:gd name="T1" fmla="*/ 0 h 37"/>
              <a:gd name="T2" fmla="*/ 37 w 37"/>
              <a:gd name="T3" fmla="*/ 18 h 37"/>
              <a:gd name="T4" fmla="*/ 18 w 37"/>
              <a:gd name="T5" fmla="*/ 37 h 37"/>
              <a:gd name="T6" fmla="*/ 0 w 37"/>
              <a:gd name="T7" fmla="*/ 18 h 37"/>
              <a:gd name="T8" fmla="*/ 18 w 37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7"/>
              <a:gd name="T17" fmla="*/ 37 w 37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7">
                <a:moveTo>
                  <a:pt x="18" y="0"/>
                </a:moveTo>
                <a:lnTo>
                  <a:pt x="37" y="18"/>
                </a:lnTo>
                <a:lnTo>
                  <a:pt x="18" y="37"/>
                </a:lnTo>
                <a:lnTo>
                  <a:pt x="0" y="18"/>
                </a:lnTo>
                <a:lnTo>
                  <a:pt x="18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48" name="Freeform 41"/>
          <p:cNvSpPr>
            <a:spLocks/>
          </p:cNvSpPr>
          <p:nvPr/>
        </p:nvSpPr>
        <p:spPr bwMode="auto">
          <a:xfrm>
            <a:off x="8386762" y="2339975"/>
            <a:ext cx="57150" cy="58737"/>
          </a:xfrm>
          <a:custGeom>
            <a:avLst/>
            <a:gdLst>
              <a:gd name="T0" fmla="*/ 18 w 36"/>
              <a:gd name="T1" fmla="*/ 0 h 37"/>
              <a:gd name="T2" fmla="*/ 36 w 36"/>
              <a:gd name="T3" fmla="*/ 18 h 37"/>
              <a:gd name="T4" fmla="*/ 18 w 36"/>
              <a:gd name="T5" fmla="*/ 37 h 37"/>
              <a:gd name="T6" fmla="*/ 0 w 36"/>
              <a:gd name="T7" fmla="*/ 18 h 37"/>
              <a:gd name="T8" fmla="*/ 18 w 36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37"/>
              <a:gd name="T17" fmla="*/ 36 w 36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37">
                <a:moveTo>
                  <a:pt x="18" y="0"/>
                </a:moveTo>
                <a:lnTo>
                  <a:pt x="36" y="18"/>
                </a:lnTo>
                <a:lnTo>
                  <a:pt x="18" y="37"/>
                </a:lnTo>
                <a:lnTo>
                  <a:pt x="0" y="18"/>
                </a:lnTo>
                <a:lnTo>
                  <a:pt x="18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49" name="Freeform 42"/>
          <p:cNvSpPr>
            <a:spLocks/>
          </p:cNvSpPr>
          <p:nvPr/>
        </p:nvSpPr>
        <p:spPr bwMode="auto">
          <a:xfrm>
            <a:off x="8570913" y="2144711"/>
            <a:ext cx="58737" cy="58738"/>
          </a:xfrm>
          <a:custGeom>
            <a:avLst/>
            <a:gdLst>
              <a:gd name="T0" fmla="*/ 18 w 37"/>
              <a:gd name="T1" fmla="*/ 0 h 37"/>
              <a:gd name="T2" fmla="*/ 37 w 37"/>
              <a:gd name="T3" fmla="*/ 19 h 37"/>
              <a:gd name="T4" fmla="*/ 18 w 37"/>
              <a:gd name="T5" fmla="*/ 37 h 37"/>
              <a:gd name="T6" fmla="*/ 0 w 37"/>
              <a:gd name="T7" fmla="*/ 19 h 37"/>
              <a:gd name="T8" fmla="*/ 18 w 37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7"/>
              <a:gd name="T17" fmla="*/ 37 w 37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7">
                <a:moveTo>
                  <a:pt x="18" y="0"/>
                </a:moveTo>
                <a:lnTo>
                  <a:pt x="37" y="19"/>
                </a:lnTo>
                <a:lnTo>
                  <a:pt x="18" y="37"/>
                </a:lnTo>
                <a:lnTo>
                  <a:pt x="0" y="19"/>
                </a:lnTo>
                <a:lnTo>
                  <a:pt x="18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0" name="Freeform 43"/>
          <p:cNvSpPr>
            <a:spLocks/>
          </p:cNvSpPr>
          <p:nvPr/>
        </p:nvSpPr>
        <p:spPr bwMode="auto">
          <a:xfrm>
            <a:off x="8766174" y="2452686"/>
            <a:ext cx="57150" cy="57150"/>
          </a:xfrm>
          <a:custGeom>
            <a:avLst/>
            <a:gdLst>
              <a:gd name="T0" fmla="*/ 18 w 36"/>
              <a:gd name="T1" fmla="*/ 0 h 36"/>
              <a:gd name="T2" fmla="*/ 36 w 36"/>
              <a:gd name="T3" fmla="*/ 18 h 36"/>
              <a:gd name="T4" fmla="*/ 18 w 36"/>
              <a:gd name="T5" fmla="*/ 36 h 36"/>
              <a:gd name="T6" fmla="*/ 0 w 36"/>
              <a:gd name="T7" fmla="*/ 18 h 36"/>
              <a:gd name="T8" fmla="*/ 18 w 36"/>
              <a:gd name="T9" fmla="*/ 0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36"/>
              <a:gd name="T17" fmla="*/ 36 w 36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36">
                <a:moveTo>
                  <a:pt x="18" y="0"/>
                </a:moveTo>
                <a:lnTo>
                  <a:pt x="36" y="18"/>
                </a:lnTo>
                <a:lnTo>
                  <a:pt x="18" y="36"/>
                </a:lnTo>
                <a:lnTo>
                  <a:pt x="0" y="18"/>
                </a:lnTo>
                <a:lnTo>
                  <a:pt x="18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1" name="Freeform 44"/>
          <p:cNvSpPr>
            <a:spLocks/>
          </p:cNvSpPr>
          <p:nvPr/>
        </p:nvSpPr>
        <p:spPr bwMode="auto">
          <a:xfrm>
            <a:off x="8950324" y="1976436"/>
            <a:ext cx="58738" cy="58738"/>
          </a:xfrm>
          <a:custGeom>
            <a:avLst/>
            <a:gdLst>
              <a:gd name="T0" fmla="*/ 18 w 37"/>
              <a:gd name="T1" fmla="*/ 0 h 37"/>
              <a:gd name="T2" fmla="*/ 37 w 37"/>
              <a:gd name="T3" fmla="*/ 19 h 37"/>
              <a:gd name="T4" fmla="*/ 18 w 37"/>
              <a:gd name="T5" fmla="*/ 37 h 37"/>
              <a:gd name="T6" fmla="*/ 0 w 37"/>
              <a:gd name="T7" fmla="*/ 19 h 37"/>
              <a:gd name="T8" fmla="*/ 18 w 37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7"/>
              <a:gd name="T17" fmla="*/ 37 w 37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7">
                <a:moveTo>
                  <a:pt x="18" y="0"/>
                </a:moveTo>
                <a:lnTo>
                  <a:pt x="37" y="19"/>
                </a:lnTo>
                <a:lnTo>
                  <a:pt x="18" y="37"/>
                </a:lnTo>
                <a:lnTo>
                  <a:pt x="0" y="19"/>
                </a:lnTo>
                <a:lnTo>
                  <a:pt x="18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2" name="Freeform 45"/>
          <p:cNvSpPr>
            <a:spLocks/>
          </p:cNvSpPr>
          <p:nvPr/>
        </p:nvSpPr>
        <p:spPr bwMode="auto">
          <a:xfrm>
            <a:off x="9145587" y="1824036"/>
            <a:ext cx="57150" cy="58738"/>
          </a:xfrm>
          <a:custGeom>
            <a:avLst/>
            <a:gdLst>
              <a:gd name="T0" fmla="*/ 18 w 36"/>
              <a:gd name="T1" fmla="*/ 0 h 37"/>
              <a:gd name="T2" fmla="*/ 36 w 36"/>
              <a:gd name="T3" fmla="*/ 19 h 37"/>
              <a:gd name="T4" fmla="*/ 18 w 36"/>
              <a:gd name="T5" fmla="*/ 37 h 37"/>
              <a:gd name="T6" fmla="*/ 0 w 36"/>
              <a:gd name="T7" fmla="*/ 19 h 37"/>
              <a:gd name="T8" fmla="*/ 18 w 36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37"/>
              <a:gd name="T17" fmla="*/ 36 w 36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37">
                <a:moveTo>
                  <a:pt x="18" y="0"/>
                </a:moveTo>
                <a:lnTo>
                  <a:pt x="36" y="19"/>
                </a:lnTo>
                <a:lnTo>
                  <a:pt x="18" y="37"/>
                </a:lnTo>
                <a:lnTo>
                  <a:pt x="0" y="19"/>
                </a:lnTo>
                <a:lnTo>
                  <a:pt x="18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3" name="Freeform 46"/>
          <p:cNvSpPr>
            <a:spLocks/>
          </p:cNvSpPr>
          <p:nvPr/>
        </p:nvSpPr>
        <p:spPr bwMode="auto">
          <a:xfrm>
            <a:off x="9329738" y="1976436"/>
            <a:ext cx="58737" cy="58738"/>
          </a:xfrm>
          <a:custGeom>
            <a:avLst/>
            <a:gdLst>
              <a:gd name="T0" fmla="*/ 18 w 37"/>
              <a:gd name="T1" fmla="*/ 0 h 37"/>
              <a:gd name="T2" fmla="*/ 37 w 37"/>
              <a:gd name="T3" fmla="*/ 18 h 37"/>
              <a:gd name="T4" fmla="*/ 18 w 37"/>
              <a:gd name="T5" fmla="*/ 37 h 37"/>
              <a:gd name="T6" fmla="*/ 0 w 37"/>
              <a:gd name="T7" fmla="*/ 18 h 37"/>
              <a:gd name="T8" fmla="*/ 18 w 37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7"/>
              <a:gd name="T17" fmla="*/ 37 w 37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7">
                <a:moveTo>
                  <a:pt x="18" y="0"/>
                </a:moveTo>
                <a:lnTo>
                  <a:pt x="37" y="18"/>
                </a:lnTo>
                <a:lnTo>
                  <a:pt x="18" y="37"/>
                </a:lnTo>
                <a:lnTo>
                  <a:pt x="0" y="18"/>
                </a:lnTo>
                <a:lnTo>
                  <a:pt x="18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4" name="Freeform 47"/>
          <p:cNvSpPr>
            <a:spLocks/>
          </p:cNvSpPr>
          <p:nvPr/>
        </p:nvSpPr>
        <p:spPr bwMode="auto">
          <a:xfrm>
            <a:off x="9524999" y="1727200"/>
            <a:ext cx="57150" cy="58737"/>
          </a:xfrm>
          <a:custGeom>
            <a:avLst/>
            <a:gdLst>
              <a:gd name="T0" fmla="*/ 18 w 36"/>
              <a:gd name="T1" fmla="*/ 0 h 37"/>
              <a:gd name="T2" fmla="*/ 36 w 36"/>
              <a:gd name="T3" fmla="*/ 18 h 37"/>
              <a:gd name="T4" fmla="*/ 18 w 36"/>
              <a:gd name="T5" fmla="*/ 37 h 37"/>
              <a:gd name="T6" fmla="*/ 0 w 36"/>
              <a:gd name="T7" fmla="*/ 18 h 37"/>
              <a:gd name="T8" fmla="*/ 18 w 36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37"/>
              <a:gd name="T17" fmla="*/ 36 w 36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37">
                <a:moveTo>
                  <a:pt x="18" y="0"/>
                </a:moveTo>
                <a:lnTo>
                  <a:pt x="36" y="18"/>
                </a:lnTo>
                <a:lnTo>
                  <a:pt x="18" y="37"/>
                </a:lnTo>
                <a:lnTo>
                  <a:pt x="0" y="18"/>
                </a:lnTo>
                <a:lnTo>
                  <a:pt x="18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5" name="Freeform 48"/>
          <p:cNvSpPr>
            <a:spLocks/>
          </p:cNvSpPr>
          <p:nvPr/>
        </p:nvSpPr>
        <p:spPr bwMode="auto">
          <a:xfrm>
            <a:off x="9709149" y="1976436"/>
            <a:ext cx="58738" cy="57150"/>
          </a:xfrm>
          <a:custGeom>
            <a:avLst/>
            <a:gdLst>
              <a:gd name="T0" fmla="*/ 19 w 37"/>
              <a:gd name="T1" fmla="*/ 0 h 36"/>
              <a:gd name="T2" fmla="*/ 37 w 37"/>
              <a:gd name="T3" fmla="*/ 18 h 36"/>
              <a:gd name="T4" fmla="*/ 19 w 37"/>
              <a:gd name="T5" fmla="*/ 36 h 36"/>
              <a:gd name="T6" fmla="*/ 0 w 37"/>
              <a:gd name="T7" fmla="*/ 18 h 36"/>
              <a:gd name="T8" fmla="*/ 19 w 37"/>
              <a:gd name="T9" fmla="*/ 0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6"/>
              <a:gd name="T17" fmla="*/ 37 w 37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6">
                <a:moveTo>
                  <a:pt x="19" y="0"/>
                </a:moveTo>
                <a:lnTo>
                  <a:pt x="37" y="18"/>
                </a:lnTo>
                <a:lnTo>
                  <a:pt x="19" y="36"/>
                </a:lnTo>
                <a:lnTo>
                  <a:pt x="0" y="18"/>
                </a:lnTo>
                <a:lnTo>
                  <a:pt x="19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6" name="Freeform 49"/>
          <p:cNvSpPr>
            <a:spLocks/>
          </p:cNvSpPr>
          <p:nvPr/>
        </p:nvSpPr>
        <p:spPr bwMode="auto">
          <a:xfrm>
            <a:off x="9904412" y="1727200"/>
            <a:ext cx="57150" cy="58737"/>
          </a:xfrm>
          <a:custGeom>
            <a:avLst/>
            <a:gdLst>
              <a:gd name="T0" fmla="*/ 18 w 36"/>
              <a:gd name="T1" fmla="*/ 0 h 37"/>
              <a:gd name="T2" fmla="*/ 36 w 36"/>
              <a:gd name="T3" fmla="*/ 18 h 37"/>
              <a:gd name="T4" fmla="*/ 18 w 36"/>
              <a:gd name="T5" fmla="*/ 37 h 37"/>
              <a:gd name="T6" fmla="*/ 0 w 36"/>
              <a:gd name="T7" fmla="*/ 18 h 37"/>
              <a:gd name="T8" fmla="*/ 18 w 36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37"/>
              <a:gd name="T17" fmla="*/ 36 w 36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37">
                <a:moveTo>
                  <a:pt x="18" y="0"/>
                </a:moveTo>
                <a:lnTo>
                  <a:pt x="36" y="18"/>
                </a:lnTo>
                <a:lnTo>
                  <a:pt x="18" y="37"/>
                </a:lnTo>
                <a:lnTo>
                  <a:pt x="0" y="18"/>
                </a:lnTo>
                <a:lnTo>
                  <a:pt x="18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7" name="Freeform 50"/>
          <p:cNvSpPr>
            <a:spLocks/>
          </p:cNvSpPr>
          <p:nvPr/>
        </p:nvSpPr>
        <p:spPr bwMode="auto">
          <a:xfrm>
            <a:off x="10088563" y="1993900"/>
            <a:ext cx="58737" cy="58737"/>
          </a:xfrm>
          <a:custGeom>
            <a:avLst/>
            <a:gdLst>
              <a:gd name="T0" fmla="*/ 19 w 37"/>
              <a:gd name="T1" fmla="*/ 0 h 37"/>
              <a:gd name="T2" fmla="*/ 37 w 37"/>
              <a:gd name="T3" fmla="*/ 19 h 37"/>
              <a:gd name="T4" fmla="*/ 19 w 37"/>
              <a:gd name="T5" fmla="*/ 37 h 37"/>
              <a:gd name="T6" fmla="*/ 0 w 37"/>
              <a:gd name="T7" fmla="*/ 19 h 37"/>
              <a:gd name="T8" fmla="*/ 19 w 37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7"/>
              <a:gd name="T17" fmla="*/ 37 w 37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7">
                <a:moveTo>
                  <a:pt x="19" y="0"/>
                </a:moveTo>
                <a:lnTo>
                  <a:pt x="37" y="19"/>
                </a:lnTo>
                <a:lnTo>
                  <a:pt x="19" y="37"/>
                </a:lnTo>
                <a:lnTo>
                  <a:pt x="0" y="19"/>
                </a:lnTo>
                <a:lnTo>
                  <a:pt x="19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8" name="Freeform 51"/>
          <p:cNvSpPr>
            <a:spLocks/>
          </p:cNvSpPr>
          <p:nvPr/>
        </p:nvSpPr>
        <p:spPr bwMode="auto">
          <a:xfrm>
            <a:off x="10283824" y="1960561"/>
            <a:ext cx="58738" cy="58738"/>
          </a:xfrm>
          <a:custGeom>
            <a:avLst/>
            <a:gdLst>
              <a:gd name="T0" fmla="*/ 18 w 37"/>
              <a:gd name="T1" fmla="*/ 0 h 37"/>
              <a:gd name="T2" fmla="*/ 37 w 37"/>
              <a:gd name="T3" fmla="*/ 18 h 37"/>
              <a:gd name="T4" fmla="*/ 18 w 37"/>
              <a:gd name="T5" fmla="*/ 37 h 37"/>
              <a:gd name="T6" fmla="*/ 0 w 37"/>
              <a:gd name="T7" fmla="*/ 18 h 37"/>
              <a:gd name="T8" fmla="*/ 18 w 37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7"/>
              <a:gd name="T17" fmla="*/ 37 w 37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7">
                <a:moveTo>
                  <a:pt x="18" y="0"/>
                </a:moveTo>
                <a:lnTo>
                  <a:pt x="37" y="18"/>
                </a:lnTo>
                <a:lnTo>
                  <a:pt x="18" y="37"/>
                </a:lnTo>
                <a:lnTo>
                  <a:pt x="0" y="18"/>
                </a:lnTo>
                <a:lnTo>
                  <a:pt x="18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9" name="Freeform 52"/>
          <p:cNvSpPr>
            <a:spLocks/>
          </p:cNvSpPr>
          <p:nvPr/>
        </p:nvSpPr>
        <p:spPr bwMode="auto">
          <a:xfrm>
            <a:off x="10467974" y="1774825"/>
            <a:ext cx="58738" cy="58737"/>
          </a:xfrm>
          <a:custGeom>
            <a:avLst/>
            <a:gdLst>
              <a:gd name="T0" fmla="*/ 19 w 37"/>
              <a:gd name="T1" fmla="*/ 0 h 37"/>
              <a:gd name="T2" fmla="*/ 37 w 37"/>
              <a:gd name="T3" fmla="*/ 19 h 37"/>
              <a:gd name="T4" fmla="*/ 19 w 37"/>
              <a:gd name="T5" fmla="*/ 37 h 37"/>
              <a:gd name="T6" fmla="*/ 0 w 37"/>
              <a:gd name="T7" fmla="*/ 19 h 37"/>
              <a:gd name="T8" fmla="*/ 19 w 37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7"/>
              <a:gd name="T17" fmla="*/ 37 w 37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7">
                <a:moveTo>
                  <a:pt x="19" y="0"/>
                </a:moveTo>
                <a:lnTo>
                  <a:pt x="37" y="19"/>
                </a:lnTo>
                <a:lnTo>
                  <a:pt x="19" y="37"/>
                </a:lnTo>
                <a:lnTo>
                  <a:pt x="0" y="19"/>
                </a:lnTo>
                <a:lnTo>
                  <a:pt x="19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60" name="Freeform 53"/>
          <p:cNvSpPr>
            <a:spLocks/>
          </p:cNvSpPr>
          <p:nvPr/>
        </p:nvSpPr>
        <p:spPr bwMode="auto">
          <a:xfrm>
            <a:off x="10663238" y="1727200"/>
            <a:ext cx="58737" cy="58737"/>
          </a:xfrm>
          <a:custGeom>
            <a:avLst/>
            <a:gdLst>
              <a:gd name="T0" fmla="*/ 18 w 37"/>
              <a:gd name="T1" fmla="*/ 0 h 37"/>
              <a:gd name="T2" fmla="*/ 37 w 37"/>
              <a:gd name="T3" fmla="*/ 18 h 37"/>
              <a:gd name="T4" fmla="*/ 18 w 37"/>
              <a:gd name="T5" fmla="*/ 37 h 37"/>
              <a:gd name="T6" fmla="*/ 0 w 37"/>
              <a:gd name="T7" fmla="*/ 18 h 37"/>
              <a:gd name="T8" fmla="*/ 18 w 37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7"/>
              <a:gd name="T17" fmla="*/ 37 w 37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7">
                <a:moveTo>
                  <a:pt x="18" y="0"/>
                </a:moveTo>
                <a:lnTo>
                  <a:pt x="37" y="18"/>
                </a:lnTo>
                <a:lnTo>
                  <a:pt x="18" y="37"/>
                </a:lnTo>
                <a:lnTo>
                  <a:pt x="0" y="18"/>
                </a:lnTo>
                <a:lnTo>
                  <a:pt x="18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61" name="Freeform 54"/>
          <p:cNvSpPr>
            <a:spLocks/>
          </p:cNvSpPr>
          <p:nvPr/>
        </p:nvSpPr>
        <p:spPr bwMode="auto">
          <a:xfrm>
            <a:off x="10847388" y="1541461"/>
            <a:ext cx="58737" cy="58738"/>
          </a:xfrm>
          <a:custGeom>
            <a:avLst/>
            <a:gdLst>
              <a:gd name="T0" fmla="*/ 19 w 37"/>
              <a:gd name="T1" fmla="*/ 0 h 37"/>
              <a:gd name="T2" fmla="*/ 37 w 37"/>
              <a:gd name="T3" fmla="*/ 19 h 37"/>
              <a:gd name="T4" fmla="*/ 19 w 37"/>
              <a:gd name="T5" fmla="*/ 37 h 37"/>
              <a:gd name="T6" fmla="*/ 0 w 37"/>
              <a:gd name="T7" fmla="*/ 19 h 37"/>
              <a:gd name="T8" fmla="*/ 19 w 37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7"/>
              <a:gd name="T17" fmla="*/ 37 w 37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7">
                <a:moveTo>
                  <a:pt x="19" y="0"/>
                </a:moveTo>
                <a:lnTo>
                  <a:pt x="37" y="19"/>
                </a:lnTo>
                <a:lnTo>
                  <a:pt x="19" y="37"/>
                </a:lnTo>
                <a:lnTo>
                  <a:pt x="0" y="19"/>
                </a:lnTo>
                <a:lnTo>
                  <a:pt x="19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62" name="Freeform 55"/>
          <p:cNvSpPr>
            <a:spLocks/>
          </p:cNvSpPr>
          <p:nvPr/>
        </p:nvSpPr>
        <p:spPr bwMode="auto">
          <a:xfrm>
            <a:off x="11042649" y="2290761"/>
            <a:ext cx="58738" cy="58738"/>
          </a:xfrm>
          <a:custGeom>
            <a:avLst/>
            <a:gdLst>
              <a:gd name="T0" fmla="*/ 18 w 37"/>
              <a:gd name="T1" fmla="*/ 0 h 37"/>
              <a:gd name="T2" fmla="*/ 37 w 37"/>
              <a:gd name="T3" fmla="*/ 19 h 37"/>
              <a:gd name="T4" fmla="*/ 18 w 37"/>
              <a:gd name="T5" fmla="*/ 37 h 37"/>
              <a:gd name="T6" fmla="*/ 0 w 37"/>
              <a:gd name="T7" fmla="*/ 19 h 37"/>
              <a:gd name="T8" fmla="*/ 18 w 37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7"/>
              <a:gd name="T17" fmla="*/ 37 w 37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7">
                <a:moveTo>
                  <a:pt x="18" y="0"/>
                </a:moveTo>
                <a:lnTo>
                  <a:pt x="37" y="19"/>
                </a:lnTo>
                <a:lnTo>
                  <a:pt x="18" y="37"/>
                </a:lnTo>
                <a:lnTo>
                  <a:pt x="0" y="19"/>
                </a:lnTo>
                <a:lnTo>
                  <a:pt x="18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63" name="Freeform 56"/>
          <p:cNvSpPr>
            <a:spLocks/>
          </p:cNvSpPr>
          <p:nvPr/>
        </p:nvSpPr>
        <p:spPr bwMode="auto">
          <a:xfrm>
            <a:off x="11226799" y="1677986"/>
            <a:ext cx="58738" cy="58738"/>
          </a:xfrm>
          <a:custGeom>
            <a:avLst/>
            <a:gdLst>
              <a:gd name="T0" fmla="*/ 19 w 37"/>
              <a:gd name="T1" fmla="*/ 0 h 37"/>
              <a:gd name="T2" fmla="*/ 37 w 37"/>
              <a:gd name="T3" fmla="*/ 18 h 37"/>
              <a:gd name="T4" fmla="*/ 19 w 37"/>
              <a:gd name="T5" fmla="*/ 37 h 37"/>
              <a:gd name="T6" fmla="*/ 0 w 37"/>
              <a:gd name="T7" fmla="*/ 18 h 37"/>
              <a:gd name="T8" fmla="*/ 19 w 37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7"/>
              <a:gd name="T17" fmla="*/ 37 w 37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7">
                <a:moveTo>
                  <a:pt x="19" y="0"/>
                </a:moveTo>
                <a:lnTo>
                  <a:pt x="37" y="18"/>
                </a:lnTo>
                <a:lnTo>
                  <a:pt x="19" y="37"/>
                </a:lnTo>
                <a:lnTo>
                  <a:pt x="0" y="18"/>
                </a:lnTo>
                <a:lnTo>
                  <a:pt x="19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64" name="Freeform 57"/>
          <p:cNvSpPr>
            <a:spLocks/>
          </p:cNvSpPr>
          <p:nvPr/>
        </p:nvSpPr>
        <p:spPr bwMode="auto">
          <a:xfrm>
            <a:off x="11422063" y="1444625"/>
            <a:ext cx="58737" cy="58737"/>
          </a:xfrm>
          <a:custGeom>
            <a:avLst/>
            <a:gdLst>
              <a:gd name="T0" fmla="*/ 18 w 37"/>
              <a:gd name="T1" fmla="*/ 0 h 37"/>
              <a:gd name="T2" fmla="*/ 37 w 37"/>
              <a:gd name="T3" fmla="*/ 18 h 37"/>
              <a:gd name="T4" fmla="*/ 18 w 37"/>
              <a:gd name="T5" fmla="*/ 37 h 37"/>
              <a:gd name="T6" fmla="*/ 0 w 37"/>
              <a:gd name="T7" fmla="*/ 18 h 37"/>
              <a:gd name="T8" fmla="*/ 18 w 37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7"/>
              <a:gd name="T17" fmla="*/ 37 w 37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7">
                <a:moveTo>
                  <a:pt x="18" y="0"/>
                </a:moveTo>
                <a:lnTo>
                  <a:pt x="37" y="18"/>
                </a:lnTo>
                <a:lnTo>
                  <a:pt x="18" y="37"/>
                </a:lnTo>
                <a:lnTo>
                  <a:pt x="0" y="18"/>
                </a:lnTo>
                <a:lnTo>
                  <a:pt x="18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65" name="Freeform 58"/>
          <p:cNvSpPr>
            <a:spLocks/>
          </p:cNvSpPr>
          <p:nvPr/>
        </p:nvSpPr>
        <p:spPr bwMode="auto">
          <a:xfrm>
            <a:off x="11606213" y="1863724"/>
            <a:ext cx="58737" cy="57150"/>
          </a:xfrm>
          <a:custGeom>
            <a:avLst/>
            <a:gdLst>
              <a:gd name="T0" fmla="*/ 19 w 37"/>
              <a:gd name="T1" fmla="*/ 0 h 36"/>
              <a:gd name="T2" fmla="*/ 37 w 37"/>
              <a:gd name="T3" fmla="*/ 18 h 36"/>
              <a:gd name="T4" fmla="*/ 19 w 37"/>
              <a:gd name="T5" fmla="*/ 36 h 36"/>
              <a:gd name="T6" fmla="*/ 0 w 37"/>
              <a:gd name="T7" fmla="*/ 18 h 36"/>
              <a:gd name="T8" fmla="*/ 19 w 37"/>
              <a:gd name="T9" fmla="*/ 0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6"/>
              <a:gd name="T17" fmla="*/ 37 w 37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6">
                <a:moveTo>
                  <a:pt x="19" y="0"/>
                </a:moveTo>
                <a:lnTo>
                  <a:pt x="37" y="18"/>
                </a:lnTo>
                <a:lnTo>
                  <a:pt x="19" y="36"/>
                </a:lnTo>
                <a:lnTo>
                  <a:pt x="0" y="18"/>
                </a:lnTo>
                <a:lnTo>
                  <a:pt x="19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66" name="Rectangle 59"/>
          <p:cNvSpPr>
            <a:spLocks noChangeArrowheads="1"/>
          </p:cNvSpPr>
          <p:nvPr/>
        </p:nvSpPr>
        <p:spPr bwMode="auto">
          <a:xfrm>
            <a:off x="6108699" y="2757486"/>
            <a:ext cx="58738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67" name="Rectangle 60"/>
          <p:cNvSpPr>
            <a:spLocks noChangeArrowheads="1"/>
          </p:cNvSpPr>
          <p:nvPr/>
        </p:nvSpPr>
        <p:spPr bwMode="auto">
          <a:xfrm>
            <a:off x="6294438" y="2757486"/>
            <a:ext cx="58737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68" name="Rectangle 61"/>
          <p:cNvSpPr>
            <a:spLocks noChangeArrowheads="1"/>
          </p:cNvSpPr>
          <p:nvPr/>
        </p:nvSpPr>
        <p:spPr bwMode="auto">
          <a:xfrm>
            <a:off x="6488113" y="2757486"/>
            <a:ext cx="58737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69" name="Rectangle 62"/>
          <p:cNvSpPr>
            <a:spLocks noChangeArrowheads="1"/>
          </p:cNvSpPr>
          <p:nvPr/>
        </p:nvSpPr>
        <p:spPr bwMode="auto">
          <a:xfrm>
            <a:off x="6673849" y="2757486"/>
            <a:ext cx="58738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70" name="Rectangle 63"/>
          <p:cNvSpPr>
            <a:spLocks noChangeArrowheads="1"/>
          </p:cNvSpPr>
          <p:nvPr/>
        </p:nvSpPr>
        <p:spPr bwMode="auto">
          <a:xfrm>
            <a:off x="6867524" y="2757486"/>
            <a:ext cx="58738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71" name="Rectangle 64"/>
          <p:cNvSpPr>
            <a:spLocks noChangeArrowheads="1"/>
          </p:cNvSpPr>
          <p:nvPr/>
        </p:nvSpPr>
        <p:spPr bwMode="auto">
          <a:xfrm>
            <a:off x="7053263" y="2757486"/>
            <a:ext cx="58737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72" name="Rectangle 65"/>
          <p:cNvSpPr>
            <a:spLocks noChangeArrowheads="1"/>
          </p:cNvSpPr>
          <p:nvPr/>
        </p:nvSpPr>
        <p:spPr bwMode="auto">
          <a:xfrm>
            <a:off x="7246938" y="2757486"/>
            <a:ext cx="58737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73" name="Rectangle 66"/>
          <p:cNvSpPr>
            <a:spLocks noChangeArrowheads="1"/>
          </p:cNvSpPr>
          <p:nvPr/>
        </p:nvSpPr>
        <p:spPr bwMode="auto">
          <a:xfrm>
            <a:off x="7432674" y="2757486"/>
            <a:ext cx="58738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74" name="Rectangle 67"/>
          <p:cNvSpPr>
            <a:spLocks noChangeArrowheads="1"/>
          </p:cNvSpPr>
          <p:nvPr/>
        </p:nvSpPr>
        <p:spPr bwMode="auto">
          <a:xfrm>
            <a:off x="7627937" y="2757486"/>
            <a:ext cx="57150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75" name="Rectangle 68"/>
          <p:cNvSpPr>
            <a:spLocks noChangeArrowheads="1"/>
          </p:cNvSpPr>
          <p:nvPr/>
        </p:nvSpPr>
        <p:spPr bwMode="auto">
          <a:xfrm>
            <a:off x="7812088" y="2757486"/>
            <a:ext cx="58737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76" name="Rectangle 69"/>
          <p:cNvSpPr>
            <a:spLocks noChangeArrowheads="1"/>
          </p:cNvSpPr>
          <p:nvPr/>
        </p:nvSpPr>
        <p:spPr bwMode="auto">
          <a:xfrm>
            <a:off x="8007349" y="2290761"/>
            <a:ext cx="57150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77" name="Rectangle 70"/>
          <p:cNvSpPr>
            <a:spLocks noChangeArrowheads="1"/>
          </p:cNvSpPr>
          <p:nvPr/>
        </p:nvSpPr>
        <p:spPr bwMode="auto">
          <a:xfrm>
            <a:off x="8191499" y="2290761"/>
            <a:ext cx="58738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78" name="Rectangle 71"/>
          <p:cNvSpPr>
            <a:spLocks noChangeArrowheads="1"/>
          </p:cNvSpPr>
          <p:nvPr/>
        </p:nvSpPr>
        <p:spPr bwMode="auto">
          <a:xfrm>
            <a:off x="8386762" y="2290761"/>
            <a:ext cx="57150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79" name="Rectangle 72"/>
          <p:cNvSpPr>
            <a:spLocks noChangeArrowheads="1"/>
          </p:cNvSpPr>
          <p:nvPr/>
        </p:nvSpPr>
        <p:spPr bwMode="auto">
          <a:xfrm>
            <a:off x="8570913" y="2290761"/>
            <a:ext cx="58737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80" name="Rectangle 73"/>
          <p:cNvSpPr>
            <a:spLocks noChangeArrowheads="1"/>
          </p:cNvSpPr>
          <p:nvPr/>
        </p:nvSpPr>
        <p:spPr bwMode="auto">
          <a:xfrm>
            <a:off x="8766174" y="2290761"/>
            <a:ext cx="57150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81" name="Rectangle 74"/>
          <p:cNvSpPr>
            <a:spLocks noChangeArrowheads="1"/>
          </p:cNvSpPr>
          <p:nvPr/>
        </p:nvSpPr>
        <p:spPr bwMode="auto">
          <a:xfrm>
            <a:off x="8950324" y="2290761"/>
            <a:ext cx="58738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82" name="Rectangle 75"/>
          <p:cNvSpPr>
            <a:spLocks noChangeArrowheads="1"/>
          </p:cNvSpPr>
          <p:nvPr/>
        </p:nvSpPr>
        <p:spPr bwMode="auto">
          <a:xfrm>
            <a:off x="9145587" y="2290761"/>
            <a:ext cx="57150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83" name="Rectangle 76"/>
          <p:cNvSpPr>
            <a:spLocks noChangeArrowheads="1"/>
          </p:cNvSpPr>
          <p:nvPr/>
        </p:nvSpPr>
        <p:spPr bwMode="auto">
          <a:xfrm>
            <a:off x="9329738" y="2290761"/>
            <a:ext cx="58737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84" name="Rectangle 77"/>
          <p:cNvSpPr>
            <a:spLocks noChangeArrowheads="1"/>
          </p:cNvSpPr>
          <p:nvPr/>
        </p:nvSpPr>
        <p:spPr bwMode="auto">
          <a:xfrm>
            <a:off x="9524999" y="2290761"/>
            <a:ext cx="57150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85" name="Rectangle 78"/>
          <p:cNvSpPr>
            <a:spLocks noChangeArrowheads="1"/>
          </p:cNvSpPr>
          <p:nvPr/>
        </p:nvSpPr>
        <p:spPr bwMode="auto">
          <a:xfrm>
            <a:off x="9709149" y="2290761"/>
            <a:ext cx="58738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86" name="Rectangle 79"/>
          <p:cNvSpPr>
            <a:spLocks noChangeArrowheads="1"/>
          </p:cNvSpPr>
          <p:nvPr/>
        </p:nvSpPr>
        <p:spPr bwMode="auto">
          <a:xfrm>
            <a:off x="9904412" y="1824036"/>
            <a:ext cx="57150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87" name="Rectangle 80"/>
          <p:cNvSpPr>
            <a:spLocks noChangeArrowheads="1"/>
          </p:cNvSpPr>
          <p:nvPr/>
        </p:nvSpPr>
        <p:spPr bwMode="auto">
          <a:xfrm>
            <a:off x="10088563" y="1824036"/>
            <a:ext cx="58737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88" name="Rectangle 81"/>
          <p:cNvSpPr>
            <a:spLocks noChangeArrowheads="1"/>
          </p:cNvSpPr>
          <p:nvPr/>
        </p:nvSpPr>
        <p:spPr bwMode="auto">
          <a:xfrm>
            <a:off x="10283824" y="1824036"/>
            <a:ext cx="58738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89" name="Rectangle 82"/>
          <p:cNvSpPr>
            <a:spLocks noChangeArrowheads="1"/>
          </p:cNvSpPr>
          <p:nvPr/>
        </p:nvSpPr>
        <p:spPr bwMode="auto">
          <a:xfrm>
            <a:off x="10467974" y="1824036"/>
            <a:ext cx="58738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90" name="Rectangle 83"/>
          <p:cNvSpPr>
            <a:spLocks noChangeArrowheads="1"/>
          </p:cNvSpPr>
          <p:nvPr/>
        </p:nvSpPr>
        <p:spPr bwMode="auto">
          <a:xfrm>
            <a:off x="10663238" y="1824036"/>
            <a:ext cx="58737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91" name="Rectangle 84"/>
          <p:cNvSpPr>
            <a:spLocks noChangeArrowheads="1"/>
          </p:cNvSpPr>
          <p:nvPr/>
        </p:nvSpPr>
        <p:spPr bwMode="auto">
          <a:xfrm>
            <a:off x="10847388" y="1824036"/>
            <a:ext cx="58737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92" name="Rectangle 85"/>
          <p:cNvSpPr>
            <a:spLocks noChangeArrowheads="1"/>
          </p:cNvSpPr>
          <p:nvPr/>
        </p:nvSpPr>
        <p:spPr bwMode="auto">
          <a:xfrm>
            <a:off x="11042649" y="1824036"/>
            <a:ext cx="58738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93" name="Rectangle 86"/>
          <p:cNvSpPr>
            <a:spLocks noChangeArrowheads="1"/>
          </p:cNvSpPr>
          <p:nvPr/>
        </p:nvSpPr>
        <p:spPr bwMode="auto">
          <a:xfrm>
            <a:off x="11226799" y="1824036"/>
            <a:ext cx="58738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94" name="Rectangle 87"/>
          <p:cNvSpPr>
            <a:spLocks noChangeArrowheads="1"/>
          </p:cNvSpPr>
          <p:nvPr/>
        </p:nvSpPr>
        <p:spPr bwMode="auto">
          <a:xfrm>
            <a:off x="11422063" y="1824036"/>
            <a:ext cx="58737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95" name="Rectangle 88"/>
          <p:cNvSpPr>
            <a:spLocks noChangeArrowheads="1"/>
          </p:cNvSpPr>
          <p:nvPr/>
        </p:nvSpPr>
        <p:spPr bwMode="auto">
          <a:xfrm>
            <a:off x="11606213" y="1824036"/>
            <a:ext cx="58737" cy="587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96" name="Rectangle 89"/>
          <p:cNvSpPr>
            <a:spLocks noChangeArrowheads="1"/>
          </p:cNvSpPr>
          <p:nvPr/>
        </p:nvSpPr>
        <p:spPr bwMode="auto">
          <a:xfrm>
            <a:off x="5621337" y="3592511"/>
            <a:ext cx="22762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80</a:t>
            </a:r>
            <a:endParaRPr lang="en-US" sz="2400"/>
          </a:p>
        </p:txBody>
      </p:sp>
      <p:sp>
        <p:nvSpPr>
          <p:cNvPr id="38997" name="Rectangle 90"/>
          <p:cNvSpPr>
            <a:spLocks noChangeArrowheads="1"/>
          </p:cNvSpPr>
          <p:nvPr/>
        </p:nvSpPr>
        <p:spPr bwMode="auto">
          <a:xfrm>
            <a:off x="5621337" y="3125786"/>
            <a:ext cx="22762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90</a:t>
            </a:r>
            <a:endParaRPr lang="en-US" sz="2400"/>
          </a:p>
        </p:txBody>
      </p:sp>
      <p:sp>
        <p:nvSpPr>
          <p:cNvPr id="38998" name="Rectangle 91"/>
          <p:cNvSpPr>
            <a:spLocks noChangeArrowheads="1"/>
          </p:cNvSpPr>
          <p:nvPr/>
        </p:nvSpPr>
        <p:spPr bwMode="auto">
          <a:xfrm>
            <a:off x="5553074" y="2649536"/>
            <a:ext cx="34144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100</a:t>
            </a:r>
            <a:endParaRPr lang="en-US" sz="2400"/>
          </a:p>
        </p:txBody>
      </p:sp>
      <p:sp>
        <p:nvSpPr>
          <p:cNvPr id="38999" name="Rectangle 92"/>
          <p:cNvSpPr>
            <a:spLocks noChangeArrowheads="1"/>
          </p:cNvSpPr>
          <p:nvPr/>
        </p:nvSpPr>
        <p:spPr bwMode="auto">
          <a:xfrm>
            <a:off x="5553074" y="2182811"/>
            <a:ext cx="34144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110</a:t>
            </a:r>
            <a:endParaRPr lang="en-US" sz="2400"/>
          </a:p>
        </p:txBody>
      </p:sp>
      <p:sp>
        <p:nvSpPr>
          <p:cNvPr id="39000" name="Rectangle 93"/>
          <p:cNvSpPr>
            <a:spLocks noChangeArrowheads="1"/>
          </p:cNvSpPr>
          <p:nvPr/>
        </p:nvSpPr>
        <p:spPr bwMode="auto">
          <a:xfrm>
            <a:off x="5553074" y="1714499"/>
            <a:ext cx="34144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120</a:t>
            </a:r>
            <a:endParaRPr lang="en-US" sz="2400"/>
          </a:p>
        </p:txBody>
      </p:sp>
      <p:sp>
        <p:nvSpPr>
          <p:cNvPr id="39001" name="Rectangle 94"/>
          <p:cNvSpPr>
            <a:spLocks noChangeArrowheads="1"/>
          </p:cNvSpPr>
          <p:nvPr/>
        </p:nvSpPr>
        <p:spPr bwMode="auto">
          <a:xfrm>
            <a:off x="5553074" y="1238249"/>
            <a:ext cx="34144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130</a:t>
            </a:r>
            <a:endParaRPr lang="en-US" sz="2400"/>
          </a:p>
        </p:txBody>
      </p:sp>
      <p:sp>
        <p:nvSpPr>
          <p:cNvPr id="39002" name="Rectangle 95"/>
          <p:cNvSpPr>
            <a:spLocks noChangeArrowheads="1"/>
          </p:cNvSpPr>
          <p:nvPr/>
        </p:nvSpPr>
        <p:spPr bwMode="auto">
          <a:xfrm>
            <a:off x="5915024" y="3836986"/>
            <a:ext cx="11381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0</a:t>
            </a:r>
            <a:endParaRPr lang="en-US" sz="2400"/>
          </a:p>
        </p:txBody>
      </p:sp>
      <p:sp>
        <p:nvSpPr>
          <p:cNvPr id="39003" name="Rectangle 96"/>
          <p:cNvSpPr>
            <a:spLocks noChangeArrowheads="1"/>
          </p:cNvSpPr>
          <p:nvPr/>
        </p:nvSpPr>
        <p:spPr bwMode="auto">
          <a:xfrm>
            <a:off x="6867524" y="3836986"/>
            <a:ext cx="11381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5</a:t>
            </a:r>
            <a:endParaRPr lang="en-US" sz="2400"/>
          </a:p>
        </p:txBody>
      </p:sp>
      <p:sp>
        <p:nvSpPr>
          <p:cNvPr id="39004" name="Rectangle 97"/>
          <p:cNvSpPr>
            <a:spLocks noChangeArrowheads="1"/>
          </p:cNvSpPr>
          <p:nvPr/>
        </p:nvSpPr>
        <p:spPr bwMode="auto">
          <a:xfrm>
            <a:off x="7772399" y="3836986"/>
            <a:ext cx="22762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10</a:t>
            </a:r>
            <a:endParaRPr lang="en-US" sz="2400"/>
          </a:p>
        </p:txBody>
      </p:sp>
      <p:sp>
        <p:nvSpPr>
          <p:cNvPr id="39005" name="Rectangle 98"/>
          <p:cNvSpPr>
            <a:spLocks noChangeArrowheads="1"/>
          </p:cNvSpPr>
          <p:nvPr/>
        </p:nvSpPr>
        <p:spPr bwMode="auto">
          <a:xfrm>
            <a:off x="8726487" y="3836986"/>
            <a:ext cx="22762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15</a:t>
            </a:r>
            <a:endParaRPr lang="en-US" sz="2400"/>
          </a:p>
        </p:txBody>
      </p:sp>
      <p:sp>
        <p:nvSpPr>
          <p:cNvPr id="39006" name="Rectangle 99"/>
          <p:cNvSpPr>
            <a:spLocks noChangeArrowheads="1"/>
          </p:cNvSpPr>
          <p:nvPr/>
        </p:nvSpPr>
        <p:spPr bwMode="auto">
          <a:xfrm>
            <a:off x="9671049" y="3836986"/>
            <a:ext cx="22762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20</a:t>
            </a:r>
            <a:endParaRPr lang="en-US" sz="2400"/>
          </a:p>
        </p:txBody>
      </p:sp>
      <p:sp>
        <p:nvSpPr>
          <p:cNvPr id="39007" name="Rectangle 100"/>
          <p:cNvSpPr>
            <a:spLocks noChangeArrowheads="1"/>
          </p:cNvSpPr>
          <p:nvPr/>
        </p:nvSpPr>
        <p:spPr bwMode="auto">
          <a:xfrm>
            <a:off x="10623549" y="3836986"/>
            <a:ext cx="22762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25</a:t>
            </a:r>
            <a:endParaRPr lang="en-US" sz="2400"/>
          </a:p>
        </p:txBody>
      </p:sp>
      <p:sp>
        <p:nvSpPr>
          <p:cNvPr id="39008" name="Rectangle 101"/>
          <p:cNvSpPr>
            <a:spLocks noChangeArrowheads="1"/>
          </p:cNvSpPr>
          <p:nvPr/>
        </p:nvSpPr>
        <p:spPr bwMode="auto">
          <a:xfrm>
            <a:off x="11568112" y="3836986"/>
            <a:ext cx="22762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30</a:t>
            </a:r>
            <a:endParaRPr lang="en-US" sz="2400"/>
          </a:p>
        </p:txBody>
      </p:sp>
      <p:sp>
        <p:nvSpPr>
          <p:cNvPr id="39009" name="Rectangle 102"/>
          <p:cNvSpPr>
            <a:spLocks noChangeArrowheads="1"/>
          </p:cNvSpPr>
          <p:nvPr/>
        </p:nvSpPr>
        <p:spPr bwMode="auto">
          <a:xfrm>
            <a:off x="11496675" y="4033837"/>
            <a:ext cx="45025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Day</a:t>
            </a:r>
            <a:endParaRPr lang="en-US" sz="3200"/>
          </a:p>
        </p:txBody>
      </p:sp>
      <p:grpSp>
        <p:nvGrpSpPr>
          <p:cNvPr id="2" name="Group 103"/>
          <p:cNvGrpSpPr>
            <a:grpSpLocks/>
          </p:cNvGrpSpPr>
          <p:nvPr/>
        </p:nvGrpSpPr>
        <p:grpSpPr bwMode="auto">
          <a:xfrm>
            <a:off x="6327774" y="1087436"/>
            <a:ext cx="1677988" cy="571500"/>
            <a:chOff x="4722" y="1697"/>
            <a:chExt cx="692" cy="264"/>
          </a:xfrm>
        </p:grpSpPr>
        <p:sp>
          <p:nvSpPr>
            <p:cNvPr id="39017" name="Rectangle 104"/>
            <p:cNvSpPr>
              <a:spLocks noChangeArrowheads="1"/>
            </p:cNvSpPr>
            <p:nvPr/>
          </p:nvSpPr>
          <p:spPr bwMode="auto">
            <a:xfrm>
              <a:off x="4722" y="1697"/>
              <a:ext cx="692" cy="26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18" name="Freeform 105"/>
            <p:cNvSpPr>
              <a:spLocks/>
            </p:cNvSpPr>
            <p:nvPr/>
          </p:nvSpPr>
          <p:spPr bwMode="auto">
            <a:xfrm>
              <a:off x="4759" y="1753"/>
              <a:ext cx="37" cy="36"/>
            </a:xfrm>
            <a:custGeom>
              <a:avLst/>
              <a:gdLst>
                <a:gd name="T0" fmla="*/ 18 w 37"/>
                <a:gd name="T1" fmla="*/ 0 h 36"/>
                <a:gd name="T2" fmla="*/ 37 w 37"/>
                <a:gd name="T3" fmla="*/ 18 h 36"/>
                <a:gd name="T4" fmla="*/ 18 w 37"/>
                <a:gd name="T5" fmla="*/ 36 h 36"/>
                <a:gd name="T6" fmla="*/ 0 w 37"/>
                <a:gd name="T7" fmla="*/ 18 h 36"/>
                <a:gd name="T8" fmla="*/ 18 w 37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36"/>
                <a:gd name="T17" fmla="*/ 37 w 37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36">
                  <a:moveTo>
                    <a:pt x="18" y="0"/>
                  </a:moveTo>
                  <a:lnTo>
                    <a:pt x="37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19" name="Rectangle 106"/>
            <p:cNvSpPr>
              <a:spLocks noChangeArrowheads="1"/>
            </p:cNvSpPr>
            <p:nvPr/>
          </p:nvSpPr>
          <p:spPr bwMode="auto">
            <a:xfrm>
              <a:off x="4820" y="1716"/>
              <a:ext cx="499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Demand</a:t>
              </a:r>
              <a:endParaRPr lang="en-US" sz="2800"/>
            </a:p>
          </p:txBody>
        </p:sp>
        <p:sp>
          <p:nvSpPr>
            <p:cNvPr id="39020" name="Rectangle 107"/>
            <p:cNvSpPr>
              <a:spLocks noChangeArrowheads="1"/>
            </p:cNvSpPr>
            <p:nvPr/>
          </p:nvSpPr>
          <p:spPr bwMode="auto">
            <a:xfrm>
              <a:off x="4759" y="1881"/>
              <a:ext cx="37" cy="37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21" name="Rectangle 108"/>
            <p:cNvSpPr>
              <a:spLocks noChangeArrowheads="1"/>
            </p:cNvSpPr>
            <p:nvPr/>
          </p:nvSpPr>
          <p:spPr bwMode="auto">
            <a:xfrm>
              <a:off x="4816" y="1838"/>
              <a:ext cx="451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Production</a:t>
              </a:r>
              <a:endParaRPr lang="en-US" sz="2800"/>
            </a:p>
          </p:txBody>
        </p:sp>
      </p:grpSp>
      <p:sp>
        <p:nvSpPr>
          <p:cNvPr id="39011" name="Freeform 109"/>
          <p:cNvSpPr>
            <a:spLocks/>
          </p:cNvSpPr>
          <p:nvPr/>
        </p:nvSpPr>
        <p:spPr bwMode="auto">
          <a:xfrm>
            <a:off x="7585074" y="2281236"/>
            <a:ext cx="58738" cy="57150"/>
          </a:xfrm>
          <a:custGeom>
            <a:avLst/>
            <a:gdLst>
              <a:gd name="T0" fmla="*/ 18 w 37"/>
              <a:gd name="T1" fmla="*/ 0 h 36"/>
              <a:gd name="T2" fmla="*/ 37 w 37"/>
              <a:gd name="T3" fmla="*/ 18 h 36"/>
              <a:gd name="T4" fmla="*/ 18 w 37"/>
              <a:gd name="T5" fmla="*/ 36 h 36"/>
              <a:gd name="T6" fmla="*/ 0 w 37"/>
              <a:gd name="T7" fmla="*/ 18 h 36"/>
              <a:gd name="T8" fmla="*/ 18 w 37"/>
              <a:gd name="T9" fmla="*/ 0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6"/>
              <a:gd name="T17" fmla="*/ 37 w 37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6">
                <a:moveTo>
                  <a:pt x="18" y="0"/>
                </a:moveTo>
                <a:lnTo>
                  <a:pt x="37" y="18"/>
                </a:lnTo>
                <a:lnTo>
                  <a:pt x="18" y="36"/>
                </a:lnTo>
                <a:lnTo>
                  <a:pt x="0" y="18"/>
                </a:lnTo>
                <a:lnTo>
                  <a:pt x="18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12" name="AutoShape 110"/>
          <p:cNvSpPr>
            <a:spLocks/>
          </p:cNvSpPr>
          <p:nvPr/>
        </p:nvSpPr>
        <p:spPr bwMode="auto">
          <a:xfrm rot="-7138781">
            <a:off x="7191374" y="1785936"/>
            <a:ext cx="228600" cy="914400"/>
          </a:xfrm>
          <a:prstGeom prst="righ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013" name="AutoShape 111"/>
          <p:cNvSpPr>
            <a:spLocks/>
          </p:cNvSpPr>
          <p:nvPr/>
        </p:nvSpPr>
        <p:spPr bwMode="auto">
          <a:xfrm rot="-7197804">
            <a:off x="8902699" y="1149349"/>
            <a:ext cx="190500" cy="1219200"/>
          </a:xfrm>
          <a:prstGeom prst="rightBrace">
            <a:avLst>
              <a:gd name="adj1" fmla="val 5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014" name="Text Box 112"/>
          <p:cNvSpPr txBox="1">
            <a:spLocks noChangeArrowheads="1"/>
          </p:cNvSpPr>
          <p:nvPr/>
        </p:nvSpPr>
        <p:spPr bwMode="auto">
          <a:xfrm rot="-1688071">
            <a:off x="6803426" y="1867484"/>
            <a:ext cx="78701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Run 1</a:t>
            </a:r>
          </a:p>
        </p:txBody>
      </p:sp>
      <p:sp>
        <p:nvSpPr>
          <p:cNvPr id="39015" name="Text Box 113"/>
          <p:cNvSpPr txBox="1">
            <a:spLocks noChangeArrowheads="1"/>
          </p:cNvSpPr>
          <p:nvPr/>
        </p:nvSpPr>
        <p:spPr bwMode="auto">
          <a:xfrm rot="-1953063">
            <a:off x="8392513" y="1365834"/>
            <a:ext cx="78701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Run 2</a:t>
            </a:r>
          </a:p>
        </p:txBody>
      </p:sp>
      <p:sp>
        <p:nvSpPr>
          <p:cNvPr id="39016" name="Text Box 114"/>
          <p:cNvSpPr txBox="1">
            <a:spLocks noChangeArrowheads="1"/>
          </p:cNvSpPr>
          <p:nvPr/>
        </p:nvSpPr>
        <p:spPr bwMode="auto">
          <a:xfrm>
            <a:off x="41783" y="946079"/>
            <a:ext cx="58514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err="1">
                <a:latin typeface="Book Antiqua" panose="02040602050305030304" pitchFamily="18" charset="0"/>
              </a:rPr>
              <a:t>Takt</a:t>
            </a:r>
            <a:r>
              <a:rPr lang="en-US" sz="2800" dirty="0">
                <a:latin typeface="Book Antiqua" panose="02040602050305030304" pitchFamily="18" charset="0"/>
              </a:rPr>
              <a:t> Time allows to smooth external demand variation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2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charset="-128"/>
              </a:rPr>
              <a:t>Average Labor Content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22194" y="857411"/>
            <a:ext cx="12192000" cy="514190"/>
          </a:xfrm>
        </p:spPr>
        <p:txBody>
          <a:bodyPr/>
          <a:lstStyle/>
          <a:p>
            <a:pPr eaLnBrk="1" hangingPunct="1">
              <a:buNone/>
            </a:pPr>
            <a:r>
              <a:rPr lang="en-US" sz="2400" dirty="0">
                <a:ea typeface="ＭＳ Ｐゴシック" charset="-128"/>
              </a:rPr>
              <a:t>Average labor content is the minimum number of workers to sustain operations.</a:t>
            </a:r>
          </a:p>
        </p:txBody>
      </p:sp>
      <p:graphicFrame>
        <p:nvGraphicFramePr>
          <p:cNvPr id="5" name="Table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681496767"/>
              </p:ext>
            </p:extLst>
          </p:nvPr>
        </p:nvGraphicFramePr>
        <p:xfrm>
          <a:off x="3200400" y="1295400"/>
          <a:ext cx="5562599" cy="1428587"/>
        </p:xfrm>
        <a:graphic>
          <a:graphicData uri="http://schemas.openxmlformats.org/drawingml/2006/table">
            <a:tbl>
              <a:tblPr/>
              <a:tblGrid>
                <a:gridCol w="1470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2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2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2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0879">
                <a:tc gridSpan="5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Demand percentages for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Hungama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, Inc., Tasks</a:t>
                      </a:r>
                    </a:p>
                  </a:txBody>
                  <a:tcPr marL="9525" marR="9525" marT="9525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69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RUNS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RAPS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RAINS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RERUNS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00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Jobs/Day</a:t>
                      </a:r>
                    </a:p>
                  </a:txBody>
                  <a:tcPr marL="9525" marR="9525" marT="9525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18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00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% of Total</a:t>
                      </a:r>
                    </a:p>
                  </a:txBody>
                  <a:tcPr marL="9525" marR="9525" marT="9525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10%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30%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15%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45%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73361608"/>
              </p:ext>
            </p:extLst>
          </p:nvPr>
        </p:nvGraphicFramePr>
        <p:xfrm>
          <a:off x="3200399" y="2819400"/>
          <a:ext cx="5562599" cy="2514605"/>
        </p:xfrm>
        <a:graphic>
          <a:graphicData uri="http://schemas.openxmlformats.org/drawingml/2006/table">
            <a:tbl>
              <a:tblPr/>
              <a:tblGrid>
                <a:gridCol w="1470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2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2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2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0879">
                <a:tc gridSpan="5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Operation times for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Hungama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, Inc. in (Minutes)</a:t>
                      </a:r>
                    </a:p>
                  </a:txBody>
                  <a:tcPr marL="9525" marR="9525" marT="9525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696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525" marR="9525" marT="9525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RUNS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RAPS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RAINS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RERUNS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00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Distribution</a:t>
                      </a:r>
                    </a:p>
                  </a:txBody>
                  <a:tcPr marL="9525" marR="9525" marT="9525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58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50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44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28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00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Underwriting</a:t>
                      </a:r>
                    </a:p>
                  </a:txBody>
                  <a:tcPr marL="9525" marR="9525" marT="9525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43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23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19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00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Rating</a:t>
                      </a:r>
                    </a:p>
                  </a:txBody>
                  <a:tcPr marL="9525" marR="9525" marT="9525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72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65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68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75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00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Policy writing</a:t>
                      </a:r>
                    </a:p>
                  </a:txBody>
                  <a:tcPr marL="9525" marR="9525" marT="9525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67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55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50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00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Total Labor</a:t>
                      </a:r>
                    </a:p>
                  </a:txBody>
                  <a:tcPr marL="9525" marR="9525" marT="9525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240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155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190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172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7A2C4E8-5471-4932-8F3A-1D9D709DD2AB}"/>
              </a:ext>
            </a:extLst>
          </p:cNvPr>
          <p:cNvSpPr txBox="1">
            <a:spLocks/>
          </p:cNvSpPr>
          <p:nvPr/>
        </p:nvSpPr>
        <p:spPr bwMode="auto">
          <a:xfrm>
            <a:off x="76200" y="5486399"/>
            <a:ext cx="4953000" cy="514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p"/>
              <a:defRPr lang="en-US" sz="24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n"/>
              <a:defRPr lang="en-US" sz="20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lang="en-US" sz="20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Font typeface="Wingdings" pitchFamily="2" charset="2"/>
              <a:buChar char="§"/>
              <a:defRPr lang="en-US" sz="22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kern="0" dirty="0">
                <a:ea typeface="ＭＳ Ｐゴシック" charset="-128"/>
              </a:rPr>
              <a:t>Available time per day is 400 mins. Demand is 40 per day.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ct 2">
                <a:extLst>
                  <a:ext uri="{FF2B5EF4-FFF2-40B4-BE49-F238E27FC236}">
                    <a16:creationId xmlns:a16="http://schemas.microsoft.com/office/drawing/2014/main" id="{AEFD25CC-D093-4707-8B8C-BBF84EC55380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5029200" y="5578136"/>
                <a:ext cx="11977294" cy="785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Tx/>
                  <a:buSzPct val="75000"/>
                  <a:buFont typeface="Wingdings" pitchFamily="2" charset="2"/>
                  <a:buChar char="p"/>
                  <a:defRPr lang="en-US" sz="2400">
                    <a:solidFill>
                      <a:srgbClr val="002060"/>
                    </a:solidFill>
                    <a:latin typeface="Book Antiqua" panose="02040602050305030304" pitchFamily="18" charset="0"/>
                    <a:ea typeface="ＭＳ Ｐゴシック" pitchFamily="-65" charset="-128"/>
                    <a:cs typeface="MS Reference Sans Serif" pitchFamily="34" charset="0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Tx/>
                  <a:buSzPct val="75000"/>
                  <a:buFont typeface="Wingdings" pitchFamily="2" charset="2"/>
                  <a:buChar char="n"/>
                  <a:defRPr lang="en-US" sz="2000">
                    <a:solidFill>
                      <a:srgbClr val="002060"/>
                    </a:solidFill>
                    <a:latin typeface="Book Antiqua" panose="02040602050305030304" pitchFamily="18" charset="0"/>
                    <a:ea typeface="ＭＳ Ｐゴシック" pitchFamily="-65" charset="-128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itchFamily="2" charset="2"/>
                  <a:buChar char="p"/>
                  <a:defRPr lang="en-US" sz="2000">
                    <a:solidFill>
                      <a:srgbClr val="002060"/>
                    </a:solidFill>
                    <a:latin typeface="Book Antiqua" panose="02040602050305030304" pitchFamily="18" charset="0"/>
                    <a:ea typeface="ＭＳ Ｐゴシック" pitchFamily="-65" charset="-128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Tx/>
                  <a:buFont typeface="Wingdings" pitchFamily="2" charset="2"/>
                  <a:buChar char="§"/>
                  <a:defRPr lang="en-US" sz="2200">
                    <a:solidFill>
                      <a:srgbClr val="002060"/>
                    </a:solidFill>
                    <a:latin typeface="Book Antiqua" panose="02040602050305030304" pitchFamily="18" charset="0"/>
                    <a:ea typeface="ＭＳ Ｐゴシック" pitchFamily="-65" charset="-128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Wingdings" pitchFamily="2" charset="2"/>
                  <a:buChar char="§"/>
                  <a:defRPr sz="2000">
                    <a:solidFill>
                      <a:srgbClr val="002060"/>
                    </a:solidFill>
                    <a:latin typeface="Book Antiqua" panose="02040602050305030304" pitchFamily="18" charset="0"/>
                    <a:ea typeface="ＭＳ Ｐゴシック" pitchFamily="-112" charset="-128"/>
                  </a:defRPr>
                </a:lvl5pPr>
                <a:lvl6pPr marL="25146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6pPr>
                <a:lvl7pPr marL="29718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7pPr>
                <a:lvl8pPr marL="3429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8pPr>
                <a:lvl9pPr marL="3886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9pPr>
              </a:lstStyle>
              <a:p>
                <a:pPr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kern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Takt</m:t>
                      </m:r>
                      <m:r>
                        <m:rPr>
                          <m:nor/>
                        </m:rPr>
                        <a:rPr lang="en-US" kern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kern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Time</m:t>
                      </m:r>
                      <m:r>
                        <a:rPr lang="en-US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ar-AE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Availab</m:t>
                          </m:r>
                          <m:r>
                            <m:rPr>
                              <m:nor/>
                            </m:rPr>
                            <a:rPr lang="en-US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le</m:t>
                          </m:r>
                          <m:r>
                            <m:rPr>
                              <m:nor/>
                            </m:rPr>
                            <a:rPr lang="en-US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Time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Demand</m:t>
                          </m:r>
                        </m:den>
                      </m:f>
                      <m:r>
                        <a:rPr lang="ar-AE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ar-AE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AE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400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AE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r>
                        <a:rPr lang="ar-AE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AE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m:rPr>
                          <m:nor/>
                        </m:rPr>
                        <a:rPr lang="ar-AE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minutes</m:t>
                      </m:r>
                    </m:oMath>
                  </m:oMathPara>
                </a14:m>
                <a:endParaRPr lang="en-US" kern="0" dirty="0"/>
              </a:p>
            </p:txBody>
          </p:sp>
        </mc:Choice>
        <mc:Fallback>
          <p:sp>
            <p:nvSpPr>
              <p:cNvPr id="8" name="Object 2">
                <a:extLst>
                  <a:ext uri="{FF2B5EF4-FFF2-40B4-BE49-F238E27FC236}">
                    <a16:creationId xmlns:a16="http://schemas.microsoft.com/office/drawing/2014/main" id="{AEFD25CC-D093-4707-8B8C-BBF84EC553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29200" y="5578136"/>
                <a:ext cx="11977294" cy="7858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0" y="48087"/>
            <a:ext cx="12192000" cy="785813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charset="-128"/>
              </a:rPr>
              <a:t>Average Labor Content</a:t>
            </a:r>
          </a:p>
        </p:txBody>
      </p:sp>
      <p:graphicFrame>
        <p:nvGraphicFramePr>
          <p:cNvPr id="716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101291"/>
              </p:ext>
            </p:extLst>
          </p:nvPr>
        </p:nvGraphicFramePr>
        <p:xfrm>
          <a:off x="85655" y="898910"/>
          <a:ext cx="923883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" imgW="4762440" imgH="431640" progId="Equation.3">
                  <p:embed/>
                </p:oleObj>
              </mc:Choice>
              <mc:Fallback>
                <p:oleObj name="Equation" r:id="rId3" imgW="4762440" imgH="431640" progId="Equation.3">
                  <p:embed/>
                  <p:pic>
                    <p:nvPicPr>
                      <p:cNvPr id="7168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655" y="898910"/>
                        <a:ext cx="923883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5774256"/>
              </p:ext>
            </p:extLst>
          </p:nvPr>
        </p:nvGraphicFramePr>
        <p:xfrm>
          <a:off x="95272" y="2166182"/>
          <a:ext cx="745490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5" imgW="3720960" imgH="431640" progId="Equation.3">
                  <p:embed/>
                </p:oleObj>
              </mc:Choice>
              <mc:Fallback>
                <p:oleObj name="Equation" r:id="rId5" imgW="3720960" imgH="431640" progId="Equation.3">
                  <p:embed/>
                  <p:pic>
                    <p:nvPicPr>
                      <p:cNvPr id="7168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72" y="2166182"/>
                        <a:ext cx="7454900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0" y="1647696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SzPct val="75000"/>
              <a:defRPr/>
            </a:pPr>
            <a:r>
              <a:rPr lang="en-US" sz="2400" kern="0" dirty="0">
                <a:latin typeface="Times New Roman" pitchFamily="18" charset="0"/>
                <a:cs typeface="Times New Roman" pitchFamily="18" charset="0"/>
              </a:rPr>
              <a:t>Average labor content = 0.10 (240) + 0.30 (155) + 0.15 (190) + 0.45(172) = </a:t>
            </a:r>
            <a:r>
              <a:rPr lang="en-US" sz="2400" b="1" kern="0" dirty="0">
                <a:latin typeface="Times New Roman" pitchFamily="18" charset="0"/>
                <a:cs typeface="Times New Roman" pitchFamily="18" charset="0"/>
              </a:rPr>
              <a:t>176.4 min</a:t>
            </a:r>
            <a:endParaRPr lang="en-US" sz="2400" kern="0" dirty="0">
              <a:latin typeface="MS Reference Sans Serif" pitchFamily="34" charset="0"/>
              <a:cs typeface="MS Reference Sans Serif" pitchFamily="34" charset="0"/>
            </a:endParaRPr>
          </a:p>
        </p:txBody>
      </p:sp>
      <p:graphicFrame>
        <p:nvGraphicFramePr>
          <p:cNvPr id="7168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760615"/>
              </p:ext>
            </p:extLst>
          </p:nvPr>
        </p:nvGraphicFramePr>
        <p:xfrm>
          <a:off x="166294" y="3021013"/>
          <a:ext cx="6640513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7" imgW="3314520" imgH="393480" progId="Equation.3">
                  <p:embed/>
                </p:oleObj>
              </mc:Choice>
              <mc:Fallback>
                <p:oleObj name="Equation" r:id="rId7" imgW="3314520" imgH="393480" progId="Equation.3">
                  <p:embed/>
                  <p:pic>
                    <p:nvPicPr>
                      <p:cNvPr id="7168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294" y="3021013"/>
                        <a:ext cx="6640513" cy="788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52C5E1D-98F6-4F8D-B8E8-7F1BC0C05E2A}"/>
              </a:ext>
            </a:extLst>
          </p:cNvPr>
          <p:cNvSpPr txBox="1">
            <a:spLocks/>
          </p:cNvSpPr>
          <p:nvPr/>
        </p:nvSpPr>
        <p:spPr bwMode="auto">
          <a:xfrm>
            <a:off x="0" y="3810000"/>
            <a:ext cx="1197729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p"/>
              <a:defRPr lang="en-US" sz="24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n"/>
              <a:defRPr lang="en-US" sz="20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lang="en-US" sz="20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Font typeface="Wingdings" pitchFamily="2" charset="2"/>
              <a:buChar char="§"/>
              <a:defRPr lang="en-US" sz="22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kern="0" dirty="0">
                <a:ea typeface="ＭＳ Ｐゴシック" charset="-128"/>
              </a:rPr>
              <a:t>ALC for Distribution = (0.10 x 58) + (0.30 x 50) + (0.15 x 44) + (0.45 x 28) = 40 minutes.</a:t>
            </a:r>
          </a:p>
          <a:p>
            <a:pPr>
              <a:buFont typeface="Wingdings" pitchFamily="2" charset="2"/>
              <a:buNone/>
            </a:pPr>
            <a:endParaRPr lang="en-US" sz="1000" kern="0" dirty="0">
              <a:ea typeface="ＭＳ Ｐゴシック" charset="-128"/>
            </a:endParaRPr>
          </a:p>
          <a:p>
            <a:pPr>
              <a:buFont typeface="Wingdings" pitchFamily="2" charset="2"/>
              <a:buNone/>
            </a:pPr>
            <a:r>
              <a:rPr lang="en-US" kern="0" dirty="0">
                <a:ea typeface="ＭＳ Ｐゴシック" charset="-128"/>
              </a:rPr>
              <a:t>Since Takt time is 10 min, the minimum number of operators allocated to Distribution task will be 4. (40/10 = 4) </a:t>
            </a:r>
          </a:p>
          <a:p>
            <a:endParaRPr lang="en-US" kern="0" dirty="0">
              <a:ea typeface="ＭＳ Ｐゴシック" charset="-128"/>
            </a:endParaRPr>
          </a:p>
        </p:txBody>
      </p:sp>
      <p:graphicFrame>
        <p:nvGraphicFramePr>
          <p:cNvPr id="12" name="Object 2">
            <a:extLst>
              <a:ext uri="{FF2B5EF4-FFF2-40B4-BE49-F238E27FC236}">
                <a16:creationId xmlns:a16="http://schemas.microsoft.com/office/drawing/2014/main" id="{33DD1A29-B119-4BB0-9F19-B44BC22EC7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2253327"/>
              </p:ext>
            </p:extLst>
          </p:nvPr>
        </p:nvGraphicFramePr>
        <p:xfrm>
          <a:off x="8243493" y="4914900"/>
          <a:ext cx="3733800" cy="1569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Worksheet" r:id="rId9" imgW="2926080" imgH="1219200" progId="Excel.Sheet.12">
                  <p:embed/>
                </p:oleObj>
              </mc:Choice>
              <mc:Fallback>
                <p:oleObj name="Worksheet" r:id="rId9" imgW="2926080" imgH="1219200" progId="Excel.Sheet.12">
                  <p:embed/>
                  <p:pic>
                    <p:nvPicPr>
                      <p:cNvPr id="7373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3493" y="4914900"/>
                        <a:ext cx="3733800" cy="15699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38200"/>
          </a:xfrm>
        </p:spPr>
        <p:txBody>
          <a:bodyPr/>
          <a:lstStyle/>
          <a:p>
            <a:r>
              <a:rPr lang="en-US" dirty="0"/>
              <a:t>Practice: Pleasant Valley Health Clinic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941363"/>
            <a:ext cx="12192000" cy="2487637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SzPct val="75000"/>
              <a:defRPr/>
            </a:pPr>
            <a:r>
              <a:rPr lang="en-US" sz="2400" kern="0" dirty="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  <a:cs typeface="MS Reference Sans Serif" pitchFamily="34" charset="0"/>
              </a:rPr>
              <a:t>The Pleasant Valley Health Clinic treats patients with respiratory illnesses. It classifies patients according to four different types of respiratory problems (commonly referred to as Diagnostic Related Groups, or DRGs): </a:t>
            </a:r>
            <a:r>
              <a:rPr lang="en-US" sz="2400" kern="0" dirty="0" err="1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  <a:cs typeface="MS Reference Sans Serif" pitchFamily="34" charset="0"/>
              </a:rPr>
              <a:t>Bronchiolitis</a:t>
            </a:r>
            <a:r>
              <a:rPr lang="en-US" sz="2400" kern="0" dirty="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  <a:cs typeface="MS Reference Sans Serif" pitchFamily="34" charset="0"/>
              </a:rPr>
              <a:t> (BRO), Pneumonia (PNE), </a:t>
            </a:r>
            <a:r>
              <a:rPr lang="en-US" sz="2400" kern="0" dirty="0" err="1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  <a:cs typeface="MS Reference Sans Serif" pitchFamily="34" charset="0"/>
              </a:rPr>
              <a:t>Pharyngitis</a:t>
            </a:r>
            <a:r>
              <a:rPr lang="en-US" sz="2400" kern="0" dirty="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  <a:cs typeface="MS Reference Sans Serif" pitchFamily="34" charset="0"/>
              </a:rPr>
              <a:t> (PHA) and Sinusitis (SIN). The average number of patients treated per day are summarized below. The clinic works two shifts, from 7:00 am to 3 pm and from 3 pm to 11 pm. During a shift, the staff are provided a half hour lunch break and two rest breaks of 15 minutes each.</a:t>
            </a:r>
          </a:p>
        </p:txBody>
      </p:sp>
      <p:graphicFrame>
        <p:nvGraphicFramePr>
          <p:cNvPr id="1843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214275"/>
              </p:ext>
            </p:extLst>
          </p:nvPr>
        </p:nvGraphicFramePr>
        <p:xfrm>
          <a:off x="2057400" y="3414204"/>
          <a:ext cx="775253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Worksheet" r:id="rId3" imgW="4540017" imgH="402336" progId="Excel.Sheet.12">
                  <p:embed/>
                </p:oleObj>
              </mc:Choice>
              <mc:Fallback>
                <p:oleObj name="Worksheet" r:id="rId3" imgW="4540017" imgH="402336" progId="Excel.Sheet.12">
                  <p:embed/>
                  <p:pic>
                    <p:nvPicPr>
                      <p:cNvPr id="1843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414204"/>
                        <a:ext cx="775253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556836"/>
              </p:ext>
            </p:extLst>
          </p:nvPr>
        </p:nvGraphicFramePr>
        <p:xfrm>
          <a:off x="2037532" y="4110361"/>
          <a:ext cx="7772400" cy="358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Worksheet" r:id="rId5" imgW="4540017" imgH="210181" progId="Excel.Sheet.12">
                  <p:embed/>
                </p:oleObj>
              </mc:Choice>
              <mc:Fallback>
                <p:oleObj name="Worksheet" r:id="rId5" imgW="4540017" imgH="210181" progId="Excel.Sheet.12">
                  <p:embed/>
                  <p:pic>
                    <p:nvPicPr>
                      <p:cNvPr id="1843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7532" y="4110361"/>
                        <a:ext cx="7772400" cy="3587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0832A73E-F953-4C22-A3B4-D8244CEFD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92" y="4572000"/>
            <a:ext cx="121638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400" kern="0" dirty="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  <a:cs typeface="MS Reference Sans Serif" pitchFamily="34" charset="0"/>
              </a:rPr>
              <a:t>Each patient typically requires 4 process steps: Check-In (includes weigh-in, blood pressure check, etc.), Evaluation (by a physician), Testing (X-Rays, administering of respiratory instruments like Pulse </a:t>
            </a:r>
            <a:r>
              <a:rPr lang="en-US" sz="2400" kern="0" dirty="0" err="1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  <a:cs typeface="MS Reference Sans Serif" pitchFamily="34" charset="0"/>
              </a:rPr>
              <a:t>Oximeters</a:t>
            </a:r>
            <a:r>
              <a:rPr lang="en-US" sz="2400" kern="0" dirty="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  <a:cs typeface="MS Reference Sans Serif" pitchFamily="34" charset="0"/>
              </a:rPr>
              <a:t>, etc.), and Assessment (diagnosis and future scheduling). The average task time for each process (in minutes) is given below: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2302</TotalTime>
  <Words>1139</Words>
  <Application>Microsoft Office PowerPoint</Application>
  <PresentationFormat>Widescreen</PresentationFormat>
  <Paragraphs>127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30" baseType="lpstr">
      <vt:lpstr>Book Antiqua</vt:lpstr>
      <vt:lpstr>Brush Script MT</vt:lpstr>
      <vt:lpstr>Calibri</vt:lpstr>
      <vt:lpstr>Cambria Math</vt:lpstr>
      <vt:lpstr>Garamond</vt:lpstr>
      <vt:lpstr>Impact</vt:lpstr>
      <vt:lpstr>Lucida Calligraphy</vt:lpstr>
      <vt:lpstr>MS Reference Sans Serif</vt:lpstr>
      <vt:lpstr>Tahoma</vt:lpstr>
      <vt:lpstr>Times New Roman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Equation</vt:lpstr>
      <vt:lpstr>Worksheet</vt:lpstr>
      <vt:lpstr>Microsoft Excel Worksheet</vt:lpstr>
      <vt:lpstr>Building Lean Systems 5S, VA/NVA</vt:lpstr>
      <vt:lpstr>Origin of Takt Time</vt:lpstr>
      <vt:lpstr>Load Balancing?</vt:lpstr>
      <vt:lpstr>Takt Time is a Measure of External Demand</vt:lpstr>
      <vt:lpstr>Takt Time is a Measure of External Demand</vt:lpstr>
      <vt:lpstr>Internal vs. External Takt Time</vt:lpstr>
      <vt:lpstr>Average Labor Content</vt:lpstr>
      <vt:lpstr>Average Labor Content</vt:lpstr>
      <vt:lpstr>Practice: Pleasant Valley Health Clinic</vt:lpstr>
      <vt:lpstr>Pleasant Valley Health Clinic: Task Durations</vt:lpstr>
      <vt:lpstr>Takt Time for Pleasant Valley Health Clinic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82</cp:revision>
  <dcterms:created xsi:type="dcterms:W3CDTF">2008-11-22T01:06:20Z</dcterms:created>
  <dcterms:modified xsi:type="dcterms:W3CDTF">2020-09-11T23:58:32Z</dcterms:modified>
</cp:coreProperties>
</file>