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6"/>
  </p:notesMasterIdLst>
  <p:handoutMasterIdLst>
    <p:handoutMasterId r:id="rId17"/>
  </p:handoutMasterIdLst>
  <p:sldIdLst>
    <p:sldId id="256" r:id="rId5"/>
    <p:sldId id="487" r:id="rId6"/>
    <p:sldId id="479" r:id="rId7"/>
    <p:sldId id="480" r:id="rId8"/>
    <p:sldId id="470" r:id="rId9"/>
    <p:sldId id="403" r:id="rId10"/>
    <p:sldId id="404" r:id="rId11"/>
    <p:sldId id="471" r:id="rId12"/>
    <p:sldId id="406" r:id="rId13"/>
    <p:sldId id="409" r:id="rId14"/>
    <p:sldId id="486"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77" autoAdjust="0"/>
  </p:normalViewPr>
  <p:slideViewPr>
    <p:cSldViewPr>
      <p:cViewPr varScale="1">
        <p:scale>
          <a:sx n="110" d="100"/>
          <a:sy n="110" d="100"/>
        </p:scale>
        <p:origin x="1194" y="96"/>
      </p:cViewPr>
      <p:guideLst>
        <p:guide orient="horz" pos="2160"/>
        <p:guide pos="3840"/>
      </p:guideLst>
    </p:cSldViewPr>
  </p:slideViewPr>
  <p:outlineViewPr>
    <p:cViewPr>
      <p:scale>
        <a:sx n="33" d="100"/>
        <a:sy n="33" d="100"/>
      </p:scale>
      <p:origin x="250" y="328733"/>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205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rgbClr val="A5002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12192000" cy="5410200"/>
          </a:xfrm>
        </p:spPr>
        <p:txBody>
          <a:bodyPr/>
          <a:lstStyle>
            <a:lvl1pPr>
              <a:defRPr sz="2400">
                <a:solidFill>
                  <a:srgbClr val="002060"/>
                </a:solidFill>
                <a:latin typeface="Book Antiqua" panose="02040602050305030304" pitchFamily="18" charset="0"/>
              </a:defRPr>
            </a:lvl1pPr>
            <a:lvl2pPr>
              <a:defRPr sz="2000">
                <a:solidFill>
                  <a:srgbClr val="002060"/>
                </a:solidFill>
                <a:latin typeface="Book Antiqua" panose="02040602050305030304" pitchFamily="18" charset="0"/>
              </a:defRPr>
            </a:lvl2pPr>
            <a:lvl3pPr>
              <a:defRPr sz="2000">
                <a:solidFill>
                  <a:srgbClr val="002060"/>
                </a:solidFill>
                <a:latin typeface="Book Antiqua" panose="02040602050305030304" pitchFamily="18" charset="0"/>
              </a:defRPr>
            </a:lvl3pPr>
            <a:lvl4pPr>
              <a:defRPr sz="2200">
                <a:solidFill>
                  <a:srgbClr val="002060"/>
                </a:solidFill>
                <a:latin typeface="Book Antiqua" panose="02040602050305030304" pitchFamily="18" charset="0"/>
              </a:defRPr>
            </a:lvl4pPr>
            <a:lvl5pPr>
              <a:buClrTx/>
              <a:defRPr>
                <a:solidFill>
                  <a:srgbClr val="002060"/>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1008744"/>
            <a:ext cx="12192000" cy="54658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4" name="Rectangle 50"/>
          <p:cNvSpPr>
            <a:spLocks noGrp="1" noChangeArrowheads="1"/>
          </p:cNvSpPr>
          <p:nvPr>
            <p:ph type="title"/>
          </p:nvPr>
        </p:nvSpPr>
        <p:spPr bwMode="gray">
          <a:xfrm>
            <a:off x="0" y="-1589"/>
            <a:ext cx="12192000" cy="78623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836612"/>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CE03C1EC-F5CE-40CF-A566-0E44939A1D76}"/>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6798958-CB66-4041-883D-F7549C5E68A2}"/>
              </a:ext>
            </a:extLst>
          </p:cNvPr>
          <p:cNvCxnSpPr/>
          <p:nvPr userDrawn="1"/>
        </p:nvCxnSpPr>
        <p:spPr bwMode="auto">
          <a:xfrm flipV="1">
            <a:off x="-452" y="6645449"/>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5" name="Text Box 57">
            <a:extLst>
              <a:ext uri="{FF2B5EF4-FFF2-40B4-BE49-F238E27FC236}">
                <a16:creationId xmlns:a16="http://schemas.microsoft.com/office/drawing/2014/main" id="{E0CC0C3F-9041-41DB-B503-B635905D9095}"/>
              </a:ext>
            </a:extLst>
          </p:cNvPr>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16" name="Picture 15">
            <a:extLst>
              <a:ext uri="{FF2B5EF4-FFF2-40B4-BE49-F238E27FC236}">
                <a16:creationId xmlns:a16="http://schemas.microsoft.com/office/drawing/2014/main" id="{51A76256-8C16-445C-9B9D-1CD8F9A0F4E5}"/>
              </a:ext>
            </a:extLst>
          </p:cNvPr>
          <p:cNvPicPr>
            <a:picLocks noChangeAspect="1"/>
          </p:cNvPicPr>
          <p:nvPr userDrawn="1"/>
        </p:nvPicPr>
        <p:blipFill>
          <a:blip r:embed="rId7"/>
          <a:stretch>
            <a:fillRect/>
          </a:stretch>
        </p:blipFill>
        <p:spPr>
          <a:xfrm>
            <a:off x="9414616" y="6502379"/>
            <a:ext cx="2540000" cy="337457"/>
          </a:xfrm>
          <a:prstGeom prst="rect">
            <a:avLst/>
          </a:prstGeom>
          <a:noFill/>
        </p:spPr>
      </p:pic>
      <p:sp>
        <p:nvSpPr>
          <p:cNvPr id="17" name="Text Box 57">
            <a:extLst>
              <a:ext uri="{FF2B5EF4-FFF2-40B4-BE49-F238E27FC236}">
                <a16:creationId xmlns:a16="http://schemas.microsoft.com/office/drawing/2014/main" id="{14FF5591-3E99-4B67-B5A4-E62C70720ADE}"/>
              </a:ext>
            </a:extLst>
          </p:cNvPr>
          <p:cNvSpPr txBox="1">
            <a:spLocks noChangeArrowheads="1"/>
          </p:cNvSpPr>
          <p:nvPr userDrawn="1"/>
        </p:nvSpPr>
        <p:spPr bwMode="auto">
          <a:xfrm>
            <a:off x="9612" y="6523433"/>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kern="1200" dirty="0">
                <a:ln>
                  <a:noFill/>
                </a:ln>
                <a:solidFill>
                  <a:schemeClr val="bg1"/>
                </a:solidFill>
                <a:latin typeface="Book Antiqua" panose="02040602050305030304" pitchFamily="18" charset="0"/>
                <a:ea typeface="ＭＳ Ｐゴシック" charset="-128"/>
                <a:cs typeface="+mn-cs"/>
              </a:rPr>
              <a:t>Lean Thinking:  2- Enabling Flow, </a:t>
            </a:r>
            <a:r>
              <a:rPr lang="en-US" sz="1400" b="1" i="1" dirty="0">
                <a:ln>
                  <a:noFill/>
                </a:ln>
                <a:solidFill>
                  <a:schemeClr val="bg1"/>
                </a:solidFill>
                <a:latin typeface="Book Antiqua" panose="02040602050305030304" pitchFamily="18" charset="0"/>
              </a:rPr>
              <a:t>A. Asef-Vaziri, Systems &amp; Operations Management. </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lang="en-US" sz="2400" dirty="0" smtClean="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400" dirty="0" smtClean="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400" dirty="0" smtClean="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400" dirty="0" smtClean="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2-Enabling</a:t>
            </a:r>
            <a:r>
              <a:rPr lang="en-US" sz="1200" b="1" i="1" baseline="0" dirty="0">
                <a:solidFill>
                  <a:srgbClr val="00B050"/>
                </a:solidFill>
              </a:rPr>
              <a:t> Flow</a:t>
            </a:r>
            <a:r>
              <a:rPr lang="en-US" sz="1200" b="1" i="1" dirty="0">
                <a:solidFill>
                  <a:srgbClr val="00B050"/>
                </a:solidFill>
              </a:rPr>
              <a:t>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2-Enabling Flow</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dirty="0">
                <a:ea typeface="ＭＳ Ｐゴシック" charset="-128"/>
              </a:rPr>
              <a:t>Building Lean Systems</a:t>
            </a:r>
            <a:br>
              <a:rPr lang="en-US" dirty="0">
                <a:ea typeface="ＭＳ Ｐゴシック" charset="-128"/>
              </a:rPr>
            </a:br>
            <a:r>
              <a:rPr lang="en-US" dirty="0">
                <a:ea typeface="ＭＳ Ｐゴシック" charset="-128"/>
              </a:rPr>
              <a:t>5S, VA/NVA</a:t>
            </a:r>
          </a:p>
        </p:txBody>
      </p:sp>
      <p:pic>
        <p:nvPicPr>
          <p:cNvPr id="3" name="Picture 3" descr="pe02002_"/>
          <p:cNvPicPr>
            <a:picLocks noChangeAspect="1" noChangeArrowheads="1"/>
          </p:cNvPicPr>
          <p:nvPr/>
        </p:nvPicPr>
        <p:blipFill>
          <a:blip r:embed="rId3"/>
          <a:srcRect/>
          <a:stretch>
            <a:fillRect/>
          </a:stretch>
        </p:blipFill>
        <p:spPr bwMode="auto">
          <a:xfrm>
            <a:off x="4960939" y="1981200"/>
            <a:ext cx="2416175" cy="2419350"/>
          </a:xfrm>
          <a:prstGeom prst="rect">
            <a:avLst/>
          </a:prstGeom>
          <a:noFill/>
        </p:spPr>
      </p:pic>
      <p:sp>
        <p:nvSpPr>
          <p:cNvPr id="4" name="Rectangle 3">
            <a:extLst>
              <a:ext uri="{FF2B5EF4-FFF2-40B4-BE49-F238E27FC236}">
                <a16:creationId xmlns:a16="http://schemas.microsoft.com/office/drawing/2014/main" id="{1604E917-6FE0-4D95-9E37-2393D1E0C7BD}"/>
              </a:ext>
            </a:extLst>
          </p:cNvPr>
          <p:cNvSpPr txBox="1">
            <a:spLocks noChangeArrowheads="1"/>
          </p:cNvSpPr>
          <p:nvPr/>
        </p:nvSpPr>
        <p:spPr bwMode="auto">
          <a:xfrm>
            <a:off x="1569722" y="6324600"/>
            <a:ext cx="9143999" cy="53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lgn="ctr" eaLnBrk="1" hangingPunct="1">
              <a:buNone/>
            </a:pPr>
            <a:r>
              <a:rPr lang="en-US" sz="3200" dirty="0">
                <a:solidFill>
                  <a:schemeClr val="bg1"/>
                </a:solidFill>
                <a:latin typeface="Brush Script MT" panose="03060802040406070304" pitchFamily="66" charset="0"/>
              </a:rPr>
              <a:t>Ardavan Asef-Vaziri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Click To Preview"/>
          <p:cNvPicPr>
            <a:picLocks noChangeAspect="1" noChangeArrowheads="1"/>
          </p:cNvPicPr>
          <p:nvPr/>
        </p:nvPicPr>
        <p:blipFill>
          <a:blip r:embed="rId3"/>
          <a:srcRect/>
          <a:stretch>
            <a:fillRect/>
          </a:stretch>
        </p:blipFill>
        <p:spPr bwMode="auto">
          <a:xfrm>
            <a:off x="10972800" y="2057400"/>
            <a:ext cx="1066800" cy="1066800"/>
          </a:xfrm>
          <a:prstGeom prst="rect">
            <a:avLst/>
          </a:prstGeom>
          <a:noFill/>
        </p:spPr>
      </p:pic>
      <p:sp>
        <p:nvSpPr>
          <p:cNvPr id="2" name="Content Placeholder 1"/>
          <p:cNvSpPr>
            <a:spLocks noGrp="1"/>
          </p:cNvSpPr>
          <p:nvPr>
            <p:ph idx="1"/>
          </p:nvPr>
        </p:nvSpPr>
        <p:spPr>
          <a:xfrm>
            <a:off x="76200" y="914400"/>
            <a:ext cx="12115800" cy="5562600"/>
          </a:xfrm>
        </p:spPr>
        <p:txBody>
          <a:bodyPr/>
          <a:lstStyle/>
          <a:p>
            <a:pPr marL="228600" indent="-228600">
              <a:lnSpc>
                <a:spcPct val="90000"/>
              </a:lnSpc>
              <a:spcBef>
                <a:spcPct val="50000"/>
              </a:spcBef>
              <a:defRPr/>
            </a:pPr>
            <a:r>
              <a:rPr lang="en-US" dirty="0"/>
              <a:t>Value added;  An activity that adds value to the product in the eyes of the customer. Non-Value added: any thing else. </a:t>
            </a:r>
          </a:p>
          <a:p>
            <a:pPr marL="228600" indent="-228600">
              <a:lnSpc>
                <a:spcPct val="90000"/>
              </a:lnSpc>
              <a:spcBef>
                <a:spcPct val="50000"/>
              </a:spcBef>
              <a:defRPr/>
            </a:pPr>
            <a:r>
              <a:rPr lang="en-US" dirty="0"/>
              <a:t>Identifying and reducing NVA activities is key to streamlining a process.</a:t>
            </a:r>
          </a:p>
          <a:p>
            <a:r>
              <a:rPr lang="en-US" dirty="0"/>
              <a:t>The Value added ratio.  Total VA time divided by the total process time. While the it depends on the industry, a ratio of 10% is suggested. It is 1.8% in the next flow chart. It indicates the amount of waste and opportunities for lean efforts to remove waste. </a:t>
            </a:r>
          </a:p>
          <a:p>
            <a:r>
              <a:rPr lang="en-US" dirty="0"/>
              <a:t>Process flow chart </a:t>
            </a:r>
            <a:r>
              <a:rPr lang="en-US" dirty="0">
                <a:sym typeface="Wingdings" pitchFamily="2" charset="2"/>
              </a:rPr>
              <a:t> </a:t>
            </a:r>
            <a:r>
              <a:rPr lang="en-US" dirty="0"/>
              <a:t>captures the </a:t>
            </a:r>
            <a:r>
              <a:rPr lang="en-US" b="1" dirty="0"/>
              <a:t>logical</a:t>
            </a:r>
            <a:r>
              <a:rPr lang="en-US" dirty="0"/>
              <a:t> sequence of activities </a:t>
            </a:r>
            <a:r>
              <a:rPr lang="en-US" dirty="0">
                <a:sym typeface="Wingdings" pitchFamily="2" charset="2"/>
              </a:rPr>
              <a:t> to</a:t>
            </a:r>
            <a:r>
              <a:rPr lang="en-US" dirty="0"/>
              <a:t> eliminate NVA activities. </a:t>
            </a:r>
          </a:p>
          <a:p>
            <a:r>
              <a:rPr lang="en-US" dirty="0"/>
              <a:t>Spaghetti diagram </a:t>
            </a:r>
            <a:r>
              <a:rPr lang="en-US" dirty="0">
                <a:sym typeface="Wingdings" pitchFamily="2" charset="2"/>
              </a:rPr>
              <a:t> </a:t>
            </a:r>
            <a:r>
              <a:rPr lang="en-US" dirty="0"/>
              <a:t>depicts the </a:t>
            </a:r>
            <a:r>
              <a:rPr lang="en-US" b="1" dirty="0"/>
              <a:t>physical</a:t>
            </a:r>
            <a:r>
              <a:rPr lang="en-US" dirty="0"/>
              <a:t> movement of products </a:t>
            </a:r>
            <a:r>
              <a:rPr lang="en-US" dirty="0">
                <a:sym typeface="Wingdings" pitchFamily="2" charset="2"/>
              </a:rPr>
              <a:t> </a:t>
            </a:r>
            <a:r>
              <a:rPr lang="en-US" dirty="0"/>
              <a:t>the extent of travel, and  back-tracking. To come out with a better layout. </a:t>
            </a:r>
          </a:p>
          <a:p>
            <a:r>
              <a:rPr lang="en-US" dirty="0"/>
              <a:t>The process flow chart should be drawn after 5S. If before, lack of attention to simple housekeeping activities may obfuscate some of the NVA activities. For instance, the operators could be taking more time to change tooling simply because they cannot find the tools, and that may be reflected in the time standards set for tool changeover.</a:t>
            </a:r>
          </a:p>
        </p:txBody>
      </p:sp>
      <p:sp>
        <p:nvSpPr>
          <p:cNvPr id="3" name="Title 2"/>
          <p:cNvSpPr>
            <a:spLocks noGrp="1"/>
          </p:cNvSpPr>
          <p:nvPr>
            <p:ph type="title"/>
          </p:nvPr>
        </p:nvSpPr>
        <p:spPr>
          <a:xfrm>
            <a:off x="0" y="0"/>
            <a:ext cx="12192000" cy="761999"/>
          </a:xfrm>
        </p:spPr>
        <p:txBody>
          <a:bodyPr/>
          <a:lstStyle/>
          <a:p>
            <a:r>
              <a:rPr lang="en-US" dirty="0"/>
              <a:t>Identify Value &amp; Non-Value Added Activities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Process Flow Chart and Spaghetti Diagram</a:t>
            </a:r>
          </a:p>
        </p:txBody>
      </p:sp>
      <p:pic>
        <p:nvPicPr>
          <p:cNvPr id="4" name="Picture 3" descr="Picture1.png"/>
          <p:cNvPicPr>
            <a:picLocks noChangeAspect="1"/>
          </p:cNvPicPr>
          <p:nvPr/>
        </p:nvPicPr>
        <p:blipFill>
          <a:blip r:embed="rId3"/>
          <a:stretch>
            <a:fillRect/>
          </a:stretch>
        </p:blipFill>
        <p:spPr>
          <a:xfrm>
            <a:off x="0" y="990600"/>
            <a:ext cx="6518592" cy="3657600"/>
          </a:xfrm>
          <a:prstGeom prst="rect">
            <a:avLst/>
          </a:prstGeom>
        </p:spPr>
      </p:pic>
      <p:pic>
        <p:nvPicPr>
          <p:cNvPr id="5" name="Picture 4" descr="Picture2.png"/>
          <p:cNvPicPr>
            <a:picLocks noChangeAspect="1"/>
          </p:cNvPicPr>
          <p:nvPr/>
        </p:nvPicPr>
        <p:blipFill>
          <a:blip r:embed="rId4"/>
          <a:stretch>
            <a:fillRect/>
          </a:stretch>
        </p:blipFill>
        <p:spPr>
          <a:xfrm>
            <a:off x="6553201" y="3810000"/>
            <a:ext cx="5530854" cy="2584267"/>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5486400"/>
          </a:xfrm>
        </p:spPr>
        <p:txBody>
          <a:bodyPr/>
          <a:lstStyle/>
          <a:p>
            <a:pPr>
              <a:defRPr/>
            </a:pPr>
            <a:r>
              <a:rPr lang="en-US" sz="2200" b="1" dirty="0"/>
              <a:t>Has cost</a:t>
            </a:r>
          </a:p>
          <a:p>
            <a:pPr lvl="1">
              <a:buFontTx/>
              <a:buChar char="–"/>
              <a:defRPr/>
            </a:pPr>
            <a:r>
              <a:rPr lang="en-US" sz="2200" dirty="0"/>
              <a:t>Physical carrying costs – we need storage and human resources.</a:t>
            </a:r>
          </a:p>
          <a:p>
            <a:pPr lvl="1">
              <a:buFontTx/>
              <a:buChar char="–"/>
              <a:defRPr/>
            </a:pPr>
            <a:r>
              <a:rPr lang="en-US" sz="2200" dirty="0"/>
              <a:t>Financial costs (Opportunity Cost) –  We could have invested our capital elsewhere and benefit from it. In the LFT Game financial cost is 10% of the cost of goods. </a:t>
            </a:r>
          </a:p>
          <a:p>
            <a:pPr>
              <a:defRPr/>
            </a:pPr>
            <a:r>
              <a:rPr lang="en-US" sz="2200" b="1" dirty="0"/>
              <a:t>Has risk of obsolescence </a:t>
            </a:r>
          </a:p>
          <a:p>
            <a:pPr lvl="1">
              <a:buFontTx/>
              <a:buChar char="–"/>
              <a:defRPr/>
            </a:pPr>
            <a:r>
              <a:rPr lang="en-US" sz="2200" dirty="0"/>
              <a:t>Due to change in customer preferences, and due to technological changes.</a:t>
            </a:r>
          </a:p>
          <a:p>
            <a:pPr>
              <a:defRPr/>
            </a:pPr>
            <a:r>
              <a:rPr lang="en-US" sz="2200" b="1" dirty="0"/>
              <a:t>Hides problems</a:t>
            </a:r>
          </a:p>
          <a:p>
            <a:pPr lvl="1">
              <a:buFontTx/>
              <a:buChar char="–"/>
              <a:defRPr/>
            </a:pPr>
            <a:r>
              <a:rPr lang="en-US" sz="2200" dirty="0"/>
              <a:t>Even if we produce low quality product, there is enough inventory downstream. </a:t>
            </a:r>
          </a:p>
          <a:p>
            <a:pPr lvl="1">
              <a:buFontTx/>
              <a:buChar char="–"/>
              <a:defRPr/>
            </a:pPr>
            <a:r>
              <a:rPr lang="en-US" sz="2200" dirty="0"/>
              <a:t>Untrustworthy suppliers, machine breakdowns, long changeover times, too much scrap do not show up.</a:t>
            </a:r>
          </a:p>
          <a:p>
            <a:pPr lvl="1">
              <a:buFontTx/>
              <a:buChar char="–"/>
              <a:defRPr/>
            </a:pPr>
            <a:r>
              <a:rPr lang="en-US" sz="2000" dirty="0"/>
              <a:t>Long flow time, Feedback loop is long. not-uniform operations</a:t>
            </a:r>
            <a:r>
              <a:rPr lang="en-US" sz="2200" dirty="0"/>
              <a:t>.</a:t>
            </a:r>
            <a:endParaRPr lang="en-US" sz="2000" dirty="0"/>
          </a:p>
          <a:p>
            <a:pPr>
              <a:buNone/>
            </a:pPr>
            <a:endParaRPr lang="en-US" dirty="0"/>
          </a:p>
        </p:txBody>
      </p:sp>
      <p:sp>
        <p:nvSpPr>
          <p:cNvPr id="3" name="Title 2"/>
          <p:cNvSpPr>
            <a:spLocks noGrp="1"/>
          </p:cNvSpPr>
          <p:nvPr>
            <p:ph type="title"/>
          </p:nvPr>
        </p:nvSpPr>
        <p:spPr>
          <a:xfrm>
            <a:off x="0" y="0"/>
            <a:ext cx="12192000" cy="762000"/>
          </a:xfrm>
        </p:spPr>
        <p:txBody>
          <a:bodyPr/>
          <a:lstStyle/>
          <a:p>
            <a:r>
              <a:rPr lang="en-US" dirty="0"/>
              <a:t>The Read Cost of Inventory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2192000" cy="758031"/>
          </a:xfrm>
        </p:spPr>
        <p:txBody>
          <a:bodyPr/>
          <a:lstStyle/>
          <a:p>
            <a:r>
              <a:rPr lang="en-US" dirty="0"/>
              <a:t>Enable Flow: River Analogy</a:t>
            </a:r>
          </a:p>
        </p:txBody>
      </p:sp>
      <p:sp>
        <p:nvSpPr>
          <p:cNvPr id="12" name="Rectangle 52"/>
          <p:cNvSpPr>
            <a:spLocks noChangeArrowheads="1"/>
          </p:cNvSpPr>
          <p:nvPr/>
        </p:nvSpPr>
        <p:spPr bwMode="auto">
          <a:xfrm>
            <a:off x="76200" y="1094581"/>
            <a:ext cx="3946525" cy="4668838"/>
          </a:xfrm>
          <a:prstGeom prst="rect">
            <a:avLst/>
          </a:prstGeom>
          <a:solidFill>
            <a:schemeClr val="accent3">
              <a:lumMod val="85000"/>
            </a:schemeClr>
          </a:solidFill>
          <a:ln w="12700">
            <a:solidFill>
              <a:schemeClr val="tx1"/>
            </a:solidFill>
            <a:miter lim="800000"/>
            <a:headEnd/>
            <a:tailEnd/>
          </a:ln>
        </p:spPr>
        <p:txBody>
          <a:bodyPr wrap="none" anchor="ctr"/>
          <a:lstStyle/>
          <a:p>
            <a:endParaRPr lang="en-US"/>
          </a:p>
        </p:txBody>
      </p:sp>
      <p:sp>
        <p:nvSpPr>
          <p:cNvPr id="13" name="Freeform 53"/>
          <p:cNvSpPr>
            <a:spLocks/>
          </p:cNvSpPr>
          <p:nvPr/>
        </p:nvSpPr>
        <p:spPr bwMode="auto">
          <a:xfrm>
            <a:off x="90487" y="3005932"/>
            <a:ext cx="1530350" cy="142875"/>
          </a:xfrm>
          <a:custGeom>
            <a:avLst/>
            <a:gdLst>
              <a:gd name="T0" fmla="*/ 1008 w 1009"/>
              <a:gd name="T1" fmla="*/ 46 h 97"/>
              <a:gd name="T2" fmla="*/ 955 w 1009"/>
              <a:gd name="T3" fmla="*/ 27 h 97"/>
              <a:gd name="T4" fmla="*/ 904 w 1009"/>
              <a:gd name="T5" fmla="*/ 11 h 97"/>
              <a:gd name="T6" fmla="*/ 858 w 1009"/>
              <a:gd name="T7" fmla="*/ 0 h 97"/>
              <a:gd name="T8" fmla="*/ 837 w 1009"/>
              <a:gd name="T9" fmla="*/ 0 h 97"/>
              <a:gd name="T10" fmla="*/ 817 w 1009"/>
              <a:gd name="T11" fmla="*/ 0 h 97"/>
              <a:gd name="T12" fmla="*/ 801 w 1009"/>
              <a:gd name="T13" fmla="*/ 8 h 97"/>
              <a:gd name="T14" fmla="*/ 789 w 1009"/>
              <a:gd name="T15" fmla="*/ 19 h 97"/>
              <a:gd name="T16" fmla="*/ 778 w 1009"/>
              <a:gd name="T17" fmla="*/ 31 h 97"/>
              <a:gd name="T18" fmla="*/ 770 w 1009"/>
              <a:gd name="T19" fmla="*/ 50 h 97"/>
              <a:gd name="T20" fmla="*/ 761 w 1009"/>
              <a:gd name="T21" fmla="*/ 65 h 97"/>
              <a:gd name="T22" fmla="*/ 750 w 1009"/>
              <a:gd name="T23" fmla="*/ 81 h 97"/>
              <a:gd name="T24" fmla="*/ 738 w 1009"/>
              <a:gd name="T25" fmla="*/ 89 h 97"/>
              <a:gd name="T26" fmla="*/ 722 w 1009"/>
              <a:gd name="T27" fmla="*/ 96 h 97"/>
              <a:gd name="T28" fmla="*/ 701 w 1009"/>
              <a:gd name="T29" fmla="*/ 96 h 97"/>
              <a:gd name="T30" fmla="*/ 678 w 1009"/>
              <a:gd name="T31" fmla="*/ 92 h 97"/>
              <a:gd name="T32" fmla="*/ 651 w 1009"/>
              <a:gd name="T33" fmla="*/ 85 h 97"/>
              <a:gd name="T34" fmla="*/ 625 w 1009"/>
              <a:gd name="T35" fmla="*/ 73 h 97"/>
              <a:gd name="T36" fmla="*/ 598 w 1009"/>
              <a:gd name="T37" fmla="*/ 65 h 97"/>
              <a:gd name="T38" fmla="*/ 573 w 1009"/>
              <a:gd name="T39" fmla="*/ 54 h 97"/>
              <a:gd name="T40" fmla="*/ 549 w 1009"/>
              <a:gd name="T41" fmla="*/ 50 h 97"/>
              <a:gd name="T42" fmla="*/ 529 w 1009"/>
              <a:gd name="T43" fmla="*/ 46 h 97"/>
              <a:gd name="T44" fmla="*/ 513 w 1009"/>
              <a:gd name="T45" fmla="*/ 50 h 97"/>
              <a:gd name="T46" fmla="*/ 501 w 1009"/>
              <a:gd name="T47" fmla="*/ 54 h 97"/>
              <a:gd name="T48" fmla="*/ 490 w 1009"/>
              <a:gd name="T49" fmla="*/ 62 h 97"/>
              <a:gd name="T50" fmla="*/ 481 w 1009"/>
              <a:gd name="T51" fmla="*/ 73 h 97"/>
              <a:gd name="T52" fmla="*/ 473 w 1009"/>
              <a:gd name="T53" fmla="*/ 81 h 97"/>
              <a:gd name="T54" fmla="*/ 462 w 1009"/>
              <a:gd name="T55" fmla="*/ 89 h 97"/>
              <a:gd name="T56" fmla="*/ 450 w 1009"/>
              <a:gd name="T57" fmla="*/ 92 h 97"/>
              <a:gd name="T58" fmla="*/ 434 w 1009"/>
              <a:gd name="T59" fmla="*/ 96 h 97"/>
              <a:gd name="T60" fmla="*/ 414 w 1009"/>
              <a:gd name="T61" fmla="*/ 92 h 97"/>
              <a:gd name="T62" fmla="*/ 391 w 1009"/>
              <a:gd name="T63" fmla="*/ 89 h 97"/>
              <a:gd name="T64" fmla="*/ 366 w 1009"/>
              <a:gd name="T65" fmla="*/ 81 h 97"/>
              <a:gd name="T66" fmla="*/ 340 w 1009"/>
              <a:gd name="T67" fmla="*/ 73 h 97"/>
              <a:gd name="T68" fmla="*/ 289 w 1009"/>
              <a:gd name="T69" fmla="*/ 54 h 97"/>
              <a:gd name="T70" fmla="*/ 264 w 1009"/>
              <a:gd name="T71" fmla="*/ 50 h 97"/>
              <a:gd name="T72" fmla="*/ 241 w 1009"/>
              <a:gd name="T73" fmla="*/ 46 h 97"/>
              <a:gd name="T74" fmla="*/ 220 w 1009"/>
              <a:gd name="T75" fmla="*/ 50 h 97"/>
              <a:gd name="T76" fmla="*/ 200 w 1009"/>
              <a:gd name="T77" fmla="*/ 54 h 97"/>
              <a:gd name="T78" fmla="*/ 163 w 1009"/>
              <a:gd name="T79" fmla="*/ 73 h 97"/>
              <a:gd name="T80" fmla="*/ 128 w 1009"/>
              <a:gd name="T81" fmla="*/ 89 h 97"/>
              <a:gd name="T82" fmla="*/ 114 w 1009"/>
              <a:gd name="T83" fmla="*/ 92 h 97"/>
              <a:gd name="T84" fmla="*/ 98 w 1009"/>
              <a:gd name="T85" fmla="*/ 96 h 97"/>
              <a:gd name="T86" fmla="*/ 69 w 1009"/>
              <a:gd name="T87" fmla="*/ 92 h 97"/>
              <a:gd name="T88" fmla="*/ 45 w 1009"/>
              <a:gd name="T89" fmla="*/ 81 h 97"/>
              <a:gd name="T90" fmla="*/ 22 w 1009"/>
              <a:gd name="T91" fmla="*/ 65 h 97"/>
              <a:gd name="T92" fmla="*/ 0 w 1009"/>
              <a:gd name="T93" fmla="*/ 46 h 9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09"/>
              <a:gd name="T142" fmla="*/ 0 h 97"/>
              <a:gd name="T143" fmla="*/ 1009 w 1009"/>
              <a:gd name="T144" fmla="*/ 97 h 9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09" h="97">
                <a:moveTo>
                  <a:pt x="1008" y="46"/>
                </a:moveTo>
                <a:lnTo>
                  <a:pt x="955" y="27"/>
                </a:lnTo>
                <a:lnTo>
                  <a:pt x="904" y="11"/>
                </a:lnTo>
                <a:lnTo>
                  <a:pt x="858" y="0"/>
                </a:lnTo>
                <a:lnTo>
                  <a:pt x="837" y="0"/>
                </a:lnTo>
                <a:lnTo>
                  <a:pt x="817" y="0"/>
                </a:lnTo>
                <a:lnTo>
                  <a:pt x="801" y="8"/>
                </a:lnTo>
                <a:lnTo>
                  <a:pt x="789" y="19"/>
                </a:lnTo>
                <a:lnTo>
                  <a:pt x="778" y="31"/>
                </a:lnTo>
                <a:lnTo>
                  <a:pt x="770" y="50"/>
                </a:lnTo>
                <a:lnTo>
                  <a:pt x="761" y="65"/>
                </a:lnTo>
                <a:lnTo>
                  <a:pt x="750" y="81"/>
                </a:lnTo>
                <a:lnTo>
                  <a:pt x="738" y="89"/>
                </a:lnTo>
                <a:lnTo>
                  <a:pt x="722" y="96"/>
                </a:lnTo>
                <a:lnTo>
                  <a:pt x="701" y="96"/>
                </a:lnTo>
                <a:lnTo>
                  <a:pt x="678" y="92"/>
                </a:lnTo>
                <a:lnTo>
                  <a:pt x="651" y="85"/>
                </a:lnTo>
                <a:lnTo>
                  <a:pt x="625" y="73"/>
                </a:lnTo>
                <a:lnTo>
                  <a:pt x="598" y="65"/>
                </a:lnTo>
                <a:lnTo>
                  <a:pt x="573" y="54"/>
                </a:lnTo>
                <a:lnTo>
                  <a:pt x="549" y="50"/>
                </a:lnTo>
                <a:lnTo>
                  <a:pt x="529" y="46"/>
                </a:lnTo>
                <a:lnTo>
                  <a:pt x="513" y="50"/>
                </a:lnTo>
                <a:lnTo>
                  <a:pt x="501" y="54"/>
                </a:lnTo>
                <a:lnTo>
                  <a:pt x="490" y="62"/>
                </a:lnTo>
                <a:lnTo>
                  <a:pt x="481" y="73"/>
                </a:lnTo>
                <a:lnTo>
                  <a:pt x="473" y="81"/>
                </a:lnTo>
                <a:lnTo>
                  <a:pt x="462" y="89"/>
                </a:lnTo>
                <a:lnTo>
                  <a:pt x="450" y="92"/>
                </a:lnTo>
                <a:lnTo>
                  <a:pt x="434" y="96"/>
                </a:lnTo>
                <a:lnTo>
                  <a:pt x="414" y="92"/>
                </a:lnTo>
                <a:lnTo>
                  <a:pt x="391" y="89"/>
                </a:lnTo>
                <a:lnTo>
                  <a:pt x="366" y="81"/>
                </a:lnTo>
                <a:lnTo>
                  <a:pt x="340" y="73"/>
                </a:lnTo>
                <a:lnTo>
                  <a:pt x="289" y="54"/>
                </a:lnTo>
                <a:lnTo>
                  <a:pt x="264" y="50"/>
                </a:lnTo>
                <a:lnTo>
                  <a:pt x="241" y="46"/>
                </a:lnTo>
                <a:lnTo>
                  <a:pt x="220" y="50"/>
                </a:lnTo>
                <a:lnTo>
                  <a:pt x="200" y="54"/>
                </a:lnTo>
                <a:lnTo>
                  <a:pt x="163" y="73"/>
                </a:lnTo>
                <a:lnTo>
                  <a:pt x="128" y="89"/>
                </a:lnTo>
                <a:lnTo>
                  <a:pt x="114" y="92"/>
                </a:lnTo>
                <a:lnTo>
                  <a:pt x="98" y="96"/>
                </a:lnTo>
                <a:lnTo>
                  <a:pt x="69" y="92"/>
                </a:lnTo>
                <a:lnTo>
                  <a:pt x="45" y="81"/>
                </a:lnTo>
                <a:lnTo>
                  <a:pt x="22" y="65"/>
                </a:lnTo>
                <a:lnTo>
                  <a:pt x="0" y="46"/>
                </a:lnTo>
              </a:path>
            </a:pathLst>
          </a:custGeom>
          <a:noFill/>
          <a:ln w="25400" cap="rnd">
            <a:solidFill>
              <a:schemeClr val="tx1"/>
            </a:solidFill>
            <a:round/>
            <a:headEnd type="none" w="sm" len="sm"/>
            <a:tailEnd type="none" w="sm" len="sm"/>
          </a:ln>
        </p:spPr>
        <p:txBody>
          <a:bodyPr/>
          <a:lstStyle/>
          <a:p>
            <a:endParaRPr lang="en-US"/>
          </a:p>
        </p:txBody>
      </p:sp>
      <p:pic>
        <p:nvPicPr>
          <p:cNvPr id="21" name="Picture 61" descr="j0194578"/>
          <p:cNvPicPr>
            <a:picLocks noChangeAspect="1" noChangeArrowheads="1"/>
          </p:cNvPicPr>
          <p:nvPr/>
        </p:nvPicPr>
        <p:blipFill>
          <a:blip r:embed="rId3"/>
          <a:srcRect/>
          <a:stretch>
            <a:fillRect/>
          </a:stretch>
        </p:blipFill>
        <p:spPr bwMode="auto">
          <a:xfrm>
            <a:off x="987425" y="1323181"/>
            <a:ext cx="2081213" cy="1981200"/>
          </a:xfrm>
          <a:prstGeom prst="rect">
            <a:avLst/>
          </a:prstGeom>
          <a:noFill/>
          <a:ln w="9525">
            <a:noFill/>
            <a:miter lim="800000"/>
            <a:headEnd/>
            <a:tailEnd/>
          </a:ln>
        </p:spPr>
      </p:pic>
      <p:sp>
        <p:nvSpPr>
          <p:cNvPr id="22" name="Freeform 62"/>
          <p:cNvSpPr>
            <a:spLocks/>
          </p:cNvSpPr>
          <p:nvPr/>
        </p:nvSpPr>
        <p:spPr bwMode="auto">
          <a:xfrm>
            <a:off x="2511424" y="3075782"/>
            <a:ext cx="1524000" cy="98425"/>
          </a:xfrm>
          <a:custGeom>
            <a:avLst/>
            <a:gdLst>
              <a:gd name="T0" fmla="*/ 981 w 981"/>
              <a:gd name="T1" fmla="*/ 23 h 47"/>
              <a:gd name="T2" fmla="*/ 924 w 981"/>
              <a:gd name="T3" fmla="*/ 26 h 47"/>
              <a:gd name="T4" fmla="*/ 861 w 981"/>
              <a:gd name="T5" fmla="*/ 14 h 47"/>
              <a:gd name="T6" fmla="*/ 807 w 981"/>
              <a:gd name="T7" fmla="*/ 17 h 47"/>
              <a:gd name="T8" fmla="*/ 685 w 981"/>
              <a:gd name="T9" fmla="*/ 47 h 47"/>
              <a:gd name="T10" fmla="*/ 593 w 981"/>
              <a:gd name="T11" fmla="*/ 26 h 47"/>
              <a:gd name="T12" fmla="*/ 543 w 981"/>
              <a:gd name="T13" fmla="*/ 8 h 47"/>
              <a:gd name="T14" fmla="*/ 502 w 981"/>
              <a:gd name="T15" fmla="*/ 0 h 47"/>
              <a:gd name="T16" fmla="*/ 475 w 981"/>
              <a:gd name="T17" fmla="*/ 8 h 47"/>
              <a:gd name="T18" fmla="*/ 427 w 981"/>
              <a:gd name="T19" fmla="*/ 43 h 47"/>
              <a:gd name="T20" fmla="*/ 393 w 981"/>
              <a:gd name="T21" fmla="*/ 43 h 47"/>
              <a:gd name="T22" fmla="*/ 322 w 981"/>
              <a:gd name="T23" fmla="*/ 26 h 47"/>
              <a:gd name="T24" fmla="*/ 274 w 981"/>
              <a:gd name="T25" fmla="*/ 8 h 47"/>
              <a:gd name="T26" fmla="*/ 250 w 981"/>
              <a:gd name="T27" fmla="*/ 4 h 47"/>
              <a:gd name="T28" fmla="*/ 229 w 981"/>
              <a:gd name="T29" fmla="*/ 0 h 47"/>
              <a:gd name="T30" fmla="*/ 190 w 981"/>
              <a:gd name="T31" fmla="*/ 8 h 47"/>
              <a:gd name="T32" fmla="*/ 155 w 981"/>
              <a:gd name="T33" fmla="*/ 26 h 47"/>
              <a:gd name="T34" fmla="*/ 108 w 981"/>
              <a:gd name="T35" fmla="*/ 43 h 47"/>
              <a:gd name="T36" fmla="*/ 93 w 981"/>
              <a:gd name="T37" fmla="*/ 47 h 47"/>
              <a:gd name="T38" fmla="*/ 43 w 981"/>
              <a:gd name="T39" fmla="*/ 33 h 47"/>
              <a:gd name="T40" fmla="*/ 0 w 981"/>
              <a:gd name="T41" fmla="*/ 0 h 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81"/>
              <a:gd name="T64" fmla="*/ 0 h 47"/>
              <a:gd name="T65" fmla="*/ 981 w 981"/>
              <a:gd name="T66" fmla="*/ 47 h 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81" h="47">
                <a:moveTo>
                  <a:pt x="981" y="23"/>
                </a:moveTo>
                <a:lnTo>
                  <a:pt x="924" y="26"/>
                </a:lnTo>
                <a:lnTo>
                  <a:pt x="861" y="14"/>
                </a:lnTo>
                <a:lnTo>
                  <a:pt x="807" y="17"/>
                </a:lnTo>
                <a:lnTo>
                  <a:pt x="685" y="47"/>
                </a:lnTo>
                <a:lnTo>
                  <a:pt x="593" y="26"/>
                </a:lnTo>
                <a:lnTo>
                  <a:pt x="543" y="8"/>
                </a:lnTo>
                <a:lnTo>
                  <a:pt x="502" y="0"/>
                </a:lnTo>
                <a:lnTo>
                  <a:pt x="475" y="8"/>
                </a:lnTo>
                <a:lnTo>
                  <a:pt x="427" y="43"/>
                </a:lnTo>
                <a:lnTo>
                  <a:pt x="393" y="43"/>
                </a:lnTo>
                <a:lnTo>
                  <a:pt x="322" y="26"/>
                </a:lnTo>
                <a:lnTo>
                  <a:pt x="274" y="8"/>
                </a:lnTo>
                <a:lnTo>
                  <a:pt x="250" y="4"/>
                </a:lnTo>
                <a:lnTo>
                  <a:pt x="229" y="0"/>
                </a:lnTo>
                <a:lnTo>
                  <a:pt x="190" y="8"/>
                </a:lnTo>
                <a:lnTo>
                  <a:pt x="155" y="26"/>
                </a:lnTo>
                <a:lnTo>
                  <a:pt x="108" y="43"/>
                </a:lnTo>
                <a:lnTo>
                  <a:pt x="93" y="47"/>
                </a:lnTo>
                <a:lnTo>
                  <a:pt x="43" y="33"/>
                </a:lnTo>
                <a:lnTo>
                  <a:pt x="0" y="0"/>
                </a:lnTo>
              </a:path>
            </a:pathLst>
          </a:custGeom>
          <a:noFill/>
          <a:ln w="25400" cap="rnd">
            <a:solidFill>
              <a:schemeClr val="tx1"/>
            </a:solidFill>
            <a:round/>
            <a:headEnd type="none" w="sm" len="sm"/>
            <a:tailEnd type="none" w="sm" len="sm"/>
          </a:ln>
        </p:spPr>
        <p:txBody>
          <a:bodyPr/>
          <a:lstStyle/>
          <a:p>
            <a:endParaRPr lang="en-US"/>
          </a:p>
        </p:txBody>
      </p:sp>
      <p:sp>
        <p:nvSpPr>
          <p:cNvPr id="4" name="Freeform 44"/>
          <p:cNvSpPr>
            <a:spLocks/>
          </p:cNvSpPr>
          <p:nvPr/>
        </p:nvSpPr>
        <p:spPr bwMode="auto">
          <a:xfrm>
            <a:off x="109537" y="3782219"/>
            <a:ext cx="709612" cy="1168400"/>
          </a:xfrm>
          <a:custGeom>
            <a:avLst/>
            <a:gdLst>
              <a:gd name="T0" fmla="*/ 193 w 468"/>
              <a:gd name="T1" fmla="*/ 26 h 793"/>
              <a:gd name="T2" fmla="*/ 139 w 468"/>
              <a:gd name="T3" fmla="*/ 68 h 793"/>
              <a:gd name="T4" fmla="*/ 108 w 468"/>
              <a:gd name="T5" fmla="*/ 94 h 793"/>
              <a:gd name="T6" fmla="*/ 101 w 468"/>
              <a:gd name="T7" fmla="*/ 109 h 793"/>
              <a:gd name="T8" fmla="*/ 97 w 468"/>
              <a:gd name="T9" fmla="*/ 125 h 793"/>
              <a:gd name="T10" fmla="*/ 93 w 468"/>
              <a:gd name="T11" fmla="*/ 140 h 793"/>
              <a:gd name="T12" fmla="*/ 87 w 468"/>
              <a:gd name="T13" fmla="*/ 151 h 793"/>
              <a:gd name="T14" fmla="*/ 76 w 468"/>
              <a:gd name="T15" fmla="*/ 162 h 793"/>
              <a:gd name="T16" fmla="*/ 58 w 468"/>
              <a:gd name="T17" fmla="*/ 166 h 793"/>
              <a:gd name="T18" fmla="*/ 48 w 468"/>
              <a:gd name="T19" fmla="*/ 208 h 793"/>
              <a:gd name="T20" fmla="*/ 44 w 468"/>
              <a:gd name="T21" fmla="*/ 224 h 793"/>
              <a:gd name="T22" fmla="*/ 37 w 468"/>
              <a:gd name="T23" fmla="*/ 260 h 793"/>
              <a:gd name="T24" fmla="*/ 36 w 468"/>
              <a:gd name="T25" fmla="*/ 322 h 793"/>
              <a:gd name="T26" fmla="*/ 40 w 468"/>
              <a:gd name="T27" fmla="*/ 401 h 793"/>
              <a:gd name="T28" fmla="*/ 45 w 468"/>
              <a:gd name="T29" fmla="*/ 474 h 793"/>
              <a:gd name="T30" fmla="*/ 47 w 468"/>
              <a:gd name="T31" fmla="*/ 495 h 793"/>
              <a:gd name="T32" fmla="*/ 40 w 468"/>
              <a:gd name="T33" fmla="*/ 515 h 793"/>
              <a:gd name="T34" fmla="*/ 31 w 468"/>
              <a:gd name="T35" fmla="*/ 526 h 793"/>
              <a:gd name="T36" fmla="*/ 19 w 468"/>
              <a:gd name="T37" fmla="*/ 537 h 793"/>
              <a:gd name="T38" fmla="*/ 8 w 468"/>
              <a:gd name="T39" fmla="*/ 578 h 793"/>
              <a:gd name="T40" fmla="*/ 1 w 468"/>
              <a:gd name="T41" fmla="*/ 625 h 793"/>
              <a:gd name="T42" fmla="*/ 1 w 468"/>
              <a:gd name="T43" fmla="*/ 667 h 793"/>
              <a:gd name="T44" fmla="*/ 10 w 468"/>
              <a:gd name="T45" fmla="*/ 714 h 793"/>
              <a:gd name="T46" fmla="*/ 13 w 468"/>
              <a:gd name="T47" fmla="*/ 719 h 793"/>
              <a:gd name="T48" fmla="*/ 27 w 468"/>
              <a:gd name="T49" fmla="*/ 724 h 793"/>
              <a:gd name="T50" fmla="*/ 45 w 468"/>
              <a:gd name="T51" fmla="*/ 739 h 793"/>
              <a:gd name="T52" fmla="*/ 61 w 468"/>
              <a:gd name="T53" fmla="*/ 761 h 793"/>
              <a:gd name="T54" fmla="*/ 76 w 468"/>
              <a:gd name="T55" fmla="*/ 765 h 793"/>
              <a:gd name="T56" fmla="*/ 87 w 468"/>
              <a:gd name="T57" fmla="*/ 765 h 793"/>
              <a:gd name="T58" fmla="*/ 104 w 468"/>
              <a:gd name="T59" fmla="*/ 761 h 793"/>
              <a:gd name="T60" fmla="*/ 124 w 468"/>
              <a:gd name="T61" fmla="*/ 761 h 793"/>
              <a:gd name="T62" fmla="*/ 144 w 468"/>
              <a:gd name="T63" fmla="*/ 761 h 793"/>
              <a:gd name="T64" fmla="*/ 167 w 468"/>
              <a:gd name="T65" fmla="*/ 761 h 793"/>
              <a:gd name="T66" fmla="*/ 195 w 468"/>
              <a:gd name="T67" fmla="*/ 761 h 793"/>
              <a:gd name="T68" fmla="*/ 229 w 468"/>
              <a:gd name="T69" fmla="*/ 765 h 793"/>
              <a:gd name="T70" fmla="*/ 264 w 468"/>
              <a:gd name="T71" fmla="*/ 771 h 793"/>
              <a:gd name="T72" fmla="*/ 292 w 468"/>
              <a:gd name="T73" fmla="*/ 787 h 793"/>
              <a:gd name="T74" fmla="*/ 339 w 468"/>
              <a:gd name="T75" fmla="*/ 792 h 793"/>
              <a:gd name="T76" fmla="*/ 381 w 468"/>
              <a:gd name="T77" fmla="*/ 781 h 793"/>
              <a:gd name="T78" fmla="*/ 395 w 468"/>
              <a:gd name="T79" fmla="*/ 765 h 793"/>
              <a:gd name="T80" fmla="*/ 409 w 468"/>
              <a:gd name="T81" fmla="*/ 734 h 793"/>
              <a:gd name="T82" fmla="*/ 421 w 468"/>
              <a:gd name="T83" fmla="*/ 714 h 793"/>
              <a:gd name="T84" fmla="*/ 429 w 468"/>
              <a:gd name="T85" fmla="*/ 688 h 793"/>
              <a:gd name="T86" fmla="*/ 436 w 468"/>
              <a:gd name="T87" fmla="*/ 662 h 793"/>
              <a:gd name="T88" fmla="*/ 439 w 468"/>
              <a:gd name="T89" fmla="*/ 651 h 793"/>
              <a:gd name="T90" fmla="*/ 447 w 468"/>
              <a:gd name="T91" fmla="*/ 625 h 793"/>
              <a:gd name="T92" fmla="*/ 452 w 468"/>
              <a:gd name="T93" fmla="*/ 605 h 793"/>
              <a:gd name="T94" fmla="*/ 455 w 468"/>
              <a:gd name="T95" fmla="*/ 594 h 793"/>
              <a:gd name="T96" fmla="*/ 464 w 468"/>
              <a:gd name="T97" fmla="*/ 505 h 793"/>
              <a:gd name="T98" fmla="*/ 467 w 468"/>
              <a:gd name="T99" fmla="*/ 432 h 793"/>
              <a:gd name="T100" fmla="*/ 464 w 468"/>
              <a:gd name="T101" fmla="*/ 386 h 793"/>
              <a:gd name="T102" fmla="*/ 458 w 468"/>
              <a:gd name="T103" fmla="*/ 338 h 793"/>
              <a:gd name="T104" fmla="*/ 445 w 468"/>
              <a:gd name="T105" fmla="*/ 291 h 793"/>
              <a:gd name="T106" fmla="*/ 425 w 468"/>
              <a:gd name="T107" fmla="*/ 255 h 793"/>
              <a:gd name="T108" fmla="*/ 400 w 468"/>
              <a:gd name="T109" fmla="*/ 197 h 793"/>
              <a:gd name="T110" fmla="*/ 378 w 468"/>
              <a:gd name="T111" fmla="*/ 146 h 793"/>
              <a:gd name="T112" fmla="*/ 359 w 468"/>
              <a:gd name="T113" fmla="*/ 109 h 793"/>
              <a:gd name="T114" fmla="*/ 338 w 468"/>
              <a:gd name="T115" fmla="*/ 72 h 793"/>
              <a:gd name="T116" fmla="*/ 321 w 468"/>
              <a:gd name="T117" fmla="*/ 46 h 793"/>
              <a:gd name="T118" fmla="*/ 304 w 468"/>
              <a:gd name="T119" fmla="*/ 21 h 793"/>
              <a:gd name="T120" fmla="*/ 281 w 468"/>
              <a:gd name="T121" fmla="*/ 5 h 793"/>
              <a:gd name="T122" fmla="*/ 243 w 468"/>
              <a:gd name="T123" fmla="*/ 0 h 79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8"/>
              <a:gd name="T187" fmla="*/ 0 h 793"/>
              <a:gd name="T188" fmla="*/ 468 w 468"/>
              <a:gd name="T189" fmla="*/ 793 h 79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8" h="793">
                <a:moveTo>
                  <a:pt x="221" y="5"/>
                </a:moveTo>
                <a:lnTo>
                  <a:pt x="193" y="26"/>
                </a:lnTo>
                <a:lnTo>
                  <a:pt x="167" y="46"/>
                </a:lnTo>
                <a:lnTo>
                  <a:pt x="139" y="68"/>
                </a:lnTo>
                <a:lnTo>
                  <a:pt x="113" y="88"/>
                </a:lnTo>
                <a:lnTo>
                  <a:pt x="108" y="94"/>
                </a:lnTo>
                <a:lnTo>
                  <a:pt x="104" y="104"/>
                </a:lnTo>
                <a:lnTo>
                  <a:pt x="101" y="109"/>
                </a:lnTo>
                <a:lnTo>
                  <a:pt x="100" y="114"/>
                </a:lnTo>
                <a:lnTo>
                  <a:pt x="97" y="125"/>
                </a:lnTo>
                <a:lnTo>
                  <a:pt x="96" y="135"/>
                </a:lnTo>
                <a:lnTo>
                  <a:pt x="93" y="140"/>
                </a:lnTo>
                <a:lnTo>
                  <a:pt x="90" y="146"/>
                </a:lnTo>
                <a:lnTo>
                  <a:pt x="87" y="151"/>
                </a:lnTo>
                <a:lnTo>
                  <a:pt x="81" y="156"/>
                </a:lnTo>
                <a:lnTo>
                  <a:pt x="76" y="162"/>
                </a:lnTo>
                <a:lnTo>
                  <a:pt x="68" y="162"/>
                </a:lnTo>
                <a:lnTo>
                  <a:pt x="58" y="166"/>
                </a:lnTo>
                <a:lnTo>
                  <a:pt x="52" y="193"/>
                </a:lnTo>
                <a:lnTo>
                  <a:pt x="48" y="208"/>
                </a:lnTo>
                <a:lnTo>
                  <a:pt x="45" y="219"/>
                </a:lnTo>
                <a:lnTo>
                  <a:pt x="44" y="224"/>
                </a:lnTo>
                <a:lnTo>
                  <a:pt x="40" y="245"/>
                </a:lnTo>
                <a:lnTo>
                  <a:pt x="37" y="260"/>
                </a:lnTo>
                <a:lnTo>
                  <a:pt x="33" y="281"/>
                </a:lnTo>
                <a:lnTo>
                  <a:pt x="36" y="322"/>
                </a:lnTo>
                <a:lnTo>
                  <a:pt x="39" y="359"/>
                </a:lnTo>
                <a:lnTo>
                  <a:pt x="40" y="401"/>
                </a:lnTo>
                <a:lnTo>
                  <a:pt x="41" y="438"/>
                </a:lnTo>
                <a:lnTo>
                  <a:pt x="45" y="474"/>
                </a:lnTo>
                <a:lnTo>
                  <a:pt x="47" y="484"/>
                </a:lnTo>
                <a:lnTo>
                  <a:pt x="47" y="495"/>
                </a:lnTo>
                <a:lnTo>
                  <a:pt x="44" y="505"/>
                </a:lnTo>
                <a:lnTo>
                  <a:pt x="40" y="515"/>
                </a:lnTo>
                <a:lnTo>
                  <a:pt x="36" y="521"/>
                </a:lnTo>
                <a:lnTo>
                  <a:pt x="31" y="526"/>
                </a:lnTo>
                <a:lnTo>
                  <a:pt x="25" y="531"/>
                </a:lnTo>
                <a:lnTo>
                  <a:pt x="19" y="537"/>
                </a:lnTo>
                <a:lnTo>
                  <a:pt x="13" y="557"/>
                </a:lnTo>
                <a:lnTo>
                  <a:pt x="8" y="578"/>
                </a:lnTo>
                <a:lnTo>
                  <a:pt x="4" y="599"/>
                </a:lnTo>
                <a:lnTo>
                  <a:pt x="1" y="625"/>
                </a:lnTo>
                <a:lnTo>
                  <a:pt x="0" y="646"/>
                </a:lnTo>
                <a:lnTo>
                  <a:pt x="1" y="667"/>
                </a:lnTo>
                <a:lnTo>
                  <a:pt x="4" y="693"/>
                </a:lnTo>
                <a:lnTo>
                  <a:pt x="10" y="714"/>
                </a:lnTo>
                <a:lnTo>
                  <a:pt x="12" y="719"/>
                </a:lnTo>
                <a:lnTo>
                  <a:pt x="13" y="719"/>
                </a:lnTo>
                <a:lnTo>
                  <a:pt x="20" y="724"/>
                </a:lnTo>
                <a:lnTo>
                  <a:pt x="27" y="724"/>
                </a:lnTo>
                <a:lnTo>
                  <a:pt x="33" y="724"/>
                </a:lnTo>
                <a:lnTo>
                  <a:pt x="45" y="739"/>
                </a:lnTo>
                <a:lnTo>
                  <a:pt x="55" y="750"/>
                </a:lnTo>
                <a:lnTo>
                  <a:pt x="61" y="761"/>
                </a:lnTo>
                <a:lnTo>
                  <a:pt x="67" y="765"/>
                </a:lnTo>
                <a:lnTo>
                  <a:pt x="76" y="765"/>
                </a:lnTo>
                <a:lnTo>
                  <a:pt x="81" y="765"/>
                </a:lnTo>
                <a:lnTo>
                  <a:pt x="87" y="765"/>
                </a:lnTo>
                <a:lnTo>
                  <a:pt x="95" y="765"/>
                </a:lnTo>
                <a:lnTo>
                  <a:pt x="104" y="761"/>
                </a:lnTo>
                <a:lnTo>
                  <a:pt x="117" y="761"/>
                </a:lnTo>
                <a:lnTo>
                  <a:pt x="124" y="761"/>
                </a:lnTo>
                <a:lnTo>
                  <a:pt x="133" y="761"/>
                </a:lnTo>
                <a:lnTo>
                  <a:pt x="144" y="761"/>
                </a:lnTo>
                <a:lnTo>
                  <a:pt x="155" y="761"/>
                </a:lnTo>
                <a:lnTo>
                  <a:pt x="167" y="761"/>
                </a:lnTo>
                <a:lnTo>
                  <a:pt x="180" y="761"/>
                </a:lnTo>
                <a:lnTo>
                  <a:pt x="195" y="761"/>
                </a:lnTo>
                <a:lnTo>
                  <a:pt x="211" y="761"/>
                </a:lnTo>
                <a:lnTo>
                  <a:pt x="229" y="765"/>
                </a:lnTo>
                <a:lnTo>
                  <a:pt x="248" y="765"/>
                </a:lnTo>
                <a:lnTo>
                  <a:pt x="264" y="771"/>
                </a:lnTo>
                <a:lnTo>
                  <a:pt x="277" y="776"/>
                </a:lnTo>
                <a:lnTo>
                  <a:pt x="292" y="787"/>
                </a:lnTo>
                <a:lnTo>
                  <a:pt x="307" y="792"/>
                </a:lnTo>
                <a:lnTo>
                  <a:pt x="339" y="792"/>
                </a:lnTo>
                <a:lnTo>
                  <a:pt x="372" y="787"/>
                </a:lnTo>
                <a:lnTo>
                  <a:pt x="381" y="781"/>
                </a:lnTo>
                <a:lnTo>
                  <a:pt x="389" y="776"/>
                </a:lnTo>
                <a:lnTo>
                  <a:pt x="395" y="765"/>
                </a:lnTo>
                <a:lnTo>
                  <a:pt x="400" y="755"/>
                </a:lnTo>
                <a:lnTo>
                  <a:pt x="409" y="734"/>
                </a:lnTo>
                <a:lnTo>
                  <a:pt x="415" y="724"/>
                </a:lnTo>
                <a:lnTo>
                  <a:pt x="421" y="714"/>
                </a:lnTo>
                <a:lnTo>
                  <a:pt x="425" y="698"/>
                </a:lnTo>
                <a:lnTo>
                  <a:pt x="429" y="688"/>
                </a:lnTo>
                <a:lnTo>
                  <a:pt x="433" y="667"/>
                </a:lnTo>
                <a:lnTo>
                  <a:pt x="436" y="662"/>
                </a:lnTo>
                <a:lnTo>
                  <a:pt x="437" y="656"/>
                </a:lnTo>
                <a:lnTo>
                  <a:pt x="439" y="651"/>
                </a:lnTo>
                <a:lnTo>
                  <a:pt x="441" y="640"/>
                </a:lnTo>
                <a:lnTo>
                  <a:pt x="447" y="625"/>
                </a:lnTo>
                <a:lnTo>
                  <a:pt x="449" y="614"/>
                </a:lnTo>
                <a:lnTo>
                  <a:pt x="452" y="605"/>
                </a:lnTo>
                <a:lnTo>
                  <a:pt x="453" y="599"/>
                </a:lnTo>
                <a:lnTo>
                  <a:pt x="455" y="594"/>
                </a:lnTo>
                <a:lnTo>
                  <a:pt x="459" y="552"/>
                </a:lnTo>
                <a:lnTo>
                  <a:pt x="464" y="505"/>
                </a:lnTo>
                <a:lnTo>
                  <a:pt x="467" y="458"/>
                </a:lnTo>
                <a:lnTo>
                  <a:pt x="467" y="432"/>
                </a:lnTo>
                <a:lnTo>
                  <a:pt x="467" y="406"/>
                </a:lnTo>
                <a:lnTo>
                  <a:pt x="464" y="386"/>
                </a:lnTo>
                <a:lnTo>
                  <a:pt x="461" y="359"/>
                </a:lnTo>
                <a:lnTo>
                  <a:pt x="458" y="338"/>
                </a:lnTo>
                <a:lnTo>
                  <a:pt x="452" y="313"/>
                </a:lnTo>
                <a:lnTo>
                  <a:pt x="445" y="291"/>
                </a:lnTo>
                <a:lnTo>
                  <a:pt x="436" y="276"/>
                </a:lnTo>
                <a:lnTo>
                  <a:pt x="425" y="255"/>
                </a:lnTo>
                <a:lnTo>
                  <a:pt x="412" y="239"/>
                </a:lnTo>
                <a:lnTo>
                  <a:pt x="400" y="197"/>
                </a:lnTo>
                <a:lnTo>
                  <a:pt x="387" y="162"/>
                </a:lnTo>
                <a:lnTo>
                  <a:pt x="378" y="146"/>
                </a:lnTo>
                <a:lnTo>
                  <a:pt x="369" y="125"/>
                </a:lnTo>
                <a:lnTo>
                  <a:pt x="359" y="109"/>
                </a:lnTo>
                <a:lnTo>
                  <a:pt x="347" y="88"/>
                </a:lnTo>
                <a:lnTo>
                  <a:pt x="338" y="72"/>
                </a:lnTo>
                <a:lnTo>
                  <a:pt x="330" y="63"/>
                </a:lnTo>
                <a:lnTo>
                  <a:pt x="321" y="46"/>
                </a:lnTo>
                <a:lnTo>
                  <a:pt x="313" y="31"/>
                </a:lnTo>
                <a:lnTo>
                  <a:pt x="304" y="21"/>
                </a:lnTo>
                <a:lnTo>
                  <a:pt x="293" y="10"/>
                </a:lnTo>
                <a:lnTo>
                  <a:pt x="281" y="5"/>
                </a:lnTo>
                <a:lnTo>
                  <a:pt x="264" y="0"/>
                </a:lnTo>
                <a:lnTo>
                  <a:pt x="243" y="0"/>
                </a:lnTo>
                <a:lnTo>
                  <a:pt x="221" y="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5" name="Freeform 45"/>
          <p:cNvSpPr>
            <a:spLocks/>
          </p:cNvSpPr>
          <p:nvPr/>
        </p:nvSpPr>
        <p:spPr bwMode="auto">
          <a:xfrm>
            <a:off x="2640012" y="3712369"/>
            <a:ext cx="1308100" cy="1293812"/>
          </a:xfrm>
          <a:custGeom>
            <a:avLst/>
            <a:gdLst>
              <a:gd name="T0" fmla="*/ 59 w 824"/>
              <a:gd name="T1" fmla="*/ 287 h 815"/>
              <a:gd name="T2" fmla="*/ 77 w 824"/>
              <a:gd name="T3" fmla="*/ 221 h 815"/>
              <a:gd name="T4" fmla="*/ 91 w 824"/>
              <a:gd name="T5" fmla="*/ 190 h 815"/>
              <a:gd name="T6" fmla="*/ 114 w 824"/>
              <a:gd name="T7" fmla="*/ 163 h 815"/>
              <a:gd name="T8" fmla="*/ 118 w 824"/>
              <a:gd name="T9" fmla="*/ 149 h 815"/>
              <a:gd name="T10" fmla="*/ 128 w 824"/>
              <a:gd name="T11" fmla="*/ 134 h 815"/>
              <a:gd name="T12" fmla="*/ 141 w 824"/>
              <a:gd name="T13" fmla="*/ 112 h 815"/>
              <a:gd name="T14" fmla="*/ 151 w 824"/>
              <a:gd name="T15" fmla="*/ 97 h 815"/>
              <a:gd name="T16" fmla="*/ 182 w 824"/>
              <a:gd name="T17" fmla="*/ 72 h 815"/>
              <a:gd name="T18" fmla="*/ 219 w 824"/>
              <a:gd name="T19" fmla="*/ 46 h 815"/>
              <a:gd name="T20" fmla="*/ 260 w 824"/>
              <a:gd name="T21" fmla="*/ 20 h 815"/>
              <a:gd name="T22" fmla="*/ 292 w 824"/>
              <a:gd name="T23" fmla="*/ 0 h 815"/>
              <a:gd name="T24" fmla="*/ 424 w 824"/>
              <a:gd name="T25" fmla="*/ 6 h 815"/>
              <a:gd name="T26" fmla="*/ 492 w 824"/>
              <a:gd name="T27" fmla="*/ 10 h 815"/>
              <a:gd name="T28" fmla="*/ 556 w 824"/>
              <a:gd name="T29" fmla="*/ 20 h 815"/>
              <a:gd name="T30" fmla="*/ 579 w 824"/>
              <a:gd name="T31" fmla="*/ 31 h 815"/>
              <a:gd name="T32" fmla="*/ 601 w 824"/>
              <a:gd name="T33" fmla="*/ 77 h 815"/>
              <a:gd name="T34" fmla="*/ 624 w 824"/>
              <a:gd name="T35" fmla="*/ 134 h 815"/>
              <a:gd name="T36" fmla="*/ 647 w 824"/>
              <a:gd name="T37" fmla="*/ 163 h 815"/>
              <a:gd name="T38" fmla="*/ 702 w 824"/>
              <a:gd name="T39" fmla="*/ 226 h 815"/>
              <a:gd name="T40" fmla="*/ 748 w 824"/>
              <a:gd name="T41" fmla="*/ 272 h 815"/>
              <a:gd name="T42" fmla="*/ 766 w 824"/>
              <a:gd name="T43" fmla="*/ 303 h 815"/>
              <a:gd name="T44" fmla="*/ 779 w 824"/>
              <a:gd name="T45" fmla="*/ 333 h 815"/>
              <a:gd name="T46" fmla="*/ 802 w 824"/>
              <a:gd name="T47" fmla="*/ 399 h 815"/>
              <a:gd name="T48" fmla="*/ 815 w 824"/>
              <a:gd name="T49" fmla="*/ 486 h 815"/>
              <a:gd name="T50" fmla="*/ 824 w 824"/>
              <a:gd name="T51" fmla="*/ 574 h 815"/>
              <a:gd name="T52" fmla="*/ 820 w 824"/>
              <a:gd name="T53" fmla="*/ 661 h 815"/>
              <a:gd name="T54" fmla="*/ 811 w 824"/>
              <a:gd name="T55" fmla="*/ 706 h 815"/>
              <a:gd name="T56" fmla="*/ 793 w 824"/>
              <a:gd name="T57" fmla="*/ 764 h 815"/>
              <a:gd name="T58" fmla="*/ 751 w 824"/>
              <a:gd name="T59" fmla="*/ 764 h 815"/>
              <a:gd name="T60" fmla="*/ 692 w 824"/>
              <a:gd name="T61" fmla="*/ 773 h 815"/>
              <a:gd name="T62" fmla="*/ 719 w 824"/>
              <a:gd name="T63" fmla="*/ 773 h 815"/>
              <a:gd name="T64" fmla="*/ 725 w 824"/>
              <a:gd name="T65" fmla="*/ 773 h 815"/>
              <a:gd name="T66" fmla="*/ 725 w 824"/>
              <a:gd name="T67" fmla="*/ 769 h 815"/>
              <a:gd name="T68" fmla="*/ 697 w 824"/>
              <a:gd name="T69" fmla="*/ 773 h 815"/>
              <a:gd name="T70" fmla="*/ 638 w 824"/>
              <a:gd name="T71" fmla="*/ 779 h 815"/>
              <a:gd name="T72" fmla="*/ 587 w 824"/>
              <a:gd name="T73" fmla="*/ 784 h 815"/>
              <a:gd name="T74" fmla="*/ 561 w 824"/>
              <a:gd name="T75" fmla="*/ 794 h 815"/>
              <a:gd name="T76" fmla="*/ 538 w 824"/>
              <a:gd name="T77" fmla="*/ 799 h 815"/>
              <a:gd name="T78" fmla="*/ 506 w 824"/>
              <a:gd name="T79" fmla="*/ 810 h 815"/>
              <a:gd name="T80" fmla="*/ 475 w 824"/>
              <a:gd name="T81" fmla="*/ 815 h 815"/>
              <a:gd name="T82" fmla="*/ 442 w 824"/>
              <a:gd name="T83" fmla="*/ 815 h 815"/>
              <a:gd name="T84" fmla="*/ 401 w 824"/>
              <a:gd name="T85" fmla="*/ 810 h 815"/>
              <a:gd name="T86" fmla="*/ 378 w 824"/>
              <a:gd name="T87" fmla="*/ 810 h 815"/>
              <a:gd name="T88" fmla="*/ 347 w 824"/>
              <a:gd name="T89" fmla="*/ 805 h 815"/>
              <a:gd name="T90" fmla="*/ 310 w 824"/>
              <a:gd name="T91" fmla="*/ 799 h 815"/>
              <a:gd name="T92" fmla="*/ 264 w 824"/>
              <a:gd name="T93" fmla="*/ 794 h 815"/>
              <a:gd name="T94" fmla="*/ 209 w 824"/>
              <a:gd name="T95" fmla="*/ 790 h 815"/>
              <a:gd name="T96" fmla="*/ 145 w 824"/>
              <a:gd name="T97" fmla="*/ 779 h 815"/>
              <a:gd name="T98" fmla="*/ 114 w 824"/>
              <a:gd name="T99" fmla="*/ 738 h 815"/>
              <a:gd name="T100" fmla="*/ 87 w 824"/>
              <a:gd name="T101" fmla="*/ 728 h 815"/>
              <a:gd name="T102" fmla="*/ 36 w 824"/>
              <a:gd name="T103" fmla="*/ 712 h 815"/>
              <a:gd name="T104" fmla="*/ 19 w 824"/>
              <a:gd name="T105" fmla="*/ 681 h 815"/>
              <a:gd name="T106" fmla="*/ 10 w 824"/>
              <a:gd name="T107" fmla="*/ 651 h 815"/>
              <a:gd name="T108" fmla="*/ 5 w 824"/>
              <a:gd name="T109" fmla="*/ 615 h 815"/>
              <a:gd name="T110" fmla="*/ 0 w 824"/>
              <a:gd name="T111" fmla="*/ 574 h 815"/>
              <a:gd name="T112" fmla="*/ 5 w 824"/>
              <a:gd name="T113" fmla="*/ 518 h 815"/>
              <a:gd name="T114" fmla="*/ 10 w 824"/>
              <a:gd name="T115" fmla="*/ 456 h 815"/>
              <a:gd name="T116" fmla="*/ 19 w 824"/>
              <a:gd name="T117" fmla="*/ 421 h 815"/>
              <a:gd name="T118" fmla="*/ 32 w 824"/>
              <a:gd name="T119" fmla="*/ 374 h 815"/>
              <a:gd name="T120" fmla="*/ 46 w 824"/>
              <a:gd name="T121" fmla="*/ 333 h 815"/>
              <a:gd name="T122" fmla="*/ 55 w 824"/>
              <a:gd name="T123" fmla="*/ 287 h 81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24"/>
              <a:gd name="T187" fmla="*/ 0 h 815"/>
              <a:gd name="T188" fmla="*/ 824 w 824"/>
              <a:gd name="T189" fmla="*/ 815 h 81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24" h="815">
                <a:moveTo>
                  <a:pt x="59" y="287"/>
                </a:moveTo>
                <a:lnTo>
                  <a:pt x="77" y="221"/>
                </a:lnTo>
                <a:lnTo>
                  <a:pt x="91" y="190"/>
                </a:lnTo>
                <a:lnTo>
                  <a:pt x="114" y="163"/>
                </a:lnTo>
                <a:lnTo>
                  <a:pt x="118" y="149"/>
                </a:lnTo>
                <a:lnTo>
                  <a:pt x="128" y="134"/>
                </a:lnTo>
                <a:lnTo>
                  <a:pt x="141" y="112"/>
                </a:lnTo>
                <a:lnTo>
                  <a:pt x="151" y="97"/>
                </a:lnTo>
                <a:lnTo>
                  <a:pt x="182" y="72"/>
                </a:lnTo>
                <a:lnTo>
                  <a:pt x="219" y="46"/>
                </a:lnTo>
                <a:lnTo>
                  <a:pt x="260" y="20"/>
                </a:lnTo>
                <a:lnTo>
                  <a:pt x="292" y="0"/>
                </a:lnTo>
                <a:lnTo>
                  <a:pt x="424" y="6"/>
                </a:lnTo>
                <a:lnTo>
                  <a:pt x="492" y="10"/>
                </a:lnTo>
                <a:lnTo>
                  <a:pt x="556" y="20"/>
                </a:lnTo>
                <a:lnTo>
                  <a:pt x="579" y="31"/>
                </a:lnTo>
                <a:lnTo>
                  <a:pt x="601" y="77"/>
                </a:lnTo>
                <a:lnTo>
                  <a:pt x="624" y="134"/>
                </a:lnTo>
                <a:lnTo>
                  <a:pt x="647" y="163"/>
                </a:lnTo>
                <a:lnTo>
                  <a:pt x="702" y="226"/>
                </a:lnTo>
                <a:lnTo>
                  <a:pt x="748" y="272"/>
                </a:lnTo>
                <a:lnTo>
                  <a:pt x="766" y="303"/>
                </a:lnTo>
                <a:lnTo>
                  <a:pt x="779" y="333"/>
                </a:lnTo>
                <a:lnTo>
                  <a:pt x="802" y="399"/>
                </a:lnTo>
                <a:lnTo>
                  <a:pt x="815" y="486"/>
                </a:lnTo>
                <a:lnTo>
                  <a:pt x="824" y="574"/>
                </a:lnTo>
                <a:lnTo>
                  <a:pt x="820" y="661"/>
                </a:lnTo>
                <a:lnTo>
                  <a:pt x="811" y="706"/>
                </a:lnTo>
                <a:lnTo>
                  <a:pt x="793" y="764"/>
                </a:lnTo>
                <a:lnTo>
                  <a:pt x="751" y="764"/>
                </a:lnTo>
                <a:lnTo>
                  <a:pt x="692" y="773"/>
                </a:lnTo>
                <a:lnTo>
                  <a:pt x="719" y="773"/>
                </a:lnTo>
                <a:lnTo>
                  <a:pt x="725" y="773"/>
                </a:lnTo>
                <a:lnTo>
                  <a:pt x="725" y="769"/>
                </a:lnTo>
                <a:lnTo>
                  <a:pt x="697" y="773"/>
                </a:lnTo>
                <a:lnTo>
                  <a:pt x="638" y="779"/>
                </a:lnTo>
                <a:lnTo>
                  <a:pt x="587" y="784"/>
                </a:lnTo>
                <a:lnTo>
                  <a:pt x="561" y="794"/>
                </a:lnTo>
                <a:lnTo>
                  <a:pt x="538" y="799"/>
                </a:lnTo>
                <a:lnTo>
                  <a:pt x="506" y="810"/>
                </a:lnTo>
                <a:lnTo>
                  <a:pt x="475" y="815"/>
                </a:lnTo>
                <a:lnTo>
                  <a:pt x="442" y="815"/>
                </a:lnTo>
                <a:lnTo>
                  <a:pt x="401" y="810"/>
                </a:lnTo>
                <a:lnTo>
                  <a:pt x="378" y="810"/>
                </a:lnTo>
                <a:lnTo>
                  <a:pt x="347" y="805"/>
                </a:lnTo>
                <a:lnTo>
                  <a:pt x="310" y="799"/>
                </a:lnTo>
                <a:lnTo>
                  <a:pt x="264" y="794"/>
                </a:lnTo>
                <a:lnTo>
                  <a:pt x="209" y="790"/>
                </a:lnTo>
                <a:lnTo>
                  <a:pt x="145" y="779"/>
                </a:lnTo>
                <a:lnTo>
                  <a:pt x="114" y="738"/>
                </a:lnTo>
                <a:lnTo>
                  <a:pt x="87" y="728"/>
                </a:lnTo>
                <a:lnTo>
                  <a:pt x="36" y="712"/>
                </a:lnTo>
                <a:lnTo>
                  <a:pt x="19" y="681"/>
                </a:lnTo>
                <a:lnTo>
                  <a:pt x="10" y="651"/>
                </a:lnTo>
                <a:lnTo>
                  <a:pt x="5" y="615"/>
                </a:lnTo>
                <a:lnTo>
                  <a:pt x="0" y="574"/>
                </a:lnTo>
                <a:lnTo>
                  <a:pt x="5" y="518"/>
                </a:lnTo>
                <a:lnTo>
                  <a:pt x="10" y="456"/>
                </a:lnTo>
                <a:lnTo>
                  <a:pt x="19" y="421"/>
                </a:lnTo>
                <a:lnTo>
                  <a:pt x="32" y="374"/>
                </a:lnTo>
                <a:lnTo>
                  <a:pt x="46" y="333"/>
                </a:lnTo>
                <a:lnTo>
                  <a:pt x="55" y="287"/>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6" name="Freeform 46"/>
          <p:cNvSpPr>
            <a:spLocks/>
          </p:cNvSpPr>
          <p:nvPr/>
        </p:nvSpPr>
        <p:spPr bwMode="auto">
          <a:xfrm>
            <a:off x="1116013" y="3640931"/>
            <a:ext cx="649287" cy="1347788"/>
          </a:xfrm>
          <a:custGeom>
            <a:avLst/>
            <a:gdLst>
              <a:gd name="T0" fmla="*/ 22 w 428"/>
              <a:gd name="T1" fmla="*/ 729 h 914"/>
              <a:gd name="T2" fmla="*/ 18 w 428"/>
              <a:gd name="T3" fmla="*/ 699 h 914"/>
              <a:gd name="T4" fmla="*/ 6 w 428"/>
              <a:gd name="T5" fmla="*/ 643 h 914"/>
              <a:gd name="T6" fmla="*/ 0 w 428"/>
              <a:gd name="T7" fmla="*/ 613 h 914"/>
              <a:gd name="T8" fmla="*/ 6 w 428"/>
              <a:gd name="T9" fmla="*/ 515 h 914"/>
              <a:gd name="T10" fmla="*/ 25 w 428"/>
              <a:gd name="T11" fmla="*/ 464 h 914"/>
              <a:gd name="T12" fmla="*/ 35 w 428"/>
              <a:gd name="T13" fmla="*/ 418 h 914"/>
              <a:gd name="T14" fmla="*/ 40 w 428"/>
              <a:gd name="T15" fmla="*/ 398 h 914"/>
              <a:gd name="T16" fmla="*/ 57 w 428"/>
              <a:gd name="T17" fmla="*/ 291 h 914"/>
              <a:gd name="T18" fmla="*/ 72 w 428"/>
              <a:gd name="T19" fmla="*/ 184 h 914"/>
              <a:gd name="T20" fmla="*/ 82 w 428"/>
              <a:gd name="T21" fmla="*/ 122 h 914"/>
              <a:gd name="T22" fmla="*/ 101 w 428"/>
              <a:gd name="T23" fmla="*/ 61 h 914"/>
              <a:gd name="T24" fmla="*/ 119 w 428"/>
              <a:gd name="T25" fmla="*/ 20 h 914"/>
              <a:gd name="T26" fmla="*/ 156 w 428"/>
              <a:gd name="T27" fmla="*/ 5 h 914"/>
              <a:gd name="T28" fmla="*/ 188 w 428"/>
              <a:gd name="T29" fmla="*/ 10 h 914"/>
              <a:gd name="T30" fmla="*/ 192 w 428"/>
              <a:gd name="T31" fmla="*/ 10 h 914"/>
              <a:gd name="T32" fmla="*/ 187 w 428"/>
              <a:gd name="T33" fmla="*/ 15 h 914"/>
              <a:gd name="T34" fmla="*/ 198 w 428"/>
              <a:gd name="T35" fmla="*/ 25 h 914"/>
              <a:gd name="T36" fmla="*/ 230 w 428"/>
              <a:gd name="T37" fmla="*/ 45 h 914"/>
              <a:gd name="T38" fmla="*/ 243 w 428"/>
              <a:gd name="T39" fmla="*/ 51 h 914"/>
              <a:gd name="T40" fmla="*/ 257 w 428"/>
              <a:gd name="T41" fmla="*/ 112 h 914"/>
              <a:gd name="T42" fmla="*/ 277 w 428"/>
              <a:gd name="T43" fmla="*/ 158 h 914"/>
              <a:gd name="T44" fmla="*/ 282 w 428"/>
              <a:gd name="T45" fmla="*/ 184 h 914"/>
              <a:gd name="T46" fmla="*/ 294 w 428"/>
              <a:gd name="T47" fmla="*/ 214 h 914"/>
              <a:gd name="T48" fmla="*/ 319 w 428"/>
              <a:gd name="T49" fmla="*/ 362 h 914"/>
              <a:gd name="T50" fmla="*/ 346 w 428"/>
              <a:gd name="T51" fmla="*/ 475 h 914"/>
              <a:gd name="T52" fmla="*/ 356 w 428"/>
              <a:gd name="T53" fmla="*/ 515 h 914"/>
              <a:gd name="T54" fmla="*/ 368 w 428"/>
              <a:gd name="T55" fmla="*/ 541 h 914"/>
              <a:gd name="T56" fmla="*/ 390 w 428"/>
              <a:gd name="T57" fmla="*/ 592 h 914"/>
              <a:gd name="T58" fmla="*/ 401 w 428"/>
              <a:gd name="T59" fmla="*/ 618 h 914"/>
              <a:gd name="T60" fmla="*/ 415 w 428"/>
              <a:gd name="T61" fmla="*/ 668 h 914"/>
              <a:gd name="T62" fmla="*/ 427 w 428"/>
              <a:gd name="T63" fmla="*/ 714 h 914"/>
              <a:gd name="T64" fmla="*/ 422 w 428"/>
              <a:gd name="T65" fmla="*/ 786 h 914"/>
              <a:gd name="T66" fmla="*/ 412 w 428"/>
              <a:gd name="T67" fmla="*/ 863 h 914"/>
              <a:gd name="T68" fmla="*/ 393 w 428"/>
              <a:gd name="T69" fmla="*/ 888 h 914"/>
              <a:gd name="T70" fmla="*/ 346 w 428"/>
              <a:gd name="T71" fmla="*/ 908 h 914"/>
              <a:gd name="T72" fmla="*/ 303 w 428"/>
              <a:gd name="T73" fmla="*/ 913 h 914"/>
              <a:gd name="T74" fmla="*/ 200 w 428"/>
              <a:gd name="T75" fmla="*/ 913 h 914"/>
              <a:gd name="T76" fmla="*/ 62 w 428"/>
              <a:gd name="T77" fmla="*/ 898 h 914"/>
              <a:gd name="T78" fmla="*/ 15 w 428"/>
              <a:gd name="T79" fmla="*/ 863 h 914"/>
              <a:gd name="T80" fmla="*/ 12 w 428"/>
              <a:gd name="T81" fmla="*/ 836 h 914"/>
              <a:gd name="T82" fmla="*/ 21 w 428"/>
              <a:gd name="T83" fmla="*/ 791 h 914"/>
              <a:gd name="T84" fmla="*/ 26 w 428"/>
              <a:gd name="T85" fmla="*/ 775 h 9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914"/>
              <a:gd name="T131" fmla="*/ 428 w 428"/>
              <a:gd name="T132" fmla="*/ 914 h 9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914">
                <a:moveTo>
                  <a:pt x="31" y="775"/>
                </a:moveTo>
                <a:lnTo>
                  <a:pt x="26" y="745"/>
                </a:lnTo>
                <a:lnTo>
                  <a:pt x="22" y="729"/>
                </a:lnTo>
                <a:lnTo>
                  <a:pt x="21" y="714"/>
                </a:lnTo>
                <a:lnTo>
                  <a:pt x="19" y="704"/>
                </a:lnTo>
                <a:lnTo>
                  <a:pt x="18" y="699"/>
                </a:lnTo>
                <a:lnTo>
                  <a:pt x="15" y="684"/>
                </a:lnTo>
                <a:lnTo>
                  <a:pt x="11" y="668"/>
                </a:lnTo>
                <a:lnTo>
                  <a:pt x="6" y="643"/>
                </a:lnTo>
                <a:lnTo>
                  <a:pt x="1" y="622"/>
                </a:lnTo>
                <a:lnTo>
                  <a:pt x="0" y="618"/>
                </a:lnTo>
                <a:lnTo>
                  <a:pt x="0" y="613"/>
                </a:lnTo>
                <a:lnTo>
                  <a:pt x="1" y="566"/>
                </a:lnTo>
                <a:lnTo>
                  <a:pt x="3" y="531"/>
                </a:lnTo>
                <a:lnTo>
                  <a:pt x="6" y="515"/>
                </a:lnTo>
                <a:lnTo>
                  <a:pt x="10" y="500"/>
                </a:lnTo>
                <a:lnTo>
                  <a:pt x="16" y="479"/>
                </a:lnTo>
                <a:lnTo>
                  <a:pt x="25" y="464"/>
                </a:lnTo>
                <a:lnTo>
                  <a:pt x="29" y="443"/>
                </a:lnTo>
                <a:lnTo>
                  <a:pt x="33" y="429"/>
                </a:lnTo>
                <a:lnTo>
                  <a:pt x="35" y="418"/>
                </a:lnTo>
                <a:lnTo>
                  <a:pt x="36" y="413"/>
                </a:lnTo>
                <a:lnTo>
                  <a:pt x="37" y="408"/>
                </a:lnTo>
                <a:lnTo>
                  <a:pt x="40" y="398"/>
                </a:lnTo>
                <a:lnTo>
                  <a:pt x="44" y="388"/>
                </a:lnTo>
                <a:lnTo>
                  <a:pt x="50" y="368"/>
                </a:lnTo>
                <a:lnTo>
                  <a:pt x="57" y="291"/>
                </a:lnTo>
                <a:lnTo>
                  <a:pt x="62" y="255"/>
                </a:lnTo>
                <a:lnTo>
                  <a:pt x="69" y="214"/>
                </a:lnTo>
                <a:lnTo>
                  <a:pt x="72" y="184"/>
                </a:lnTo>
                <a:lnTo>
                  <a:pt x="75" y="153"/>
                </a:lnTo>
                <a:lnTo>
                  <a:pt x="78" y="138"/>
                </a:lnTo>
                <a:lnTo>
                  <a:pt x="82" y="122"/>
                </a:lnTo>
                <a:lnTo>
                  <a:pt x="87" y="112"/>
                </a:lnTo>
                <a:lnTo>
                  <a:pt x="94" y="97"/>
                </a:lnTo>
                <a:lnTo>
                  <a:pt x="101" y="61"/>
                </a:lnTo>
                <a:lnTo>
                  <a:pt x="108" y="41"/>
                </a:lnTo>
                <a:lnTo>
                  <a:pt x="112" y="30"/>
                </a:lnTo>
                <a:lnTo>
                  <a:pt x="119" y="20"/>
                </a:lnTo>
                <a:lnTo>
                  <a:pt x="126" y="10"/>
                </a:lnTo>
                <a:lnTo>
                  <a:pt x="137" y="0"/>
                </a:lnTo>
                <a:lnTo>
                  <a:pt x="156" y="5"/>
                </a:lnTo>
                <a:lnTo>
                  <a:pt x="170" y="5"/>
                </a:lnTo>
                <a:lnTo>
                  <a:pt x="181" y="10"/>
                </a:lnTo>
                <a:lnTo>
                  <a:pt x="188" y="10"/>
                </a:lnTo>
                <a:lnTo>
                  <a:pt x="192" y="10"/>
                </a:lnTo>
                <a:lnTo>
                  <a:pt x="194" y="10"/>
                </a:lnTo>
                <a:lnTo>
                  <a:pt x="192" y="10"/>
                </a:lnTo>
                <a:lnTo>
                  <a:pt x="190" y="10"/>
                </a:lnTo>
                <a:lnTo>
                  <a:pt x="188" y="15"/>
                </a:lnTo>
                <a:lnTo>
                  <a:pt x="187" y="15"/>
                </a:lnTo>
                <a:lnTo>
                  <a:pt x="188" y="15"/>
                </a:lnTo>
                <a:lnTo>
                  <a:pt x="191" y="20"/>
                </a:lnTo>
                <a:lnTo>
                  <a:pt x="198" y="25"/>
                </a:lnTo>
                <a:lnTo>
                  <a:pt x="206" y="30"/>
                </a:lnTo>
                <a:lnTo>
                  <a:pt x="217" y="41"/>
                </a:lnTo>
                <a:lnTo>
                  <a:pt x="230" y="45"/>
                </a:lnTo>
                <a:lnTo>
                  <a:pt x="237" y="45"/>
                </a:lnTo>
                <a:lnTo>
                  <a:pt x="241" y="51"/>
                </a:lnTo>
                <a:lnTo>
                  <a:pt x="243" y="51"/>
                </a:lnTo>
                <a:lnTo>
                  <a:pt x="245" y="51"/>
                </a:lnTo>
                <a:lnTo>
                  <a:pt x="250" y="81"/>
                </a:lnTo>
                <a:lnTo>
                  <a:pt x="257" y="112"/>
                </a:lnTo>
                <a:lnTo>
                  <a:pt x="264" y="132"/>
                </a:lnTo>
                <a:lnTo>
                  <a:pt x="269" y="148"/>
                </a:lnTo>
                <a:lnTo>
                  <a:pt x="277" y="158"/>
                </a:lnTo>
                <a:lnTo>
                  <a:pt x="281" y="179"/>
                </a:lnTo>
                <a:lnTo>
                  <a:pt x="282" y="189"/>
                </a:lnTo>
                <a:lnTo>
                  <a:pt x="282" y="184"/>
                </a:lnTo>
                <a:lnTo>
                  <a:pt x="284" y="184"/>
                </a:lnTo>
                <a:lnTo>
                  <a:pt x="288" y="193"/>
                </a:lnTo>
                <a:lnTo>
                  <a:pt x="294" y="214"/>
                </a:lnTo>
                <a:lnTo>
                  <a:pt x="303" y="250"/>
                </a:lnTo>
                <a:lnTo>
                  <a:pt x="310" y="286"/>
                </a:lnTo>
                <a:lnTo>
                  <a:pt x="319" y="362"/>
                </a:lnTo>
                <a:lnTo>
                  <a:pt x="325" y="388"/>
                </a:lnTo>
                <a:lnTo>
                  <a:pt x="332" y="418"/>
                </a:lnTo>
                <a:lnTo>
                  <a:pt x="346" y="475"/>
                </a:lnTo>
                <a:lnTo>
                  <a:pt x="349" y="490"/>
                </a:lnTo>
                <a:lnTo>
                  <a:pt x="352" y="500"/>
                </a:lnTo>
                <a:lnTo>
                  <a:pt x="356" y="515"/>
                </a:lnTo>
                <a:lnTo>
                  <a:pt x="358" y="520"/>
                </a:lnTo>
                <a:lnTo>
                  <a:pt x="362" y="531"/>
                </a:lnTo>
                <a:lnTo>
                  <a:pt x="368" y="541"/>
                </a:lnTo>
                <a:lnTo>
                  <a:pt x="376" y="561"/>
                </a:lnTo>
                <a:lnTo>
                  <a:pt x="383" y="577"/>
                </a:lnTo>
                <a:lnTo>
                  <a:pt x="390" y="592"/>
                </a:lnTo>
                <a:lnTo>
                  <a:pt x="393" y="602"/>
                </a:lnTo>
                <a:lnTo>
                  <a:pt x="397" y="613"/>
                </a:lnTo>
                <a:lnTo>
                  <a:pt x="401" y="618"/>
                </a:lnTo>
                <a:lnTo>
                  <a:pt x="403" y="622"/>
                </a:lnTo>
                <a:lnTo>
                  <a:pt x="408" y="643"/>
                </a:lnTo>
                <a:lnTo>
                  <a:pt x="415" y="668"/>
                </a:lnTo>
                <a:lnTo>
                  <a:pt x="422" y="689"/>
                </a:lnTo>
                <a:lnTo>
                  <a:pt x="427" y="709"/>
                </a:lnTo>
                <a:lnTo>
                  <a:pt x="427" y="714"/>
                </a:lnTo>
                <a:lnTo>
                  <a:pt x="426" y="729"/>
                </a:lnTo>
                <a:lnTo>
                  <a:pt x="425" y="755"/>
                </a:lnTo>
                <a:lnTo>
                  <a:pt x="422" y="786"/>
                </a:lnTo>
                <a:lnTo>
                  <a:pt x="419" y="811"/>
                </a:lnTo>
                <a:lnTo>
                  <a:pt x="416" y="836"/>
                </a:lnTo>
                <a:lnTo>
                  <a:pt x="412" y="863"/>
                </a:lnTo>
                <a:lnTo>
                  <a:pt x="408" y="872"/>
                </a:lnTo>
                <a:lnTo>
                  <a:pt x="403" y="877"/>
                </a:lnTo>
                <a:lnTo>
                  <a:pt x="393" y="888"/>
                </a:lnTo>
                <a:lnTo>
                  <a:pt x="382" y="893"/>
                </a:lnTo>
                <a:lnTo>
                  <a:pt x="371" y="898"/>
                </a:lnTo>
                <a:lnTo>
                  <a:pt x="346" y="908"/>
                </a:lnTo>
                <a:lnTo>
                  <a:pt x="336" y="908"/>
                </a:lnTo>
                <a:lnTo>
                  <a:pt x="327" y="913"/>
                </a:lnTo>
                <a:lnTo>
                  <a:pt x="303" y="913"/>
                </a:lnTo>
                <a:lnTo>
                  <a:pt x="280" y="913"/>
                </a:lnTo>
                <a:lnTo>
                  <a:pt x="238" y="913"/>
                </a:lnTo>
                <a:lnTo>
                  <a:pt x="200" y="913"/>
                </a:lnTo>
                <a:lnTo>
                  <a:pt x="166" y="913"/>
                </a:lnTo>
                <a:lnTo>
                  <a:pt x="97" y="904"/>
                </a:lnTo>
                <a:lnTo>
                  <a:pt x="62" y="898"/>
                </a:lnTo>
                <a:lnTo>
                  <a:pt x="25" y="883"/>
                </a:lnTo>
                <a:lnTo>
                  <a:pt x="19" y="872"/>
                </a:lnTo>
                <a:lnTo>
                  <a:pt x="15" y="863"/>
                </a:lnTo>
                <a:lnTo>
                  <a:pt x="12" y="857"/>
                </a:lnTo>
                <a:lnTo>
                  <a:pt x="11" y="852"/>
                </a:lnTo>
                <a:lnTo>
                  <a:pt x="12" y="836"/>
                </a:lnTo>
                <a:lnTo>
                  <a:pt x="15" y="827"/>
                </a:lnTo>
                <a:lnTo>
                  <a:pt x="18" y="806"/>
                </a:lnTo>
                <a:lnTo>
                  <a:pt x="21" y="791"/>
                </a:lnTo>
                <a:lnTo>
                  <a:pt x="22" y="781"/>
                </a:lnTo>
                <a:lnTo>
                  <a:pt x="24" y="775"/>
                </a:lnTo>
                <a:lnTo>
                  <a:pt x="26" y="775"/>
                </a:lnTo>
                <a:lnTo>
                  <a:pt x="31" y="77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7" name="Freeform 47"/>
          <p:cNvSpPr>
            <a:spLocks/>
          </p:cNvSpPr>
          <p:nvPr/>
        </p:nvSpPr>
        <p:spPr bwMode="auto">
          <a:xfrm>
            <a:off x="1838325" y="4066382"/>
            <a:ext cx="728663" cy="930275"/>
          </a:xfrm>
          <a:custGeom>
            <a:avLst/>
            <a:gdLst>
              <a:gd name="T0" fmla="*/ 7 w 480"/>
              <a:gd name="T1" fmla="*/ 569 h 632"/>
              <a:gd name="T2" fmla="*/ 3 w 480"/>
              <a:gd name="T3" fmla="*/ 492 h 632"/>
              <a:gd name="T4" fmla="*/ 12 w 480"/>
              <a:gd name="T5" fmla="*/ 379 h 632"/>
              <a:gd name="T6" fmla="*/ 19 w 480"/>
              <a:gd name="T7" fmla="*/ 251 h 632"/>
              <a:gd name="T8" fmla="*/ 12 w 480"/>
              <a:gd name="T9" fmla="*/ 174 h 632"/>
              <a:gd name="T10" fmla="*/ 3 w 480"/>
              <a:gd name="T11" fmla="*/ 148 h 632"/>
              <a:gd name="T12" fmla="*/ 0 w 480"/>
              <a:gd name="T13" fmla="*/ 113 h 632"/>
              <a:gd name="T14" fmla="*/ 7 w 480"/>
              <a:gd name="T15" fmla="*/ 92 h 632"/>
              <a:gd name="T16" fmla="*/ 21 w 480"/>
              <a:gd name="T17" fmla="*/ 82 h 632"/>
              <a:gd name="T18" fmla="*/ 57 w 480"/>
              <a:gd name="T19" fmla="*/ 62 h 632"/>
              <a:gd name="T20" fmla="*/ 73 w 480"/>
              <a:gd name="T21" fmla="*/ 56 h 632"/>
              <a:gd name="T22" fmla="*/ 90 w 480"/>
              <a:gd name="T23" fmla="*/ 51 h 632"/>
              <a:gd name="T24" fmla="*/ 132 w 480"/>
              <a:gd name="T25" fmla="*/ 36 h 632"/>
              <a:gd name="T26" fmla="*/ 156 w 480"/>
              <a:gd name="T27" fmla="*/ 30 h 632"/>
              <a:gd name="T28" fmla="*/ 165 w 480"/>
              <a:gd name="T29" fmla="*/ 25 h 632"/>
              <a:gd name="T30" fmla="*/ 203 w 480"/>
              <a:gd name="T31" fmla="*/ 0 h 632"/>
              <a:gd name="T32" fmla="*/ 245 w 480"/>
              <a:gd name="T33" fmla="*/ 0 h 632"/>
              <a:gd name="T34" fmla="*/ 335 w 480"/>
              <a:gd name="T35" fmla="*/ 25 h 632"/>
              <a:gd name="T36" fmla="*/ 352 w 480"/>
              <a:gd name="T37" fmla="*/ 46 h 632"/>
              <a:gd name="T38" fmla="*/ 375 w 480"/>
              <a:gd name="T39" fmla="*/ 71 h 632"/>
              <a:gd name="T40" fmla="*/ 395 w 480"/>
              <a:gd name="T41" fmla="*/ 82 h 632"/>
              <a:gd name="T42" fmla="*/ 406 w 480"/>
              <a:gd name="T43" fmla="*/ 148 h 632"/>
              <a:gd name="T44" fmla="*/ 420 w 480"/>
              <a:gd name="T45" fmla="*/ 189 h 632"/>
              <a:gd name="T46" fmla="*/ 427 w 480"/>
              <a:gd name="T47" fmla="*/ 221 h 632"/>
              <a:gd name="T48" fmla="*/ 418 w 480"/>
              <a:gd name="T49" fmla="*/ 256 h 632"/>
              <a:gd name="T50" fmla="*/ 411 w 480"/>
              <a:gd name="T51" fmla="*/ 293 h 632"/>
              <a:gd name="T52" fmla="*/ 413 w 480"/>
              <a:gd name="T53" fmla="*/ 333 h 632"/>
              <a:gd name="T54" fmla="*/ 423 w 480"/>
              <a:gd name="T55" fmla="*/ 364 h 632"/>
              <a:gd name="T56" fmla="*/ 440 w 480"/>
              <a:gd name="T57" fmla="*/ 379 h 632"/>
              <a:gd name="T58" fmla="*/ 458 w 480"/>
              <a:gd name="T59" fmla="*/ 395 h 632"/>
              <a:gd name="T60" fmla="*/ 475 w 480"/>
              <a:gd name="T61" fmla="*/ 436 h 632"/>
              <a:gd name="T62" fmla="*/ 477 w 480"/>
              <a:gd name="T63" fmla="*/ 472 h 632"/>
              <a:gd name="T64" fmla="*/ 465 w 480"/>
              <a:gd name="T65" fmla="*/ 513 h 632"/>
              <a:gd name="T66" fmla="*/ 434 w 480"/>
              <a:gd name="T67" fmla="*/ 559 h 632"/>
              <a:gd name="T68" fmla="*/ 364 w 480"/>
              <a:gd name="T69" fmla="*/ 605 h 632"/>
              <a:gd name="T70" fmla="*/ 267 w 480"/>
              <a:gd name="T71" fmla="*/ 631 h 632"/>
              <a:gd name="T72" fmla="*/ 111 w 480"/>
              <a:gd name="T73" fmla="*/ 616 h 632"/>
              <a:gd name="T74" fmla="*/ 14 w 480"/>
              <a:gd name="T75" fmla="*/ 605 h 6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0"/>
              <a:gd name="T115" fmla="*/ 0 h 632"/>
              <a:gd name="T116" fmla="*/ 480 w 480"/>
              <a:gd name="T117" fmla="*/ 632 h 63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0" h="632">
                <a:moveTo>
                  <a:pt x="14" y="605"/>
                </a:moveTo>
                <a:lnTo>
                  <a:pt x="7" y="569"/>
                </a:lnTo>
                <a:lnTo>
                  <a:pt x="5" y="533"/>
                </a:lnTo>
                <a:lnTo>
                  <a:pt x="3" y="492"/>
                </a:lnTo>
                <a:lnTo>
                  <a:pt x="5" y="457"/>
                </a:lnTo>
                <a:lnTo>
                  <a:pt x="12" y="379"/>
                </a:lnTo>
                <a:lnTo>
                  <a:pt x="21" y="307"/>
                </a:lnTo>
                <a:lnTo>
                  <a:pt x="19" y="251"/>
                </a:lnTo>
                <a:lnTo>
                  <a:pt x="14" y="189"/>
                </a:lnTo>
                <a:lnTo>
                  <a:pt x="12" y="174"/>
                </a:lnTo>
                <a:lnTo>
                  <a:pt x="7" y="164"/>
                </a:lnTo>
                <a:lnTo>
                  <a:pt x="3" y="148"/>
                </a:lnTo>
                <a:lnTo>
                  <a:pt x="0" y="133"/>
                </a:lnTo>
                <a:lnTo>
                  <a:pt x="0" y="113"/>
                </a:lnTo>
                <a:lnTo>
                  <a:pt x="3" y="102"/>
                </a:lnTo>
                <a:lnTo>
                  <a:pt x="7" y="92"/>
                </a:lnTo>
                <a:lnTo>
                  <a:pt x="12" y="87"/>
                </a:lnTo>
                <a:lnTo>
                  <a:pt x="21" y="82"/>
                </a:lnTo>
                <a:lnTo>
                  <a:pt x="45" y="66"/>
                </a:lnTo>
                <a:lnTo>
                  <a:pt x="57" y="62"/>
                </a:lnTo>
                <a:lnTo>
                  <a:pt x="66" y="62"/>
                </a:lnTo>
                <a:lnTo>
                  <a:pt x="73" y="56"/>
                </a:lnTo>
                <a:lnTo>
                  <a:pt x="78" y="56"/>
                </a:lnTo>
                <a:lnTo>
                  <a:pt x="90" y="51"/>
                </a:lnTo>
                <a:lnTo>
                  <a:pt x="104" y="46"/>
                </a:lnTo>
                <a:lnTo>
                  <a:pt x="132" y="36"/>
                </a:lnTo>
                <a:lnTo>
                  <a:pt x="144" y="30"/>
                </a:lnTo>
                <a:lnTo>
                  <a:pt x="156" y="30"/>
                </a:lnTo>
                <a:lnTo>
                  <a:pt x="163" y="25"/>
                </a:lnTo>
                <a:lnTo>
                  <a:pt x="165" y="25"/>
                </a:lnTo>
                <a:lnTo>
                  <a:pt x="182" y="10"/>
                </a:lnTo>
                <a:lnTo>
                  <a:pt x="203" y="0"/>
                </a:lnTo>
                <a:lnTo>
                  <a:pt x="224" y="0"/>
                </a:lnTo>
                <a:lnTo>
                  <a:pt x="245" y="0"/>
                </a:lnTo>
                <a:lnTo>
                  <a:pt x="293" y="15"/>
                </a:lnTo>
                <a:lnTo>
                  <a:pt x="335" y="25"/>
                </a:lnTo>
                <a:lnTo>
                  <a:pt x="345" y="36"/>
                </a:lnTo>
                <a:lnTo>
                  <a:pt x="352" y="46"/>
                </a:lnTo>
                <a:lnTo>
                  <a:pt x="364" y="62"/>
                </a:lnTo>
                <a:lnTo>
                  <a:pt x="375" y="71"/>
                </a:lnTo>
                <a:lnTo>
                  <a:pt x="385" y="76"/>
                </a:lnTo>
                <a:lnTo>
                  <a:pt x="395" y="82"/>
                </a:lnTo>
                <a:lnTo>
                  <a:pt x="402" y="118"/>
                </a:lnTo>
                <a:lnTo>
                  <a:pt x="406" y="148"/>
                </a:lnTo>
                <a:lnTo>
                  <a:pt x="416" y="174"/>
                </a:lnTo>
                <a:lnTo>
                  <a:pt x="420" y="189"/>
                </a:lnTo>
                <a:lnTo>
                  <a:pt x="430" y="200"/>
                </a:lnTo>
                <a:lnTo>
                  <a:pt x="427" y="221"/>
                </a:lnTo>
                <a:lnTo>
                  <a:pt x="423" y="236"/>
                </a:lnTo>
                <a:lnTo>
                  <a:pt x="418" y="256"/>
                </a:lnTo>
                <a:lnTo>
                  <a:pt x="413" y="277"/>
                </a:lnTo>
                <a:lnTo>
                  <a:pt x="411" y="293"/>
                </a:lnTo>
                <a:lnTo>
                  <a:pt x="409" y="298"/>
                </a:lnTo>
                <a:lnTo>
                  <a:pt x="413" y="333"/>
                </a:lnTo>
                <a:lnTo>
                  <a:pt x="418" y="354"/>
                </a:lnTo>
                <a:lnTo>
                  <a:pt x="423" y="364"/>
                </a:lnTo>
                <a:lnTo>
                  <a:pt x="427" y="369"/>
                </a:lnTo>
                <a:lnTo>
                  <a:pt x="440" y="379"/>
                </a:lnTo>
                <a:lnTo>
                  <a:pt x="451" y="385"/>
                </a:lnTo>
                <a:lnTo>
                  <a:pt x="458" y="395"/>
                </a:lnTo>
                <a:lnTo>
                  <a:pt x="468" y="415"/>
                </a:lnTo>
                <a:lnTo>
                  <a:pt x="475" y="436"/>
                </a:lnTo>
                <a:lnTo>
                  <a:pt x="479" y="451"/>
                </a:lnTo>
                <a:lnTo>
                  <a:pt x="477" y="472"/>
                </a:lnTo>
                <a:lnTo>
                  <a:pt x="472" y="492"/>
                </a:lnTo>
                <a:lnTo>
                  <a:pt x="465" y="513"/>
                </a:lnTo>
                <a:lnTo>
                  <a:pt x="456" y="529"/>
                </a:lnTo>
                <a:lnTo>
                  <a:pt x="434" y="559"/>
                </a:lnTo>
                <a:lnTo>
                  <a:pt x="409" y="575"/>
                </a:lnTo>
                <a:lnTo>
                  <a:pt x="364" y="605"/>
                </a:lnTo>
                <a:lnTo>
                  <a:pt x="317" y="621"/>
                </a:lnTo>
                <a:lnTo>
                  <a:pt x="267" y="631"/>
                </a:lnTo>
                <a:lnTo>
                  <a:pt x="215" y="631"/>
                </a:lnTo>
                <a:lnTo>
                  <a:pt x="111" y="616"/>
                </a:lnTo>
                <a:lnTo>
                  <a:pt x="62" y="610"/>
                </a:lnTo>
                <a:lnTo>
                  <a:pt x="14" y="605"/>
                </a:lnTo>
              </a:path>
            </a:pathLst>
          </a:custGeom>
          <a:solidFill>
            <a:srgbClr val="666699"/>
          </a:solidFill>
          <a:ln w="12700" cap="rnd">
            <a:solidFill>
              <a:schemeClr val="tx1"/>
            </a:solidFill>
            <a:round/>
            <a:headEnd type="none" w="sm" len="sm"/>
            <a:tailEnd type="none" w="sm" len="sm"/>
          </a:ln>
        </p:spPr>
        <p:txBody>
          <a:bodyPr/>
          <a:lstStyle/>
          <a:p>
            <a:endParaRPr lang="en-US"/>
          </a:p>
        </p:txBody>
      </p:sp>
      <p:sp>
        <p:nvSpPr>
          <p:cNvPr id="8" name="Rectangle 48"/>
          <p:cNvSpPr>
            <a:spLocks noChangeArrowheads="1"/>
          </p:cNvSpPr>
          <p:nvPr/>
        </p:nvSpPr>
        <p:spPr bwMode="auto">
          <a:xfrm>
            <a:off x="2784474" y="5040247"/>
            <a:ext cx="1403350"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Unreliable Suppliers</a:t>
            </a:r>
          </a:p>
        </p:txBody>
      </p:sp>
      <p:sp>
        <p:nvSpPr>
          <p:cNvPr id="9" name="Rectangle 49"/>
          <p:cNvSpPr>
            <a:spLocks noChangeArrowheads="1"/>
          </p:cNvSpPr>
          <p:nvPr/>
        </p:nvSpPr>
        <p:spPr bwMode="auto">
          <a:xfrm>
            <a:off x="673100" y="5040247"/>
            <a:ext cx="1685925" cy="646973"/>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Large Setup Times</a:t>
            </a:r>
          </a:p>
        </p:txBody>
      </p:sp>
      <p:sp>
        <p:nvSpPr>
          <p:cNvPr id="10" name="Rectangle 50"/>
          <p:cNvSpPr>
            <a:spLocks noChangeArrowheads="1"/>
          </p:cNvSpPr>
          <p:nvPr/>
        </p:nvSpPr>
        <p:spPr bwMode="auto">
          <a:xfrm>
            <a:off x="1520824" y="3325019"/>
            <a:ext cx="1981200" cy="641350"/>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Capacity Imbalances</a:t>
            </a:r>
          </a:p>
        </p:txBody>
      </p:sp>
      <p:sp>
        <p:nvSpPr>
          <p:cNvPr id="11" name="Rectangle 51"/>
          <p:cNvSpPr>
            <a:spLocks noChangeArrowheads="1"/>
          </p:cNvSpPr>
          <p:nvPr/>
        </p:nvSpPr>
        <p:spPr bwMode="auto">
          <a:xfrm>
            <a:off x="163512" y="3429794"/>
            <a:ext cx="976312" cy="369974"/>
          </a:xfrm>
          <a:prstGeom prst="rect">
            <a:avLst/>
          </a:prstGeom>
          <a:noFill/>
          <a:ln w="9525">
            <a:noFill/>
            <a:miter lim="800000"/>
            <a:headEnd/>
            <a:tailEnd/>
          </a:ln>
        </p:spPr>
        <p:txBody>
          <a:bodyPr wrap="square" lIns="92075" tIns="46038" rIns="92075" bIns="46038">
            <a:spAutoFit/>
          </a:bodyPr>
          <a:lstStyle/>
          <a:p>
            <a:pPr>
              <a:spcBef>
                <a:spcPct val="50000"/>
              </a:spcBef>
            </a:pPr>
            <a:r>
              <a:rPr lang="en-US" dirty="0"/>
              <a:t>Scrap</a:t>
            </a:r>
          </a:p>
        </p:txBody>
      </p:sp>
      <p:sp>
        <p:nvSpPr>
          <p:cNvPr id="23" name="Content Placeholder 1"/>
          <p:cNvSpPr>
            <a:spLocks noGrp="1"/>
          </p:cNvSpPr>
          <p:nvPr>
            <p:ph idx="1"/>
          </p:nvPr>
        </p:nvSpPr>
        <p:spPr>
          <a:xfrm>
            <a:off x="4299994" y="1118530"/>
            <a:ext cx="7728493" cy="4683125"/>
          </a:xfrm>
        </p:spPr>
        <p:txBody>
          <a:bodyPr/>
          <a:lstStyle/>
          <a:p>
            <a:pPr marL="0" indent="0">
              <a:buNone/>
            </a:pPr>
            <a:r>
              <a:rPr lang="en-US" sz="2000" dirty="0"/>
              <a:t>A "river and rocks" analogy likens the water level to the inventory level in a facility. A higher water level hides potential blemishes in the process. As the water level is lowered, these problems surface, forcing management to correct. The key is to resist to reduce the inventory level too quickly. Lower the water level a little, break apart the exposed rocks (obstacles), and then lower the water level once again.</a:t>
            </a:r>
            <a:br>
              <a:rPr lang="en-US" sz="2000" dirty="0"/>
            </a:br>
            <a:endParaRPr lang="en-US" sz="20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8" y="990600"/>
            <a:ext cx="12191999" cy="5410200"/>
          </a:xfrm>
        </p:spPr>
        <p:txBody>
          <a:bodyPr/>
          <a:lstStyle/>
          <a:p>
            <a:r>
              <a:rPr lang="en-US" sz="2400" dirty="0"/>
              <a:t>As attempts are made to reduce inventory levels, other major elements that should be in place are</a:t>
            </a:r>
          </a:p>
          <a:p>
            <a:pPr lvl="1"/>
            <a:r>
              <a:rPr lang="en-US" sz="2200" dirty="0"/>
              <a:t>Reliable processes</a:t>
            </a:r>
          </a:p>
          <a:p>
            <a:pPr lvl="1"/>
            <a:r>
              <a:rPr lang="en-US" sz="2200" dirty="0"/>
              <a:t>Preventive maintenance systems</a:t>
            </a:r>
          </a:p>
          <a:p>
            <a:pPr lvl="1"/>
            <a:r>
              <a:rPr lang="en-US" sz="2200" dirty="0"/>
              <a:t>Cross-trained workers</a:t>
            </a:r>
          </a:p>
          <a:p>
            <a:pPr lvl="1"/>
            <a:r>
              <a:rPr lang="en-US" sz="2200" dirty="0"/>
              <a:t>Setup reduction programs</a:t>
            </a:r>
          </a:p>
          <a:p>
            <a:pPr lvl="1"/>
            <a:r>
              <a:rPr lang="en-US" sz="2200" dirty="0"/>
              <a:t>Reliable suppliers. </a:t>
            </a:r>
          </a:p>
          <a:p>
            <a:pPr lvl="1"/>
            <a:r>
              <a:rPr lang="en-US" sz="2200" dirty="0"/>
              <a:t>Partnership with supplies, schedule visibility</a:t>
            </a:r>
          </a:p>
          <a:p>
            <a:r>
              <a:rPr lang="en-US" sz="2400" dirty="0"/>
              <a:t>If these are not already present in a factory, putting them in place takes time-it cannot happen overnight. </a:t>
            </a:r>
          </a:p>
          <a:p>
            <a:r>
              <a:rPr lang="en-US" sz="2400" dirty="0"/>
              <a:t>The Japanese spent bout 20 years perfecting the system before the US automakers observed TPS.</a:t>
            </a:r>
            <a:br>
              <a:rPr lang="en-US" sz="2400" dirty="0"/>
            </a:br>
            <a:endParaRPr lang="en-US" sz="2400" dirty="0"/>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12192000" cy="4987925"/>
          </a:xfrm>
        </p:spPr>
        <p:txBody>
          <a:bodyPr/>
          <a:lstStyle/>
          <a:p>
            <a:pPr lvl="0"/>
            <a:r>
              <a:rPr lang="en-US" dirty="0"/>
              <a:t>For the boat to move faster, all the oars should be in the water at the same time. </a:t>
            </a:r>
          </a:p>
          <a:p>
            <a:pPr lvl="1"/>
            <a:r>
              <a:rPr lang="en-US" dirty="0"/>
              <a:t>Balance the  flow across the supply chain</a:t>
            </a:r>
          </a:p>
          <a:p>
            <a:pPr lvl="1"/>
            <a:r>
              <a:rPr lang="en-US" dirty="0"/>
              <a:t>Have all processes working at the same rate</a:t>
            </a:r>
          </a:p>
          <a:p>
            <a:r>
              <a:rPr lang="en-US" dirty="0"/>
              <a:t>Having some resources working faster than others  will pile up inventory. Making sure all resources respond to </a:t>
            </a:r>
            <a:r>
              <a:rPr lang="en-US" i="1" dirty="0"/>
              <a:t>pull </a:t>
            </a:r>
            <a:r>
              <a:rPr lang="en-US" dirty="0"/>
              <a:t>signals ensures a smooth flow of products across the enterprise, or the supply chain. </a:t>
            </a:r>
          </a:p>
        </p:txBody>
      </p:sp>
      <p:sp>
        <p:nvSpPr>
          <p:cNvPr id="3" name="Title 2"/>
          <p:cNvSpPr>
            <a:spLocks noGrp="1"/>
          </p:cNvSpPr>
          <p:nvPr>
            <p:ph type="title"/>
          </p:nvPr>
        </p:nvSpPr>
        <p:spPr>
          <a:xfrm>
            <a:off x="0" y="0"/>
            <a:ext cx="12192000" cy="762000"/>
          </a:xfrm>
        </p:spPr>
        <p:txBody>
          <a:bodyPr/>
          <a:lstStyle/>
          <a:p>
            <a:r>
              <a:rPr lang="en-US" dirty="0"/>
              <a:t>The Lean System</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12192000" cy="761999"/>
          </a:xfrm>
        </p:spPr>
        <p:txBody>
          <a:bodyPr/>
          <a:lstStyle/>
          <a:p>
            <a:r>
              <a:rPr lang="en-US" dirty="0"/>
              <a:t>The important lean thinking  tools to promote flow</a:t>
            </a:r>
            <a:endParaRPr lang="en-US" dirty="0">
              <a:ea typeface="ＭＳ Ｐゴシック" charset="-128"/>
            </a:endParaRPr>
          </a:p>
        </p:txBody>
      </p:sp>
      <p:sp>
        <p:nvSpPr>
          <p:cNvPr id="16387" name="Rectangle 3"/>
          <p:cNvSpPr>
            <a:spLocks noGrp="1" noChangeArrowheads="1"/>
          </p:cNvSpPr>
          <p:nvPr>
            <p:ph type="body" idx="1"/>
          </p:nvPr>
        </p:nvSpPr>
        <p:spPr>
          <a:xfrm>
            <a:off x="0" y="914400"/>
            <a:ext cx="12192000" cy="5105400"/>
          </a:xfrm>
        </p:spPr>
        <p:txBody>
          <a:bodyPr/>
          <a:lstStyle/>
          <a:p>
            <a:pPr eaLnBrk="1" hangingPunct="1">
              <a:lnSpc>
                <a:spcPct val="90000"/>
              </a:lnSpc>
            </a:pPr>
            <a:r>
              <a:rPr lang="en-US" sz="2200" dirty="0">
                <a:ea typeface="ＭＳ Ｐゴシック" charset="-128"/>
              </a:rPr>
              <a:t>5S</a:t>
            </a:r>
          </a:p>
          <a:p>
            <a:pPr>
              <a:lnSpc>
                <a:spcPct val="90000"/>
              </a:lnSpc>
            </a:pPr>
            <a:r>
              <a:rPr lang="en-US" sz="2200" dirty="0"/>
              <a:t>Flow Chart the Process</a:t>
            </a:r>
          </a:p>
          <a:p>
            <a:pPr>
              <a:lnSpc>
                <a:spcPct val="90000"/>
              </a:lnSpc>
            </a:pPr>
            <a:r>
              <a:rPr lang="en-US" sz="2200" dirty="0"/>
              <a:t>Value- and non-value added activities</a:t>
            </a:r>
          </a:p>
          <a:p>
            <a:pPr eaLnBrk="1" hangingPunct="1">
              <a:lnSpc>
                <a:spcPct val="80000"/>
              </a:lnSpc>
            </a:pPr>
            <a:r>
              <a:rPr lang="en-US" sz="2200" dirty="0" err="1">
                <a:ea typeface="ＭＳ Ｐゴシック" charset="-128"/>
              </a:rPr>
              <a:t>Takt</a:t>
            </a:r>
            <a:r>
              <a:rPr lang="en-US" sz="2200" dirty="0">
                <a:ea typeface="ＭＳ Ｐゴシック" charset="-128"/>
              </a:rPr>
              <a:t> Time</a:t>
            </a:r>
          </a:p>
          <a:p>
            <a:pPr eaLnBrk="1" hangingPunct="1">
              <a:lnSpc>
                <a:spcPct val="80000"/>
              </a:lnSpc>
            </a:pPr>
            <a:r>
              <a:rPr lang="en-US" sz="2200" dirty="0">
                <a:ea typeface="ＭＳ Ｐゴシック" charset="-128"/>
              </a:rPr>
              <a:t>Average Labor Content, and minimum manpower</a:t>
            </a:r>
          </a:p>
          <a:p>
            <a:pPr eaLnBrk="1" hangingPunct="1">
              <a:lnSpc>
                <a:spcPct val="80000"/>
              </a:lnSpc>
            </a:pPr>
            <a:r>
              <a:rPr lang="en-US" sz="2200" dirty="0">
                <a:ea typeface="ＭＳ Ｐゴシック" charset="-128"/>
              </a:rPr>
              <a:t>Mixed Model Scheduling</a:t>
            </a:r>
          </a:p>
          <a:p>
            <a:pPr eaLnBrk="1" hangingPunct="1">
              <a:lnSpc>
                <a:spcPct val="90000"/>
              </a:lnSpc>
            </a:pPr>
            <a:r>
              <a:rPr lang="en-US" sz="2200" dirty="0">
                <a:ea typeface="ＭＳ Ｐゴシック" charset="-128"/>
              </a:rPr>
              <a:t>One Piece Flow</a:t>
            </a:r>
          </a:p>
          <a:p>
            <a:pPr eaLnBrk="1" hangingPunct="1">
              <a:lnSpc>
                <a:spcPct val="90000"/>
              </a:lnSpc>
            </a:pPr>
            <a:r>
              <a:rPr lang="en-US" sz="2200" dirty="0">
                <a:ea typeface="ＭＳ Ｐゴシック" charset="-128"/>
              </a:rPr>
              <a:t>Cellular Layout</a:t>
            </a:r>
          </a:p>
          <a:p>
            <a:pPr eaLnBrk="1" hangingPunct="1">
              <a:lnSpc>
                <a:spcPct val="90000"/>
              </a:lnSpc>
            </a:pPr>
            <a:r>
              <a:rPr lang="en-US" sz="2200" dirty="0">
                <a:ea typeface="ＭＳ Ｐゴシック" charset="-128"/>
              </a:rPr>
              <a:t>Standard Work</a:t>
            </a:r>
          </a:p>
          <a:p>
            <a:pPr>
              <a:lnSpc>
                <a:spcPct val="90000"/>
              </a:lnSpc>
            </a:pPr>
            <a:r>
              <a:rPr lang="en-US" sz="2200" dirty="0">
                <a:ea typeface="ＭＳ Ｐゴシック" charset="-128"/>
              </a:rPr>
              <a:t>Pull Replenishment</a:t>
            </a:r>
            <a:r>
              <a:rPr lang="en-US" sz="2200" dirty="0"/>
              <a:t>: Placing a cap on WIP</a:t>
            </a:r>
          </a:p>
          <a:p>
            <a:pPr eaLnBrk="1" hangingPunct="1">
              <a:lnSpc>
                <a:spcPct val="90000"/>
              </a:lnSpc>
            </a:pPr>
            <a:r>
              <a:rPr lang="en-US" sz="2200" dirty="0">
                <a:ea typeface="ＭＳ Ｐゴシック" charset="-128"/>
              </a:rPr>
              <a:t>Point-Of-Use Material Storage</a:t>
            </a:r>
          </a:p>
          <a:p>
            <a:pPr eaLnBrk="1" hangingPunct="1">
              <a:lnSpc>
                <a:spcPct val="90000"/>
              </a:lnSpc>
            </a:pPr>
            <a:r>
              <a:rPr lang="en-US" sz="2200" dirty="0">
                <a:ea typeface="ＭＳ Ｐゴシック" charset="-128"/>
              </a:rPr>
              <a:t>Mistake Proofing and Method sheets</a:t>
            </a:r>
          </a:p>
          <a:p>
            <a:pPr eaLnBrk="1" hangingPunct="1">
              <a:lnSpc>
                <a:spcPct val="90000"/>
              </a:lnSpc>
            </a:pPr>
            <a:r>
              <a:rPr lang="en-US" sz="2200" dirty="0">
                <a:ea typeface="ＭＳ Ｐゴシック" charset="-128"/>
              </a:rPr>
              <a:t>Continuous Improvement and the Pursuit of Perfection</a:t>
            </a:r>
          </a:p>
          <a:p>
            <a:pPr eaLnBrk="1" hangingPunct="1">
              <a:lnSpc>
                <a:spcPct val="80000"/>
              </a:lnSpc>
            </a:pPr>
            <a:endParaRPr lang="en-US" sz="2000" dirty="0">
              <a:ea typeface="ＭＳ Ｐゴシック" charset="-128"/>
            </a:endParaRPr>
          </a:p>
          <a:p>
            <a:pPr eaLnBrk="1" hangingPunct="1">
              <a:lnSpc>
                <a:spcPct val="90000"/>
              </a:lnSpc>
            </a:pPr>
            <a:endParaRPr lang="en-US" sz="2000" dirty="0">
              <a:ea typeface="ＭＳ Ｐゴシック"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886" y="0"/>
            <a:ext cx="12202886" cy="788987"/>
          </a:xfrm>
        </p:spPr>
        <p:txBody>
          <a:bodyPr/>
          <a:lstStyle/>
          <a:p>
            <a:r>
              <a:rPr lang="en-US" dirty="0">
                <a:ea typeface="ＭＳ Ｐゴシック" charset="-128"/>
              </a:rPr>
              <a:t>The Toyota Production System (TPS) &amp; JIT</a:t>
            </a:r>
          </a:p>
        </p:txBody>
      </p:sp>
      <p:sp>
        <p:nvSpPr>
          <p:cNvPr id="20483" name="Rectangle 3"/>
          <p:cNvSpPr>
            <a:spLocks noGrp="1" noChangeArrowheads="1"/>
          </p:cNvSpPr>
          <p:nvPr>
            <p:ph type="body" idx="1"/>
          </p:nvPr>
        </p:nvSpPr>
        <p:spPr>
          <a:xfrm>
            <a:off x="0" y="918755"/>
            <a:ext cx="12192000" cy="5410200"/>
          </a:xfrm>
        </p:spPr>
        <p:txBody>
          <a:bodyPr/>
          <a:lstStyle/>
          <a:p>
            <a:pPr eaLnBrk="1" hangingPunct="1"/>
            <a:r>
              <a:rPr lang="en-US" dirty="0">
                <a:ea typeface="ＭＳ Ｐゴシック" charset="-128"/>
              </a:rPr>
              <a:t>TPS &amp; JIT</a:t>
            </a:r>
          </a:p>
          <a:p>
            <a:pPr lvl="1" eaLnBrk="1" hangingPunct="1"/>
            <a:r>
              <a:rPr lang="en-US" dirty="0">
                <a:ea typeface="ＭＳ Ｐゴシック" charset="-128"/>
              </a:rPr>
              <a:t>Kanban</a:t>
            </a:r>
          </a:p>
          <a:p>
            <a:pPr lvl="1" eaLnBrk="1" hangingPunct="1"/>
            <a:r>
              <a:rPr lang="en-US" dirty="0">
                <a:ea typeface="ＭＳ Ｐゴシック" charset="-128"/>
              </a:rPr>
              <a:t>Layout of The Plant – U-Shape Cells, a person serves more than one machine, better communications of workers</a:t>
            </a:r>
          </a:p>
          <a:p>
            <a:pPr lvl="1" eaLnBrk="1" hangingPunct="1"/>
            <a:r>
              <a:rPr lang="en-US" dirty="0">
                <a:ea typeface="ＭＳ Ｐゴシック" charset="-128"/>
              </a:rPr>
              <a:t>Kaizen</a:t>
            </a:r>
          </a:p>
          <a:p>
            <a:pPr lvl="1" eaLnBrk="1" hangingPunct="1"/>
            <a:r>
              <a:rPr lang="en-US" dirty="0">
                <a:ea typeface="ＭＳ Ｐゴシック" charset="-128"/>
              </a:rPr>
              <a:t>Moving Assembly Line</a:t>
            </a:r>
          </a:p>
          <a:p>
            <a:pPr lvl="1" eaLnBrk="1" hangingPunct="1"/>
            <a:r>
              <a:rPr lang="en-US" dirty="0">
                <a:ea typeface="ＭＳ Ｐゴシック" charset="-128"/>
              </a:rPr>
              <a:t>Supermarket Operations</a:t>
            </a:r>
          </a:p>
          <a:p>
            <a:pPr lvl="1" eaLnBrk="1" hangingPunct="1"/>
            <a:r>
              <a:rPr lang="en-US" dirty="0">
                <a:ea typeface="ＭＳ Ｐゴシック" charset="-128"/>
              </a:rPr>
              <a:t>Waste Reduction</a:t>
            </a:r>
          </a:p>
          <a:p>
            <a:pPr eaLnBrk="1" hangingPunct="1"/>
            <a:r>
              <a:rPr lang="en-US" dirty="0">
                <a:ea typeface="ＭＳ Ｐゴシック" charset="-128"/>
              </a:rPr>
              <a:t>The Outcome</a:t>
            </a:r>
          </a:p>
          <a:p>
            <a:pPr lvl="1" eaLnBrk="1" hangingPunct="1"/>
            <a:r>
              <a:rPr lang="en-US" dirty="0">
                <a:ea typeface="ＭＳ Ｐゴシック" charset="-128"/>
              </a:rPr>
              <a:t>JIT </a:t>
            </a:r>
            <a:r>
              <a:rPr lang="en-US" dirty="0">
                <a:ea typeface="ＭＳ Ｐゴシック" charset="-128"/>
                <a:sym typeface="Wingdings" pitchFamily="2" charset="2"/>
              </a:rPr>
              <a:t> </a:t>
            </a:r>
            <a:r>
              <a:rPr lang="en-US" dirty="0">
                <a:ea typeface="ＭＳ Ｐゴシック" charset="-128"/>
              </a:rPr>
              <a:t>Every step should work in harmony</a:t>
            </a:r>
          </a:p>
          <a:p>
            <a:pPr eaLnBrk="1" hangingPunct="1"/>
            <a:endParaRPr lang="en-US" dirty="0">
              <a:ea typeface="ＭＳ Ｐゴシック"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33994"/>
            <a:ext cx="12192000" cy="4530725"/>
          </a:xfrm>
        </p:spPr>
        <p:txBody>
          <a:bodyPr/>
          <a:lstStyle/>
          <a:p>
            <a:r>
              <a:rPr lang="en-US" sz="2600" dirty="0"/>
              <a:t>The goal of lean is to transform inputs into outputs faster;  a </a:t>
            </a:r>
            <a:r>
              <a:rPr lang="en-US" sz="2600" dirty="0" err="1"/>
              <a:t>leter</a:t>
            </a:r>
            <a:r>
              <a:rPr lang="en-US" sz="2600" dirty="0"/>
              <a:t> that reaches its destination more quickly. No waiting, no delay. </a:t>
            </a:r>
          </a:p>
          <a:p>
            <a:r>
              <a:rPr lang="en-US" sz="2600" dirty="0"/>
              <a:t>Question</a:t>
            </a:r>
          </a:p>
          <a:p>
            <a:pPr lvl="1"/>
            <a:r>
              <a:rPr lang="en-US" sz="2200" dirty="0"/>
              <a:t>Implement lean on all  processes and activities or  first focus on a subset?</a:t>
            </a:r>
          </a:p>
          <a:p>
            <a:pPr lvl="1"/>
            <a:r>
              <a:rPr lang="en-US" sz="2200" dirty="0"/>
              <a:t>Implement lean on all products or first on a subset?</a:t>
            </a:r>
          </a:p>
          <a:p>
            <a:r>
              <a:rPr lang="en-US" sz="2600" dirty="0"/>
              <a:t>Answer: Choose one product family at a time and implement lean on all the processes and activities that apply to that product family before moving on to the next product family.</a:t>
            </a:r>
          </a:p>
          <a:p>
            <a:endParaRPr lang="en-US" dirty="0"/>
          </a:p>
        </p:txBody>
      </p:sp>
      <p:sp>
        <p:nvSpPr>
          <p:cNvPr id="3" name="Title 2"/>
          <p:cNvSpPr>
            <a:spLocks noGrp="1"/>
          </p:cNvSpPr>
          <p:nvPr>
            <p:ph type="title"/>
          </p:nvPr>
        </p:nvSpPr>
        <p:spPr>
          <a:xfrm>
            <a:off x="0" y="0"/>
            <a:ext cx="12192000" cy="762000"/>
          </a:xfrm>
        </p:spPr>
        <p:txBody>
          <a:bodyPr/>
          <a:lstStyle/>
          <a:p>
            <a:r>
              <a:rPr lang="en-US" dirty="0"/>
              <a:t>How to Implement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280" y="0"/>
            <a:ext cx="12184719" cy="762000"/>
          </a:xfrm>
        </p:spPr>
        <p:txBody>
          <a:bodyPr/>
          <a:lstStyle/>
          <a:p>
            <a:r>
              <a:rPr lang="en-US" dirty="0">
                <a:ea typeface="ＭＳ Ｐゴシック" charset="-128"/>
              </a:rPr>
              <a:t>5S: A systematic process for organizing the workplace</a:t>
            </a:r>
            <a:endParaRPr lang="en-US" b="1" dirty="0">
              <a:ea typeface="ＭＳ Ｐゴシック" charset="-128"/>
            </a:endParaRPr>
          </a:p>
        </p:txBody>
      </p:sp>
      <p:graphicFrame>
        <p:nvGraphicFramePr>
          <p:cNvPr id="9269" name="Group 53"/>
          <p:cNvGraphicFramePr>
            <a:graphicFrameLocks noGrp="1"/>
          </p:cNvGraphicFramePr>
          <p:nvPr>
            <p:ph sz="half" idx="2"/>
            <p:extLst>
              <p:ext uri="{D42A27DB-BD31-4B8C-83A1-F6EECF244321}">
                <p14:modId xmlns:p14="http://schemas.microsoft.com/office/powerpoint/2010/main" val="377688575"/>
              </p:ext>
            </p:extLst>
          </p:nvPr>
        </p:nvGraphicFramePr>
        <p:xfrm>
          <a:off x="152400" y="990600"/>
          <a:ext cx="11887200" cy="5217917"/>
        </p:xfrm>
        <a:graphic>
          <a:graphicData uri="http://schemas.openxmlformats.org/drawingml/2006/table">
            <a:tbl>
              <a:tblPr/>
              <a:tblGrid>
                <a:gridCol w="1338294">
                  <a:extLst>
                    <a:ext uri="{9D8B030D-6E8A-4147-A177-3AD203B41FA5}">
                      <a16:colId xmlns:a16="http://schemas.microsoft.com/office/drawing/2014/main" val="20000"/>
                    </a:ext>
                  </a:extLst>
                </a:gridCol>
                <a:gridCol w="1938306">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7010400">
                  <a:extLst>
                    <a:ext uri="{9D8B030D-6E8A-4147-A177-3AD203B41FA5}">
                      <a16:colId xmlns:a16="http://schemas.microsoft.com/office/drawing/2014/main" val="20003"/>
                    </a:ext>
                  </a:extLst>
                </a:gridCol>
              </a:tblGrid>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Japanese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Definition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English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rPr>
                        <a:t>Example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eiri</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Tidiness. Throw Away Rubbish.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Sorting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Items are  classified as Necessary, Unnecessary (disposed of immediately), Red tag (auctioned for anyone to claim as necessary). No claim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sym typeface="Wingdings" pitchFamily="2" charset="2"/>
                        </a:rPr>
                        <a:t> d</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iscarded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eiton</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Organization. Retrieve in 30-seconds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Storing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Arrange items in order so that they can be picked up easily. Visual information about what &amp; how much should be stored in a spot. Tools are hung on boards, with a silhouette (shadow box) of the tool painted. Drawers have Styrofoam cutouts of the items to be stored.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4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a:ln>
                            <a:noFill/>
                          </a:ln>
                          <a:solidFill>
                            <a:srgbClr val="002060"/>
                          </a:solidFill>
                          <a:effectLst/>
                          <a:latin typeface="Book Antiqua" panose="02040602050305030304" pitchFamily="18" charset="0"/>
                          <a:ea typeface="ＭＳ Ｐゴシック" charset="-128"/>
                        </a:rPr>
                        <a:t>eiso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Cleanliness.</a:t>
                      </a:r>
                      <a:r>
                        <a:rPr lang="en-US" sz="1600" dirty="0"/>
                        <a:t> </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keeping the area clean, and  organized.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Sanitizing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Individual Responsibility</a:t>
                      </a: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 Not just sweeping the floor and cleaning up leaks and spills. Checks for malfunctioning machinery or loose parts on machines. If machines are kept clean, oil leaks will be discovered before a equipment failure. If aisles are clean, accidents are minimized,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33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eiketsu</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Neatness.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Standardizing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600" b="0" i="0" u="none" strike="noStrike" kern="1200" cap="none" normalizeH="0" baseline="0" dirty="0">
                          <a:ln>
                            <a:noFill/>
                          </a:ln>
                          <a:solidFill>
                            <a:srgbClr val="002060"/>
                          </a:solidFill>
                          <a:effectLst/>
                          <a:latin typeface="Book Antiqua" panose="02040602050305030304" pitchFamily="18" charset="0"/>
                          <a:ea typeface="ＭＳ Ｐゴシック" charset="-128"/>
                          <a:cs typeface="+mn-cs"/>
                        </a:rPr>
                        <a:t>Standards by which personnel must measure and maintain personal and environmental "cleanliness." What the normal condition should be. How an abnormal condition should be corrected. Visual management; by color-coding and standardization of colors for easier identification of problems. Personnel are trained to detect such problems using one or more of their five senses and to correct them immediately.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027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dirty="0" err="1">
                          <a:ln>
                            <a:noFill/>
                          </a:ln>
                          <a:solidFill>
                            <a:srgbClr val="002060"/>
                          </a:solidFill>
                          <a:effectLst/>
                          <a:latin typeface="Book Antiqua" panose="02040602050305030304" pitchFamily="18" charset="0"/>
                          <a:ea typeface="ＭＳ Ｐゴシック" charset="-128"/>
                        </a:rPr>
                        <a:t>S</a:t>
                      </a:r>
                      <a:r>
                        <a:rPr kumimoji="0" lang="en-US" sz="1600" b="1" i="0" u="none" strike="noStrike" cap="none" normalizeH="0" baseline="0" dirty="0" err="1">
                          <a:ln>
                            <a:noFill/>
                          </a:ln>
                          <a:solidFill>
                            <a:srgbClr val="002060"/>
                          </a:solidFill>
                          <a:effectLst/>
                          <a:latin typeface="Book Antiqua" panose="02040602050305030304" pitchFamily="18" charset="0"/>
                          <a:ea typeface="ＭＳ Ｐゴシック" charset="-128"/>
                        </a:rPr>
                        <a:t>hitsuke</a:t>
                      </a:r>
                      <a:endParaRPr kumimoji="0" lang="en-US" sz="1600" b="1" i="0" u="none" strike="noStrike" cap="none" normalizeH="0" baseline="0" dirty="0">
                        <a:ln>
                          <a:noFill/>
                        </a:ln>
                        <a:solidFill>
                          <a:srgbClr val="002060"/>
                        </a:solidFill>
                        <a:effectLst/>
                        <a:latin typeface="Book Antiqua" panose="02040602050305030304" pitchFamily="18"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Discipline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Sustaining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dirty="0">
                          <a:ln>
                            <a:noFill/>
                          </a:ln>
                          <a:solidFill>
                            <a:srgbClr val="002060"/>
                          </a:solidFill>
                          <a:effectLst/>
                          <a:latin typeface="Book Antiqua" panose="02040602050305030304" pitchFamily="18" charset="0"/>
                          <a:ea typeface="ＭＳ Ｐゴシック" charset="-128"/>
                        </a:rPr>
                        <a:t>Do 5S Activities Daily and continually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1938</TotalTime>
  <Words>1047</Words>
  <Application>Microsoft Office PowerPoint</Application>
  <PresentationFormat>Widescreen</PresentationFormat>
  <Paragraphs>107</Paragraphs>
  <Slides>11</Slides>
  <Notes>11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11</vt:i4>
      </vt:variant>
    </vt:vector>
  </HeadingPairs>
  <TitlesOfParts>
    <vt:vector size="24" baseType="lpstr">
      <vt:lpstr>Book Antiqua</vt:lpstr>
      <vt:lpstr>Brush Script MT</vt:lpstr>
      <vt:lpstr>Calibri</vt:lpstr>
      <vt:lpstr>Garamond</vt:lpstr>
      <vt:lpstr>Impact</vt:lpstr>
      <vt:lpstr>Lucida Calligraphy</vt:lpstr>
      <vt:lpstr>MS Reference Sans Serif</vt:lpstr>
      <vt:lpstr>Verdana</vt:lpstr>
      <vt:lpstr>Wingdings</vt:lpstr>
      <vt:lpstr>Lean Thinking Final.ppt</vt:lpstr>
      <vt:lpstr>1_Lean Thinking Final</vt:lpstr>
      <vt:lpstr>Lean Thinking Final</vt:lpstr>
      <vt:lpstr>2_Lean Thinking Final</vt:lpstr>
      <vt:lpstr>Building Lean Systems 5S, VA/NVA</vt:lpstr>
      <vt:lpstr>The Read Cost of Inventory</vt:lpstr>
      <vt:lpstr>Enable Flow: River Analogy</vt:lpstr>
      <vt:lpstr>The Lean System</vt:lpstr>
      <vt:lpstr>The Lean System</vt:lpstr>
      <vt:lpstr>The important lean thinking  tools to promote flow</vt:lpstr>
      <vt:lpstr>The Toyota Production System (TPS) &amp; JIT</vt:lpstr>
      <vt:lpstr>How to Implement</vt:lpstr>
      <vt:lpstr>5S: A systematic process for organizing the workplace</vt:lpstr>
      <vt:lpstr>Identify Value &amp; Non-Value Added Activities  </vt:lpstr>
      <vt:lpstr>Process Flow Chart and Spaghetti Diagram</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72</cp:revision>
  <dcterms:created xsi:type="dcterms:W3CDTF">2008-11-22T01:06:20Z</dcterms:created>
  <dcterms:modified xsi:type="dcterms:W3CDTF">2020-09-11T17:54:41Z</dcterms:modified>
</cp:coreProperties>
</file>