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6"/>
  </p:notesMasterIdLst>
  <p:handoutMasterIdLst>
    <p:handoutMasterId r:id="rId17"/>
  </p:handoutMasterIdLst>
  <p:sldIdLst>
    <p:sldId id="256" r:id="rId5"/>
    <p:sldId id="403" r:id="rId6"/>
    <p:sldId id="405" r:id="rId7"/>
    <p:sldId id="406" r:id="rId8"/>
    <p:sldId id="407" r:id="rId9"/>
    <p:sldId id="410" r:id="rId10"/>
    <p:sldId id="411" r:id="rId11"/>
    <p:sldId id="395" r:id="rId12"/>
    <p:sldId id="401" r:id="rId13"/>
    <p:sldId id="303" r:id="rId14"/>
    <p:sldId id="306" r:id="rId1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A50023"/>
    <a:srgbClr val="00007D"/>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4660"/>
  </p:normalViewPr>
  <p:slideViewPr>
    <p:cSldViewPr>
      <p:cViewPr varScale="1">
        <p:scale>
          <a:sx n="104" d="100"/>
          <a:sy n="104" d="100"/>
        </p:scale>
        <p:origin x="882" y="10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9/10/2020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9/10/2020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rgbClr val="002060"/>
                </a:solidFill>
              </a:defRPr>
            </a:lvl1pPr>
            <a:lvl2pPr>
              <a:defRPr sz="2600">
                <a:solidFill>
                  <a:srgbClr val="002060"/>
                </a:solidFill>
              </a:defRPr>
            </a:lvl2pPr>
            <a:lvl3pPr>
              <a:defRPr sz="2400">
                <a:solidFill>
                  <a:srgbClr val="002060"/>
                </a:solidFill>
              </a:defRPr>
            </a:lvl3pPr>
            <a:lvl4pPr>
              <a:defRPr sz="2200">
                <a:solidFill>
                  <a:srgbClr val="002060"/>
                </a:solidFill>
              </a:defRPr>
            </a:lvl4pPr>
            <a:lvl5pPr>
              <a:buClrTx/>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A50023"/>
                </a:solidFill>
              </a:rPr>
              <a:pPr algn="r">
                <a:defRPr/>
              </a:pPr>
              <a:t>‹#›</a:t>
            </a:fld>
            <a:endParaRPr lang="en-US" sz="1200" b="1" i="1" dirty="0">
              <a:solidFill>
                <a:srgbClr val="A50023"/>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kern="1200" dirty="0">
                <a:solidFill>
                  <a:srgbClr val="A50023"/>
                </a:solidFill>
                <a:latin typeface="Verdana" pitchFamily="34" charset="0"/>
                <a:ea typeface="ＭＳ Ｐゴシック" charset="-128"/>
                <a:cs typeface="+mn-cs"/>
              </a:rPr>
              <a:t>Ardavan Asef-Vaziri</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A50023"/>
                </a:solidFill>
              </a:rPr>
              <a:t>Lean Thinking:  1- Introduction </a:t>
            </a:r>
          </a:p>
        </p:txBody>
      </p:sp>
      <p:sp>
        <p:nvSpPr>
          <p:cNvPr id="14" name="Rectangle 50"/>
          <p:cNvSpPr>
            <a:spLocks noGrp="1" noChangeArrowheads="1"/>
          </p:cNvSpPr>
          <p:nvPr>
            <p:ph type="title"/>
          </p:nvPr>
        </p:nvSpPr>
        <p:spPr bwMode="gray">
          <a:xfrm>
            <a:off x="0" y="-1"/>
            <a:ext cx="12192000" cy="8556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914399"/>
            <a:ext cx="12192000" cy="1588"/>
          </a:xfrm>
          <a:prstGeom prst="line">
            <a:avLst/>
          </a:prstGeom>
          <a:solidFill>
            <a:schemeClr val="accent1"/>
          </a:solidFill>
          <a:ln w="1270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0078"/>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007D"/>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000">
          <a:solidFill>
            <a:srgbClr val="000078"/>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0078"/>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2060"/>
                </a:solidFill>
              </a:rPr>
              <a:t>Lean Thinking:  1- Introduction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clipartconnection.com/searchsite/download?oid=1229145&amp;fmt=GI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12192000" cy="1981200"/>
          </a:xfrm>
        </p:spPr>
        <p:txBody>
          <a:bodyPr/>
          <a:lstStyle/>
          <a:p>
            <a:pPr eaLnBrk="1" hangingPunct="1"/>
            <a:r>
              <a:rPr lang="en-US" dirty="0">
                <a:ea typeface="ＭＳ Ｐゴシック" charset="-128"/>
              </a:rPr>
              <a:t>Building Lean Systems</a:t>
            </a:r>
            <a:br>
              <a:rPr lang="en-US" dirty="0">
                <a:ea typeface="ＭＳ Ｐゴシック" charset="-128"/>
              </a:rPr>
            </a:br>
            <a:r>
              <a:rPr lang="en-US" sz="3200" dirty="0">
                <a:ea typeface="ＭＳ Ｐゴシック" charset="-128"/>
              </a:rPr>
              <a:t>Based on the Book- Lean Supply Chain Using the Theory of Constraints</a:t>
            </a:r>
            <a:br>
              <a:rPr lang="en-US" sz="3200" dirty="0">
                <a:ea typeface="ＭＳ Ｐゴシック" charset="-128"/>
              </a:rPr>
            </a:br>
            <a:r>
              <a:rPr lang="en-US" sz="3200" dirty="0">
                <a:ea typeface="ＭＳ Ｐゴシック" charset="-128"/>
              </a:rPr>
              <a:t>M.M. Srinivasan</a:t>
            </a:r>
          </a:p>
        </p:txBody>
      </p:sp>
      <p:pic>
        <p:nvPicPr>
          <p:cNvPr id="3" name="Picture 3" descr="pe02002_"/>
          <p:cNvPicPr>
            <a:picLocks noChangeAspect="1" noChangeArrowheads="1"/>
          </p:cNvPicPr>
          <p:nvPr/>
        </p:nvPicPr>
        <p:blipFill>
          <a:blip r:embed="rId2"/>
          <a:srcRect/>
          <a:stretch>
            <a:fillRect/>
          </a:stretch>
        </p:blipFill>
        <p:spPr bwMode="auto">
          <a:xfrm>
            <a:off x="4953000" y="2383270"/>
            <a:ext cx="2416175" cy="2419350"/>
          </a:xfrm>
          <a:prstGeom prst="rect">
            <a:avLst/>
          </a:prstGeom>
          <a:noFill/>
        </p:spPr>
      </p:pic>
      <p:sp>
        <p:nvSpPr>
          <p:cNvPr id="4" name="Content Placeholder 5"/>
          <p:cNvSpPr>
            <a:spLocks noGrp="1"/>
          </p:cNvSpPr>
          <p:nvPr>
            <p:ph sz="half" idx="2"/>
          </p:nvPr>
        </p:nvSpPr>
        <p:spPr>
          <a:xfrm>
            <a:off x="0" y="5329382"/>
            <a:ext cx="12192000" cy="1524000"/>
          </a:xfrm>
        </p:spPr>
        <p:txBody>
          <a:bodyPr/>
          <a:lstStyle/>
          <a:p>
            <a:r>
              <a:rPr lang="en-US" i="1" dirty="0"/>
              <a:t>Nothing focuses the mind better than the constant sight of a competitor who wants to wipe you off the map. </a:t>
            </a:r>
            <a:endParaRPr lang="en-US" dirty="0"/>
          </a:p>
          <a:p>
            <a:r>
              <a:rPr lang="en-US" b="1" dirty="0"/>
              <a:t>Wayne Calloway</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0" y="0"/>
            <a:ext cx="12192000" cy="838199"/>
          </a:xfrm>
          <a:noFill/>
        </p:spPr>
        <p:txBody>
          <a:bodyPr/>
          <a:lstStyle/>
          <a:p>
            <a:pPr>
              <a:lnSpc>
                <a:spcPct val="110000"/>
              </a:lnSpc>
            </a:pPr>
            <a:r>
              <a:rPr lang="en-US" dirty="0">
                <a:ea typeface="ＭＳ Ｐゴシック" charset="-128"/>
                <a:cs typeface="Microsoft Sans Serif" pitchFamily="34" charset="0"/>
              </a:rPr>
              <a:t>The goal of lean thinking</a:t>
            </a:r>
          </a:p>
        </p:txBody>
      </p:sp>
      <p:sp>
        <p:nvSpPr>
          <p:cNvPr id="18435" name="Rectangle 5"/>
          <p:cNvSpPr>
            <a:spLocks noGrp="1" noChangeArrowheads="1"/>
          </p:cNvSpPr>
          <p:nvPr>
            <p:ph type="body" idx="1"/>
          </p:nvPr>
        </p:nvSpPr>
        <p:spPr>
          <a:xfrm>
            <a:off x="0" y="990600"/>
            <a:ext cx="12192000" cy="3200400"/>
          </a:xfrm>
          <a:noFill/>
        </p:spPr>
        <p:txBody>
          <a:bodyPr/>
          <a:lstStyle/>
          <a:p>
            <a:pPr>
              <a:lnSpc>
                <a:spcPct val="110000"/>
              </a:lnSpc>
            </a:pPr>
            <a:r>
              <a:rPr lang="en-US" sz="2400" dirty="0">
                <a:latin typeface="Microsoft Sans Serif" pitchFamily="34" charset="0"/>
                <a:ea typeface="ＭＳ Ｐゴシック" charset="-128"/>
                <a:cs typeface="Microsoft Sans Serif" pitchFamily="34" charset="0"/>
              </a:rPr>
              <a:t>Eliminate  </a:t>
            </a:r>
            <a:r>
              <a:rPr lang="en-US" sz="2400" dirty="0" err="1">
                <a:latin typeface="Microsoft Sans Serif" pitchFamily="34" charset="0"/>
                <a:ea typeface="ＭＳ Ｐゴシック" charset="-128"/>
                <a:cs typeface="Microsoft Sans Serif" pitchFamily="34" charset="0"/>
              </a:rPr>
              <a:t>muda</a:t>
            </a:r>
            <a:r>
              <a:rPr lang="en-US" sz="2400" dirty="0">
                <a:latin typeface="Microsoft Sans Serif" pitchFamily="34" charset="0"/>
                <a:ea typeface="ＭＳ Ｐゴシック" charset="-128"/>
                <a:cs typeface="Microsoft Sans Serif" pitchFamily="34" charset="0"/>
              </a:rPr>
              <a:t> (waste)</a:t>
            </a:r>
          </a:p>
          <a:p>
            <a:pPr lvl="1">
              <a:lnSpc>
                <a:spcPct val="110000"/>
              </a:lnSpc>
            </a:pPr>
            <a:r>
              <a:rPr lang="en-US" sz="2400" dirty="0">
                <a:latin typeface="Microsoft Sans Serif" pitchFamily="34" charset="0"/>
                <a:ea typeface="ＭＳ Ｐゴシック" charset="-128"/>
                <a:cs typeface="Microsoft Sans Serif" pitchFamily="34" charset="0"/>
              </a:rPr>
              <a:t>Eliminate any activity that creates no value</a:t>
            </a:r>
          </a:p>
          <a:p>
            <a:pPr>
              <a:lnSpc>
                <a:spcPct val="110000"/>
              </a:lnSpc>
            </a:pPr>
            <a:r>
              <a:rPr lang="en-US" sz="2400" dirty="0">
                <a:latin typeface="Microsoft Sans Serif" pitchFamily="34" charset="0"/>
                <a:ea typeface="ＭＳ Ｐゴシック" charset="-128"/>
                <a:cs typeface="Microsoft Sans Serif" pitchFamily="34" charset="0"/>
              </a:rPr>
              <a:t>A way to do more &amp; more with less &amp; less</a:t>
            </a:r>
          </a:p>
          <a:p>
            <a:pPr lvl="1">
              <a:lnSpc>
                <a:spcPct val="110000"/>
              </a:lnSpc>
            </a:pPr>
            <a:r>
              <a:rPr lang="en-US" sz="2400" dirty="0">
                <a:latin typeface="Microsoft Sans Serif" pitchFamily="34" charset="0"/>
                <a:ea typeface="ＭＳ Ｐゴシック" charset="-128"/>
                <a:cs typeface="Microsoft Sans Serif" pitchFamily="34" charset="0"/>
              </a:rPr>
              <a:t>Less effort, less equipment, less time, and less space;</a:t>
            </a:r>
          </a:p>
          <a:p>
            <a:pPr lvl="1">
              <a:lnSpc>
                <a:spcPct val="110000"/>
              </a:lnSpc>
            </a:pPr>
            <a:r>
              <a:rPr lang="en-US" sz="2400" dirty="0">
                <a:latin typeface="Microsoft Sans Serif" pitchFamily="34" charset="0"/>
                <a:ea typeface="ＭＳ Ｐゴシック" charset="-128"/>
                <a:cs typeface="Microsoft Sans Serif" pitchFamily="34" charset="0"/>
              </a:rPr>
              <a:t>While coming closer and closer to providing customers exactly what they want</a:t>
            </a:r>
          </a:p>
        </p:txBody>
      </p:sp>
      <p:pic>
        <p:nvPicPr>
          <p:cNvPr id="18436" name="Picture 6" descr="a1384">
            <a:hlinkClick r:id="rId2"/>
          </p:cNvPr>
          <p:cNvPicPr>
            <a:picLocks noChangeAspect="1" noChangeArrowheads="1"/>
          </p:cNvPicPr>
          <p:nvPr/>
        </p:nvPicPr>
        <p:blipFill>
          <a:blip r:embed="rId3"/>
          <a:srcRect/>
          <a:stretch>
            <a:fillRect/>
          </a:stretch>
        </p:blipFill>
        <p:spPr bwMode="auto">
          <a:xfrm>
            <a:off x="9906000" y="983673"/>
            <a:ext cx="1938337" cy="1498600"/>
          </a:xfrm>
          <a:prstGeom prst="rect">
            <a:avLst/>
          </a:prstGeom>
          <a:noFill/>
          <a:ln w="9525">
            <a:noFill/>
            <a:miter lim="800000"/>
            <a:headEnd/>
            <a:tailEnd/>
          </a:ln>
        </p:spPr>
      </p:pic>
      <p:sp>
        <p:nvSpPr>
          <p:cNvPr id="5" name="Rectangle 4">
            <a:extLst>
              <a:ext uri="{FF2B5EF4-FFF2-40B4-BE49-F238E27FC236}">
                <a16:creationId xmlns:a16="http://schemas.microsoft.com/office/drawing/2014/main" id="{E181D323-DAED-4DD8-B9D7-0D5C8B7B64EB}"/>
              </a:ext>
            </a:extLst>
          </p:cNvPr>
          <p:cNvSpPr>
            <a:spLocks noChangeArrowheads="1"/>
          </p:cNvSpPr>
          <p:nvPr/>
        </p:nvSpPr>
        <p:spPr bwMode="auto">
          <a:xfrm>
            <a:off x="4953000" y="3629530"/>
            <a:ext cx="1222375" cy="1136794"/>
          </a:xfrm>
          <a:prstGeom prst="rect">
            <a:avLst/>
          </a:prstGeom>
          <a:noFill/>
          <a:ln w="28575">
            <a:solidFill>
              <a:srgbClr val="C28100"/>
            </a:solidFill>
            <a:miter lim="800000"/>
            <a:headEnd/>
            <a:tailEnd/>
          </a:ln>
          <a:effectLst/>
        </p:spPr>
        <p:txBody>
          <a:bodyPr wrap="none" anchor="ctr"/>
          <a:lstStyle/>
          <a:p>
            <a:r>
              <a:rPr lang="en-US" sz="2400">
                <a:latin typeface="Tahoma" pitchFamily="34" charset="0"/>
              </a:rPr>
              <a:t>Set up</a:t>
            </a:r>
          </a:p>
        </p:txBody>
      </p:sp>
      <p:sp>
        <p:nvSpPr>
          <p:cNvPr id="6" name="Rectangle 5">
            <a:extLst>
              <a:ext uri="{FF2B5EF4-FFF2-40B4-BE49-F238E27FC236}">
                <a16:creationId xmlns:a16="http://schemas.microsoft.com/office/drawing/2014/main" id="{9FC7B4FB-8057-47D9-B680-0AB81A5581BC}"/>
              </a:ext>
            </a:extLst>
          </p:cNvPr>
          <p:cNvSpPr>
            <a:spLocks noChangeArrowheads="1"/>
          </p:cNvSpPr>
          <p:nvPr/>
        </p:nvSpPr>
        <p:spPr bwMode="auto">
          <a:xfrm>
            <a:off x="7539038" y="3629531"/>
            <a:ext cx="1303337" cy="1135213"/>
          </a:xfrm>
          <a:prstGeom prst="rect">
            <a:avLst/>
          </a:prstGeom>
          <a:noFill/>
          <a:ln w="28575">
            <a:solidFill>
              <a:srgbClr val="FF395F"/>
            </a:solidFill>
            <a:miter lim="800000"/>
            <a:headEnd/>
            <a:tailEnd/>
          </a:ln>
          <a:effectLst/>
        </p:spPr>
        <p:txBody>
          <a:bodyPr wrap="none" anchor="ctr"/>
          <a:lstStyle/>
          <a:p>
            <a:r>
              <a:rPr lang="en-US" sz="2400">
                <a:latin typeface="Tahoma" pitchFamily="34" charset="0"/>
              </a:rPr>
              <a:t>Move</a:t>
            </a:r>
          </a:p>
        </p:txBody>
      </p:sp>
      <p:sp>
        <p:nvSpPr>
          <p:cNvPr id="7" name="Rectangle 6">
            <a:extLst>
              <a:ext uri="{FF2B5EF4-FFF2-40B4-BE49-F238E27FC236}">
                <a16:creationId xmlns:a16="http://schemas.microsoft.com/office/drawing/2014/main" id="{BE423405-E4C3-4A74-AD3E-99B6146FE8E6}"/>
              </a:ext>
            </a:extLst>
          </p:cNvPr>
          <p:cNvSpPr>
            <a:spLocks noChangeArrowheads="1"/>
          </p:cNvSpPr>
          <p:nvPr/>
        </p:nvSpPr>
        <p:spPr bwMode="auto">
          <a:xfrm>
            <a:off x="2282824" y="3629531"/>
            <a:ext cx="1303338" cy="1135213"/>
          </a:xfrm>
          <a:prstGeom prst="rect">
            <a:avLst/>
          </a:prstGeom>
          <a:noFill/>
          <a:ln w="28575">
            <a:solidFill>
              <a:srgbClr val="FF395F"/>
            </a:solidFill>
            <a:miter lim="800000"/>
            <a:headEnd/>
            <a:tailEnd/>
          </a:ln>
          <a:effectLst/>
        </p:spPr>
        <p:txBody>
          <a:bodyPr wrap="none" anchor="ctr"/>
          <a:lstStyle/>
          <a:p>
            <a:r>
              <a:rPr lang="en-US" sz="2400">
                <a:latin typeface="Tahoma" pitchFamily="34" charset="0"/>
              </a:rPr>
              <a:t>Move</a:t>
            </a:r>
          </a:p>
        </p:txBody>
      </p:sp>
      <p:sp>
        <p:nvSpPr>
          <p:cNvPr id="8" name="Rectangle 7" descr="5%">
            <a:extLst>
              <a:ext uri="{FF2B5EF4-FFF2-40B4-BE49-F238E27FC236}">
                <a16:creationId xmlns:a16="http://schemas.microsoft.com/office/drawing/2014/main" id="{7932CEEC-3297-4C50-BF1A-1CE71D6C3113}"/>
              </a:ext>
            </a:extLst>
          </p:cNvPr>
          <p:cNvSpPr>
            <a:spLocks noChangeArrowheads="1"/>
          </p:cNvSpPr>
          <p:nvPr/>
        </p:nvSpPr>
        <p:spPr bwMode="auto">
          <a:xfrm>
            <a:off x="6207125" y="3629530"/>
            <a:ext cx="1306513" cy="1136794"/>
          </a:xfrm>
          <a:prstGeom prst="rect">
            <a:avLst/>
          </a:prstGeom>
          <a:pattFill prst="pct5">
            <a:fgClr>
              <a:srgbClr val="00E800"/>
            </a:fgClr>
            <a:bgClr>
              <a:schemeClr val="bg1"/>
            </a:bgClr>
          </a:pattFill>
          <a:ln w="28575">
            <a:solidFill>
              <a:srgbClr val="00E800"/>
            </a:solidFill>
            <a:miter lim="800000"/>
            <a:headEnd/>
            <a:tailEnd/>
          </a:ln>
          <a:effectLst/>
        </p:spPr>
        <p:txBody>
          <a:bodyPr wrap="none" anchor="ctr"/>
          <a:lstStyle/>
          <a:p>
            <a:r>
              <a:rPr lang="en-US" sz="2400">
                <a:latin typeface="Tahoma" pitchFamily="34" charset="0"/>
              </a:rPr>
              <a:t>Value</a:t>
            </a:r>
          </a:p>
          <a:p>
            <a:r>
              <a:rPr lang="en-US" sz="2400">
                <a:latin typeface="Tahoma" pitchFamily="34" charset="0"/>
              </a:rPr>
              <a:t>Added</a:t>
            </a:r>
          </a:p>
          <a:p>
            <a:r>
              <a:rPr lang="en-US" sz="2400">
                <a:latin typeface="Tahoma" pitchFamily="34" charset="0"/>
              </a:rPr>
              <a:t>Work</a:t>
            </a:r>
          </a:p>
        </p:txBody>
      </p:sp>
      <p:sp>
        <p:nvSpPr>
          <p:cNvPr id="9" name="Rectangle 8">
            <a:extLst>
              <a:ext uri="{FF2B5EF4-FFF2-40B4-BE49-F238E27FC236}">
                <a16:creationId xmlns:a16="http://schemas.microsoft.com/office/drawing/2014/main" id="{0F2F9584-63B1-4131-8C1E-8C57084CDD7A}"/>
              </a:ext>
            </a:extLst>
          </p:cNvPr>
          <p:cNvSpPr>
            <a:spLocks noChangeArrowheads="1"/>
          </p:cNvSpPr>
          <p:nvPr/>
        </p:nvSpPr>
        <p:spPr bwMode="auto">
          <a:xfrm>
            <a:off x="3613150" y="3629531"/>
            <a:ext cx="1304925" cy="1135213"/>
          </a:xfrm>
          <a:prstGeom prst="rect">
            <a:avLst/>
          </a:prstGeom>
          <a:noFill/>
          <a:ln w="28575">
            <a:solidFill>
              <a:srgbClr val="FFCA35"/>
            </a:solidFill>
            <a:miter lim="800000"/>
            <a:headEnd/>
            <a:tailEnd/>
          </a:ln>
          <a:effectLst/>
        </p:spPr>
        <p:txBody>
          <a:bodyPr wrap="none" anchor="ctr"/>
          <a:lstStyle/>
          <a:p>
            <a:r>
              <a:rPr lang="en-US" sz="2400">
                <a:latin typeface="Tahoma" pitchFamily="34" charset="0"/>
              </a:rPr>
              <a:t>Queue</a:t>
            </a:r>
          </a:p>
        </p:txBody>
      </p:sp>
      <p:sp>
        <p:nvSpPr>
          <p:cNvPr id="10" name="Rectangle 1">
            <a:extLst>
              <a:ext uri="{FF2B5EF4-FFF2-40B4-BE49-F238E27FC236}">
                <a16:creationId xmlns:a16="http://schemas.microsoft.com/office/drawing/2014/main" id="{5DC2FB9F-A3DC-4FA4-9E05-D3D5A2257D63}"/>
              </a:ext>
            </a:extLst>
          </p:cNvPr>
          <p:cNvSpPr>
            <a:spLocks noChangeArrowheads="1"/>
          </p:cNvSpPr>
          <p:nvPr/>
        </p:nvSpPr>
        <p:spPr bwMode="auto">
          <a:xfrm>
            <a:off x="-16741" y="5334000"/>
            <a:ext cx="1219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2400" dirty="0">
                <a:solidFill>
                  <a:srgbClr val="002060"/>
                </a:solidFill>
                <a:latin typeface="Tahoma" pitchFamily="34" charset="0"/>
                <a:ea typeface="Times New Roman" pitchFamily="18" charset="0"/>
                <a:cs typeface="Tahoma" pitchFamily="34" charset="0"/>
              </a:rPr>
              <a:t>Lean is a growth strategy </a:t>
            </a:r>
            <a:r>
              <a:rPr lang="en-US" sz="2400" dirty="0">
                <a:solidFill>
                  <a:srgbClr val="002060"/>
                </a:solidFill>
                <a:latin typeface="Tahoma" pitchFamily="34" charset="0"/>
                <a:ea typeface="Times New Roman" pitchFamily="18" charset="0"/>
                <a:cs typeface="Tahoma" pitchFamily="34" charset="0"/>
                <a:sym typeface="Wingdings" pitchFamily="2" charset="2"/>
              </a:rPr>
              <a:t></a:t>
            </a:r>
            <a:r>
              <a:rPr lang="en-US" sz="2400" dirty="0">
                <a:solidFill>
                  <a:srgbClr val="002060"/>
                </a:solidFill>
                <a:latin typeface="Tahoma" pitchFamily="34" charset="0"/>
                <a:ea typeface="Times New Roman" pitchFamily="18" charset="0"/>
                <a:cs typeface="Tahoma" pitchFamily="34" charset="0"/>
              </a:rPr>
              <a:t> uncovering additional capacity </a:t>
            </a:r>
            <a:r>
              <a:rPr lang="en-US" sz="2400" dirty="0">
                <a:solidFill>
                  <a:srgbClr val="002060"/>
                </a:solidFill>
                <a:latin typeface="Tahoma" pitchFamily="34" charset="0"/>
                <a:ea typeface="Times New Roman" pitchFamily="18" charset="0"/>
                <a:cs typeface="Tahoma" pitchFamily="34" charset="0"/>
                <a:sym typeface="Wingdings" pitchFamily="2" charset="2"/>
              </a:rPr>
              <a:t></a:t>
            </a:r>
            <a:r>
              <a:rPr lang="en-US" sz="2400" dirty="0">
                <a:solidFill>
                  <a:srgbClr val="002060"/>
                </a:solidFill>
                <a:latin typeface="Tahoma" pitchFamily="34" charset="0"/>
                <a:ea typeface="Times New Roman" pitchFamily="18" charset="0"/>
                <a:cs typeface="Tahoma" pitchFamily="34" charset="0"/>
              </a:rPr>
              <a:t> </a:t>
            </a:r>
            <a:r>
              <a:rPr lang="en-US" sz="2400" dirty="0">
                <a:solidFill>
                  <a:srgbClr val="002060"/>
                </a:solidFill>
                <a:latin typeface="Tahoma" pitchFamily="34" charset="0"/>
                <a:ea typeface="Times New Roman" pitchFamily="18" charset="0"/>
                <a:cs typeface="Tahoma" pitchFamily="34" charset="0"/>
                <a:sym typeface="Wingdings" pitchFamily="2" charset="2"/>
              </a:rPr>
              <a:t> deployed for further growth </a:t>
            </a:r>
            <a:r>
              <a:rPr lang="en-US" sz="2400" dirty="0">
                <a:solidFill>
                  <a:srgbClr val="002060"/>
                </a:solidFill>
                <a:latin typeface="Tahoma" pitchFamily="34" charset="0"/>
                <a:ea typeface="Times New Roman" pitchFamily="18" charset="0"/>
                <a:cs typeface="Tahoma" pitchFamily="34" charset="0"/>
              </a:rPr>
              <a:t> the money that enterprises do </a:t>
            </a:r>
            <a:r>
              <a:rPr lang="en-US" sz="2400" dirty="0">
                <a:solidFill>
                  <a:srgbClr val="002060"/>
                </a:solidFill>
                <a:latin typeface="Tahoma" pitchFamily="34" charset="0"/>
                <a:ea typeface="Times New Roman" pitchFamily="18" charset="0"/>
                <a:cs typeface="Tahoma" pitchFamily="34" charset="0"/>
                <a:sym typeface="Wingdings" pitchFamily="2" charset="2"/>
              </a:rPr>
              <a:t>not have to spend now.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1+#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1+#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1+#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1+#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P spid="6" grpId="0" animBg="1" autoUpdateAnimBg="0"/>
      <p:bldP spid="7" grpId="0" animBg="1" autoUpdateAnimBg="0"/>
      <p:bldP spid="8" grpId="0" animBg="1" autoUpdateAnimBg="0"/>
      <p:bldP spid="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6927"/>
            <a:ext cx="12192000" cy="826655"/>
          </a:xfrm>
        </p:spPr>
        <p:txBody>
          <a:bodyPr/>
          <a:lstStyle/>
          <a:p>
            <a:r>
              <a:rPr lang="en-US" dirty="0">
                <a:ea typeface="ＭＳ Ｐゴシック" charset="-128"/>
              </a:rPr>
              <a:t>SEVEN Deadly Sources of Muda</a:t>
            </a:r>
          </a:p>
        </p:txBody>
      </p:sp>
      <p:sp>
        <p:nvSpPr>
          <p:cNvPr id="19459" name="Content Placeholder 2"/>
          <p:cNvSpPr>
            <a:spLocks noGrp="1"/>
          </p:cNvSpPr>
          <p:nvPr>
            <p:ph idx="1"/>
          </p:nvPr>
        </p:nvSpPr>
        <p:spPr>
          <a:xfrm>
            <a:off x="0" y="990600"/>
            <a:ext cx="4038600" cy="3692525"/>
          </a:xfrm>
        </p:spPr>
        <p:txBody>
          <a:bodyPr/>
          <a:lstStyle/>
          <a:p>
            <a:r>
              <a:rPr lang="en-US" sz="2400" dirty="0">
                <a:ea typeface="ＭＳ Ｐゴシック" charset="-128"/>
              </a:rPr>
              <a:t>Overproduction</a:t>
            </a:r>
          </a:p>
          <a:p>
            <a:r>
              <a:rPr lang="en-US" sz="2400" dirty="0">
                <a:ea typeface="ＭＳ Ｐゴシック" charset="-128"/>
              </a:rPr>
              <a:t>Inventories</a:t>
            </a:r>
          </a:p>
          <a:p>
            <a:r>
              <a:rPr lang="en-US" sz="2400" dirty="0">
                <a:ea typeface="ＭＳ Ｐゴシック" charset="-128"/>
              </a:rPr>
              <a:t>Transportation</a:t>
            </a:r>
          </a:p>
          <a:p>
            <a:r>
              <a:rPr lang="en-US" sz="2400" dirty="0">
                <a:ea typeface="ＭＳ Ｐゴシック" charset="-128"/>
              </a:rPr>
              <a:t>Delays</a:t>
            </a:r>
          </a:p>
          <a:p>
            <a:r>
              <a:rPr lang="en-US" sz="2400" dirty="0">
                <a:ea typeface="ＭＳ Ｐゴシック" charset="-128"/>
              </a:rPr>
              <a:t>Defective products</a:t>
            </a:r>
          </a:p>
          <a:p>
            <a:r>
              <a:rPr lang="en-US" sz="2400" dirty="0">
                <a:ea typeface="ＭＳ Ｐゴシック" charset="-128"/>
              </a:rPr>
              <a:t>Processing </a:t>
            </a:r>
          </a:p>
          <a:p>
            <a:r>
              <a:rPr lang="en-US" sz="2400" dirty="0">
                <a:ea typeface="ＭＳ Ｐゴシック" charset="-128"/>
              </a:rPr>
              <a:t>Motion</a:t>
            </a:r>
          </a:p>
          <a:p>
            <a:endParaRPr lang="en-US" sz="2400" dirty="0">
              <a:ea typeface="ＭＳ Ｐゴシック" charset="-128"/>
            </a:endParaRPr>
          </a:p>
          <a:p>
            <a:pPr>
              <a:buNone/>
            </a:pPr>
            <a:endParaRPr lang="en-US" sz="2400" dirty="0">
              <a:ea typeface="ＭＳ Ｐゴシック" charset="-128"/>
            </a:endParaRPr>
          </a:p>
        </p:txBody>
      </p:sp>
      <p:sp>
        <p:nvSpPr>
          <p:cNvPr id="5" name="Content Placeholder 1">
            <a:extLst>
              <a:ext uri="{FF2B5EF4-FFF2-40B4-BE49-F238E27FC236}">
                <a16:creationId xmlns:a16="http://schemas.microsoft.com/office/drawing/2014/main" id="{667F66C8-9735-4DAB-BF5B-A637921C7116}"/>
              </a:ext>
            </a:extLst>
          </p:cNvPr>
          <p:cNvSpPr txBox="1">
            <a:spLocks/>
          </p:cNvSpPr>
          <p:nvPr/>
        </p:nvSpPr>
        <p:spPr bwMode="auto">
          <a:xfrm>
            <a:off x="5257800" y="2590800"/>
            <a:ext cx="6400800" cy="37687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6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4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lnSpc>
                <a:spcPct val="90000"/>
              </a:lnSpc>
            </a:pPr>
            <a:r>
              <a:rPr lang="en-US" sz="2400" kern="0">
                <a:latin typeface="Microsoft Sans Serif" pitchFamily="34" charset="0"/>
                <a:cs typeface="Microsoft Sans Serif" pitchFamily="34" charset="0"/>
              </a:rPr>
              <a:t>Muda in Volpens LTD</a:t>
            </a:r>
          </a:p>
          <a:p>
            <a:pPr lvl="1">
              <a:lnSpc>
                <a:spcPct val="90000"/>
              </a:lnSpc>
            </a:pPr>
            <a:r>
              <a:rPr lang="en-US" sz="2400" kern="0">
                <a:latin typeface="Microsoft Sans Serif" pitchFamily="34" charset="0"/>
                <a:cs typeface="Microsoft Sans Serif" pitchFamily="34" charset="0"/>
              </a:rPr>
              <a:t>Production Scheduling</a:t>
            </a:r>
          </a:p>
          <a:p>
            <a:pPr lvl="1">
              <a:lnSpc>
                <a:spcPct val="90000"/>
              </a:lnSpc>
            </a:pPr>
            <a:r>
              <a:rPr lang="en-US" sz="2400" kern="0">
                <a:latin typeface="Microsoft Sans Serif" pitchFamily="34" charset="0"/>
                <a:cs typeface="Microsoft Sans Serif" pitchFamily="34" charset="0"/>
              </a:rPr>
              <a:t>Stores Parts Picking</a:t>
            </a:r>
          </a:p>
          <a:p>
            <a:pPr lvl="1">
              <a:lnSpc>
                <a:spcPct val="90000"/>
              </a:lnSpc>
            </a:pPr>
            <a:r>
              <a:rPr lang="en-US" sz="2400" kern="0">
                <a:latin typeface="Microsoft Sans Serif" pitchFamily="34" charset="0"/>
                <a:cs typeface="Microsoft Sans Serif" pitchFamily="34" charset="0"/>
              </a:rPr>
              <a:t>Material Handling</a:t>
            </a:r>
          </a:p>
          <a:p>
            <a:pPr lvl="1">
              <a:lnSpc>
                <a:spcPct val="90000"/>
              </a:lnSpc>
            </a:pPr>
            <a:r>
              <a:rPr lang="en-US" sz="2400" kern="0">
                <a:latin typeface="Microsoft Sans Serif" pitchFamily="34" charset="0"/>
                <a:cs typeface="Microsoft Sans Serif" pitchFamily="34" charset="0"/>
              </a:rPr>
              <a:t>Label Press Changeovers</a:t>
            </a:r>
          </a:p>
          <a:p>
            <a:pPr lvl="1">
              <a:lnSpc>
                <a:spcPct val="90000"/>
              </a:lnSpc>
            </a:pPr>
            <a:r>
              <a:rPr lang="en-US" sz="2400" kern="0">
                <a:latin typeface="Microsoft Sans Serif" pitchFamily="34" charset="0"/>
                <a:cs typeface="Microsoft Sans Serif" pitchFamily="34" charset="0"/>
              </a:rPr>
              <a:t>Quality Control</a:t>
            </a:r>
          </a:p>
          <a:p>
            <a:pPr lvl="1">
              <a:lnSpc>
                <a:spcPct val="90000"/>
              </a:lnSpc>
            </a:pPr>
            <a:r>
              <a:rPr lang="en-US" sz="2400" kern="0">
                <a:latin typeface="Microsoft Sans Serif" pitchFamily="34" charset="0"/>
                <a:cs typeface="Microsoft Sans Serif" pitchFamily="34" charset="0"/>
              </a:rPr>
              <a:t>Stores Management</a:t>
            </a:r>
          </a:p>
          <a:p>
            <a:pPr lvl="1">
              <a:lnSpc>
                <a:spcPct val="90000"/>
              </a:lnSpc>
            </a:pPr>
            <a:r>
              <a:rPr lang="en-US" sz="2400" kern="0">
                <a:latin typeface="Microsoft Sans Serif" pitchFamily="34" charset="0"/>
                <a:cs typeface="Microsoft Sans Serif" pitchFamily="34" charset="0"/>
              </a:rPr>
              <a:t>Materials Management</a:t>
            </a:r>
          </a:p>
          <a:p>
            <a:pPr lvl="1">
              <a:lnSpc>
                <a:spcPct val="90000"/>
              </a:lnSpc>
            </a:pPr>
            <a:r>
              <a:rPr lang="en-US" sz="2400" kern="0">
                <a:latin typeface="Microsoft Sans Serif" pitchFamily="34" charset="0"/>
                <a:cs typeface="Microsoft Sans Serif" pitchFamily="34" charset="0"/>
              </a:rPr>
              <a:t>MRP Production Order Generation</a:t>
            </a:r>
            <a:endParaRPr lang="en-US" sz="2400" kern="0" dirty="0">
              <a:latin typeface="Microsoft Sans Serif" pitchFamily="34" charset="0"/>
              <a:cs typeface="Microsoft Sans Serif"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16000"/>
            <a:ext cx="12198927" cy="5257800"/>
          </a:xfrm>
        </p:spPr>
        <p:txBody>
          <a:bodyPr/>
          <a:lstStyle/>
          <a:p>
            <a:r>
              <a:rPr lang="en-US" sz="2000" dirty="0">
                <a:ea typeface="Times New Roman"/>
              </a:rPr>
              <a:t>In 1955, Japanese had produced  0.1/9 million cars. 25 years later, they produced just over 11/39 M units. Slipping to second since taking the lead from France in 1904, US  produced  8M. Third (9.5M)  in 2018 after China (25M)  and USA (12M). </a:t>
            </a:r>
          </a:p>
          <a:p>
            <a:r>
              <a:rPr lang="en-US" sz="2000" dirty="0">
                <a:ea typeface="Times New Roman"/>
              </a:rPr>
              <a:t>Japan's rise was fueled by lean-thinking. It is widely accepted that these principles originated in Japan. What is not widely known is that a number of these principles were created in US . </a:t>
            </a:r>
          </a:p>
          <a:p>
            <a:r>
              <a:rPr lang="en-US" sz="2000" dirty="0"/>
              <a:t>Two French manufacturers built the first car in 1890. They saw no future in this business </a:t>
            </a:r>
            <a:r>
              <a:rPr lang="en-US" sz="2000" dirty="0">
                <a:sym typeface="Wingdings" pitchFamily="2" charset="2"/>
              </a:rPr>
              <a:t></a:t>
            </a:r>
            <a:r>
              <a:rPr lang="en-US" sz="2000" dirty="0"/>
              <a:t> granted the right to Armand Peugeot. By 1905, hundreds of enterprises were producing cars in small volumes using craft production techniques </a:t>
            </a:r>
            <a:r>
              <a:rPr lang="en-US" sz="2000" dirty="0">
                <a:sym typeface="Wingdings" pitchFamily="2" charset="2"/>
              </a:rPr>
              <a:t> </a:t>
            </a:r>
            <a:r>
              <a:rPr lang="en-US" sz="2000" dirty="0"/>
              <a:t>no two cars were alike.</a:t>
            </a:r>
          </a:p>
          <a:p>
            <a:r>
              <a:rPr lang="en-US" sz="2000" dirty="0"/>
              <a:t>The title of the first mass producer belonged to Ransom E. </a:t>
            </a:r>
            <a:r>
              <a:rPr lang="en-US" sz="2000" dirty="0" err="1"/>
              <a:t>Olds</a:t>
            </a:r>
            <a:r>
              <a:rPr lang="en-US" sz="2000" dirty="0"/>
              <a:t>.</a:t>
            </a:r>
          </a:p>
          <a:p>
            <a:r>
              <a:rPr lang="en-US" sz="2000" dirty="0"/>
              <a:t>Ford introduced the concepts of flow and throughput velocity. The moving assembly line reduced assembly time from 12 worker-hours to about 1.5 </a:t>
            </a:r>
            <a:r>
              <a:rPr lang="en-US" sz="2000" dirty="0">
                <a:sym typeface="Wingdings" pitchFamily="2" charset="2"/>
              </a:rPr>
              <a:t> </a:t>
            </a:r>
            <a:r>
              <a:rPr lang="en-US" sz="2000" dirty="0"/>
              <a:t>1,000 cars a day in 1914. </a:t>
            </a:r>
          </a:p>
          <a:p>
            <a:r>
              <a:rPr lang="en-US" sz="2000" dirty="0"/>
              <a:t>Ford's goal </a:t>
            </a:r>
            <a:r>
              <a:rPr lang="en-US" sz="2000" dirty="0">
                <a:sym typeface="Wingdings" pitchFamily="2" charset="2"/>
              </a:rPr>
              <a:t> </a:t>
            </a:r>
            <a:r>
              <a:rPr lang="en-US" sz="2000" dirty="0"/>
              <a:t>reduce waste in any form-not just within the factory walls. The flow time was about 81 hours from the mine to the finished car. Price dropped from $1,000 to $260.</a:t>
            </a:r>
          </a:p>
          <a:p>
            <a:r>
              <a:rPr lang="en-US" sz="2000" dirty="0"/>
              <a:t>This happened despite the fact that existing supply chains consisted of independent and inflexible enterprises.</a:t>
            </a:r>
          </a:p>
        </p:txBody>
      </p:sp>
      <p:sp>
        <p:nvSpPr>
          <p:cNvPr id="3" name="Title 2"/>
          <p:cNvSpPr>
            <a:spLocks noGrp="1"/>
          </p:cNvSpPr>
          <p:nvPr>
            <p:ph type="title"/>
          </p:nvPr>
        </p:nvSpPr>
        <p:spPr>
          <a:xfrm>
            <a:off x="0" y="0"/>
            <a:ext cx="12192001" cy="838200"/>
          </a:xfrm>
        </p:spPr>
        <p:txBody>
          <a:bodyPr/>
          <a:lstStyle/>
          <a:p>
            <a:r>
              <a:rPr lang="en-US" dirty="0"/>
              <a:t>Craft Production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009" y="997527"/>
            <a:ext cx="12161982" cy="4987925"/>
          </a:xfrm>
        </p:spPr>
        <p:txBody>
          <a:bodyPr/>
          <a:lstStyle/>
          <a:p>
            <a:r>
              <a:rPr lang="en-US" sz="2000" dirty="0"/>
              <a:t>Not all Henry Ford’s contributions were beneficial. </a:t>
            </a:r>
          </a:p>
          <a:p>
            <a:pPr lvl="1"/>
            <a:r>
              <a:rPr lang="en-US" sz="1800" dirty="0"/>
              <a:t>Managerial style: excessive attention to details </a:t>
            </a:r>
            <a:r>
              <a:rPr lang="en-US" sz="1800" dirty="0">
                <a:sym typeface="Wingdings" pitchFamily="2" charset="2"/>
              </a:rPr>
              <a:t></a:t>
            </a:r>
            <a:r>
              <a:rPr lang="en-US" sz="1800" dirty="0"/>
              <a:t> disregarding important decisions that cost the enterprise thousands of dollars.</a:t>
            </a:r>
          </a:p>
          <a:p>
            <a:pPr lvl="1"/>
            <a:r>
              <a:rPr lang="en-US" sz="1800" dirty="0"/>
              <a:t>Strategy: equated throughput velocity with product uniformity; a standard model with a single color. </a:t>
            </a:r>
          </a:p>
          <a:p>
            <a:r>
              <a:rPr lang="en-US" sz="2000" dirty="0"/>
              <a:t>This managerial style, combined with his strategy, Ford lost market share to GM between the 1920s and WWII.</a:t>
            </a:r>
          </a:p>
          <a:p>
            <a:r>
              <a:rPr lang="en-US" sz="2000" dirty="0"/>
              <a:t>Under the leadership of Alfred P. Sloan, GM was taking advantage of a perceived shift in the buying patterns of the American consumer </a:t>
            </a:r>
            <a:r>
              <a:rPr lang="en-US" sz="2000" dirty="0">
                <a:sym typeface="Wingdings" pitchFamily="2" charset="2"/>
              </a:rPr>
              <a:t> </a:t>
            </a:r>
            <a:r>
              <a:rPr lang="en-US" sz="2000" dirty="0"/>
              <a:t>introducing a new model every year. </a:t>
            </a:r>
          </a:p>
          <a:p>
            <a:r>
              <a:rPr lang="en-US" sz="2000" dirty="0"/>
              <a:t>Ford’s market share; 1921 (55%) </a:t>
            </a:r>
            <a:r>
              <a:rPr lang="en-US" sz="2000" dirty="0">
                <a:sym typeface="Wingdings" pitchFamily="2" charset="2"/>
              </a:rPr>
              <a:t> </a:t>
            </a:r>
            <a:r>
              <a:rPr lang="en-US" sz="2000" dirty="0"/>
              <a:t>1927 (15%).</a:t>
            </a:r>
          </a:p>
          <a:p>
            <a:r>
              <a:rPr lang="en-US" sz="2000" dirty="0"/>
              <a:t>Besides Ford's  many contributions to mass production, he was also the inspiration for many of the concepts and tools used in the Toyota Production System (TPS). However, it was Sloan who ultimately took mass production techniques to new heights.</a:t>
            </a:r>
          </a:p>
          <a:p>
            <a:r>
              <a:rPr lang="en-US" sz="2000" dirty="0"/>
              <a:t>The U.S. industry flourished well into the 1960s. Demand </a:t>
            </a:r>
            <a:r>
              <a:rPr lang="en-US" sz="2000" b="1" dirty="0"/>
              <a:t>&gt;&gt;</a:t>
            </a:r>
            <a:r>
              <a:rPr lang="en-US" sz="2000" dirty="0"/>
              <a:t> Supply in the absence of foreign competition.  A golden era, but a problematic period in a number of ways.</a:t>
            </a:r>
          </a:p>
          <a:p>
            <a:endParaRPr lang="en-US" sz="2000" dirty="0"/>
          </a:p>
        </p:txBody>
      </p:sp>
      <p:sp>
        <p:nvSpPr>
          <p:cNvPr id="3" name="Title 2"/>
          <p:cNvSpPr>
            <a:spLocks noGrp="1"/>
          </p:cNvSpPr>
          <p:nvPr>
            <p:ph type="title"/>
          </p:nvPr>
        </p:nvSpPr>
        <p:spPr>
          <a:xfrm>
            <a:off x="0" y="-18473"/>
            <a:ext cx="12161982" cy="891021"/>
          </a:xfrm>
        </p:spPr>
        <p:txBody>
          <a:bodyPr/>
          <a:lstStyle/>
          <a:p>
            <a:r>
              <a:rPr lang="en-US" dirty="0"/>
              <a:t>Product Differentiation; Variety Dimension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1016000"/>
            <a:ext cx="12192000" cy="5384800"/>
          </a:xfrm>
        </p:spPr>
        <p:txBody>
          <a:bodyPr/>
          <a:lstStyle/>
          <a:p>
            <a:r>
              <a:rPr lang="en-US" sz="2000" dirty="0"/>
              <a:t>Sloan succeeded where Ford did not by devising an organization suitable for a mass production system, putting in place a management system for controlling the multiple-enterprise conglomerate that GM had become. By the time Sloan retired in 1946, GM was the biggest enterprise in the world. </a:t>
            </a:r>
          </a:p>
          <a:p>
            <a:r>
              <a:rPr lang="en-US" sz="2000" dirty="0"/>
              <a:t>It is little wonder that when </a:t>
            </a:r>
            <a:r>
              <a:rPr lang="en-US" sz="2000" i="1" dirty="0"/>
              <a:t>Fortune  </a:t>
            </a:r>
            <a:r>
              <a:rPr lang="en-US" sz="2000" dirty="0"/>
              <a:t>chose the "businessman of the century" in its 1999 issue, Sloan made it to the final four. The winner, however, was Henry Ford.</a:t>
            </a:r>
          </a:p>
          <a:p>
            <a:r>
              <a:rPr lang="en-US" sz="2000" dirty="0"/>
              <a:t>The three decades after World War II were the glory days of the American automobile industry. The economy in Europe was just beginning its long recovery; foreign competition was minimal.</a:t>
            </a:r>
          </a:p>
          <a:p>
            <a:r>
              <a:rPr lang="en-US" sz="2000" dirty="0"/>
              <a:t>The economy was flourishing as the U.S. Government poured money into rebuilding infrastructure. Mass production and vertical integration were key factors for dominance of the "Big Three"  automakers, as well as U.S. manufacturing in general.</a:t>
            </a:r>
          </a:p>
          <a:p>
            <a:r>
              <a:rPr lang="en-US" sz="2000" dirty="0"/>
              <a:t>The three automakers had become a cartel led by GM. Cartels, like their more integrated cousins, monopolies, tend to become ineffective/inefficient because they can afford to be.</a:t>
            </a:r>
          </a:p>
          <a:p>
            <a:r>
              <a:rPr lang="en-US" sz="2000" dirty="0"/>
              <a:t>Innovation took  back seat after the War. The Oldsmobile transmission, introduced in the 40s, was the last major U.S innovation. There was little to distinguish 60s cars from 50s.   </a:t>
            </a:r>
          </a:p>
          <a:p>
            <a:endParaRPr lang="en-US" sz="2000" dirty="0"/>
          </a:p>
        </p:txBody>
      </p:sp>
      <p:sp>
        <p:nvSpPr>
          <p:cNvPr id="3" name="Title 2"/>
          <p:cNvSpPr>
            <a:spLocks noGrp="1"/>
          </p:cNvSpPr>
          <p:nvPr>
            <p:ph type="title"/>
          </p:nvPr>
        </p:nvSpPr>
        <p:spPr>
          <a:xfrm>
            <a:off x="0" y="0"/>
            <a:ext cx="12192000" cy="838200"/>
          </a:xfrm>
        </p:spPr>
        <p:txBody>
          <a:bodyPr/>
          <a:lstStyle/>
          <a:p>
            <a:r>
              <a:rPr lang="en-US" dirty="0"/>
              <a:t>Glory Days; Pouring Money into infrastructure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000" dirty="0"/>
              <a:t>Mass production as </a:t>
            </a:r>
            <a:r>
              <a:rPr lang="en-US" sz="2000" dirty="0">
                <a:sym typeface="Wingdings" pitchFamily="2" charset="2"/>
              </a:rPr>
              <a:t>conceived by </a:t>
            </a:r>
            <a:r>
              <a:rPr lang="en-US" sz="2000" dirty="0"/>
              <a:t>Henry Ford </a:t>
            </a:r>
            <a:r>
              <a:rPr lang="en-US" sz="2000" dirty="0">
                <a:sym typeface="Wingdings" pitchFamily="2" charset="2"/>
              </a:rPr>
              <a:t> </a:t>
            </a:r>
            <a:r>
              <a:rPr lang="en-US" sz="2000" b="1" dirty="0">
                <a:solidFill>
                  <a:srgbClr val="A50023"/>
                </a:solidFill>
              </a:rPr>
              <a:t>deliver products quickly</a:t>
            </a:r>
            <a:r>
              <a:rPr lang="en-US" sz="2000" dirty="0">
                <a:solidFill>
                  <a:srgbClr val="A50023"/>
                </a:solidFill>
              </a:rPr>
              <a:t> </a:t>
            </a:r>
            <a:r>
              <a:rPr lang="en-US" sz="2000" dirty="0"/>
              <a:t>to the customer. It was </a:t>
            </a:r>
            <a:r>
              <a:rPr lang="en-US" sz="2000" b="1" dirty="0"/>
              <a:t>morphed into a batch production</a:t>
            </a:r>
            <a:r>
              <a:rPr lang="en-US" sz="2000" dirty="0"/>
              <a:t> system </a:t>
            </a:r>
            <a:r>
              <a:rPr lang="en-US" sz="2000" dirty="0">
                <a:sym typeface="Wingdings" pitchFamily="2" charset="2"/>
              </a:rPr>
              <a:t> </a:t>
            </a:r>
            <a:r>
              <a:rPr lang="en-US" sz="2000" b="1" dirty="0"/>
              <a:t>economies of scale</a:t>
            </a:r>
            <a:r>
              <a:rPr lang="en-US" sz="2000" dirty="0"/>
              <a:t>. </a:t>
            </a:r>
            <a:r>
              <a:rPr lang="en-US" sz="2000" b="1" dirty="0"/>
              <a:t> Large batches</a:t>
            </a:r>
            <a:r>
              <a:rPr lang="en-US" sz="2000" dirty="0"/>
              <a:t> </a:t>
            </a:r>
            <a:r>
              <a:rPr lang="en-US" sz="2000" dirty="0">
                <a:sym typeface="Wingdings" pitchFamily="2" charset="2"/>
              </a:rPr>
              <a:t> </a:t>
            </a:r>
            <a:r>
              <a:rPr lang="en-US" sz="2000" b="1" dirty="0"/>
              <a:t>large work-in-progress and finished goods (WIP&amp;FG) inventories.</a:t>
            </a:r>
          </a:p>
          <a:p>
            <a:r>
              <a:rPr lang="en-US" sz="2000" dirty="0"/>
              <a:t>With plenty of WIP to buffer any production delays, defects found on the shop floor did not generate a sense of urgency to fix the problem so it did not occur again. Worse, quality problems often escaped unnoticed until after the product was sold. </a:t>
            </a:r>
          </a:p>
          <a:p>
            <a:r>
              <a:rPr lang="en-US" sz="2000" dirty="0"/>
              <a:t>The U.S. auto industry was badly in need of a shake-up. It got it in the 1970s when the oil crisis hit. Gas guzzlers suddenly lost their appeal and soon the world's largest market was clamoring for smaller, fuel-efficient cars. This opened the door for imports from Japan</a:t>
            </a:r>
          </a:p>
          <a:p>
            <a:r>
              <a:rPr lang="en-US" sz="2000" dirty="0"/>
              <a:t>In 60s, Japanese were building compact cars with fuel economy. Low cost by adopting the just-in-time (JIT) production management philosophy and system. JIT owes its conception and evolution to two individuals, Toyoda and  Ohno.</a:t>
            </a:r>
          </a:p>
          <a:p>
            <a:r>
              <a:rPr lang="en-US" sz="2000" dirty="0"/>
              <a:t>Inspired by Henry Ford's book, </a:t>
            </a:r>
            <a:r>
              <a:rPr lang="en-US" sz="2000" i="1" dirty="0"/>
              <a:t>Today and Tomorrow, </a:t>
            </a:r>
            <a:r>
              <a:rPr lang="en-US" sz="2000" dirty="0"/>
              <a:t>Kiichiro Toyoda had formulated as early as 1936 a clear mental picture of the production system he wanted. To produce only what was needed on a given day to initiate a production run only </a:t>
            </a:r>
            <a:r>
              <a:rPr lang="en-US" sz="2000" i="1" dirty="0"/>
              <a:t>when it was needed, </a:t>
            </a:r>
            <a:r>
              <a:rPr lang="en-US" sz="2000" dirty="0"/>
              <a:t>rather than in anticipation of a demand. </a:t>
            </a:r>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The High Cost of Complacency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39800"/>
            <a:ext cx="12268200" cy="5461000"/>
          </a:xfrm>
        </p:spPr>
        <p:txBody>
          <a:bodyPr/>
          <a:lstStyle/>
          <a:p>
            <a:r>
              <a:rPr lang="en-US" sz="2000" dirty="0"/>
              <a:t>Slips were passed around indicating the number of parts to be made or processed that day. This was the origin of the </a:t>
            </a:r>
            <a:r>
              <a:rPr lang="en-US" sz="2000" b="1" dirty="0" err="1">
                <a:solidFill>
                  <a:srgbClr val="A80000"/>
                </a:solidFill>
              </a:rPr>
              <a:t>kan</a:t>
            </a:r>
            <a:r>
              <a:rPr lang="en-US" sz="2000" b="1" dirty="0">
                <a:solidFill>
                  <a:srgbClr val="A80000"/>
                </a:solidFill>
              </a:rPr>
              <a:t>-ban</a:t>
            </a:r>
            <a:r>
              <a:rPr lang="en-US" sz="2000" dirty="0"/>
              <a:t>. Toyoda began convincing suppliers to cooperate with his JIT system. He also changed the traditional layout of the plant so that machine tools were organized in a flow line. </a:t>
            </a:r>
          </a:p>
          <a:p>
            <a:r>
              <a:rPr lang="en-US" sz="2000" dirty="0"/>
              <a:t>In 1950, Kiichiro Toyoda's cousin, </a:t>
            </a:r>
            <a:r>
              <a:rPr lang="en-US" sz="2000" dirty="0" err="1"/>
              <a:t>Eiji</a:t>
            </a:r>
            <a:r>
              <a:rPr lang="en-US" sz="2000" dirty="0"/>
              <a:t> Toyoda, toured Ford Co. An important process he learned about during the trip was the Ford suggestion system. This concept became one of the major building blocks of continuous improvement - </a:t>
            </a:r>
            <a:r>
              <a:rPr lang="en-US" sz="2000" b="1" dirty="0">
                <a:solidFill>
                  <a:srgbClr val="A80000"/>
                </a:solidFill>
              </a:rPr>
              <a:t>Kaizen</a:t>
            </a:r>
            <a:r>
              <a:rPr lang="en-US" sz="2000" i="1" dirty="0"/>
              <a:t>.</a:t>
            </a:r>
          </a:p>
          <a:p>
            <a:r>
              <a:rPr lang="en-US" sz="2000" dirty="0"/>
              <a:t>He sought the help of </a:t>
            </a:r>
            <a:r>
              <a:rPr lang="en-US" sz="2000" dirty="0" err="1"/>
              <a:t>Ohno</a:t>
            </a:r>
            <a:r>
              <a:rPr lang="en-US" sz="2000" dirty="0"/>
              <a:t> to produce cars in small batches more efficiently than the big U.S. enterprises were able to.</a:t>
            </a:r>
          </a:p>
          <a:p>
            <a:r>
              <a:rPr lang="en-US" sz="2000" dirty="0"/>
              <a:t>Ohno has credited Ford’s contributions to Toyota production system (TPS) for a number of elements in the TPS including </a:t>
            </a:r>
            <a:r>
              <a:rPr lang="en-US" sz="2000" b="1" dirty="0">
                <a:solidFill>
                  <a:srgbClr val="A80000"/>
                </a:solidFill>
              </a:rPr>
              <a:t>flow, waste elimination, kaizen and  pull production</a:t>
            </a:r>
            <a:r>
              <a:rPr lang="en-US" sz="2000" dirty="0"/>
              <a:t>. </a:t>
            </a:r>
          </a:p>
          <a:p>
            <a:r>
              <a:rPr lang="en-US" sz="2000" dirty="0" err="1"/>
              <a:t>Ohno’s</a:t>
            </a:r>
            <a:r>
              <a:rPr lang="en-US" sz="2000" dirty="0"/>
              <a:t>  important U.S. discovery was the </a:t>
            </a:r>
            <a:r>
              <a:rPr lang="en-US" sz="2000" b="1" dirty="0">
                <a:solidFill>
                  <a:srgbClr val="A80000"/>
                </a:solidFill>
              </a:rPr>
              <a:t>supermarket</a:t>
            </a:r>
            <a:r>
              <a:rPr lang="en-US" sz="2000" dirty="0"/>
              <a:t>. Japan did not have many self-service stores yet. </a:t>
            </a:r>
            <a:r>
              <a:rPr lang="en-US" sz="2000" dirty="0" err="1"/>
              <a:t>Ohno</a:t>
            </a:r>
            <a:r>
              <a:rPr lang="en-US" sz="2000" dirty="0"/>
              <a:t> set up a pull system </a:t>
            </a:r>
            <a:r>
              <a:rPr lang="en-US" sz="2000" b="1" dirty="0">
                <a:solidFill>
                  <a:srgbClr val="A80000"/>
                </a:solidFill>
              </a:rPr>
              <a:t>where each process is a supermarket for the succeeding process</a:t>
            </a:r>
            <a:r>
              <a:rPr lang="en-US" sz="2000" dirty="0"/>
              <a:t>. </a:t>
            </a:r>
            <a:r>
              <a:rPr lang="en-US" sz="2000" b="1" dirty="0">
                <a:solidFill>
                  <a:srgbClr val="A80000"/>
                </a:solidFill>
              </a:rPr>
              <a:t>Each production line arrayed its diverse output for the following line to choose from. Each process would produce to replenish only the items that the downstream process had used.</a:t>
            </a:r>
          </a:p>
        </p:txBody>
      </p:sp>
      <p:sp>
        <p:nvSpPr>
          <p:cNvPr id="3" name="Title 2"/>
          <p:cNvSpPr>
            <a:spLocks noGrp="1"/>
          </p:cNvSpPr>
          <p:nvPr>
            <p:ph type="title"/>
          </p:nvPr>
        </p:nvSpPr>
        <p:spPr>
          <a:xfrm>
            <a:off x="0" y="6927"/>
            <a:ext cx="12192000" cy="831273"/>
          </a:xfrm>
        </p:spPr>
        <p:txBody>
          <a:bodyPr/>
          <a:lstStyle/>
          <a:p>
            <a:r>
              <a:rPr lang="en-US" dirty="0"/>
              <a:t>Pull System</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02145"/>
            <a:ext cx="12192000" cy="5474855"/>
          </a:xfrm>
        </p:spPr>
        <p:txBody>
          <a:bodyPr/>
          <a:lstStyle/>
          <a:p>
            <a:r>
              <a:rPr lang="en-US" sz="2000" dirty="0"/>
              <a:t>Like Ford, </a:t>
            </a:r>
            <a:r>
              <a:rPr lang="en-US" sz="2000" dirty="0" err="1"/>
              <a:t>Ohno</a:t>
            </a:r>
            <a:r>
              <a:rPr lang="en-US" sz="2000" dirty="0"/>
              <a:t> emphasized waste reduction. Waste is so prevalent that we learn to live around it. He modified Ford's ideas to reflect modern market demands. Ford had offered his customers cars in only one color to reduce changeover times. </a:t>
            </a:r>
          </a:p>
          <a:p>
            <a:r>
              <a:rPr lang="en-US" sz="2000" dirty="0"/>
              <a:t>This apparent inflexibility had become a corporate millstone for U.S. Industry. </a:t>
            </a:r>
          </a:p>
          <a:p>
            <a:r>
              <a:rPr lang="en-US" sz="2000" dirty="0"/>
              <a:t>The Japanese refused to accept changeover times as a constraint. They focused relentlessly on reducing changeover times. They were enabled to provide variety without large lots. The TPS is the antithesis of large-lot production, </a:t>
            </a:r>
            <a:r>
              <a:rPr lang="en-US" sz="2000" b="1" dirty="0">
                <a:solidFill>
                  <a:srgbClr val="A80000"/>
                </a:solidFill>
              </a:rPr>
              <a:t>not </a:t>
            </a:r>
            <a:r>
              <a:rPr lang="en-US" sz="2000" dirty="0"/>
              <a:t>mass production (moving flow). </a:t>
            </a:r>
          </a:p>
          <a:p>
            <a:r>
              <a:rPr lang="en-US" sz="2000" dirty="0"/>
              <a:t>Japanese autos were now highly competitive against the U.S. and other foreign cars, both in quality and cost. </a:t>
            </a:r>
          </a:p>
          <a:p>
            <a:r>
              <a:rPr lang="en-US" sz="2000" dirty="0"/>
              <a:t>In their enthusiasm to catch up with the Japanese in the 80s, the US automakers attempted to implement JIT  too quickly and in a piecemeal fashion.  (1) drastically reduced their inventory of parts, (2) asked suppliers to deliver just when needed.</a:t>
            </a:r>
          </a:p>
          <a:p>
            <a:r>
              <a:rPr lang="en-US" sz="2000" dirty="0"/>
              <a:t>Their own internal processes were not reliable. They were unable to give suppliers clear visibility on their production schedules. </a:t>
            </a:r>
          </a:p>
          <a:p>
            <a:endParaRPr lang="en-US" sz="2000" dirty="0"/>
          </a:p>
        </p:txBody>
      </p:sp>
      <p:sp>
        <p:nvSpPr>
          <p:cNvPr id="3" name="Title 2"/>
          <p:cNvSpPr>
            <a:spLocks noGrp="1"/>
          </p:cNvSpPr>
          <p:nvPr>
            <p:ph type="title"/>
          </p:nvPr>
        </p:nvSpPr>
        <p:spPr>
          <a:xfrm>
            <a:off x="0" y="4618"/>
            <a:ext cx="12192000" cy="833582"/>
          </a:xfrm>
        </p:spPr>
        <p:txBody>
          <a:bodyPr/>
          <a:lstStyle/>
          <a:p>
            <a:r>
              <a:rPr lang="en-US" dirty="0"/>
              <a:t>Set-up Time Reduction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16000"/>
            <a:ext cx="12192000" cy="5384800"/>
          </a:xfrm>
        </p:spPr>
        <p:txBody>
          <a:bodyPr/>
          <a:lstStyle/>
          <a:p>
            <a:r>
              <a:rPr lang="en-US" sz="2000" dirty="0"/>
              <a:t>Left in the dark about when the next delivery request would come, suppliers built up finished goods inventory so as to better respond to requests from the automakers for JIT supplies.</a:t>
            </a:r>
          </a:p>
          <a:p>
            <a:r>
              <a:rPr lang="en-US" sz="2000" dirty="0"/>
              <a:t>The suppliers ended up building the wrong products. </a:t>
            </a:r>
          </a:p>
          <a:p>
            <a:r>
              <a:rPr lang="en-US" sz="2000" dirty="0"/>
              <a:t>JIT philosophy states that components should not be produced before they were needed but they should be made Just In Time.</a:t>
            </a:r>
          </a:p>
          <a:p>
            <a:r>
              <a:rPr lang="en-US" sz="2000" dirty="0"/>
              <a:t>Every step in the supply chain had to work in harmony to produce when a product is needed, not a single moment before. This philosophy never intended to have the supplier maintain a stock of finished goods to supply material just in time.</a:t>
            </a:r>
          </a:p>
          <a:p>
            <a:r>
              <a:rPr lang="en-US" sz="2000" dirty="0"/>
              <a:t>At the same time, relationships with the suppliers were adversarial. No long-term contracts and components were generally sourced from multiple vendors mainly based on price.  </a:t>
            </a:r>
          </a:p>
          <a:p>
            <a:r>
              <a:rPr lang="en-US" sz="2000" dirty="0"/>
              <a:t>Simply adopting tools and techniques piecemeal does not lead to a lasting competitive edge. Without a complete understanding of the core concepts and principles of lean thinking, there is considerable potential for doing more harm than good. </a:t>
            </a:r>
          </a:p>
          <a:p>
            <a:endParaRPr lang="en-US" sz="2000" dirty="0"/>
          </a:p>
          <a:p>
            <a:endParaRPr lang="en-US" sz="2000" dirty="0"/>
          </a:p>
          <a:p>
            <a:endParaRPr lang="en-US" sz="2000" dirty="0"/>
          </a:p>
        </p:txBody>
      </p:sp>
      <p:sp>
        <p:nvSpPr>
          <p:cNvPr id="3" name="Title 2"/>
          <p:cNvSpPr>
            <a:spLocks noGrp="1"/>
          </p:cNvSpPr>
          <p:nvPr>
            <p:ph type="title"/>
          </p:nvPr>
        </p:nvSpPr>
        <p:spPr>
          <a:xfrm>
            <a:off x="0" y="27709"/>
            <a:ext cx="12192000" cy="810491"/>
          </a:xfrm>
        </p:spPr>
        <p:txBody>
          <a:bodyPr/>
          <a:lstStyle/>
          <a:p>
            <a:r>
              <a:rPr lang="en-US" dirty="0"/>
              <a:t>Lessons Learned</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165" y="990600"/>
            <a:ext cx="12192000" cy="4530725"/>
          </a:xfrm>
        </p:spPr>
        <p:txBody>
          <a:bodyPr/>
          <a:lstStyle/>
          <a:p>
            <a:r>
              <a:rPr lang="en-US" sz="2000" dirty="0"/>
              <a:t>For instance, lean emphasizes eliminating waste - any activity that absorbs resources but creates no value. If the enterprise has not fully understood the core concepts of lean, waste-removal activities could lead it down the wrong path.</a:t>
            </a:r>
          </a:p>
          <a:p>
            <a:r>
              <a:rPr lang="en-US" sz="2000" dirty="0"/>
              <a:t>We may think when non-value-adding activities are eliminated, the enterprise will become more efficient through workforce reduction. Nothing could be further from the truth. When lean is viewed as a cost-cutting initiative or an opportunity to reduce the workforce, employees will naturally resist it, leading to eventual migration back to the old way of doing things.</a:t>
            </a:r>
          </a:p>
          <a:p>
            <a:r>
              <a:rPr lang="en-US" sz="2000" dirty="0"/>
              <a:t>On the other hand, if it is made clear that freed-up resources would be productively deployed elsewhere, implementation efforts would have a much better chance of success. Freeing up resources for productive deployment elsewhere is at the very core of lean thinking.</a:t>
            </a:r>
          </a:p>
          <a:p>
            <a:pPr>
              <a:buNone/>
            </a:pPr>
            <a:r>
              <a:rPr lang="en-US" sz="2000" dirty="0"/>
              <a:t> </a:t>
            </a:r>
          </a:p>
          <a:p>
            <a:pPr>
              <a:buNone/>
            </a:pPr>
            <a:endParaRPr lang="en-US" sz="2400" dirty="0"/>
          </a:p>
          <a:p>
            <a:pPr>
              <a:buNone/>
            </a:pPr>
            <a:endParaRPr lang="en-US" sz="2400" dirty="0"/>
          </a:p>
        </p:txBody>
      </p:sp>
      <p:sp>
        <p:nvSpPr>
          <p:cNvPr id="3" name="Title 2"/>
          <p:cNvSpPr>
            <a:spLocks noGrp="1"/>
          </p:cNvSpPr>
          <p:nvPr>
            <p:ph type="title"/>
          </p:nvPr>
        </p:nvSpPr>
        <p:spPr>
          <a:xfrm>
            <a:off x="0" y="1"/>
            <a:ext cx="12192001" cy="838200"/>
          </a:xfrm>
        </p:spPr>
        <p:txBody>
          <a:bodyPr/>
          <a:lstStyle/>
          <a:p>
            <a:r>
              <a:rPr lang="en-US" dirty="0"/>
              <a:t>Lessons Learned</a:t>
            </a:r>
          </a:p>
        </p:txBody>
      </p:sp>
    </p:spTree>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2626</TotalTime>
  <Words>1856</Words>
  <Application>Microsoft Office PowerPoint</Application>
  <PresentationFormat>Widescreen</PresentationFormat>
  <Paragraphs>90</Paragraphs>
  <Slides>11</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11</vt:i4>
      </vt:variant>
    </vt:vector>
  </HeadingPairs>
  <TitlesOfParts>
    <vt:vector size="24" baseType="lpstr">
      <vt:lpstr>Calibri</vt:lpstr>
      <vt:lpstr>Garamond</vt:lpstr>
      <vt:lpstr>Impact</vt:lpstr>
      <vt:lpstr>Lucida Calligraphy</vt:lpstr>
      <vt:lpstr>Microsoft Sans Serif</vt:lpstr>
      <vt:lpstr>MS Reference Sans Serif</vt:lpstr>
      <vt:lpstr>Tahoma</vt:lpstr>
      <vt:lpstr>Verdana</vt:lpstr>
      <vt:lpstr>Wingdings</vt:lpstr>
      <vt:lpstr>Lean Thinking Final.ppt</vt:lpstr>
      <vt:lpstr>1_Lean Thinking Final</vt:lpstr>
      <vt:lpstr>Lean Thinking Final</vt:lpstr>
      <vt:lpstr>2_Lean Thinking Final</vt:lpstr>
      <vt:lpstr>Building Lean Systems Based on the Book- Lean Supply Chain Using the Theory of Constraints M.M. Srinivasan</vt:lpstr>
      <vt:lpstr>Craft Production</vt:lpstr>
      <vt:lpstr>Product Differentiation; Variety Dimension</vt:lpstr>
      <vt:lpstr>Glory Days; Pouring Money into infrastructure  </vt:lpstr>
      <vt:lpstr>The High Cost of Complacency</vt:lpstr>
      <vt:lpstr>Pull System</vt:lpstr>
      <vt:lpstr>Set-up Time Reduction</vt:lpstr>
      <vt:lpstr>Lessons Learned</vt:lpstr>
      <vt:lpstr>Lessons Learned</vt:lpstr>
      <vt:lpstr>The goal of lean thinking</vt:lpstr>
      <vt:lpstr>SEVEN Deadly Sources of Muda</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85</cp:revision>
  <dcterms:created xsi:type="dcterms:W3CDTF">2008-11-22T01:06:20Z</dcterms:created>
  <dcterms:modified xsi:type="dcterms:W3CDTF">2020-09-11T16:11:18Z</dcterms:modified>
</cp:coreProperties>
</file>