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0"/>
  </p:notesMasterIdLst>
  <p:handoutMasterIdLst>
    <p:handoutMasterId r:id="rId31"/>
  </p:handoutMasterIdLst>
  <p:sldIdLst>
    <p:sldId id="256" r:id="rId5"/>
    <p:sldId id="413" r:id="rId6"/>
    <p:sldId id="414" r:id="rId7"/>
    <p:sldId id="415" r:id="rId8"/>
    <p:sldId id="395" r:id="rId9"/>
    <p:sldId id="416" r:id="rId10"/>
    <p:sldId id="306" r:id="rId11"/>
    <p:sldId id="479" r:id="rId12"/>
    <p:sldId id="487" r:id="rId13"/>
    <p:sldId id="480" r:id="rId14"/>
    <p:sldId id="470" r:id="rId15"/>
    <p:sldId id="403" r:id="rId16"/>
    <p:sldId id="406" r:id="rId17"/>
    <p:sldId id="409" r:id="rId18"/>
    <p:sldId id="486" r:id="rId19"/>
    <p:sldId id="469" r:id="rId20"/>
    <p:sldId id="410" r:id="rId21"/>
    <p:sldId id="478" r:id="rId22"/>
    <p:sldId id="488" r:id="rId23"/>
    <p:sldId id="418" r:id="rId24"/>
    <p:sldId id="420" r:id="rId25"/>
    <p:sldId id="421" r:id="rId26"/>
    <p:sldId id="473" r:id="rId27"/>
    <p:sldId id="472" r:id="rId28"/>
    <p:sldId id="474" r:id="rId2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A50023"/>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4660"/>
  </p:normalViewPr>
  <p:slideViewPr>
    <p:cSldViewPr>
      <p:cViewPr varScale="1">
        <p:scale>
          <a:sx n="104" d="100"/>
          <a:sy n="104" d="100"/>
        </p:scale>
        <p:origin x="882" y="1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rgbClr val="002060"/>
                </a:solidFill>
              </a:defRPr>
            </a:lvl1pPr>
            <a:lvl2pPr>
              <a:defRPr sz="2600">
                <a:solidFill>
                  <a:srgbClr val="002060"/>
                </a:solidFill>
              </a:defRPr>
            </a:lvl2pPr>
            <a:lvl3pPr>
              <a:defRPr sz="2400">
                <a:solidFill>
                  <a:srgbClr val="002060"/>
                </a:solidFill>
              </a:defRPr>
            </a:lvl3pPr>
            <a:lvl4pPr>
              <a:defRPr sz="2200">
                <a:solidFill>
                  <a:srgbClr val="002060"/>
                </a:solidFill>
              </a:defRPr>
            </a:lvl4pPr>
            <a:lvl5pPr>
              <a:buClrTx/>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98958"/>
            <a:ext cx="12115800" cy="54161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kern="1200" dirty="0">
                <a:solidFill>
                  <a:srgbClr val="A50023"/>
                </a:solidFill>
                <a:latin typeface="Verdana" pitchFamily="34" charset="0"/>
                <a:ea typeface="ＭＳ Ｐゴシック" charset="-128"/>
                <a:cs typeface="+mn-cs"/>
              </a:rPr>
              <a:t>Ardavan Asef-Vaziri</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A50023"/>
                </a:solidFill>
              </a:rPr>
              <a:t>Lean Thinking:  1- Introduction </a:t>
            </a:r>
          </a:p>
        </p:txBody>
      </p:sp>
      <p:sp>
        <p:nvSpPr>
          <p:cNvPr id="14" name="Rectangle 50"/>
          <p:cNvSpPr>
            <a:spLocks noGrp="1" noChangeArrowheads="1"/>
          </p:cNvSpPr>
          <p:nvPr>
            <p:ph type="title"/>
          </p:nvPr>
        </p:nvSpPr>
        <p:spPr bwMode="gray">
          <a:xfrm>
            <a:off x="0" y="-1"/>
            <a:ext cx="12192000" cy="8556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914399"/>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0078"/>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007D"/>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000">
          <a:solidFill>
            <a:srgbClr val="000078"/>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0078"/>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1- Introduction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Excel_Worksheet.xlsx"/><Relationship Id="rId4" Type="http://schemas.openxmlformats.org/officeDocument/2006/relationships/image" Target="NUL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2.bin"/><Relationship Id="rId10" Type="http://schemas.openxmlformats.org/officeDocument/2006/relationships/image" Target="../media/image11.emf"/><Relationship Id="rId4" Type="http://schemas.openxmlformats.org/officeDocument/2006/relationships/image" Target="../media/image8.wmf"/><Relationship Id="rId9" Type="http://schemas.openxmlformats.org/officeDocument/2006/relationships/package" Target="../embeddings/Microsoft_Excel_Worksheet2.xlsx"/></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3.emf"/><Relationship Id="rId5" Type="http://schemas.openxmlformats.org/officeDocument/2006/relationships/package" Target="../embeddings/Microsoft_Excel_Worksheet4.xlsx"/><Relationship Id="rId4" Type="http://schemas.openxmlformats.org/officeDocument/2006/relationships/image" Target="../media/image12.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15.emf"/><Relationship Id="rId5" Type="http://schemas.openxmlformats.org/officeDocument/2006/relationships/package" Target="../embeddings/Microsoft_Excel_Worksheet6.xlsx"/><Relationship Id="rId4" Type="http://schemas.openxmlformats.org/officeDocument/2006/relationships/image" Target="../media/image14.emf"/></Relationships>
</file>

<file path=ppt/slides/_rels/slide25.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1981200"/>
          </a:xfrm>
        </p:spPr>
        <p:txBody>
          <a:bodyPr/>
          <a:lstStyle/>
          <a:p>
            <a:pPr eaLnBrk="1" hangingPunct="1"/>
            <a:r>
              <a:rPr lang="en-US" dirty="0">
                <a:ea typeface="ＭＳ Ｐゴシック" charset="-128"/>
              </a:rPr>
              <a:t>Building Lean Systems</a:t>
            </a:r>
            <a:br>
              <a:rPr lang="en-US" dirty="0">
                <a:ea typeface="ＭＳ Ｐゴシック" charset="-128"/>
              </a:rPr>
            </a:br>
            <a:r>
              <a:rPr lang="en-US" sz="3200" dirty="0">
                <a:ea typeface="ＭＳ Ｐゴシック" charset="-128"/>
              </a:rPr>
              <a:t>Based on the Book- Lean Supply Chain Using the Theory of Constraints</a:t>
            </a:r>
            <a:br>
              <a:rPr lang="en-US" sz="3200" dirty="0">
                <a:ea typeface="ＭＳ Ｐゴシック" charset="-128"/>
              </a:rPr>
            </a:br>
            <a:r>
              <a:rPr lang="en-US" sz="3200" dirty="0">
                <a:ea typeface="ＭＳ Ｐゴシック" charset="-128"/>
              </a:rPr>
              <a:t>M.M. Srinivasan</a:t>
            </a:r>
          </a:p>
        </p:txBody>
      </p:sp>
      <p:pic>
        <p:nvPicPr>
          <p:cNvPr id="3" name="Picture 3" descr="pe02002_"/>
          <p:cNvPicPr>
            <a:picLocks noChangeAspect="1" noChangeArrowheads="1"/>
          </p:cNvPicPr>
          <p:nvPr/>
        </p:nvPicPr>
        <p:blipFill>
          <a:blip r:embed="rId2"/>
          <a:srcRect/>
          <a:stretch>
            <a:fillRect/>
          </a:stretch>
        </p:blipFill>
        <p:spPr bwMode="auto">
          <a:xfrm>
            <a:off x="4953000" y="2383270"/>
            <a:ext cx="2416175" cy="2419350"/>
          </a:xfrm>
          <a:prstGeom prst="rect">
            <a:avLst/>
          </a:prstGeom>
          <a:noFill/>
        </p:spPr>
      </p:pic>
      <p:sp>
        <p:nvSpPr>
          <p:cNvPr id="4" name="Content Placeholder 5"/>
          <p:cNvSpPr>
            <a:spLocks noGrp="1"/>
          </p:cNvSpPr>
          <p:nvPr>
            <p:ph sz="half" idx="2"/>
          </p:nvPr>
        </p:nvSpPr>
        <p:spPr>
          <a:xfrm>
            <a:off x="0" y="5329382"/>
            <a:ext cx="12192000" cy="1524000"/>
          </a:xfrm>
        </p:spPr>
        <p:txBody>
          <a:bodyPr/>
          <a:lstStyle/>
          <a:p>
            <a:r>
              <a:rPr lang="en-US" i="1" dirty="0"/>
              <a:t>Nothing focuses the mind better than the constant sight of a competitor who wants to wipe you off the map. </a:t>
            </a:r>
            <a:endParaRPr lang="en-US" dirty="0"/>
          </a:p>
          <a:p>
            <a:r>
              <a:rPr lang="en-US" b="1" dirty="0"/>
              <a:t>Wayne Calloway</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8" y="990600"/>
            <a:ext cx="12191999" cy="5410200"/>
          </a:xfrm>
        </p:spPr>
        <p:txBody>
          <a:bodyPr/>
          <a:lstStyle/>
          <a:p>
            <a:r>
              <a:rPr lang="en-US" sz="2400" dirty="0"/>
              <a:t>As attempts are made to reduce inventory levels, other major elements that should be in place are</a:t>
            </a:r>
          </a:p>
          <a:p>
            <a:pPr lvl="1"/>
            <a:r>
              <a:rPr lang="en-US" sz="2200" dirty="0"/>
              <a:t>Reliable Processes</a:t>
            </a:r>
          </a:p>
          <a:p>
            <a:pPr lvl="1"/>
            <a:r>
              <a:rPr lang="en-US" sz="2200" dirty="0"/>
              <a:t>Preventive Maintenance Systems</a:t>
            </a:r>
          </a:p>
          <a:p>
            <a:pPr lvl="1"/>
            <a:r>
              <a:rPr lang="en-US" sz="2200" dirty="0"/>
              <a:t>Cross-trained Workers</a:t>
            </a:r>
          </a:p>
          <a:p>
            <a:pPr lvl="1"/>
            <a:r>
              <a:rPr lang="en-US" sz="2200" dirty="0"/>
              <a:t>Setup Reduction Programs</a:t>
            </a:r>
          </a:p>
          <a:p>
            <a:pPr lvl="1"/>
            <a:r>
              <a:rPr lang="en-US" sz="2200" dirty="0"/>
              <a:t>Reliable Suppliers. </a:t>
            </a:r>
          </a:p>
          <a:p>
            <a:pPr lvl="1"/>
            <a:r>
              <a:rPr lang="en-US" sz="2200" dirty="0"/>
              <a:t>Partnership With Supplies, Production (Operation) Schedule Visibility</a:t>
            </a:r>
          </a:p>
          <a:p>
            <a:r>
              <a:rPr lang="en-US" sz="2400" dirty="0"/>
              <a:t>If these are not already present in a factory, putting them in place takes time-it cannot happen overnight. The Japanese spent bout 20 years perfecting the system before the US automakers observed TPS.</a:t>
            </a:r>
            <a:br>
              <a:rPr lang="en-US" sz="2400" dirty="0"/>
            </a:br>
            <a:endParaRPr lang="en-US" sz="2400" dirty="0"/>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4987925"/>
          </a:xfrm>
        </p:spPr>
        <p:txBody>
          <a:bodyPr/>
          <a:lstStyle/>
          <a:p>
            <a:pPr lvl="0"/>
            <a:r>
              <a:rPr lang="en-US" dirty="0"/>
              <a:t>For the boat to move faster, all the oars should be in the water at the same time. </a:t>
            </a:r>
          </a:p>
          <a:p>
            <a:pPr lvl="1"/>
            <a:r>
              <a:rPr lang="en-US" dirty="0"/>
              <a:t>Balance the  flow across the supply chain</a:t>
            </a:r>
          </a:p>
          <a:p>
            <a:pPr lvl="1"/>
            <a:r>
              <a:rPr lang="en-US" dirty="0"/>
              <a:t>Have all processes working at the same rate</a:t>
            </a:r>
          </a:p>
          <a:p>
            <a:r>
              <a:rPr lang="en-US" dirty="0"/>
              <a:t>Having some resources working faster than others  will pile up inventory. Making sure all resources respond to pull signals ensures a smooth flow of products across the enterprise, or the supply chain. </a:t>
            </a:r>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1999"/>
          </a:xfrm>
        </p:spPr>
        <p:txBody>
          <a:bodyPr/>
          <a:lstStyle/>
          <a:p>
            <a:r>
              <a:rPr lang="en-US" dirty="0"/>
              <a:t>The important lean thinking  tools to promote flow</a:t>
            </a:r>
            <a:endParaRPr lang="en-US" dirty="0">
              <a:ea typeface="ＭＳ Ｐゴシック" charset="-128"/>
            </a:endParaRPr>
          </a:p>
        </p:txBody>
      </p:sp>
      <p:sp>
        <p:nvSpPr>
          <p:cNvPr id="16387" name="Rectangle 3"/>
          <p:cNvSpPr>
            <a:spLocks noGrp="1" noChangeArrowheads="1"/>
          </p:cNvSpPr>
          <p:nvPr>
            <p:ph type="body" idx="1"/>
          </p:nvPr>
        </p:nvSpPr>
        <p:spPr>
          <a:xfrm>
            <a:off x="0" y="990600"/>
            <a:ext cx="12192000" cy="5105400"/>
          </a:xfrm>
        </p:spPr>
        <p:txBody>
          <a:bodyPr/>
          <a:lstStyle/>
          <a:p>
            <a:pPr eaLnBrk="1" hangingPunct="1">
              <a:lnSpc>
                <a:spcPct val="90000"/>
              </a:lnSpc>
            </a:pPr>
            <a:r>
              <a:rPr lang="en-US" sz="2400" dirty="0">
                <a:ea typeface="ＭＳ Ｐゴシック" charset="-128"/>
              </a:rPr>
              <a:t>5s</a:t>
            </a:r>
          </a:p>
          <a:p>
            <a:pPr>
              <a:lnSpc>
                <a:spcPct val="90000"/>
              </a:lnSpc>
            </a:pPr>
            <a:r>
              <a:rPr lang="en-US" sz="2400" dirty="0"/>
              <a:t>Flow Chart the Process</a:t>
            </a:r>
          </a:p>
          <a:p>
            <a:pPr>
              <a:lnSpc>
                <a:spcPct val="90000"/>
              </a:lnSpc>
            </a:pPr>
            <a:r>
              <a:rPr lang="en-US" sz="2400" dirty="0"/>
              <a:t>Value-Added and Non-Value Added Activities</a:t>
            </a:r>
          </a:p>
          <a:p>
            <a:pPr eaLnBrk="1" hangingPunct="1">
              <a:lnSpc>
                <a:spcPct val="80000"/>
              </a:lnSpc>
            </a:pPr>
            <a:r>
              <a:rPr lang="en-US" sz="2400" dirty="0">
                <a:ea typeface="ＭＳ Ｐゴシック" charset="-128"/>
              </a:rPr>
              <a:t>Takt Time</a:t>
            </a:r>
          </a:p>
          <a:p>
            <a:pPr eaLnBrk="1" hangingPunct="1">
              <a:lnSpc>
                <a:spcPct val="80000"/>
              </a:lnSpc>
            </a:pPr>
            <a:r>
              <a:rPr lang="en-US" sz="2400" dirty="0">
                <a:ea typeface="ＭＳ Ｐゴシック" charset="-128"/>
              </a:rPr>
              <a:t>Average Labor Content- Minimum Required Manpower</a:t>
            </a:r>
          </a:p>
          <a:p>
            <a:pPr eaLnBrk="1" hangingPunct="1">
              <a:lnSpc>
                <a:spcPct val="80000"/>
              </a:lnSpc>
            </a:pPr>
            <a:r>
              <a:rPr lang="en-US" sz="2400" dirty="0">
                <a:ea typeface="ＭＳ Ｐゴシック" charset="-128"/>
              </a:rPr>
              <a:t>Mixed Model Scheduling</a:t>
            </a:r>
          </a:p>
          <a:p>
            <a:pPr eaLnBrk="1" hangingPunct="1">
              <a:lnSpc>
                <a:spcPct val="90000"/>
              </a:lnSpc>
            </a:pPr>
            <a:r>
              <a:rPr lang="en-US" sz="2400" dirty="0">
                <a:ea typeface="ＭＳ Ｐゴシック" charset="-128"/>
              </a:rPr>
              <a:t>One Piece Flow</a:t>
            </a:r>
          </a:p>
          <a:p>
            <a:pPr eaLnBrk="1" hangingPunct="1">
              <a:lnSpc>
                <a:spcPct val="90000"/>
              </a:lnSpc>
            </a:pPr>
            <a:r>
              <a:rPr lang="en-US" sz="2400" dirty="0">
                <a:ea typeface="ＭＳ Ｐゴシック" charset="-128"/>
              </a:rPr>
              <a:t>Cellular Layout</a:t>
            </a:r>
          </a:p>
          <a:p>
            <a:pPr eaLnBrk="1" hangingPunct="1">
              <a:lnSpc>
                <a:spcPct val="90000"/>
              </a:lnSpc>
            </a:pPr>
            <a:r>
              <a:rPr lang="en-US" sz="2400" dirty="0">
                <a:ea typeface="ＭＳ Ｐゴシック" charset="-128"/>
              </a:rPr>
              <a:t>Standard Work</a:t>
            </a:r>
          </a:p>
          <a:p>
            <a:pPr>
              <a:lnSpc>
                <a:spcPct val="90000"/>
              </a:lnSpc>
            </a:pPr>
            <a:r>
              <a:rPr lang="en-US" sz="2400" dirty="0">
                <a:ea typeface="ＭＳ Ｐゴシック" charset="-128"/>
              </a:rPr>
              <a:t>Pull Replenishment</a:t>
            </a:r>
            <a:r>
              <a:rPr lang="en-US" sz="2400" dirty="0"/>
              <a:t>: Placing a Cap on WIP</a:t>
            </a:r>
          </a:p>
          <a:p>
            <a:pPr eaLnBrk="1" hangingPunct="1">
              <a:lnSpc>
                <a:spcPct val="90000"/>
              </a:lnSpc>
            </a:pPr>
            <a:r>
              <a:rPr lang="en-US" sz="2400" dirty="0">
                <a:ea typeface="ＭＳ Ｐゴシック" charset="-128"/>
              </a:rPr>
              <a:t>Point-of-Use Material Storage</a:t>
            </a:r>
          </a:p>
          <a:p>
            <a:pPr eaLnBrk="1" hangingPunct="1">
              <a:lnSpc>
                <a:spcPct val="90000"/>
              </a:lnSpc>
            </a:pPr>
            <a:r>
              <a:rPr lang="en-US" sz="2400" dirty="0">
                <a:ea typeface="ＭＳ Ｐゴシック" charset="-128"/>
              </a:rPr>
              <a:t>Mistake Proofing and Method Sheets</a:t>
            </a:r>
          </a:p>
          <a:p>
            <a:pPr eaLnBrk="1" hangingPunct="1">
              <a:lnSpc>
                <a:spcPct val="90000"/>
              </a:lnSpc>
            </a:pPr>
            <a:r>
              <a:rPr lang="en-US" sz="2400" dirty="0">
                <a:ea typeface="ＭＳ Ｐゴシック" charset="-128"/>
              </a:rPr>
              <a:t>Continuous Improvement and the Pursuit of Perfection</a:t>
            </a:r>
          </a:p>
          <a:p>
            <a:pPr eaLnBrk="1" hangingPunct="1">
              <a:lnSpc>
                <a:spcPct val="80000"/>
              </a:lnSpc>
            </a:pPr>
            <a:endParaRPr lang="en-US" sz="2400" dirty="0">
              <a:ea typeface="ＭＳ Ｐゴシック" charset="-128"/>
            </a:endParaRPr>
          </a:p>
          <a:p>
            <a:pPr eaLnBrk="1" hangingPunct="1">
              <a:lnSpc>
                <a:spcPct val="90000"/>
              </a:lnSpc>
            </a:pPr>
            <a:endParaRPr lang="en-US" sz="2400" dirty="0">
              <a:ea typeface="ＭＳ Ｐゴシック"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280" y="0"/>
            <a:ext cx="12184719" cy="762000"/>
          </a:xfrm>
        </p:spPr>
        <p:txBody>
          <a:bodyPr/>
          <a:lstStyle/>
          <a:p>
            <a:r>
              <a:rPr lang="en-US" dirty="0">
                <a:ea typeface="ＭＳ Ｐゴシック" charset="-128"/>
              </a:rPr>
              <a:t>5S: A systematic process for organizing the workplace</a:t>
            </a:r>
            <a:endParaRPr lang="en-US" b="1" dirty="0">
              <a:ea typeface="ＭＳ Ｐゴシック" charset="-128"/>
            </a:endParaRPr>
          </a:p>
        </p:txBody>
      </p:sp>
      <p:graphicFrame>
        <p:nvGraphicFramePr>
          <p:cNvPr id="9269" name="Group 53"/>
          <p:cNvGraphicFramePr>
            <a:graphicFrameLocks noGrp="1"/>
          </p:cNvGraphicFramePr>
          <p:nvPr>
            <p:ph sz="half" idx="2"/>
          </p:nvPr>
        </p:nvGraphicFramePr>
        <p:xfrm>
          <a:off x="152400" y="990600"/>
          <a:ext cx="11887200" cy="5217917"/>
        </p:xfrm>
        <a:graphic>
          <a:graphicData uri="http://schemas.openxmlformats.org/drawingml/2006/table">
            <a:tbl>
              <a:tblPr/>
              <a:tblGrid>
                <a:gridCol w="1338294">
                  <a:extLst>
                    <a:ext uri="{9D8B030D-6E8A-4147-A177-3AD203B41FA5}">
                      <a16:colId xmlns:a16="http://schemas.microsoft.com/office/drawing/2014/main" val="20000"/>
                    </a:ext>
                  </a:extLst>
                </a:gridCol>
                <a:gridCol w="1938306">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7010400">
                  <a:extLst>
                    <a:ext uri="{9D8B030D-6E8A-4147-A177-3AD203B41FA5}">
                      <a16:colId xmlns:a16="http://schemas.microsoft.com/office/drawing/2014/main" val="20003"/>
                    </a:ext>
                  </a:extLst>
                </a:gridCol>
              </a:tblGrid>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Japanese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Definition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English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Example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eiri</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Tidiness. Throw Away Rubbish.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Sorting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Items are  classified as Necessary, Unnecessary (disposed of immediately), Red tag (auctioned for anyone to claim as necessary). No claim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sym typeface="Wingdings" pitchFamily="2" charset="2"/>
                        </a:rPr>
                        <a:t> d</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iscarded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eiton</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Organization. Retrieve in 30-seconds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Storing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Arrange items in order so that they can be picked up easily. Visual information about what &amp; how much should be stored in a spot. Tools are hung on boards, with a silhouette (shadow box) of the tool painted. Drawers have Styrofoam cutouts of the items to be stored.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a:ln>
                            <a:noFill/>
                          </a:ln>
                          <a:solidFill>
                            <a:srgbClr val="002060"/>
                          </a:solidFill>
                          <a:effectLst/>
                          <a:latin typeface="Book Antiqua" panose="02040602050305030304" pitchFamily="18" charset="0"/>
                          <a:ea typeface="ＭＳ Ｐゴシック" charset="-128"/>
                        </a:rPr>
                        <a:t>eiso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Cleanliness.</a:t>
                      </a:r>
                      <a:r>
                        <a:rPr lang="en-US" sz="1600" dirty="0"/>
                        <a:t>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keeping the area clean, and  organized.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Sanitizing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Individual Responsibility</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 Not just sweeping the floor and cleaning up leaks and spills. Checks for malfunctioning machinery or loose parts on machines. If machines are kept clean, oil leaks will be discovered before a equipment failure. If aisles are clean, accidents are minimized,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3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eiketsu</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Neatness.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Standardizing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Standards by which personnel must measure and maintain personal and environmental "cleanliness." What the normal condition should be. How an abnormal condition should be corrected. Visual management; by color-coding and standardization of colors for easier identification of problems. Personnel are trained to detect such problems using one or more of their five senses and to correct them immediately.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027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hitsuke</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Discipline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Sustaining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Do 5S Activities Daily and continually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lick To Preview"/>
          <p:cNvPicPr>
            <a:picLocks noChangeAspect="1" noChangeArrowheads="1"/>
          </p:cNvPicPr>
          <p:nvPr/>
        </p:nvPicPr>
        <p:blipFill>
          <a:blip r:embed="rId3"/>
          <a:srcRect/>
          <a:stretch>
            <a:fillRect/>
          </a:stretch>
        </p:blipFill>
        <p:spPr bwMode="auto">
          <a:xfrm>
            <a:off x="10896600" y="1219200"/>
            <a:ext cx="1066800" cy="1066800"/>
          </a:xfrm>
          <a:prstGeom prst="rect">
            <a:avLst/>
          </a:prstGeom>
          <a:noFill/>
        </p:spPr>
      </p:pic>
      <p:sp>
        <p:nvSpPr>
          <p:cNvPr id="2" name="Content Placeholder 1"/>
          <p:cNvSpPr>
            <a:spLocks noGrp="1"/>
          </p:cNvSpPr>
          <p:nvPr>
            <p:ph idx="1"/>
          </p:nvPr>
        </p:nvSpPr>
        <p:spPr>
          <a:xfrm>
            <a:off x="76200" y="914400"/>
            <a:ext cx="12115800" cy="5562600"/>
          </a:xfrm>
        </p:spPr>
        <p:txBody>
          <a:bodyPr/>
          <a:lstStyle/>
          <a:p>
            <a:pPr marL="228600" indent="-228600">
              <a:lnSpc>
                <a:spcPct val="90000"/>
              </a:lnSpc>
              <a:spcBef>
                <a:spcPct val="50000"/>
              </a:spcBef>
              <a:defRPr/>
            </a:pPr>
            <a:r>
              <a:rPr lang="en-US" sz="2400" dirty="0"/>
              <a:t>Value added;  An activity that adds value to the product in the eyes of the customer. Non-Value added: any thing else. </a:t>
            </a:r>
          </a:p>
          <a:p>
            <a:pPr marL="228600" indent="-228600">
              <a:lnSpc>
                <a:spcPct val="90000"/>
              </a:lnSpc>
              <a:spcBef>
                <a:spcPct val="50000"/>
              </a:spcBef>
              <a:defRPr/>
            </a:pPr>
            <a:r>
              <a:rPr lang="en-US" sz="2400" dirty="0"/>
              <a:t>Identifying and reducing NVA activities is key to streamlining a process.</a:t>
            </a:r>
          </a:p>
          <a:p>
            <a:r>
              <a:rPr lang="en-US" sz="2400" dirty="0"/>
              <a:t>The Value added ratio.  Total VA time divided by the total process time. While the it depends on the industry, a ratio of 10% is suggested. It is 1.8% in the next flow chart. It indicates the amount of waste and opportunities for lean efforts to remove waste. </a:t>
            </a:r>
          </a:p>
          <a:p>
            <a:r>
              <a:rPr lang="en-US" sz="2400" dirty="0"/>
              <a:t>Process flow chart </a:t>
            </a:r>
            <a:r>
              <a:rPr lang="en-US" sz="2400" dirty="0">
                <a:sym typeface="Wingdings" pitchFamily="2" charset="2"/>
              </a:rPr>
              <a:t> </a:t>
            </a:r>
            <a:r>
              <a:rPr lang="en-US" sz="2400" dirty="0"/>
              <a:t>captures the </a:t>
            </a:r>
            <a:r>
              <a:rPr lang="en-US" sz="2400" b="1" dirty="0"/>
              <a:t>logical</a:t>
            </a:r>
            <a:r>
              <a:rPr lang="en-US" sz="2400" dirty="0"/>
              <a:t> sequence of activities </a:t>
            </a:r>
            <a:r>
              <a:rPr lang="en-US" sz="2400" dirty="0">
                <a:sym typeface="Wingdings" pitchFamily="2" charset="2"/>
              </a:rPr>
              <a:t> to</a:t>
            </a:r>
            <a:r>
              <a:rPr lang="en-US" sz="2400" dirty="0"/>
              <a:t> eliminate NVA activities. </a:t>
            </a:r>
          </a:p>
          <a:p>
            <a:r>
              <a:rPr lang="en-US" sz="2400" dirty="0"/>
              <a:t>Spaghetti diagram </a:t>
            </a:r>
            <a:r>
              <a:rPr lang="en-US" sz="2400" dirty="0">
                <a:sym typeface="Wingdings" pitchFamily="2" charset="2"/>
              </a:rPr>
              <a:t> </a:t>
            </a:r>
            <a:r>
              <a:rPr lang="en-US" sz="2400" dirty="0"/>
              <a:t>depicts the </a:t>
            </a:r>
            <a:r>
              <a:rPr lang="en-US" sz="2400" b="1" dirty="0"/>
              <a:t>physical</a:t>
            </a:r>
            <a:r>
              <a:rPr lang="en-US" sz="2400" dirty="0"/>
              <a:t> movement of products </a:t>
            </a:r>
            <a:r>
              <a:rPr lang="en-US" sz="2400" dirty="0">
                <a:sym typeface="Wingdings" pitchFamily="2" charset="2"/>
              </a:rPr>
              <a:t> </a:t>
            </a:r>
            <a:r>
              <a:rPr lang="en-US" sz="2400" dirty="0"/>
              <a:t>the extent of travel, and  back-tracking. To come out with a better layout. </a:t>
            </a:r>
          </a:p>
          <a:p>
            <a:r>
              <a:rPr lang="en-US" sz="2400" dirty="0"/>
              <a:t>The process flow chart should be drawn after 5S. If before, lack of attention to simple housekeeping activities may obfuscate some of the NVA activities. For instance, the operators could be taking more time to change tooling simply because they cannot find the tools, and that may be reflected in the time standards set for tool changeover.</a:t>
            </a:r>
          </a:p>
        </p:txBody>
      </p:sp>
      <p:sp>
        <p:nvSpPr>
          <p:cNvPr id="3" name="Title 2"/>
          <p:cNvSpPr>
            <a:spLocks noGrp="1"/>
          </p:cNvSpPr>
          <p:nvPr>
            <p:ph type="title"/>
          </p:nvPr>
        </p:nvSpPr>
        <p:spPr>
          <a:xfrm>
            <a:off x="0" y="0"/>
            <a:ext cx="12192000" cy="761999"/>
          </a:xfrm>
        </p:spPr>
        <p:txBody>
          <a:bodyPr/>
          <a:lstStyle/>
          <a:p>
            <a:r>
              <a:rPr lang="en-US" dirty="0"/>
              <a:t>Identify Value &amp; Non-Value Added Activities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Process Flow Chart and Spaghetti Diagram</a:t>
            </a:r>
          </a:p>
        </p:txBody>
      </p:sp>
      <p:pic>
        <p:nvPicPr>
          <p:cNvPr id="4" name="Picture 3" descr="Picture1.png"/>
          <p:cNvPicPr>
            <a:picLocks noChangeAspect="1"/>
          </p:cNvPicPr>
          <p:nvPr/>
        </p:nvPicPr>
        <p:blipFill>
          <a:blip r:embed="rId3"/>
          <a:stretch>
            <a:fillRect/>
          </a:stretch>
        </p:blipFill>
        <p:spPr>
          <a:xfrm>
            <a:off x="0" y="990600"/>
            <a:ext cx="6518592" cy="3657600"/>
          </a:xfrm>
          <a:prstGeom prst="rect">
            <a:avLst/>
          </a:prstGeom>
        </p:spPr>
      </p:pic>
      <p:pic>
        <p:nvPicPr>
          <p:cNvPr id="5" name="Picture 4" descr="Picture2.png"/>
          <p:cNvPicPr>
            <a:picLocks noChangeAspect="1"/>
          </p:cNvPicPr>
          <p:nvPr/>
        </p:nvPicPr>
        <p:blipFill>
          <a:blip r:embed="rId4"/>
          <a:stretch>
            <a:fillRect/>
          </a:stretch>
        </p:blipFill>
        <p:spPr>
          <a:xfrm>
            <a:off x="6553201" y="3810000"/>
            <a:ext cx="5530854" cy="2584267"/>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898" y="914401"/>
            <a:ext cx="12067902" cy="1523999"/>
          </a:xfrm>
        </p:spPr>
        <p:txBody>
          <a:bodyPr/>
          <a:lstStyle/>
          <a:p>
            <a:r>
              <a:rPr lang="en-US" sz="2400" dirty="0"/>
              <a:t>German engineers helped Japan build aircrafts in 30s. Takt is a German word for a musical meter. Customer demand dictated the pace of operations on the shop-floor.</a:t>
            </a:r>
          </a:p>
          <a:p>
            <a:r>
              <a:rPr lang="en-US" sz="2400" dirty="0">
                <a:ea typeface="ＭＳ Ｐゴシック" charset="-128"/>
              </a:rPr>
              <a:t>Takt Time links the  customer demand </a:t>
            </a:r>
            <a:r>
              <a:rPr lang="en-US" dirty="0">
                <a:ea typeface="ＭＳ Ｐゴシック" charset="-128"/>
              </a:rPr>
              <a:t>(external) </a:t>
            </a:r>
            <a:r>
              <a:rPr lang="en-US" sz="2400" dirty="0">
                <a:ea typeface="ＭＳ Ｐゴシック" charset="-128"/>
              </a:rPr>
              <a:t>to production resources </a:t>
            </a:r>
            <a:r>
              <a:rPr lang="en-US" dirty="0">
                <a:ea typeface="ＭＳ Ｐゴシック" charset="-128"/>
              </a:rPr>
              <a:t>(internal) </a:t>
            </a:r>
            <a:r>
              <a:rPr lang="en-US" sz="2400" dirty="0">
                <a:ea typeface="ＭＳ Ｐゴシック" charset="-128"/>
              </a:rPr>
              <a:t>.</a:t>
            </a:r>
          </a:p>
          <a:p>
            <a:endParaRPr lang="en-US" sz="2400" dirty="0"/>
          </a:p>
          <a:p>
            <a:endParaRPr lang="en-US" dirty="0"/>
          </a:p>
          <a:p>
            <a:pPr>
              <a:buNone/>
            </a:pPr>
            <a:endParaRPr lang="en-US" dirty="0"/>
          </a:p>
        </p:txBody>
      </p:sp>
      <p:sp>
        <p:nvSpPr>
          <p:cNvPr id="3" name="Title 2"/>
          <p:cNvSpPr>
            <a:spLocks noGrp="1"/>
          </p:cNvSpPr>
          <p:nvPr>
            <p:ph type="title"/>
          </p:nvPr>
        </p:nvSpPr>
        <p:spPr/>
        <p:txBody>
          <a:bodyPr/>
          <a:lstStyle/>
          <a:p>
            <a:r>
              <a:rPr lang="en-US" dirty="0"/>
              <a:t>Origin of </a:t>
            </a:r>
            <a:r>
              <a:rPr lang="en-US" dirty="0" err="1"/>
              <a:t>Takt</a:t>
            </a:r>
            <a:r>
              <a:rPr lang="en-US" dirty="0"/>
              <a:t> Time</a:t>
            </a:r>
          </a:p>
        </p:txBody>
      </p:sp>
      <mc:AlternateContent xmlns:mc="http://schemas.openxmlformats.org/markup-compatibility/2006" xmlns:a14="http://schemas.microsoft.com/office/drawing/2010/main">
        <mc:Choice Requires="a14">
          <p:sp>
            <p:nvSpPr>
              <p:cNvPr id="157697" name="Object 1"/>
              <p:cNvSpPr txBox="1"/>
              <p:nvPr/>
            </p:nvSpPr>
            <p:spPr bwMode="auto">
              <a:xfrm>
                <a:off x="457200" y="3130731"/>
                <a:ext cx="3962400" cy="76200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m:rPr>
                          <m:nor/>
                        </m:rPr>
                        <a:rPr lang="en-US" b="1" i="0" smtClean="0">
                          <a:solidFill>
                            <a:srgbClr val="C00000"/>
                          </a:solidFill>
                          <a:latin typeface="Cambria Math" panose="02040503050406030204" pitchFamily="18" charset="0"/>
                        </a:rPr>
                        <m:t>Takt</m:t>
                      </m:r>
                      <m:r>
                        <m:rPr>
                          <m:nor/>
                        </m:rPr>
                        <a:rPr lang="en-US" b="1" i="0" smtClean="0">
                          <a:solidFill>
                            <a:srgbClr val="C00000"/>
                          </a:solidFill>
                          <a:latin typeface="Cambria Math" panose="02040503050406030204" pitchFamily="18" charset="0"/>
                        </a:rPr>
                        <m:t> </m:t>
                      </m:r>
                      <m:r>
                        <m:rPr>
                          <m:nor/>
                        </m:rPr>
                        <a:rPr lang="en-US" b="1" i="0" smtClean="0">
                          <a:solidFill>
                            <a:srgbClr val="C00000"/>
                          </a:solidFill>
                          <a:latin typeface="Cambria Math" panose="02040503050406030204" pitchFamily="18" charset="0"/>
                        </a:rPr>
                        <m:t>Time</m:t>
                      </m:r>
                      <m:r>
                        <a:rPr lang="en-US" b="1" i="1">
                          <a:solidFill>
                            <a:srgbClr val="C00000"/>
                          </a:solidFill>
                          <a:latin typeface="Cambria Math" panose="02040503050406030204" pitchFamily="18" charset="0"/>
                        </a:rPr>
                        <m:t>=</m:t>
                      </m:r>
                      <m:f>
                        <m:fPr>
                          <m:ctrlPr>
                            <a:rPr lang="en-US" b="1" i="1">
                              <a:solidFill>
                                <a:srgbClr val="C00000"/>
                              </a:solidFill>
                              <a:latin typeface="Cambria Math" panose="02040503050406030204" pitchFamily="18" charset="0"/>
                            </a:rPr>
                          </m:ctrlPr>
                        </m:fPr>
                        <m:num>
                          <m:r>
                            <m:rPr>
                              <m:nor/>
                            </m:rPr>
                            <a:rPr lang="en-US" b="1" i="0">
                              <a:solidFill>
                                <a:srgbClr val="C00000"/>
                              </a:solidFill>
                              <a:latin typeface="Cambria Math" panose="02040503050406030204" pitchFamily="18" charset="0"/>
                            </a:rPr>
                            <m:t>Available</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Time</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Period</m:t>
                          </m:r>
                        </m:num>
                        <m:den>
                          <m:r>
                            <m:rPr>
                              <m:nor/>
                            </m:rPr>
                            <a:rPr lang="en-US" b="1" i="0">
                              <a:solidFill>
                                <a:srgbClr val="C00000"/>
                              </a:solidFill>
                              <a:latin typeface="Cambria Math" panose="02040503050406030204" pitchFamily="18" charset="0"/>
                            </a:rPr>
                            <m:t>Demand</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m:t>
                          </m:r>
                          <m:r>
                            <m:rPr>
                              <m:nor/>
                            </m:rPr>
                            <a:rPr lang="en-US" b="1" i="0">
                              <a:solidFill>
                                <a:srgbClr val="C00000"/>
                              </a:solidFill>
                              <a:latin typeface="Cambria Math" panose="02040503050406030204" pitchFamily="18" charset="0"/>
                            </a:rPr>
                            <m:t> </m:t>
                          </m:r>
                          <m:r>
                            <m:rPr>
                              <m:nor/>
                            </m:rPr>
                            <a:rPr lang="en-US" b="1" i="0">
                              <a:solidFill>
                                <a:srgbClr val="C00000"/>
                              </a:solidFill>
                              <a:latin typeface="Cambria Math" panose="02040503050406030204" pitchFamily="18" charset="0"/>
                            </a:rPr>
                            <m:t>Period</m:t>
                          </m:r>
                        </m:den>
                      </m:f>
                    </m:oMath>
                  </m:oMathPara>
                </a14:m>
                <a:endParaRPr lang="en-US" b="1" dirty="0">
                  <a:solidFill>
                    <a:srgbClr val="C00000"/>
                  </a:solidFill>
                </a:endParaRPr>
              </a:p>
            </p:txBody>
          </p:sp>
        </mc:Choice>
        <mc:Fallback xmlns="">
          <p:sp>
            <p:nvSpPr>
              <p:cNvPr id="157697" name="Object 1"/>
              <p:cNvSpPr txBox="1">
                <a:spLocks noRot="1" noChangeAspect="1" noMove="1" noResize="1" noEditPoints="1" noAdjustHandles="1" noChangeArrowheads="1" noChangeShapeType="1" noTextEdit="1"/>
              </p:cNvSpPr>
              <p:nvPr/>
            </p:nvSpPr>
            <p:spPr bwMode="auto">
              <a:xfrm>
                <a:off x="457200" y="3130731"/>
                <a:ext cx="3962400" cy="762000"/>
              </a:xfrm>
              <a:prstGeom prst="rect">
                <a:avLst/>
              </a:prstGeom>
              <a:blipFill>
                <a:blip r:embed="rId3"/>
                <a:stretch>
                  <a:fillRect/>
                </a:stretch>
              </a:blipFill>
            </p:spPr>
            <p:txBody>
              <a:bodyPr/>
              <a:lstStyle/>
              <a:p>
                <a:r>
                  <a:rPr lang="en-US">
                    <a:noFill/>
                  </a:rPr>
                  <a:t> </a:t>
                </a:r>
              </a:p>
            </p:txBody>
          </p:sp>
        </mc:Fallback>
      </mc:AlternateContent>
      <p:sp>
        <p:nvSpPr>
          <p:cNvPr id="7" name="Content Placeholder 2">
            <a:extLst>
              <a:ext uri="{FF2B5EF4-FFF2-40B4-BE49-F238E27FC236}">
                <a16:creationId xmlns:a16="http://schemas.microsoft.com/office/drawing/2014/main" id="{3BF45F10-7857-4F83-8283-2F0B8082747B}"/>
              </a:ext>
            </a:extLst>
          </p:cNvPr>
          <p:cNvSpPr txBox="1">
            <a:spLocks/>
          </p:cNvSpPr>
          <p:nvPr/>
        </p:nvSpPr>
        <p:spPr bwMode="auto">
          <a:xfrm>
            <a:off x="76200" y="2286000"/>
            <a:ext cx="12067902"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solidFill>
                  <a:srgbClr val="002060"/>
                </a:solidFill>
                <a:latin typeface="Book Antiqua" panose="02040602050305030304" pitchFamily="18" charset="0"/>
                <a:cs typeface="MS Reference Sans Serif" pitchFamily="34" charset="0"/>
              </a:rPr>
              <a:t>Demand is 20 policies/day. Available time is 400 minutes/day. Compute the takt time.</a:t>
            </a:r>
          </a:p>
          <a:p>
            <a:pPr marL="742950" lvl="1" indent="-285750" eaLnBrk="1" hangingPunct="1">
              <a:spcBef>
                <a:spcPct val="20000"/>
              </a:spcBef>
              <a:buSzPct val="75000"/>
              <a:defRPr/>
            </a:pPr>
            <a:endParaRPr lang="en-US" sz="2600" kern="0" dirty="0">
              <a:solidFill>
                <a:srgbClr val="002060"/>
              </a:solidFill>
              <a:latin typeface="Book Antiqua" panose="02040602050305030304" pitchFamily="18" charset="0"/>
            </a:endParaRPr>
          </a:p>
        </p:txBody>
      </p:sp>
      <mc:AlternateContent xmlns:mc="http://schemas.openxmlformats.org/markup-compatibility/2006" xmlns:a14="http://schemas.microsoft.com/office/drawing/2010/main">
        <mc:Choice Requires="a14">
          <p:sp>
            <p:nvSpPr>
              <p:cNvPr id="8" name="Object 1">
                <a:extLst>
                  <a:ext uri="{FF2B5EF4-FFF2-40B4-BE49-F238E27FC236}">
                    <a16:creationId xmlns:a16="http://schemas.microsoft.com/office/drawing/2014/main" id="{E642F609-3C00-4DF2-83C3-2013FF238097}"/>
                  </a:ext>
                </a:extLst>
              </p:cNvPr>
              <p:cNvSpPr txBox="1"/>
              <p:nvPr/>
            </p:nvSpPr>
            <p:spPr bwMode="auto">
              <a:xfrm>
                <a:off x="2384952" y="4001588"/>
                <a:ext cx="5867400" cy="838200"/>
              </a:xfrm>
              <a:prstGeom prst="rect">
                <a:avLst/>
              </a:prstGeom>
              <a:noFill/>
            </p:spPr>
            <p:txBody>
              <a:bodyPr>
                <a:normAutofit/>
              </a:bodyPr>
              <a:lstStyle/>
              <a:p>
                <a14:m>
                  <m:oMath xmlns:m="http://schemas.openxmlformats.org/officeDocument/2006/math">
                    <m:r>
                      <m:rPr>
                        <m:nor/>
                      </m:rPr>
                      <a:rPr lang="en-US" sz="1600" b="1" i="0" smtClean="0">
                        <a:solidFill>
                          <a:srgbClr val="C00000"/>
                        </a:solidFill>
                        <a:latin typeface="Book Antiqua" panose="02040602050305030304" pitchFamily="18" charset="0"/>
                      </a:rPr>
                      <m:t>Takt</m:t>
                    </m:r>
                    <m:r>
                      <m:rPr>
                        <m:nor/>
                      </m:rPr>
                      <a:rPr lang="en-US" sz="1600" b="1" i="0" smtClean="0">
                        <a:solidFill>
                          <a:srgbClr val="C00000"/>
                        </a:solidFill>
                        <a:latin typeface="Book Antiqua" panose="02040602050305030304" pitchFamily="18" charset="0"/>
                      </a:rPr>
                      <m:t> </m:t>
                    </m:r>
                    <m:r>
                      <m:rPr>
                        <m:nor/>
                      </m:rPr>
                      <a:rPr lang="en-US" sz="1600" b="1" i="0" smtClean="0">
                        <a:solidFill>
                          <a:srgbClr val="C00000"/>
                        </a:solidFill>
                        <a:latin typeface="Book Antiqua" panose="02040602050305030304" pitchFamily="18" charset="0"/>
                      </a:rPr>
                      <m:t>Time</m:t>
                    </m:r>
                    <m:r>
                      <a:rPr lang="en-US" sz="1600" b="1" i="1">
                        <a:solidFill>
                          <a:srgbClr val="C00000"/>
                        </a:solidFill>
                        <a:latin typeface="Cambria Math" panose="02040503050406030204" pitchFamily="18" charset="0"/>
                      </a:rPr>
                      <m:t>=</m:t>
                    </m:r>
                    <m:f>
                      <m:fPr>
                        <m:ctrlPr>
                          <a:rPr lang="en-US" sz="1600" b="1" i="1">
                            <a:solidFill>
                              <a:srgbClr val="C00000"/>
                            </a:solidFill>
                            <a:latin typeface="Cambria Math" panose="02040503050406030204" pitchFamily="18" charset="0"/>
                          </a:rPr>
                        </m:ctrlPr>
                      </m:fPr>
                      <m:num>
                        <m:r>
                          <m:rPr>
                            <m:nor/>
                          </m:rPr>
                          <a:rPr lang="en-US" sz="1600" b="1" i="0">
                            <a:solidFill>
                              <a:srgbClr val="C00000"/>
                            </a:solidFill>
                            <a:latin typeface="Book Antiqua" panose="02040602050305030304" pitchFamily="18" charset="0"/>
                          </a:rPr>
                          <m:t>Available</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Time</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Period</m:t>
                        </m:r>
                      </m:num>
                      <m:den>
                        <m:r>
                          <m:rPr>
                            <m:nor/>
                          </m:rPr>
                          <a:rPr lang="en-US" sz="1600" b="1" i="0">
                            <a:solidFill>
                              <a:srgbClr val="C00000"/>
                            </a:solidFill>
                            <a:latin typeface="Book Antiqua" panose="02040602050305030304" pitchFamily="18" charset="0"/>
                          </a:rPr>
                          <m:t>Demand</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m:t>
                        </m:r>
                        <m:r>
                          <m:rPr>
                            <m:nor/>
                          </m:rPr>
                          <a:rPr lang="en-US" sz="1600" b="1" i="0">
                            <a:solidFill>
                              <a:srgbClr val="C00000"/>
                            </a:solidFill>
                            <a:latin typeface="Book Antiqua" panose="02040602050305030304" pitchFamily="18" charset="0"/>
                          </a:rPr>
                          <m:t> </m:t>
                        </m:r>
                        <m:r>
                          <m:rPr>
                            <m:nor/>
                          </m:rPr>
                          <a:rPr lang="en-US" sz="1600" b="1" i="0">
                            <a:solidFill>
                              <a:srgbClr val="C00000"/>
                            </a:solidFill>
                            <a:latin typeface="Book Antiqua" panose="02040602050305030304" pitchFamily="18" charset="0"/>
                          </a:rPr>
                          <m:t>Period</m:t>
                        </m:r>
                      </m:den>
                    </m:f>
                  </m:oMath>
                </a14:m>
                <a:r>
                  <a:rPr lang="en-US" sz="1600" b="1" dirty="0">
                    <a:solidFill>
                      <a:srgbClr val="C00000"/>
                    </a:solidFill>
                    <a:latin typeface="Book Antiqua" panose="02040602050305030304" pitchFamily="18" charset="0"/>
                  </a:rPr>
                  <a:t> = </a:t>
                </a:r>
                <a14:m>
                  <m:oMath xmlns:m="http://schemas.openxmlformats.org/officeDocument/2006/math">
                    <m:f>
                      <m:fPr>
                        <m:ctrlPr>
                          <a:rPr lang="en-US" sz="1600" b="1" i="1">
                            <a:solidFill>
                              <a:srgbClr val="C00000"/>
                            </a:solidFill>
                            <a:latin typeface="Cambria Math" panose="02040503050406030204" pitchFamily="18" charset="0"/>
                          </a:rPr>
                        </m:ctrlPr>
                      </m:fPr>
                      <m:num>
                        <m:r>
                          <m:rPr>
                            <m:nor/>
                          </m:rPr>
                          <a:rPr lang="en-US" sz="1600" b="1" i="0" smtClean="0">
                            <a:solidFill>
                              <a:srgbClr val="C00000"/>
                            </a:solidFill>
                            <a:latin typeface="Book Antiqua" panose="02040602050305030304" pitchFamily="18" charset="0"/>
                          </a:rPr>
                          <m:t>400</m:t>
                        </m:r>
                      </m:num>
                      <m:den>
                        <m:r>
                          <m:rPr>
                            <m:nor/>
                          </m:rPr>
                          <a:rPr lang="en-US" sz="1600" b="1" i="0" smtClean="0">
                            <a:solidFill>
                              <a:srgbClr val="C00000"/>
                            </a:solidFill>
                            <a:latin typeface="Cambria Math" panose="02040503050406030204" pitchFamily="18" charset="0"/>
                          </a:rPr>
                          <m:t>20</m:t>
                        </m:r>
                      </m:den>
                    </m:f>
                  </m:oMath>
                </a14:m>
                <a:r>
                  <a:rPr lang="en-US" sz="1600" b="1" dirty="0">
                    <a:solidFill>
                      <a:srgbClr val="C00000"/>
                    </a:solidFill>
                    <a:latin typeface="Book Antiqua" panose="02040602050305030304" pitchFamily="18" charset="0"/>
                  </a:rPr>
                  <a:t>  = 20 minutes</a:t>
                </a:r>
              </a:p>
            </p:txBody>
          </p:sp>
        </mc:Choice>
        <mc:Fallback xmlns="">
          <p:sp>
            <p:nvSpPr>
              <p:cNvPr id="8" name="Object 1">
                <a:extLst>
                  <a:ext uri="{FF2B5EF4-FFF2-40B4-BE49-F238E27FC236}">
                    <a16:creationId xmlns:a16="http://schemas.microsoft.com/office/drawing/2014/main" id="{E642F609-3C00-4DF2-83C3-2013FF238097}"/>
                  </a:ext>
                </a:extLst>
              </p:cNvPr>
              <p:cNvSpPr txBox="1">
                <a:spLocks noRot="1" noChangeAspect="1" noMove="1" noResize="1" noEditPoints="1" noAdjustHandles="1" noChangeArrowheads="1" noChangeShapeType="1" noTextEdit="1"/>
              </p:cNvSpPr>
              <p:nvPr/>
            </p:nvSpPr>
            <p:spPr bwMode="auto">
              <a:xfrm>
                <a:off x="2384952" y="4001588"/>
                <a:ext cx="5867400" cy="838200"/>
              </a:xfrm>
              <a:prstGeom prst="rect">
                <a:avLst/>
              </a:prstGeom>
              <a:blipFill>
                <a:blip r:embed="rId4"/>
                <a:stretch>
                  <a:fillRect/>
                </a:stretch>
              </a:blipFill>
            </p:spPr>
            <p:txBody>
              <a:bodyPr/>
              <a:lstStyle/>
              <a:p>
                <a:r>
                  <a:rPr lang="en-US">
                    <a:noFill/>
                  </a:rPr>
                  <a:t> </a:t>
                </a:r>
              </a:p>
            </p:txBody>
          </p:sp>
        </mc:Fallback>
      </mc:AlternateContent>
      <p:sp>
        <p:nvSpPr>
          <p:cNvPr id="9" name="Content Placeholder 2">
            <a:extLst>
              <a:ext uri="{FF2B5EF4-FFF2-40B4-BE49-F238E27FC236}">
                <a16:creationId xmlns:a16="http://schemas.microsoft.com/office/drawing/2014/main" id="{853F4892-8905-4B5F-912E-76F80C4C021D}"/>
              </a:ext>
            </a:extLst>
          </p:cNvPr>
          <p:cNvSpPr txBox="1">
            <a:spLocks/>
          </p:cNvSpPr>
          <p:nvPr/>
        </p:nvSpPr>
        <p:spPr bwMode="auto">
          <a:xfrm>
            <a:off x="210966" y="4953000"/>
            <a:ext cx="7683137" cy="18096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solidFill>
                  <a:srgbClr val="002060"/>
                </a:solidFill>
                <a:latin typeface="Book Antiqua" panose="02040602050305030304" pitchFamily="18" charset="0"/>
                <a:cs typeface="MS Reference Sans Serif" pitchFamily="34" charset="0"/>
              </a:rPr>
              <a:t>There are four sub-processes; </a:t>
            </a:r>
            <a:r>
              <a:rPr lang="en-US" sz="2400" kern="0" dirty="0">
                <a:solidFill>
                  <a:srgbClr val="002060"/>
                </a:solidFill>
                <a:latin typeface="Book Antiqua" panose="02040602050305030304" pitchFamily="18" charset="0"/>
              </a:rPr>
              <a:t>Distribution (data gathering/ data entry, Underwriting (risk analysis), Rating (computing the premium), and Policy writing</a:t>
            </a:r>
            <a:endParaRPr lang="en-US" sz="2600" kern="0" dirty="0">
              <a:latin typeface="MS Reference Sans Serif" pitchFamily="34" charset="0"/>
            </a:endParaRPr>
          </a:p>
        </p:txBody>
      </p:sp>
      <p:graphicFrame>
        <p:nvGraphicFramePr>
          <p:cNvPr id="15" name="Object 14">
            <a:extLst>
              <a:ext uri="{FF2B5EF4-FFF2-40B4-BE49-F238E27FC236}">
                <a16:creationId xmlns:a16="http://schemas.microsoft.com/office/drawing/2014/main" id="{2052DE2C-4655-41C8-8CC1-8E7EBBD0B7F9}"/>
              </a:ext>
            </a:extLst>
          </p:cNvPr>
          <p:cNvGraphicFramePr>
            <a:graphicFrameLocks noChangeAspect="1"/>
          </p:cNvGraphicFramePr>
          <p:nvPr/>
        </p:nvGraphicFramePr>
        <p:xfrm>
          <a:off x="8389210" y="3892731"/>
          <a:ext cx="3838302" cy="2558868"/>
        </p:xfrm>
        <a:graphic>
          <a:graphicData uri="http://schemas.openxmlformats.org/presentationml/2006/ole">
            <mc:AlternateContent xmlns:mc="http://schemas.openxmlformats.org/markup-compatibility/2006">
              <mc:Choice xmlns:v="urn:schemas-microsoft-com:vml" Requires="v">
                <p:oleObj spid="_x0000_s1027" name="Worksheet" r:id="rId5" imgW="4428992" imgH="2953005" progId="Excel.Sheet.12">
                  <p:embed/>
                </p:oleObj>
              </mc:Choice>
              <mc:Fallback>
                <p:oleObj name="Worksheet" r:id="rId5" imgW="4428992" imgH="2953005" progId="Excel.Sheet.12">
                  <p:embed/>
                  <p:pic>
                    <p:nvPicPr>
                      <p:cNvPr id="15" name="Object 14">
                        <a:extLst>
                          <a:ext uri="{FF2B5EF4-FFF2-40B4-BE49-F238E27FC236}">
                            <a16:creationId xmlns:a16="http://schemas.microsoft.com/office/drawing/2014/main" id="{2052DE2C-4655-41C8-8CC1-8E7EBBD0B7F9}"/>
                          </a:ext>
                        </a:extLst>
                      </p:cNvPr>
                      <p:cNvPicPr/>
                      <p:nvPr/>
                    </p:nvPicPr>
                    <p:blipFill>
                      <a:blip r:embed="rId6"/>
                      <a:stretch>
                        <a:fillRect/>
                      </a:stretch>
                    </p:blipFill>
                    <p:spPr>
                      <a:xfrm>
                        <a:off x="8389210" y="3892731"/>
                        <a:ext cx="3838302" cy="2558868"/>
                      </a:xfrm>
                      <a:prstGeom prst="rect">
                        <a:avLst/>
                      </a:prstGeom>
                    </p:spPr>
                  </p:pic>
                </p:oleObj>
              </mc:Fallback>
            </mc:AlternateContent>
          </a:graphicData>
        </a:graphic>
      </p:graphicFrame>
      <p:cxnSp>
        <p:nvCxnSpPr>
          <p:cNvPr id="13" name="Straight Connector 12">
            <a:extLst>
              <a:ext uri="{FF2B5EF4-FFF2-40B4-BE49-F238E27FC236}">
                <a16:creationId xmlns:a16="http://schemas.microsoft.com/office/drawing/2014/main" id="{20CF86A5-1F65-496C-9ABB-85C489F19E11}"/>
              </a:ext>
            </a:extLst>
          </p:cNvPr>
          <p:cNvCxnSpPr>
            <a:cxnSpLocks/>
          </p:cNvCxnSpPr>
          <p:nvPr/>
        </p:nvCxnSpPr>
        <p:spPr bwMode="auto">
          <a:xfrm>
            <a:off x="8153400" y="4267200"/>
            <a:ext cx="3962400"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7697"/>
                                        </p:tgtEl>
                                        <p:attrNameLst>
                                          <p:attrName>style.visibility</p:attrName>
                                        </p:attrNameLst>
                                      </p:cBhvr>
                                      <p:to>
                                        <p:strVal val="visible"/>
                                      </p:to>
                                    </p:set>
                                    <p:animEffect transition="in" filter="dissolve">
                                      <p:cBhvr>
                                        <p:cTn id="7" dur="500"/>
                                        <p:tgtEl>
                                          <p:spTgt spid="1576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13063"/>
            <a:ext cx="12192000" cy="788987"/>
          </a:xfrm>
        </p:spPr>
        <p:txBody>
          <a:bodyPr/>
          <a:lstStyle/>
          <a:p>
            <a:r>
              <a:rPr lang="en-US" dirty="0"/>
              <a:t>Load Balancing?</a:t>
            </a:r>
            <a:endParaRPr lang="en-US" dirty="0">
              <a:ea typeface="ＭＳ Ｐゴシック" charset="-128"/>
            </a:endParaRPr>
          </a:p>
        </p:txBody>
      </p:sp>
      <p:sp>
        <p:nvSpPr>
          <p:cNvPr id="28675" name="Content Placeholder 2"/>
          <p:cNvSpPr>
            <a:spLocks noGrp="1"/>
          </p:cNvSpPr>
          <p:nvPr>
            <p:ph idx="1"/>
          </p:nvPr>
        </p:nvSpPr>
        <p:spPr>
          <a:xfrm>
            <a:off x="1524000" y="1295402"/>
            <a:ext cx="8915400" cy="2209799"/>
          </a:xfrm>
        </p:spPr>
        <p:txBody>
          <a:bodyPr/>
          <a:lstStyle/>
          <a:p>
            <a:pPr eaLnBrk="1" hangingPunct="1"/>
            <a:endParaRPr lang="en-US" sz="2400" dirty="0">
              <a:ea typeface="ＭＳ Ｐゴシック" charset="-128"/>
            </a:endParaRPr>
          </a:p>
          <a:p>
            <a:pPr eaLnBrk="1" hangingPunct="1"/>
            <a:endParaRPr lang="en-US" dirty="0">
              <a:ea typeface="ＭＳ Ｐゴシック" charset="-128"/>
            </a:endParaRPr>
          </a:p>
        </p:txBody>
      </p:sp>
      <p:sp>
        <p:nvSpPr>
          <p:cNvPr id="11" name="Content Placeholder 1">
            <a:extLst>
              <a:ext uri="{FF2B5EF4-FFF2-40B4-BE49-F238E27FC236}">
                <a16:creationId xmlns:a16="http://schemas.microsoft.com/office/drawing/2014/main" id="{480835AF-8607-4E70-88C1-86FC720F9975}"/>
              </a:ext>
            </a:extLst>
          </p:cNvPr>
          <p:cNvSpPr txBox="1">
            <a:spLocks/>
          </p:cNvSpPr>
          <p:nvPr/>
        </p:nvSpPr>
        <p:spPr bwMode="auto">
          <a:xfrm>
            <a:off x="-30480" y="914400"/>
            <a:ext cx="121920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kern="0" dirty="0"/>
              <a:t>An operator can not be overloaded. Apply time studies to lower the time or breakdown the task. </a:t>
            </a:r>
          </a:p>
          <a:p>
            <a:r>
              <a:rPr lang="en-US" kern="0" dirty="0">
                <a:solidFill>
                  <a:srgbClr val="C00000"/>
                </a:solidFill>
              </a:rPr>
              <a:t>Loading each operator close to 100 percent may lead to infinite queue if the workload is highly variable (negative). </a:t>
            </a:r>
          </a:p>
          <a:p>
            <a:r>
              <a:rPr lang="en-US" kern="0" dirty="0">
                <a:solidFill>
                  <a:srgbClr val="00B050"/>
                </a:solidFill>
              </a:rPr>
              <a:t>Keep operators loaded close to 100% to motivate them to find creative ways to reduce their cycle time to takt time (positive). </a:t>
            </a:r>
          </a:p>
          <a:p>
            <a:r>
              <a:rPr lang="en-US" kern="0" dirty="0">
                <a:solidFill>
                  <a:srgbClr val="C00000"/>
                </a:solidFill>
              </a:rPr>
              <a:t>If the operators are underutilized, work expands to fill the time available (negative). </a:t>
            </a:r>
          </a:p>
          <a:p>
            <a:r>
              <a:rPr lang="en-US" kern="0" dirty="0"/>
              <a:t>takt time goes down when demand increases. Then some operator may become overloaded. </a:t>
            </a:r>
          </a:p>
          <a:p>
            <a:r>
              <a:rPr lang="en-US" kern="0" dirty="0"/>
              <a:t>Subdivide tasks more finely, to load each operator close takt</a:t>
            </a:r>
            <a:r>
              <a:rPr lang="en-US" i="1" kern="0" dirty="0"/>
              <a:t> </a:t>
            </a:r>
            <a:r>
              <a:rPr lang="en-US" kern="0" dirty="0"/>
              <a:t>time. However, that would uniformly underutilize each operator.</a:t>
            </a:r>
          </a:p>
          <a:p>
            <a:r>
              <a:rPr lang="en-US" kern="0" dirty="0"/>
              <a:t>A better alternative is to have the first two operators loaded with tasks that add up to the takt time, leaving the third under-loaded. </a:t>
            </a:r>
            <a:endParaRPr lang="en-US" kern="0" dirty="0">
              <a:ea typeface="ＭＳ Ｐゴシック" charset="-128"/>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834" y="914400"/>
            <a:ext cx="12157166" cy="1787525"/>
          </a:xfrm>
        </p:spPr>
        <p:txBody>
          <a:bodyPr/>
          <a:lstStyle/>
          <a:p>
            <a:pPr lvl="0"/>
            <a:r>
              <a:rPr lang="en-US" sz="2000" dirty="0"/>
              <a:t>The third operator could help if the others fall behind. S/he could be located at the end of the cell to perform material handling. </a:t>
            </a:r>
          </a:p>
        </p:txBody>
      </p:sp>
      <p:sp>
        <p:nvSpPr>
          <p:cNvPr id="3" name="Title 2"/>
          <p:cNvSpPr>
            <a:spLocks noGrp="1"/>
          </p:cNvSpPr>
          <p:nvPr>
            <p:ph type="title"/>
          </p:nvPr>
        </p:nvSpPr>
        <p:spPr/>
        <p:txBody>
          <a:bodyPr/>
          <a:lstStyle/>
          <a:p>
            <a:r>
              <a:rPr lang="en-US" dirty="0" err="1"/>
              <a:t>Takt</a:t>
            </a:r>
            <a:r>
              <a:rPr lang="en-US" dirty="0"/>
              <a:t> Time is a Measure of External Demand</a:t>
            </a:r>
          </a:p>
        </p:txBody>
      </p:sp>
      <p:graphicFrame>
        <p:nvGraphicFramePr>
          <p:cNvPr id="4" name="Object 3">
            <a:extLst>
              <a:ext uri="{FF2B5EF4-FFF2-40B4-BE49-F238E27FC236}">
                <a16:creationId xmlns:a16="http://schemas.microsoft.com/office/drawing/2014/main" id="{B642AE89-D931-495E-A304-8B66CF9E934E}"/>
              </a:ext>
            </a:extLst>
          </p:cNvPr>
          <p:cNvGraphicFramePr>
            <a:graphicFrameLocks noChangeAspect="1"/>
          </p:cNvGraphicFramePr>
          <p:nvPr/>
        </p:nvGraphicFramePr>
        <p:xfrm>
          <a:off x="133275" y="2544763"/>
          <a:ext cx="11779394" cy="2560637"/>
        </p:xfrm>
        <a:graphic>
          <a:graphicData uri="http://schemas.openxmlformats.org/presentationml/2006/ole">
            <mc:AlternateContent xmlns:mc="http://schemas.openxmlformats.org/markup-compatibility/2006">
              <mc:Choice xmlns:v="urn:schemas-microsoft-com:vml" Requires="v">
                <p:oleObj spid="_x0000_s2051" name="Worksheet" r:id="rId3" imgW="13582561" imgH="2953005" progId="Excel.Sheet.12">
                  <p:embed/>
                </p:oleObj>
              </mc:Choice>
              <mc:Fallback>
                <p:oleObj name="Worksheet" r:id="rId3" imgW="13582561" imgH="2953005" progId="Excel.Sheet.12">
                  <p:embed/>
                  <p:pic>
                    <p:nvPicPr>
                      <p:cNvPr id="4" name="Object 3">
                        <a:extLst>
                          <a:ext uri="{FF2B5EF4-FFF2-40B4-BE49-F238E27FC236}">
                            <a16:creationId xmlns:a16="http://schemas.microsoft.com/office/drawing/2014/main" id="{B642AE89-D931-495E-A304-8B66CF9E934E}"/>
                          </a:ext>
                        </a:extLst>
                      </p:cNvPr>
                      <p:cNvPicPr/>
                      <p:nvPr/>
                    </p:nvPicPr>
                    <p:blipFill>
                      <a:blip r:embed="rId4"/>
                      <a:stretch>
                        <a:fillRect/>
                      </a:stretch>
                    </p:blipFill>
                    <p:spPr>
                      <a:xfrm>
                        <a:off x="133275" y="2544763"/>
                        <a:ext cx="11779394" cy="2560637"/>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2C99461E-5754-40C5-ADD2-6EA20FDD1AC4}"/>
              </a:ext>
            </a:extLst>
          </p:cNvPr>
          <p:cNvCxnSpPr/>
          <p:nvPr/>
        </p:nvCxnSpPr>
        <p:spPr bwMode="auto">
          <a:xfrm>
            <a:off x="3881024" y="1905000"/>
            <a:ext cx="0" cy="3429000"/>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DCD0AC94-5BC0-496C-8FD2-B8AC9143B37E}"/>
              </a:ext>
            </a:extLst>
          </p:cNvPr>
          <p:cNvCxnSpPr/>
          <p:nvPr/>
        </p:nvCxnSpPr>
        <p:spPr bwMode="auto">
          <a:xfrm>
            <a:off x="7696200" y="1981200"/>
            <a:ext cx="0" cy="34290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01083"/>
            <a:ext cx="12192000" cy="5652117"/>
          </a:xfrm>
        </p:spPr>
        <p:txBody>
          <a:bodyPr/>
          <a:lstStyle/>
          <a:p>
            <a:r>
              <a:rPr lang="en-US" sz="2200" dirty="0"/>
              <a:t>If each operator is paced to </a:t>
            </a:r>
            <a:r>
              <a:rPr lang="en-US" sz="2200" dirty="0" err="1"/>
              <a:t>takt</a:t>
            </a:r>
            <a:r>
              <a:rPr lang="en-US" sz="2200" dirty="0"/>
              <a:t> time, over production will be automatically limited. Limiting overproduction prevents frequent stops and starts that inhibit a smooth flow. </a:t>
            </a:r>
          </a:p>
          <a:p>
            <a:pPr lvl="0"/>
            <a:r>
              <a:rPr lang="en-US" sz="2200" dirty="0"/>
              <a:t>It's best to buffer variation with capacity, not inventory. </a:t>
            </a:r>
          </a:p>
          <a:p>
            <a:r>
              <a:rPr lang="en-US" sz="2200" dirty="0"/>
              <a:t>It is incorrect stating that a machine has a </a:t>
            </a:r>
            <a:r>
              <a:rPr lang="en-US" sz="2200" dirty="0" err="1"/>
              <a:t>takt</a:t>
            </a:r>
            <a:r>
              <a:rPr lang="en-US" sz="2200" dirty="0"/>
              <a:t> time of five minutes. Takt time is a measure of external demand; it has nothing to do with machine capacity. Takt is the time that we have (market oriented) to produce a flow unit, not the time we need (capacity oriented).  </a:t>
            </a:r>
          </a:p>
          <a:p>
            <a:r>
              <a:rPr lang="en-US" sz="2200" dirty="0">
                <a:ea typeface="ＭＳ Ｐゴシック" charset="-128"/>
              </a:rPr>
              <a:t>Enterprise should match its (internal) resources to meet the (external) customer demand.</a:t>
            </a:r>
          </a:p>
          <a:p>
            <a:r>
              <a:rPr lang="en-US" sz="2200" dirty="0"/>
              <a:t>Takt time applies better to a flow shop, may not be very relevant in job shop, but still useful to determine the number of operators.</a:t>
            </a:r>
          </a:p>
          <a:p>
            <a:r>
              <a:rPr lang="en-US" sz="2000" dirty="0">
                <a:ea typeface="ＭＳ Ｐゴシック" charset="-128"/>
              </a:rPr>
              <a:t>Takt time could be reevaluated if the demand exceeds the set production rate for 5 consecutive days (Run Test). Distinguish between noise and real trends.</a:t>
            </a:r>
          </a:p>
          <a:p>
            <a:pPr lvl="1"/>
            <a:r>
              <a:rPr lang="en-US" dirty="0">
                <a:ea typeface="ＭＳ Ｐゴシック" charset="-128"/>
              </a:rPr>
              <a:t>If we change it too frequently  </a:t>
            </a:r>
            <a:r>
              <a:rPr lang="en-US" dirty="0">
                <a:ea typeface="ＭＳ Ｐゴシック" charset="-128"/>
                <a:sym typeface="Wingdings" pitchFamily="2" charset="2"/>
              </a:rPr>
              <a:t></a:t>
            </a:r>
            <a:r>
              <a:rPr lang="en-US" dirty="0">
                <a:ea typeface="ＭＳ Ｐゴシック" charset="-128"/>
              </a:rPr>
              <a:t> Chaos</a:t>
            </a:r>
          </a:p>
          <a:p>
            <a:pPr lvl="1"/>
            <a:r>
              <a:rPr lang="en-US" dirty="0">
                <a:ea typeface="ＭＳ Ｐゴシック" charset="-128"/>
              </a:rPr>
              <a:t>If it is not flexible, and we cannot change it  </a:t>
            </a:r>
            <a:r>
              <a:rPr lang="en-US" dirty="0">
                <a:ea typeface="ＭＳ Ｐゴシック" charset="-128"/>
                <a:sym typeface="Wingdings" pitchFamily="2" charset="2"/>
              </a:rPr>
              <a:t> </a:t>
            </a:r>
            <a:r>
              <a:rPr lang="en-US" dirty="0">
                <a:ea typeface="ＭＳ Ｐゴシック" charset="-128"/>
              </a:rPr>
              <a:t>Missed opportunities, Inventory buildup</a:t>
            </a:r>
          </a:p>
          <a:p>
            <a:endParaRPr lang="en-US" sz="2200" dirty="0"/>
          </a:p>
          <a:p>
            <a:endParaRPr lang="en-US" sz="2000" dirty="0">
              <a:ea typeface="ＭＳ Ｐゴシック" charset="-128"/>
            </a:endParaRPr>
          </a:p>
          <a:p>
            <a:endParaRPr lang="en-US" sz="2000" dirty="0"/>
          </a:p>
          <a:p>
            <a:endParaRPr lang="en-US" dirty="0"/>
          </a:p>
        </p:txBody>
      </p:sp>
      <p:sp>
        <p:nvSpPr>
          <p:cNvPr id="3" name="Title 2"/>
          <p:cNvSpPr>
            <a:spLocks noGrp="1"/>
          </p:cNvSpPr>
          <p:nvPr>
            <p:ph type="title"/>
          </p:nvPr>
        </p:nvSpPr>
        <p:spPr>
          <a:xfrm>
            <a:off x="0" y="0"/>
            <a:ext cx="12192000" cy="762000"/>
          </a:xfrm>
        </p:spPr>
        <p:txBody>
          <a:bodyPr/>
          <a:lstStyle/>
          <a:p>
            <a:r>
              <a:rPr lang="en-US" dirty="0" err="1"/>
              <a:t>Takt</a:t>
            </a:r>
            <a:r>
              <a:rPr lang="en-US" dirty="0"/>
              <a:t> Time is a Measure of External Demand</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dirty="0"/>
              <a:t>Produce when needed. Match supply with demand.</a:t>
            </a:r>
            <a:r>
              <a:rPr lang="en-US" sz="2400" dirty="0">
                <a:solidFill>
                  <a:srgbClr val="A50023"/>
                </a:solidFill>
              </a:rPr>
              <a:t> </a:t>
            </a:r>
            <a:r>
              <a:rPr lang="en-US" sz="2400" dirty="0"/>
              <a:t>Deliver products quickly to the customer without large inventory. </a:t>
            </a:r>
          </a:p>
          <a:p>
            <a:r>
              <a:rPr lang="en-US" sz="2400" b="1" dirty="0">
                <a:solidFill>
                  <a:srgbClr val="A80000"/>
                </a:solidFill>
              </a:rPr>
              <a:t>Reduce Setup Times</a:t>
            </a:r>
            <a:r>
              <a:rPr lang="en-US" sz="2400" dirty="0"/>
              <a:t>, to make it possible to switch from one product to the next easily.</a:t>
            </a:r>
          </a:p>
          <a:p>
            <a:r>
              <a:rPr lang="en-US" sz="2400" dirty="0"/>
              <a:t>When switching from one product to the next is not time consuming and is not costly, then instead of large batch sized you can produce in small batch sizes. Small Q.</a:t>
            </a:r>
          </a:p>
          <a:p>
            <a:r>
              <a:rPr lang="en-US" sz="2400" b="1" dirty="0">
                <a:solidFill>
                  <a:srgbClr val="A80000"/>
                </a:solidFill>
              </a:rPr>
              <a:t>Flexible Cross Trained Workers </a:t>
            </a:r>
            <a:r>
              <a:rPr lang="en-US" sz="2400" dirty="0"/>
              <a:t>to be able to handle a variety of tasks on different parts of the process and on different products. </a:t>
            </a:r>
          </a:p>
          <a:p>
            <a:r>
              <a:rPr lang="en-US" sz="2400" dirty="0"/>
              <a:t>Large batch sizes are not good. We produce in large batch sizes because setup time is high.  Large batches </a:t>
            </a:r>
            <a:r>
              <a:rPr lang="en-US" sz="2400" dirty="0">
                <a:sym typeface="Wingdings" pitchFamily="2" charset="2"/>
              </a:rPr>
              <a:t> </a:t>
            </a:r>
            <a:r>
              <a:rPr lang="en-US" sz="2400" dirty="0"/>
              <a:t>large work-in-progress and finished goods (WIP&amp;FG) inventories.</a:t>
            </a:r>
          </a:p>
          <a:p>
            <a:r>
              <a:rPr lang="en-US" sz="2400" dirty="0"/>
              <a:t>With plenty of WIP to buffer any production delays, defects found on the shop floor do not generate a sense of urgency to fix the problem,  so it does not occur again. Worse, quality problems often escape unnoticed until after the product is sold.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367363730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497" y="-2599"/>
            <a:ext cx="12192908" cy="789543"/>
          </a:xfrm>
        </p:spPr>
        <p:txBody>
          <a:bodyPr/>
          <a:lstStyle/>
          <a:p>
            <a:r>
              <a:rPr lang="en-US" dirty="0">
                <a:ea typeface="ＭＳ Ｐゴシック" charset="-128"/>
              </a:rPr>
              <a:t>Internal vs. External </a:t>
            </a:r>
            <a:r>
              <a:rPr lang="en-US" dirty="0" err="1">
                <a:ea typeface="ＭＳ Ｐゴシック" charset="-128"/>
              </a:rPr>
              <a:t>Takt</a:t>
            </a:r>
            <a:r>
              <a:rPr lang="en-US" dirty="0">
                <a:ea typeface="ＭＳ Ｐゴシック" charset="-128"/>
              </a:rPr>
              <a:t> Time</a:t>
            </a:r>
          </a:p>
        </p:txBody>
      </p:sp>
      <p:sp>
        <p:nvSpPr>
          <p:cNvPr id="38915" name="Line 8"/>
          <p:cNvSpPr>
            <a:spLocks noChangeShapeType="1"/>
          </p:cNvSpPr>
          <p:nvPr/>
        </p:nvSpPr>
        <p:spPr bwMode="auto">
          <a:xfrm>
            <a:off x="5943600" y="3263900"/>
            <a:ext cx="5692775" cy="1587"/>
          </a:xfrm>
          <a:prstGeom prst="line">
            <a:avLst/>
          </a:prstGeom>
          <a:noFill/>
          <a:ln w="0">
            <a:solidFill>
              <a:srgbClr val="FFFFFF"/>
            </a:solidFill>
            <a:round/>
            <a:headEnd/>
            <a:tailEnd/>
          </a:ln>
        </p:spPr>
        <p:txBody>
          <a:bodyPr/>
          <a:lstStyle/>
          <a:p>
            <a:endParaRPr lang="en-US"/>
          </a:p>
        </p:txBody>
      </p:sp>
      <p:sp>
        <p:nvSpPr>
          <p:cNvPr id="38916" name="Line 9"/>
          <p:cNvSpPr>
            <a:spLocks noChangeShapeType="1"/>
          </p:cNvSpPr>
          <p:nvPr/>
        </p:nvSpPr>
        <p:spPr bwMode="auto">
          <a:xfrm>
            <a:off x="5943600" y="2787650"/>
            <a:ext cx="5692775" cy="1587"/>
          </a:xfrm>
          <a:prstGeom prst="line">
            <a:avLst/>
          </a:prstGeom>
          <a:noFill/>
          <a:ln w="0">
            <a:solidFill>
              <a:srgbClr val="FFFFFF"/>
            </a:solidFill>
            <a:round/>
            <a:headEnd/>
            <a:tailEnd/>
          </a:ln>
        </p:spPr>
        <p:txBody>
          <a:bodyPr/>
          <a:lstStyle/>
          <a:p>
            <a:endParaRPr lang="en-US"/>
          </a:p>
        </p:txBody>
      </p:sp>
      <p:sp>
        <p:nvSpPr>
          <p:cNvPr id="38917" name="Line 10"/>
          <p:cNvSpPr>
            <a:spLocks noChangeShapeType="1"/>
          </p:cNvSpPr>
          <p:nvPr/>
        </p:nvSpPr>
        <p:spPr bwMode="auto">
          <a:xfrm>
            <a:off x="5943600" y="2320925"/>
            <a:ext cx="5692775" cy="1587"/>
          </a:xfrm>
          <a:prstGeom prst="line">
            <a:avLst/>
          </a:prstGeom>
          <a:noFill/>
          <a:ln w="0">
            <a:solidFill>
              <a:srgbClr val="FFFFFF"/>
            </a:solidFill>
            <a:round/>
            <a:headEnd/>
            <a:tailEnd/>
          </a:ln>
        </p:spPr>
        <p:txBody>
          <a:bodyPr/>
          <a:lstStyle/>
          <a:p>
            <a:endParaRPr lang="en-US"/>
          </a:p>
        </p:txBody>
      </p:sp>
      <p:sp>
        <p:nvSpPr>
          <p:cNvPr id="38918" name="Line 11"/>
          <p:cNvSpPr>
            <a:spLocks noChangeShapeType="1"/>
          </p:cNvSpPr>
          <p:nvPr/>
        </p:nvSpPr>
        <p:spPr bwMode="auto">
          <a:xfrm>
            <a:off x="5943600" y="1852611"/>
            <a:ext cx="5692775" cy="1588"/>
          </a:xfrm>
          <a:prstGeom prst="line">
            <a:avLst/>
          </a:prstGeom>
          <a:noFill/>
          <a:ln w="0">
            <a:solidFill>
              <a:srgbClr val="FFFFFF"/>
            </a:solidFill>
            <a:round/>
            <a:headEnd/>
            <a:tailEnd/>
          </a:ln>
        </p:spPr>
        <p:txBody>
          <a:bodyPr/>
          <a:lstStyle/>
          <a:p>
            <a:endParaRPr lang="en-US"/>
          </a:p>
        </p:txBody>
      </p:sp>
      <p:sp>
        <p:nvSpPr>
          <p:cNvPr id="38919" name="Line 12"/>
          <p:cNvSpPr>
            <a:spLocks noChangeShapeType="1"/>
          </p:cNvSpPr>
          <p:nvPr/>
        </p:nvSpPr>
        <p:spPr bwMode="auto">
          <a:xfrm>
            <a:off x="5943600" y="1376361"/>
            <a:ext cx="5692775" cy="1588"/>
          </a:xfrm>
          <a:prstGeom prst="line">
            <a:avLst/>
          </a:prstGeom>
          <a:noFill/>
          <a:ln w="0">
            <a:solidFill>
              <a:srgbClr val="FFFFFF"/>
            </a:solidFill>
            <a:round/>
            <a:headEnd/>
            <a:tailEnd/>
          </a:ln>
        </p:spPr>
        <p:txBody>
          <a:bodyPr/>
          <a:lstStyle/>
          <a:p>
            <a:endParaRPr lang="en-US"/>
          </a:p>
        </p:txBody>
      </p:sp>
      <p:sp>
        <p:nvSpPr>
          <p:cNvPr id="38920" name="Rectangle 13"/>
          <p:cNvSpPr>
            <a:spLocks noChangeArrowheads="1"/>
          </p:cNvSpPr>
          <p:nvPr/>
        </p:nvSpPr>
        <p:spPr bwMode="auto">
          <a:xfrm>
            <a:off x="5943600" y="1143000"/>
            <a:ext cx="5692775" cy="2587625"/>
          </a:xfrm>
          <a:prstGeom prst="rect">
            <a:avLst/>
          </a:prstGeom>
          <a:noFill/>
          <a:ln w="9525">
            <a:solidFill>
              <a:srgbClr val="FFFFFF"/>
            </a:solidFill>
            <a:miter lim="800000"/>
            <a:headEnd/>
            <a:tailEnd/>
          </a:ln>
        </p:spPr>
        <p:txBody>
          <a:bodyPr/>
          <a:lstStyle/>
          <a:p>
            <a:endParaRPr lang="en-US"/>
          </a:p>
        </p:txBody>
      </p:sp>
      <p:sp>
        <p:nvSpPr>
          <p:cNvPr id="38921" name="Line 14"/>
          <p:cNvSpPr>
            <a:spLocks noChangeShapeType="1"/>
          </p:cNvSpPr>
          <p:nvPr/>
        </p:nvSpPr>
        <p:spPr bwMode="auto">
          <a:xfrm>
            <a:off x="5943599" y="1143000"/>
            <a:ext cx="1588" cy="2587625"/>
          </a:xfrm>
          <a:prstGeom prst="line">
            <a:avLst/>
          </a:prstGeom>
          <a:noFill/>
          <a:ln w="0">
            <a:solidFill>
              <a:srgbClr val="000000"/>
            </a:solidFill>
            <a:round/>
            <a:headEnd/>
            <a:tailEnd/>
          </a:ln>
        </p:spPr>
        <p:txBody>
          <a:bodyPr/>
          <a:lstStyle/>
          <a:p>
            <a:endParaRPr lang="en-US"/>
          </a:p>
        </p:txBody>
      </p:sp>
      <p:sp>
        <p:nvSpPr>
          <p:cNvPr id="38922" name="Line 15"/>
          <p:cNvSpPr>
            <a:spLocks noChangeShapeType="1"/>
          </p:cNvSpPr>
          <p:nvPr/>
        </p:nvSpPr>
        <p:spPr bwMode="auto">
          <a:xfrm>
            <a:off x="5905499" y="3730625"/>
            <a:ext cx="38100" cy="1587"/>
          </a:xfrm>
          <a:prstGeom prst="line">
            <a:avLst/>
          </a:prstGeom>
          <a:noFill/>
          <a:ln w="0">
            <a:solidFill>
              <a:srgbClr val="000000"/>
            </a:solidFill>
            <a:round/>
            <a:headEnd/>
            <a:tailEnd/>
          </a:ln>
        </p:spPr>
        <p:txBody>
          <a:bodyPr/>
          <a:lstStyle/>
          <a:p>
            <a:endParaRPr lang="en-US"/>
          </a:p>
        </p:txBody>
      </p:sp>
      <p:sp>
        <p:nvSpPr>
          <p:cNvPr id="38923" name="Line 16"/>
          <p:cNvSpPr>
            <a:spLocks noChangeShapeType="1"/>
          </p:cNvSpPr>
          <p:nvPr/>
        </p:nvSpPr>
        <p:spPr bwMode="auto">
          <a:xfrm>
            <a:off x="5905499" y="3263900"/>
            <a:ext cx="38100" cy="1587"/>
          </a:xfrm>
          <a:prstGeom prst="line">
            <a:avLst/>
          </a:prstGeom>
          <a:noFill/>
          <a:ln w="0">
            <a:solidFill>
              <a:srgbClr val="000000"/>
            </a:solidFill>
            <a:round/>
            <a:headEnd/>
            <a:tailEnd/>
          </a:ln>
        </p:spPr>
        <p:txBody>
          <a:bodyPr/>
          <a:lstStyle/>
          <a:p>
            <a:endParaRPr lang="en-US"/>
          </a:p>
        </p:txBody>
      </p:sp>
      <p:sp>
        <p:nvSpPr>
          <p:cNvPr id="38924" name="Line 17"/>
          <p:cNvSpPr>
            <a:spLocks noChangeShapeType="1"/>
          </p:cNvSpPr>
          <p:nvPr/>
        </p:nvSpPr>
        <p:spPr bwMode="auto">
          <a:xfrm>
            <a:off x="5905499" y="2787650"/>
            <a:ext cx="38100" cy="1587"/>
          </a:xfrm>
          <a:prstGeom prst="line">
            <a:avLst/>
          </a:prstGeom>
          <a:noFill/>
          <a:ln w="0">
            <a:solidFill>
              <a:srgbClr val="000000"/>
            </a:solidFill>
            <a:round/>
            <a:headEnd/>
            <a:tailEnd/>
          </a:ln>
        </p:spPr>
        <p:txBody>
          <a:bodyPr/>
          <a:lstStyle/>
          <a:p>
            <a:endParaRPr lang="en-US"/>
          </a:p>
        </p:txBody>
      </p:sp>
      <p:sp>
        <p:nvSpPr>
          <p:cNvPr id="38925" name="Line 18"/>
          <p:cNvSpPr>
            <a:spLocks noChangeShapeType="1"/>
          </p:cNvSpPr>
          <p:nvPr/>
        </p:nvSpPr>
        <p:spPr bwMode="auto">
          <a:xfrm>
            <a:off x="5905499" y="2320925"/>
            <a:ext cx="38100" cy="1587"/>
          </a:xfrm>
          <a:prstGeom prst="line">
            <a:avLst/>
          </a:prstGeom>
          <a:noFill/>
          <a:ln w="0">
            <a:solidFill>
              <a:srgbClr val="000000"/>
            </a:solidFill>
            <a:round/>
            <a:headEnd/>
            <a:tailEnd/>
          </a:ln>
        </p:spPr>
        <p:txBody>
          <a:bodyPr/>
          <a:lstStyle/>
          <a:p>
            <a:endParaRPr lang="en-US"/>
          </a:p>
        </p:txBody>
      </p:sp>
      <p:sp>
        <p:nvSpPr>
          <p:cNvPr id="38926" name="Line 19"/>
          <p:cNvSpPr>
            <a:spLocks noChangeShapeType="1"/>
          </p:cNvSpPr>
          <p:nvPr/>
        </p:nvSpPr>
        <p:spPr bwMode="auto">
          <a:xfrm>
            <a:off x="5905499" y="1852611"/>
            <a:ext cx="38100" cy="1588"/>
          </a:xfrm>
          <a:prstGeom prst="line">
            <a:avLst/>
          </a:prstGeom>
          <a:noFill/>
          <a:ln w="0">
            <a:solidFill>
              <a:srgbClr val="000000"/>
            </a:solidFill>
            <a:round/>
            <a:headEnd/>
            <a:tailEnd/>
          </a:ln>
        </p:spPr>
        <p:txBody>
          <a:bodyPr/>
          <a:lstStyle/>
          <a:p>
            <a:endParaRPr lang="en-US"/>
          </a:p>
        </p:txBody>
      </p:sp>
      <p:sp>
        <p:nvSpPr>
          <p:cNvPr id="38927" name="Line 20"/>
          <p:cNvSpPr>
            <a:spLocks noChangeShapeType="1"/>
          </p:cNvSpPr>
          <p:nvPr/>
        </p:nvSpPr>
        <p:spPr bwMode="auto">
          <a:xfrm>
            <a:off x="5905499" y="1376361"/>
            <a:ext cx="38100" cy="1588"/>
          </a:xfrm>
          <a:prstGeom prst="line">
            <a:avLst/>
          </a:prstGeom>
          <a:noFill/>
          <a:ln w="0">
            <a:solidFill>
              <a:srgbClr val="000000"/>
            </a:solidFill>
            <a:round/>
            <a:headEnd/>
            <a:tailEnd/>
          </a:ln>
        </p:spPr>
        <p:txBody>
          <a:bodyPr/>
          <a:lstStyle/>
          <a:p>
            <a:endParaRPr lang="en-US"/>
          </a:p>
        </p:txBody>
      </p:sp>
      <p:sp>
        <p:nvSpPr>
          <p:cNvPr id="38928" name="Line 21"/>
          <p:cNvSpPr>
            <a:spLocks noChangeShapeType="1"/>
          </p:cNvSpPr>
          <p:nvPr/>
        </p:nvSpPr>
        <p:spPr bwMode="auto">
          <a:xfrm>
            <a:off x="5943600" y="3730625"/>
            <a:ext cx="5692775" cy="1587"/>
          </a:xfrm>
          <a:prstGeom prst="line">
            <a:avLst/>
          </a:prstGeom>
          <a:noFill/>
          <a:ln w="0">
            <a:solidFill>
              <a:srgbClr val="000000"/>
            </a:solidFill>
            <a:round/>
            <a:headEnd/>
            <a:tailEnd/>
          </a:ln>
        </p:spPr>
        <p:txBody>
          <a:bodyPr/>
          <a:lstStyle/>
          <a:p>
            <a:endParaRPr lang="en-US"/>
          </a:p>
        </p:txBody>
      </p:sp>
      <p:sp>
        <p:nvSpPr>
          <p:cNvPr id="38929" name="Line 22"/>
          <p:cNvSpPr>
            <a:spLocks noChangeShapeType="1"/>
          </p:cNvSpPr>
          <p:nvPr/>
        </p:nvSpPr>
        <p:spPr bwMode="auto">
          <a:xfrm flipV="1">
            <a:off x="5943599" y="3730625"/>
            <a:ext cx="1588" cy="39687"/>
          </a:xfrm>
          <a:prstGeom prst="line">
            <a:avLst/>
          </a:prstGeom>
          <a:noFill/>
          <a:ln w="0">
            <a:solidFill>
              <a:srgbClr val="000000"/>
            </a:solidFill>
            <a:round/>
            <a:headEnd/>
            <a:tailEnd/>
          </a:ln>
        </p:spPr>
        <p:txBody>
          <a:bodyPr/>
          <a:lstStyle/>
          <a:p>
            <a:endParaRPr lang="en-US"/>
          </a:p>
        </p:txBody>
      </p:sp>
      <p:sp>
        <p:nvSpPr>
          <p:cNvPr id="38930" name="Line 23"/>
          <p:cNvSpPr>
            <a:spLocks noChangeShapeType="1"/>
          </p:cNvSpPr>
          <p:nvPr/>
        </p:nvSpPr>
        <p:spPr bwMode="auto">
          <a:xfrm flipV="1">
            <a:off x="6897688" y="3730625"/>
            <a:ext cx="1587" cy="39687"/>
          </a:xfrm>
          <a:prstGeom prst="line">
            <a:avLst/>
          </a:prstGeom>
          <a:noFill/>
          <a:ln w="0">
            <a:solidFill>
              <a:srgbClr val="000000"/>
            </a:solidFill>
            <a:round/>
            <a:headEnd/>
            <a:tailEnd/>
          </a:ln>
        </p:spPr>
        <p:txBody>
          <a:bodyPr/>
          <a:lstStyle/>
          <a:p>
            <a:endParaRPr lang="en-US"/>
          </a:p>
        </p:txBody>
      </p:sp>
      <p:sp>
        <p:nvSpPr>
          <p:cNvPr id="38931" name="Line 24"/>
          <p:cNvSpPr>
            <a:spLocks noChangeShapeType="1"/>
          </p:cNvSpPr>
          <p:nvPr/>
        </p:nvSpPr>
        <p:spPr bwMode="auto">
          <a:xfrm flipV="1">
            <a:off x="7840663" y="3730625"/>
            <a:ext cx="1587" cy="39687"/>
          </a:xfrm>
          <a:prstGeom prst="line">
            <a:avLst/>
          </a:prstGeom>
          <a:noFill/>
          <a:ln w="0">
            <a:solidFill>
              <a:srgbClr val="000000"/>
            </a:solidFill>
            <a:round/>
            <a:headEnd/>
            <a:tailEnd/>
          </a:ln>
        </p:spPr>
        <p:txBody>
          <a:bodyPr/>
          <a:lstStyle/>
          <a:p>
            <a:endParaRPr lang="en-US"/>
          </a:p>
        </p:txBody>
      </p:sp>
      <p:sp>
        <p:nvSpPr>
          <p:cNvPr id="38932" name="Line 25"/>
          <p:cNvSpPr>
            <a:spLocks noChangeShapeType="1"/>
          </p:cNvSpPr>
          <p:nvPr/>
        </p:nvSpPr>
        <p:spPr bwMode="auto">
          <a:xfrm flipV="1">
            <a:off x="8794749" y="3730625"/>
            <a:ext cx="1588" cy="39687"/>
          </a:xfrm>
          <a:prstGeom prst="line">
            <a:avLst/>
          </a:prstGeom>
          <a:noFill/>
          <a:ln w="0">
            <a:solidFill>
              <a:srgbClr val="000000"/>
            </a:solidFill>
            <a:round/>
            <a:headEnd/>
            <a:tailEnd/>
          </a:ln>
        </p:spPr>
        <p:txBody>
          <a:bodyPr/>
          <a:lstStyle/>
          <a:p>
            <a:endParaRPr lang="en-US"/>
          </a:p>
        </p:txBody>
      </p:sp>
      <p:sp>
        <p:nvSpPr>
          <p:cNvPr id="38933" name="Line 26"/>
          <p:cNvSpPr>
            <a:spLocks noChangeShapeType="1"/>
          </p:cNvSpPr>
          <p:nvPr/>
        </p:nvSpPr>
        <p:spPr bwMode="auto">
          <a:xfrm flipV="1">
            <a:off x="9739313" y="3730625"/>
            <a:ext cx="1587" cy="39687"/>
          </a:xfrm>
          <a:prstGeom prst="line">
            <a:avLst/>
          </a:prstGeom>
          <a:noFill/>
          <a:ln w="0">
            <a:solidFill>
              <a:srgbClr val="000000"/>
            </a:solidFill>
            <a:round/>
            <a:headEnd/>
            <a:tailEnd/>
          </a:ln>
        </p:spPr>
        <p:txBody>
          <a:bodyPr/>
          <a:lstStyle/>
          <a:p>
            <a:endParaRPr lang="en-US"/>
          </a:p>
        </p:txBody>
      </p:sp>
      <p:sp>
        <p:nvSpPr>
          <p:cNvPr id="38934" name="Line 27"/>
          <p:cNvSpPr>
            <a:spLocks noChangeShapeType="1"/>
          </p:cNvSpPr>
          <p:nvPr/>
        </p:nvSpPr>
        <p:spPr bwMode="auto">
          <a:xfrm flipV="1">
            <a:off x="10691813" y="3730625"/>
            <a:ext cx="1587" cy="39687"/>
          </a:xfrm>
          <a:prstGeom prst="line">
            <a:avLst/>
          </a:prstGeom>
          <a:noFill/>
          <a:ln w="0">
            <a:solidFill>
              <a:srgbClr val="000000"/>
            </a:solidFill>
            <a:round/>
            <a:headEnd/>
            <a:tailEnd/>
          </a:ln>
        </p:spPr>
        <p:txBody>
          <a:bodyPr/>
          <a:lstStyle/>
          <a:p>
            <a:endParaRPr lang="en-US"/>
          </a:p>
        </p:txBody>
      </p:sp>
      <p:sp>
        <p:nvSpPr>
          <p:cNvPr id="38935" name="Line 28"/>
          <p:cNvSpPr>
            <a:spLocks noChangeShapeType="1"/>
          </p:cNvSpPr>
          <p:nvPr/>
        </p:nvSpPr>
        <p:spPr bwMode="auto">
          <a:xfrm flipV="1">
            <a:off x="11636374" y="3730625"/>
            <a:ext cx="1588" cy="39687"/>
          </a:xfrm>
          <a:prstGeom prst="line">
            <a:avLst/>
          </a:prstGeom>
          <a:noFill/>
          <a:ln w="0">
            <a:solidFill>
              <a:srgbClr val="000000"/>
            </a:solidFill>
            <a:round/>
            <a:headEnd/>
            <a:tailEnd/>
          </a:ln>
        </p:spPr>
        <p:txBody>
          <a:bodyPr/>
          <a:lstStyle/>
          <a:p>
            <a:endParaRPr lang="en-US"/>
          </a:p>
        </p:txBody>
      </p:sp>
      <p:sp>
        <p:nvSpPr>
          <p:cNvPr id="38936" name="Freeform 29"/>
          <p:cNvSpPr>
            <a:spLocks/>
          </p:cNvSpPr>
          <p:nvPr/>
        </p:nvSpPr>
        <p:spPr bwMode="auto">
          <a:xfrm>
            <a:off x="6108699" y="2476499"/>
            <a:ext cx="58738"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37" name="Freeform 30"/>
          <p:cNvSpPr>
            <a:spLocks/>
          </p:cNvSpPr>
          <p:nvPr/>
        </p:nvSpPr>
        <p:spPr bwMode="auto">
          <a:xfrm>
            <a:off x="6294438" y="2603500"/>
            <a:ext cx="58737" cy="58737"/>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38" name="Freeform 31"/>
          <p:cNvSpPr>
            <a:spLocks/>
          </p:cNvSpPr>
          <p:nvPr/>
        </p:nvSpPr>
        <p:spPr bwMode="auto">
          <a:xfrm>
            <a:off x="6488113" y="2890836"/>
            <a:ext cx="58737" cy="58738"/>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39" name="Freeform 32"/>
          <p:cNvSpPr>
            <a:spLocks/>
          </p:cNvSpPr>
          <p:nvPr/>
        </p:nvSpPr>
        <p:spPr bwMode="auto">
          <a:xfrm>
            <a:off x="6673849" y="245268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0" name="Freeform 33"/>
          <p:cNvSpPr>
            <a:spLocks/>
          </p:cNvSpPr>
          <p:nvPr/>
        </p:nvSpPr>
        <p:spPr bwMode="auto">
          <a:xfrm>
            <a:off x="6867524" y="3043236"/>
            <a:ext cx="58738" cy="58738"/>
          </a:xfrm>
          <a:custGeom>
            <a:avLst/>
            <a:gdLst>
              <a:gd name="T0" fmla="*/ 19 w 37"/>
              <a:gd name="T1" fmla="*/ 0 h 37"/>
              <a:gd name="T2" fmla="*/ 37 w 37"/>
              <a:gd name="T3" fmla="*/ 18 h 37"/>
              <a:gd name="T4" fmla="*/ 19 w 37"/>
              <a:gd name="T5" fmla="*/ 37 h 37"/>
              <a:gd name="T6" fmla="*/ 0 w 37"/>
              <a:gd name="T7" fmla="*/ 18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8"/>
                </a:lnTo>
                <a:lnTo>
                  <a:pt x="19" y="37"/>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41" name="Freeform 34"/>
          <p:cNvSpPr>
            <a:spLocks/>
          </p:cNvSpPr>
          <p:nvPr/>
        </p:nvSpPr>
        <p:spPr bwMode="auto">
          <a:xfrm>
            <a:off x="7053263" y="2573336"/>
            <a:ext cx="58737"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2" name="Freeform 35"/>
          <p:cNvSpPr>
            <a:spLocks/>
          </p:cNvSpPr>
          <p:nvPr/>
        </p:nvSpPr>
        <p:spPr bwMode="auto">
          <a:xfrm>
            <a:off x="7246938" y="2433636"/>
            <a:ext cx="58737"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43" name="Freeform 36"/>
          <p:cNvSpPr>
            <a:spLocks/>
          </p:cNvSpPr>
          <p:nvPr/>
        </p:nvSpPr>
        <p:spPr bwMode="auto">
          <a:xfrm>
            <a:off x="7432674" y="237648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4" name="Freeform 37"/>
          <p:cNvSpPr>
            <a:spLocks/>
          </p:cNvSpPr>
          <p:nvPr/>
        </p:nvSpPr>
        <p:spPr bwMode="auto">
          <a:xfrm>
            <a:off x="7627937" y="2757486"/>
            <a:ext cx="57150" cy="58738"/>
          </a:xfrm>
          <a:custGeom>
            <a:avLst/>
            <a:gdLst>
              <a:gd name="T0" fmla="*/ 18 w 36"/>
              <a:gd name="T1" fmla="*/ 0 h 37"/>
              <a:gd name="T2" fmla="*/ 36 w 36"/>
              <a:gd name="T3" fmla="*/ 19 h 37"/>
              <a:gd name="T4" fmla="*/ 18 w 36"/>
              <a:gd name="T5" fmla="*/ 37 h 37"/>
              <a:gd name="T6" fmla="*/ 0 w 36"/>
              <a:gd name="T7" fmla="*/ 19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45" name="Freeform 38"/>
          <p:cNvSpPr>
            <a:spLocks/>
          </p:cNvSpPr>
          <p:nvPr/>
        </p:nvSpPr>
        <p:spPr bwMode="auto">
          <a:xfrm>
            <a:off x="7812088" y="2290761"/>
            <a:ext cx="58737"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46" name="Freeform 39"/>
          <p:cNvSpPr>
            <a:spLocks/>
          </p:cNvSpPr>
          <p:nvPr/>
        </p:nvSpPr>
        <p:spPr bwMode="auto">
          <a:xfrm>
            <a:off x="8007349" y="2106611"/>
            <a:ext cx="57150" cy="57150"/>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 name="T15" fmla="*/ 0 w 36"/>
              <a:gd name="T16" fmla="*/ 0 h 36"/>
              <a:gd name="T17" fmla="*/ 36 w 36"/>
              <a:gd name="T18" fmla="*/ 36 h 36"/>
            </a:gdLst>
            <a:ahLst/>
            <a:cxnLst>
              <a:cxn ang="T10">
                <a:pos x="T0" y="T1"/>
              </a:cxn>
              <a:cxn ang="T11">
                <a:pos x="T2" y="T3"/>
              </a:cxn>
              <a:cxn ang="T12">
                <a:pos x="T4" y="T5"/>
              </a:cxn>
              <a:cxn ang="T13">
                <a:pos x="T6" y="T7"/>
              </a:cxn>
              <a:cxn ang="T14">
                <a:pos x="T8" y="T9"/>
              </a:cxn>
            </a:cxnLst>
            <a:rect l="T15" t="T16" r="T17" b="T18"/>
            <a:pathLst>
              <a:path w="36" h="36">
                <a:moveTo>
                  <a:pt x="18" y="0"/>
                </a:moveTo>
                <a:lnTo>
                  <a:pt x="36"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7" name="Freeform 40"/>
          <p:cNvSpPr>
            <a:spLocks/>
          </p:cNvSpPr>
          <p:nvPr/>
        </p:nvSpPr>
        <p:spPr bwMode="auto">
          <a:xfrm>
            <a:off x="8191499" y="2427286"/>
            <a:ext cx="58738"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8" name="Freeform 41"/>
          <p:cNvSpPr>
            <a:spLocks/>
          </p:cNvSpPr>
          <p:nvPr/>
        </p:nvSpPr>
        <p:spPr bwMode="auto">
          <a:xfrm>
            <a:off x="8386762" y="2339975"/>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49" name="Freeform 42"/>
          <p:cNvSpPr>
            <a:spLocks/>
          </p:cNvSpPr>
          <p:nvPr/>
        </p:nvSpPr>
        <p:spPr bwMode="auto">
          <a:xfrm>
            <a:off x="8570913" y="2144711"/>
            <a:ext cx="58737"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0" name="Freeform 43"/>
          <p:cNvSpPr>
            <a:spLocks/>
          </p:cNvSpPr>
          <p:nvPr/>
        </p:nvSpPr>
        <p:spPr bwMode="auto">
          <a:xfrm>
            <a:off x="8766174" y="2452686"/>
            <a:ext cx="57150" cy="57150"/>
          </a:xfrm>
          <a:custGeom>
            <a:avLst/>
            <a:gdLst>
              <a:gd name="T0" fmla="*/ 18 w 36"/>
              <a:gd name="T1" fmla="*/ 0 h 36"/>
              <a:gd name="T2" fmla="*/ 36 w 36"/>
              <a:gd name="T3" fmla="*/ 18 h 36"/>
              <a:gd name="T4" fmla="*/ 18 w 36"/>
              <a:gd name="T5" fmla="*/ 36 h 36"/>
              <a:gd name="T6" fmla="*/ 0 w 36"/>
              <a:gd name="T7" fmla="*/ 18 h 36"/>
              <a:gd name="T8" fmla="*/ 18 w 36"/>
              <a:gd name="T9" fmla="*/ 0 h 36"/>
              <a:gd name="T10" fmla="*/ 0 60000 65536"/>
              <a:gd name="T11" fmla="*/ 0 60000 65536"/>
              <a:gd name="T12" fmla="*/ 0 60000 65536"/>
              <a:gd name="T13" fmla="*/ 0 60000 65536"/>
              <a:gd name="T14" fmla="*/ 0 60000 65536"/>
              <a:gd name="T15" fmla="*/ 0 w 36"/>
              <a:gd name="T16" fmla="*/ 0 h 36"/>
              <a:gd name="T17" fmla="*/ 36 w 36"/>
              <a:gd name="T18" fmla="*/ 36 h 36"/>
            </a:gdLst>
            <a:ahLst/>
            <a:cxnLst>
              <a:cxn ang="T10">
                <a:pos x="T0" y="T1"/>
              </a:cxn>
              <a:cxn ang="T11">
                <a:pos x="T2" y="T3"/>
              </a:cxn>
              <a:cxn ang="T12">
                <a:pos x="T4" y="T5"/>
              </a:cxn>
              <a:cxn ang="T13">
                <a:pos x="T6" y="T7"/>
              </a:cxn>
              <a:cxn ang="T14">
                <a:pos x="T8" y="T9"/>
              </a:cxn>
            </a:cxnLst>
            <a:rect l="T15" t="T16" r="T17" b="T18"/>
            <a:pathLst>
              <a:path w="36" h="36">
                <a:moveTo>
                  <a:pt x="18" y="0"/>
                </a:moveTo>
                <a:lnTo>
                  <a:pt x="36"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1" name="Freeform 44"/>
          <p:cNvSpPr>
            <a:spLocks/>
          </p:cNvSpPr>
          <p:nvPr/>
        </p:nvSpPr>
        <p:spPr bwMode="auto">
          <a:xfrm>
            <a:off x="8950324" y="1976436"/>
            <a:ext cx="58738"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2" name="Freeform 45"/>
          <p:cNvSpPr>
            <a:spLocks/>
          </p:cNvSpPr>
          <p:nvPr/>
        </p:nvSpPr>
        <p:spPr bwMode="auto">
          <a:xfrm>
            <a:off x="9145587" y="1824036"/>
            <a:ext cx="57150" cy="58738"/>
          </a:xfrm>
          <a:custGeom>
            <a:avLst/>
            <a:gdLst>
              <a:gd name="T0" fmla="*/ 18 w 36"/>
              <a:gd name="T1" fmla="*/ 0 h 37"/>
              <a:gd name="T2" fmla="*/ 36 w 36"/>
              <a:gd name="T3" fmla="*/ 19 h 37"/>
              <a:gd name="T4" fmla="*/ 18 w 36"/>
              <a:gd name="T5" fmla="*/ 37 h 37"/>
              <a:gd name="T6" fmla="*/ 0 w 36"/>
              <a:gd name="T7" fmla="*/ 19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53" name="Freeform 46"/>
          <p:cNvSpPr>
            <a:spLocks/>
          </p:cNvSpPr>
          <p:nvPr/>
        </p:nvSpPr>
        <p:spPr bwMode="auto">
          <a:xfrm>
            <a:off x="9329738" y="1976436"/>
            <a:ext cx="58737"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4" name="Freeform 47"/>
          <p:cNvSpPr>
            <a:spLocks/>
          </p:cNvSpPr>
          <p:nvPr/>
        </p:nvSpPr>
        <p:spPr bwMode="auto">
          <a:xfrm>
            <a:off x="9524999" y="1727200"/>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5" name="Freeform 48"/>
          <p:cNvSpPr>
            <a:spLocks/>
          </p:cNvSpPr>
          <p:nvPr/>
        </p:nvSpPr>
        <p:spPr bwMode="auto">
          <a:xfrm>
            <a:off x="9709149" y="1976436"/>
            <a:ext cx="58738"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56" name="Freeform 49"/>
          <p:cNvSpPr>
            <a:spLocks/>
          </p:cNvSpPr>
          <p:nvPr/>
        </p:nvSpPr>
        <p:spPr bwMode="auto">
          <a:xfrm>
            <a:off x="9904412" y="1727200"/>
            <a:ext cx="57150" cy="58737"/>
          </a:xfrm>
          <a:custGeom>
            <a:avLst/>
            <a:gdLst>
              <a:gd name="T0" fmla="*/ 18 w 36"/>
              <a:gd name="T1" fmla="*/ 0 h 37"/>
              <a:gd name="T2" fmla="*/ 36 w 36"/>
              <a:gd name="T3" fmla="*/ 18 h 37"/>
              <a:gd name="T4" fmla="*/ 18 w 36"/>
              <a:gd name="T5" fmla="*/ 37 h 37"/>
              <a:gd name="T6" fmla="*/ 0 w 36"/>
              <a:gd name="T7" fmla="*/ 18 h 37"/>
              <a:gd name="T8" fmla="*/ 18 w 36"/>
              <a:gd name="T9" fmla="*/ 0 h 37"/>
              <a:gd name="T10" fmla="*/ 0 60000 65536"/>
              <a:gd name="T11" fmla="*/ 0 60000 65536"/>
              <a:gd name="T12" fmla="*/ 0 60000 65536"/>
              <a:gd name="T13" fmla="*/ 0 60000 65536"/>
              <a:gd name="T14" fmla="*/ 0 60000 65536"/>
              <a:gd name="T15" fmla="*/ 0 w 36"/>
              <a:gd name="T16" fmla="*/ 0 h 37"/>
              <a:gd name="T17" fmla="*/ 36 w 36"/>
              <a:gd name="T18" fmla="*/ 37 h 37"/>
            </a:gdLst>
            <a:ahLst/>
            <a:cxnLst>
              <a:cxn ang="T10">
                <a:pos x="T0" y="T1"/>
              </a:cxn>
              <a:cxn ang="T11">
                <a:pos x="T2" y="T3"/>
              </a:cxn>
              <a:cxn ang="T12">
                <a:pos x="T4" y="T5"/>
              </a:cxn>
              <a:cxn ang="T13">
                <a:pos x="T6" y="T7"/>
              </a:cxn>
              <a:cxn ang="T14">
                <a:pos x="T8" y="T9"/>
              </a:cxn>
            </a:cxnLst>
            <a:rect l="T15" t="T16" r="T17" b="T18"/>
            <a:pathLst>
              <a:path w="36" h="37">
                <a:moveTo>
                  <a:pt x="18" y="0"/>
                </a:moveTo>
                <a:lnTo>
                  <a:pt x="36"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7" name="Freeform 50"/>
          <p:cNvSpPr>
            <a:spLocks/>
          </p:cNvSpPr>
          <p:nvPr/>
        </p:nvSpPr>
        <p:spPr bwMode="auto">
          <a:xfrm>
            <a:off x="10088563" y="1993900"/>
            <a:ext cx="58737" cy="58737"/>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58" name="Freeform 51"/>
          <p:cNvSpPr>
            <a:spLocks/>
          </p:cNvSpPr>
          <p:nvPr/>
        </p:nvSpPr>
        <p:spPr bwMode="auto">
          <a:xfrm>
            <a:off x="10283824" y="1960561"/>
            <a:ext cx="58738" cy="58738"/>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59" name="Freeform 52"/>
          <p:cNvSpPr>
            <a:spLocks/>
          </p:cNvSpPr>
          <p:nvPr/>
        </p:nvSpPr>
        <p:spPr bwMode="auto">
          <a:xfrm>
            <a:off x="10467974" y="1774825"/>
            <a:ext cx="58738" cy="58737"/>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60" name="Freeform 53"/>
          <p:cNvSpPr>
            <a:spLocks/>
          </p:cNvSpPr>
          <p:nvPr/>
        </p:nvSpPr>
        <p:spPr bwMode="auto">
          <a:xfrm>
            <a:off x="10663238" y="1727200"/>
            <a:ext cx="58737" cy="58737"/>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61" name="Freeform 54"/>
          <p:cNvSpPr>
            <a:spLocks/>
          </p:cNvSpPr>
          <p:nvPr/>
        </p:nvSpPr>
        <p:spPr bwMode="auto">
          <a:xfrm>
            <a:off x="10847388" y="1541461"/>
            <a:ext cx="58737" cy="58738"/>
          </a:xfrm>
          <a:custGeom>
            <a:avLst/>
            <a:gdLst>
              <a:gd name="T0" fmla="*/ 19 w 37"/>
              <a:gd name="T1" fmla="*/ 0 h 37"/>
              <a:gd name="T2" fmla="*/ 37 w 37"/>
              <a:gd name="T3" fmla="*/ 19 h 37"/>
              <a:gd name="T4" fmla="*/ 19 w 37"/>
              <a:gd name="T5" fmla="*/ 37 h 37"/>
              <a:gd name="T6" fmla="*/ 0 w 37"/>
              <a:gd name="T7" fmla="*/ 19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9"/>
                </a:lnTo>
                <a:lnTo>
                  <a:pt x="19" y="37"/>
                </a:lnTo>
                <a:lnTo>
                  <a:pt x="0" y="19"/>
                </a:lnTo>
                <a:lnTo>
                  <a:pt x="19" y="0"/>
                </a:lnTo>
                <a:close/>
              </a:path>
            </a:pathLst>
          </a:custGeom>
          <a:solidFill>
            <a:srgbClr val="000080"/>
          </a:solidFill>
          <a:ln w="9525">
            <a:solidFill>
              <a:srgbClr val="000080"/>
            </a:solidFill>
            <a:round/>
            <a:headEnd/>
            <a:tailEnd/>
          </a:ln>
        </p:spPr>
        <p:txBody>
          <a:bodyPr/>
          <a:lstStyle/>
          <a:p>
            <a:endParaRPr lang="en-US"/>
          </a:p>
        </p:txBody>
      </p:sp>
      <p:sp>
        <p:nvSpPr>
          <p:cNvPr id="38962" name="Freeform 55"/>
          <p:cNvSpPr>
            <a:spLocks/>
          </p:cNvSpPr>
          <p:nvPr/>
        </p:nvSpPr>
        <p:spPr bwMode="auto">
          <a:xfrm>
            <a:off x="11042649" y="2290761"/>
            <a:ext cx="58738" cy="58738"/>
          </a:xfrm>
          <a:custGeom>
            <a:avLst/>
            <a:gdLst>
              <a:gd name="T0" fmla="*/ 18 w 37"/>
              <a:gd name="T1" fmla="*/ 0 h 37"/>
              <a:gd name="T2" fmla="*/ 37 w 37"/>
              <a:gd name="T3" fmla="*/ 19 h 37"/>
              <a:gd name="T4" fmla="*/ 18 w 37"/>
              <a:gd name="T5" fmla="*/ 37 h 37"/>
              <a:gd name="T6" fmla="*/ 0 w 37"/>
              <a:gd name="T7" fmla="*/ 19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9"/>
                </a:lnTo>
                <a:lnTo>
                  <a:pt x="18" y="37"/>
                </a:lnTo>
                <a:lnTo>
                  <a:pt x="0" y="19"/>
                </a:lnTo>
                <a:lnTo>
                  <a:pt x="18" y="0"/>
                </a:lnTo>
                <a:close/>
              </a:path>
            </a:pathLst>
          </a:custGeom>
          <a:solidFill>
            <a:srgbClr val="000080"/>
          </a:solidFill>
          <a:ln w="9525">
            <a:solidFill>
              <a:srgbClr val="000080"/>
            </a:solidFill>
            <a:round/>
            <a:headEnd/>
            <a:tailEnd/>
          </a:ln>
        </p:spPr>
        <p:txBody>
          <a:bodyPr/>
          <a:lstStyle/>
          <a:p>
            <a:endParaRPr lang="en-US"/>
          </a:p>
        </p:txBody>
      </p:sp>
      <p:sp>
        <p:nvSpPr>
          <p:cNvPr id="38963" name="Freeform 56"/>
          <p:cNvSpPr>
            <a:spLocks/>
          </p:cNvSpPr>
          <p:nvPr/>
        </p:nvSpPr>
        <p:spPr bwMode="auto">
          <a:xfrm>
            <a:off x="11226799" y="1677986"/>
            <a:ext cx="58738" cy="58738"/>
          </a:xfrm>
          <a:custGeom>
            <a:avLst/>
            <a:gdLst>
              <a:gd name="T0" fmla="*/ 19 w 37"/>
              <a:gd name="T1" fmla="*/ 0 h 37"/>
              <a:gd name="T2" fmla="*/ 37 w 37"/>
              <a:gd name="T3" fmla="*/ 18 h 37"/>
              <a:gd name="T4" fmla="*/ 19 w 37"/>
              <a:gd name="T5" fmla="*/ 37 h 37"/>
              <a:gd name="T6" fmla="*/ 0 w 37"/>
              <a:gd name="T7" fmla="*/ 18 h 37"/>
              <a:gd name="T8" fmla="*/ 19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9" y="0"/>
                </a:moveTo>
                <a:lnTo>
                  <a:pt x="37" y="18"/>
                </a:lnTo>
                <a:lnTo>
                  <a:pt x="19" y="37"/>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64" name="Freeform 57"/>
          <p:cNvSpPr>
            <a:spLocks/>
          </p:cNvSpPr>
          <p:nvPr/>
        </p:nvSpPr>
        <p:spPr bwMode="auto">
          <a:xfrm>
            <a:off x="11422063" y="1444625"/>
            <a:ext cx="58737" cy="58737"/>
          </a:xfrm>
          <a:custGeom>
            <a:avLst/>
            <a:gdLst>
              <a:gd name="T0" fmla="*/ 18 w 37"/>
              <a:gd name="T1" fmla="*/ 0 h 37"/>
              <a:gd name="T2" fmla="*/ 37 w 37"/>
              <a:gd name="T3" fmla="*/ 18 h 37"/>
              <a:gd name="T4" fmla="*/ 18 w 37"/>
              <a:gd name="T5" fmla="*/ 37 h 37"/>
              <a:gd name="T6" fmla="*/ 0 w 37"/>
              <a:gd name="T7" fmla="*/ 18 h 37"/>
              <a:gd name="T8" fmla="*/ 18 w 37"/>
              <a:gd name="T9" fmla="*/ 0 h 37"/>
              <a:gd name="T10" fmla="*/ 0 60000 65536"/>
              <a:gd name="T11" fmla="*/ 0 60000 65536"/>
              <a:gd name="T12" fmla="*/ 0 60000 65536"/>
              <a:gd name="T13" fmla="*/ 0 60000 65536"/>
              <a:gd name="T14" fmla="*/ 0 60000 65536"/>
              <a:gd name="T15" fmla="*/ 0 w 37"/>
              <a:gd name="T16" fmla="*/ 0 h 37"/>
              <a:gd name="T17" fmla="*/ 37 w 37"/>
              <a:gd name="T18" fmla="*/ 37 h 37"/>
            </a:gdLst>
            <a:ahLst/>
            <a:cxnLst>
              <a:cxn ang="T10">
                <a:pos x="T0" y="T1"/>
              </a:cxn>
              <a:cxn ang="T11">
                <a:pos x="T2" y="T3"/>
              </a:cxn>
              <a:cxn ang="T12">
                <a:pos x="T4" y="T5"/>
              </a:cxn>
              <a:cxn ang="T13">
                <a:pos x="T6" y="T7"/>
              </a:cxn>
              <a:cxn ang="T14">
                <a:pos x="T8" y="T9"/>
              </a:cxn>
            </a:cxnLst>
            <a:rect l="T15" t="T16" r="T17" b="T18"/>
            <a:pathLst>
              <a:path w="37" h="37">
                <a:moveTo>
                  <a:pt x="18" y="0"/>
                </a:moveTo>
                <a:lnTo>
                  <a:pt x="37" y="18"/>
                </a:lnTo>
                <a:lnTo>
                  <a:pt x="18" y="37"/>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8965" name="Freeform 58"/>
          <p:cNvSpPr>
            <a:spLocks/>
          </p:cNvSpPr>
          <p:nvPr/>
        </p:nvSpPr>
        <p:spPr bwMode="auto">
          <a:xfrm>
            <a:off x="11606213" y="1863724"/>
            <a:ext cx="58737" cy="57150"/>
          </a:xfrm>
          <a:custGeom>
            <a:avLst/>
            <a:gdLst>
              <a:gd name="T0" fmla="*/ 19 w 37"/>
              <a:gd name="T1" fmla="*/ 0 h 36"/>
              <a:gd name="T2" fmla="*/ 37 w 37"/>
              <a:gd name="T3" fmla="*/ 18 h 36"/>
              <a:gd name="T4" fmla="*/ 19 w 37"/>
              <a:gd name="T5" fmla="*/ 36 h 36"/>
              <a:gd name="T6" fmla="*/ 0 w 37"/>
              <a:gd name="T7" fmla="*/ 18 h 36"/>
              <a:gd name="T8" fmla="*/ 19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9" y="0"/>
                </a:moveTo>
                <a:lnTo>
                  <a:pt x="37" y="18"/>
                </a:lnTo>
                <a:lnTo>
                  <a:pt x="19" y="36"/>
                </a:lnTo>
                <a:lnTo>
                  <a:pt x="0" y="18"/>
                </a:lnTo>
                <a:lnTo>
                  <a:pt x="19" y="0"/>
                </a:lnTo>
                <a:close/>
              </a:path>
            </a:pathLst>
          </a:custGeom>
          <a:solidFill>
            <a:srgbClr val="000080"/>
          </a:solidFill>
          <a:ln w="9525">
            <a:solidFill>
              <a:srgbClr val="000080"/>
            </a:solidFill>
            <a:round/>
            <a:headEnd/>
            <a:tailEnd/>
          </a:ln>
        </p:spPr>
        <p:txBody>
          <a:bodyPr/>
          <a:lstStyle/>
          <a:p>
            <a:endParaRPr lang="en-US"/>
          </a:p>
        </p:txBody>
      </p:sp>
      <p:sp>
        <p:nvSpPr>
          <p:cNvPr id="38966" name="Rectangle 59"/>
          <p:cNvSpPr>
            <a:spLocks noChangeArrowheads="1"/>
          </p:cNvSpPr>
          <p:nvPr/>
        </p:nvSpPr>
        <p:spPr bwMode="auto">
          <a:xfrm>
            <a:off x="6108699"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67" name="Rectangle 60"/>
          <p:cNvSpPr>
            <a:spLocks noChangeArrowheads="1"/>
          </p:cNvSpPr>
          <p:nvPr/>
        </p:nvSpPr>
        <p:spPr bwMode="auto">
          <a:xfrm>
            <a:off x="629443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68" name="Rectangle 61"/>
          <p:cNvSpPr>
            <a:spLocks noChangeArrowheads="1"/>
          </p:cNvSpPr>
          <p:nvPr/>
        </p:nvSpPr>
        <p:spPr bwMode="auto">
          <a:xfrm>
            <a:off x="6488113"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69" name="Rectangle 62"/>
          <p:cNvSpPr>
            <a:spLocks noChangeArrowheads="1"/>
          </p:cNvSpPr>
          <p:nvPr/>
        </p:nvSpPr>
        <p:spPr bwMode="auto">
          <a:xfrm>
            <a:off x="6673849"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0" name="Rectangle 63"/>
          <p:cNvSpPr>
            <a:spLocks noChangeArrowheads="1"/>
          </p:cNvSpPr>
          <p:nvPr/>
        </p:nvSpPr>
        <p:spPr bwMode="auto">
          <a:xfrm>
            <a:off x="6867524"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1" name="Rectangle 64"/>
          <p:cNvSpPr>
            <a:spLocks noChangeArrowheads="1"/>
          </p:cNvSpPr>
          <p:nvPr/>
        </p:nvSpPr>
        <p:spPr bwMode="auto">
          <a:xfrm>
            <a:off x="7053263"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2" name="Rectangle 65"/>
          <p:cNvSpPr>
            <a:spLocks noChangeArrowheads="1"/>
          </p:cNvSpPr>
          <p:nvPr/>
        </p:nvSpPr>
        <p:spPr bwMode="auto">
          <a:xfrm>
            <a:off x="724693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3" name="Rectangle 66"/>
          <p:cNvSpPr>
            <a:spLocks noChangeArrowheads="1"/>
          </p:cNvSpPr>
          <p:nvPr/>
        </p:nvSpPr>
        <p:spPr bwMode="auto">
          <a:xfrm>
            <a:off x="7432674" y="275748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4" name="Rectangle 67"/>
          <p:cNvSpPr>
            <a:spLocks noChangeArrowheads="1"/>
          </p:cNvSpPr>
          <p:nvPr/>
        </p:nvSpPr>
        <p:spPr bwMode="auto">
          <a:xfrm>
            <a:off x="7627937" y="2757486"/>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5" name="Rectangle 68"/>
          <p:cNvSpPr>
            <a:spLocks noChangeArrowheads="1"/>
          </p:cNvSpPr>
          <p:nvPr/>
        </p:nvSpPr>
        <p:spPr bwMode="auto">
          <a:xfrm>
            <a:off x="7812088" y="275748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76" name="Rectangle 69"/>
          <p:cNvSpPr>
            <a:spLocks noChangeArrowheads="1"/>
          </p:cNvSpPr>
          <p:nvPr/>
        </p:nvSpPr>
        <p:spPr bwMode="auto">
          <a:xfrm>
            <a:off x="8007349"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7" name="Rectangle 70"/>
          <p:cNvSpPr>
            <a:spLocks noChangeArrowheads="1"/>
          </p:cNvSpPr>
          <p:nvPr/>
        </p:nvSpPr>
        <p:spPr bwMode="auto">
          <a:xfrm>
            <a:off x="8191499"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78" name="Rectangle 71"/>
          <p:cNvSpPr>
            <a:spLocks noChangeArrowheads="1"/>
          </p:cNvSpPr>
          <p:nvPr/>
        </p:nvSpPr>
        <p:spPr bwMode="auto">
          <a:xfrm>
            <a:off x="8386762"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79" name="Rectangle 72"/>
          <p:cNvSpPr>
            <a:spLocks noChangeArrowheads="1"/>
          </p:cNvSpPr>
          <p:nvPr/>
        </p:nvSpPr>
        <p:spPr bwMode="auto">
          <a:xfrm>
            <a:off x="8570913" y="2290761"/>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0" name="Rectangle 73"/>
          <p:cNvSpPr>
            <a:spLocks noChangeArrowheads="1"/>
          </p:cNvSpPr>
          <p:nvPr/>
        </p:nvSpPr>
        <p:spPr bwMode="auto">
          <a:xfrm>
            <a:off x="8766174"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1" name="Rectangle 74"/>
          <p:cNvSpPr>
            <a:spLocks noChangeArrowheads="1"/>
          </p:cNvSpPr>
          <p:nvPr/>
        </p:nvSpPr>
        <p:spPr bwMode="auto">
          <a:xfrm>
            <a:off x="8950324"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2" name="Rectangle 75"/>
          <p:cNvSpPr>
            <a:spLocks noChangeArrowheads="1"/>
          </p:cNvSpPr>
          <p:nvPr/>
        </p:nvSpPr>
        <p:spPr bwMode="auto">
          <a:xfrm>
            <a:off x="9145587"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3" name="Rectangle 76"/>
          <p:cNvSpPr>
            <a:spLocks noChangeArrowheads="1"/>
          </p:cNvSpPr>
          <p:nvPr/>
        </p:nvSpPr>
        <p:spPr bwMode="auto">
          <a:xfrm>
            <a:off x="9329738" y="2290761"/>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4" name="Rectangle 77"/>
          <p:cNvSpPr>
            <a:spLocks noChangeArrowheads="1"/>
          </p:cNvSpPr>
          <p:nvPr/>
        </p:nvSpPr>
        <p:spPr bwMode="auto">
          <a:xfrm>
            <a:off x="9524999" y="2290761"/>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5" name="Rectangle 78"/>
          <p:cNvSpPr>
            <a:spLocks noChangeArrowheads="1"/>
          </p:cNvSpPr>
          <p:nvPr/>
        </p:nvSpPr>
        <p:spPr bwMode="auto">
          <a:xfrm>
            <a:off x="9709149" y="2290761"/>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6" name="Rectangle 79"/>
          <p:cNvSpPr>
            <a:spLocks noChangeArrowheads="1"/>
          </p:cNvSpPr>
          <p:nvPr/>
        </p:nvSpPr>
        <p:spPr bwMode="auto">
          <a:xfrm>
            <a:off x="9904412" y="1824036"/>
            <a:ext cx="57150" cy="58738"/>
          </a:xfrm>
          <a:prstGeom prst="rect">
            <a:avLst/>
          </a:prstGeom>
          <a:solidFill>
            <a:srgbClr val="FF00FF"/>
          </a:solidFill>
          <a:ln w="9525">
            <a:solidFill>
              <a:srgbClr val="FF00FF"/>
            </a:solidFill>
            <a:miter lim="800000"/>
            <a:headEnd/>
            <a:tailEnd/>
          </a:ln>
        </p:spPr>
        <p:txBody>
          <a:bodyPr/>
          <a:lstStyle/>
          <a:p>
            <a:endParaRPr lang="en-US"/>
          </a:p>
        </p:txBody>
      </p:sp>
      <p:sp>
        <p:nvSpPr>
          <p:cNvPr id="38987" name="Rectangle 80"/>
          <p:cNvSpPr>
            <a:spLocks noChangeArrowheads="1"/>
          </p:cNvSpPr>
          <p:nvPr/>
        </p:nvSpPr>
        <p:spPr bwMode="auto">
          <a:xfrm>
            <a:off x="1008856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88" name="Rectangle 81"/>
          <p:cNvSpPr>
            <a:spLocks noChangeArrowheads="1"/>
          </p:cNvSpPr>
          <p:nvPr/>
        </p:nvSpPr>
        <p:spPr bwMode="auto">
          <a:xfrm>
            <a:off x="10283824"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89" name="Rectangle 82"/>
          <p:cNvSpPr>
            <a:spLocks noChangeArrowheads="1"/>
          </p:cNvSpPr>
          <p:nvPr/>
        </p:nvSpPr>
        <p:spPr bwMode="auto">
          <a:xfrm>
            <a:off x="10467974"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0" name="Rectangle 83"/>
          <p:cNvSpPr>
            <a:spLocks noChangeArrowheads="1"/>
          </p:cNvSpPr>
          <p:nvPr/>
        </p:nvSpPr>
        <p:spPr bwMode="auto">
          <a:xfrm>
            <a:off x="10663238"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1" name="Rectangle 84"/>
          <p:cNvSpPr>
            <a:spLocks noChangeArrowheads="1"/>
          </p:cNvSpPr>
          <p:nvPr/>
        </p:nvSpPr>
        <p:spPr bwMode="auto">
          <a:xfrm>
            <a:off x="10847388"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2" name="Rectangle 85"/>
          <p:cNvSpPr>
            <a:spLocks noChangeArrowheads="1"/>
          </p:cNvSpPr>
          <p:nvPr/>
        </p:nvSpPr>
        <p:spPr bwMode="auto">
          <a:xfrm>
            <a:off x="11042649"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3" name="Rectangle 86"/>
          <p:cNvSpPr>
            <a:spLocks noChangeArrowheads="1"/>
          </p:cNvSpPr>
          <p:nvPr/>
        </p:nvSpPr>
        <p:spPr bwMode="auto">
          <a:xfrm>
            <a:off x="11226799" y="1824036"/>
            <a:ext cx="58738" cy="58738"/>
          </a:xfrm>
          <a:prstGeom prst="rect">
            <a:avLst/>
          </a:prstGeom>
          <a:solidFill>
            <a:srgbClr val="FF00FF"/>
          </a:solidFill>
          <a:ln w="9525">
            <a:solidFill>
              <a:srgbClr val="FF00FF"/>
            </a:solidFill>
            <a:miter lim="800000"/>
            <a:headEnd/>
            <a:tailEnd/>
          </a:ln>
        </p:spPr>
        <p:txBody>
          <a:bodyPr/>
          <a:lstStyle/>
          <a:p>
            <a:endParaRPr lang="en-US"/>
          </a:p>
        </p:txBody>
      </p:sp>
      <p:sp>
        <p:nvSpPr>
          <p:cNvPr id="38994" name="Rectangle 87"/>
          <p:cNvSpPr>
            <a:spLocks noChangeArrowheads="1"/>
          </p:cNvSpPr>
          <p:nvPr/>
        </p:nvSpPr>
        <p:spPr bwMode="auto">
          <a:xfrm>
            <a:off x="1142206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5" name="Rectangle 88"/>
          <p:cNvSpPr>
            <a:spLocks noChangeArrowheads="1"/>
          </p:cNvSpPr>
          <p:nvPr/>
        </p:nvSpPr>
        <p:spPr bwMode="auto">
          <a:xfrm>
            <a:off x="11606213" y="1824036"/>
            <a:ext cx="58737" cy="58738"/>
          </a:xfrm>
          <a:prstGeom prst="rect">
            <a:avLst/>
          </a:prstGeom>
          <a:solidFill>
            <a:srgbClr val="FF00FF"/>
          </a:solidFill>
          <a:ln w="9525">
            <a:solidFill>
              <a:srgbClr val="FF00FF"/>
            </a:solidFill>
            <a:miter lim="800000"/>
            <a:headEnd/>
            <a:tailEnd/>
          </a:ln>
        </p:spPr>
        <p:txBody>
          <a:bodyPr/>
          <a:lstStyle/>
          <a:p>
            <a:endParaRPr lang="en-US"/>
          </a:p>
        </p:txBody>
      </p:sp>
      <p:sp>
        <p:nvSpPr>
          <p:cNvPr id="38996" name="Rectangle 89"/>
          <p:cNvSpPr>
            <a:spLocks noChangeArrowheads="1"/>
          </p:cNvSpPr>
          <p:nvPr/>
        </p:nvSpPr>
        <p:spPr bwMode="auto">
          <a:xfrm>
            <a:off x="5621337" y="3592511"/>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80</a:t>
            </a:r>
            <a:endParaRPr lang="en-US" sz="2400"/>
          </a:p>
        </p:txBody>
      </p:sp>
      <p:sp>
        <p:nvSpPr>
          <p:cNvPr id="38997" name="Rectangle 90"/>
          <p:cNvSpPr>
            <a:spLocks noChangeArrowheads="1"/>
          </p:cNvSpPr>
          <p:nvPr/>
        </p:nvSpPr>
        <p:spPr bwMode="auto">
          <a:xfrm>
            <a:off x="5621337" y="31257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90</a:t>
            </a:r>
            <a:endParaRPr lang="en-US" sz="2400"/>
          </a:p>
        </p:txBody>
      </p:sp>
      <p:sp>
        <p:nvSpPr>
          <p:cNvPr id="38998" name="Rectangle 91"/>
          <p:cNvSpPr>
            <a:spLocks noChangeArrowheads="1"/>
          </p:cNvSpPr>
          <p:nvPr/>
        </p:nvSpPr>
        <p:spPr bwMode="auto">
          <a:xfrm>
            <a:off x="5553074" y="2649536"/>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100</a:t>
            </a:r>
            <a:endParaRPr lang="en-US" sz="2400"/>
          </a:p>
        </p:txBody>
      </p:sp>
      <p:sp>
        <p:nvSpPr>
          <p:cNvPr id="38999" name="Rectangle 92"/>
          <p:cNvSpPr>
            <a:spLocks noChangeArrowheads="1"/>
          </p:cNvSpPr>
          <p:nvPr/>
        </p:nvSpPr>
        <p:spPr bwMode="auto">
          <a:xfrm>
            <a:off x="5553074" y="2182811"/>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110</a:t>
            </a:r>
            <a:endParaRPr lang="en-US" sz="2400"/>
          </a:p>
        </p:txBody>
      </p:sp>
      <p:sp>
        <p:nvSpPr>
          <p:cNvPr id="39000" name="Rectangle 93"/>
          <p:cNvSpPr>
            <a:spLocks noChangeArrowheads="1"/>
          </p:cNvSpPr>
          <p:nvPr/>
        </p:nvSpPr>
        <p:spPr bwMode="auto">
          <a:xfrm>
            <a:off x="5553074" y="1714499"/>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120</a:t>
            </a:r>
            <a:endParaRPr lang="en-US" sz="2400"/>
          </a:p>
        </p:txBody>
      </p:sp>
      <p:sp>
        <p:nvSpPr>
          <p:cNvPr id="39001" name="Rectangle 94"/>
          <p:cNvSpPr>
            <a:spLocks noChangeArrowheads="1"/>
          </p:cNvSpPr>
          <p:nvPr/>
        </p:nvSpPr>
        <p:spPr bwMode="auto">
          <a:xfrm>
            <a:off x="5553074" y="1238249"/>
            <a:ext cx="341440" cy="215444"/>
          </a:xfrm>
          <a:prstGeom prst="rect">
            <a:avLst/>
          </a:prstGeom>
          <a:noFill/>
          <a:ln w="9525">
            <a:noFill/>
            <a:miter lim="800000"/>
            <a:headEnd/>
            <a:tailEnd/>
          </a:ln>
        </p:spPr>
        <p:txBody>
          <a:bodyPr wrap="none" lIns="0" tIns="0" rIns="0" bIns="0">
            <a:spAutoFit/>
          </a:bodyPr>
          <a:lstStyle/>
          <a:p>
            <a:r>
              <a:rPr lang="en-US" sz="1400">
                <a:solidFill>
                  <a:srgbClr val="000000"/>
                </a:solidFill>
              </a:rPr>
              <a:t>130</a:t>
            </a:r>
            <a:endParaRPr lang="en-US" sz="2400"/>
          </a:p>
        </p:txBody>
      </p:sp>
      <p:sp>
        <p:nvSpPr>
          <p:cNvPr id="39002" name="Rectangle 95"/>
          <p:cNvSpPr>
            <a:spLocks noChangeArrowheads="1"/>
          </p:cNvSpPr>
          <p:nvPr/>
        </p:nvSpPr>
        <p:spPr bwMode="auto">
          <a:xfrm>
            <a:off x="5915024" y="3836986"/>
            <a:ext cx="113814" cy="215444"/>
          </a:xfrm>
          <a:prstGeom prst="rect">
            <a:avLst/>
          </a:prstGeom>
          <a:noFill/>
          <a:ln w="9525">
            <a:noFill/>
            <a:miter lim="800000"/>
            <a:headEnd/>
            <a:tailEnd/>
          </a:ln>
        </p:spPr>
        <p:txBody>
          <a:bodyPr wrap="none" lIns="0" tIns="0" rIns="0" bIns="0">
            <a:spAutoFit/>
          </a:bodyPr>
          <a:lstStyle/>
          <a:p>
            <a:r>
              <a:rPr lang="en-US" sz="1400">
                <a:solidFill>
                  <a:srgbClr val="000000"/>
                </a:solidFill>
              </a:rPr>
              <a:t>0</a:t>
            </a:r>
            <a:endParaRPr lang="en-US" sz="2400"/>
          </a:p>
        </p:txBody>
      </p:sp>
      <p:sp>
        <p:nvSpPr>
          <p:cNvPr id="39003" name="Rectangle 96"/>
          <p:cNvSpPr>
            <a:spLocks noChangeArrowheads="1"/>
          </p:cNvSpPr>
          <p:nvPr/>
        </p:nvSpPr>
        <p:spPr bwMode="auto">
          <a:xfrm>
            <a:off x="6867524" y="3836986"/>
            <a:ext cx="113814" cy="215444"/>
          </a:xfrm>
          <a:prstGeom prst="rect">
            <a:avLst/>
          </a:prstGeom>
          <a:noFill/>
          <a:ln w="9525">
            <a:noFill/>
            <a:miter lim="800000"/>
            <a:headEnd/>
            <a:tailEnd/>
          </a:ln>
        </p:spPr>
        <p:txBody>
          <a:bodyPr wrap="none" lIns="0" tIns="0" rIns="0" bIns="0">
            <a:spAutoFit/>
          </a:bodyPr>
          <a:lstStyle/>
          <a:p>
            <a:r>
              <a:rPr lang="en-US" sz="1400">
                <a:solidFill>
                  <a:srgbClr val="000000"/>
                </a:solidFill>
              </a:rPr>
              <a:t>5</a:t>
            </a:r>
            <a:endParaRPr lang="en-US" sz="2400"/>
          </a:p>
        </p:txBody>
      </p:sp>
      <p:sp>
        <p:nvSpPr>
          <p:cNvPr id="39004" name="Rectangle 97"/>
          <p:cNvSpPr>
            <a:spLocks noChangeArrowheads="1"/>
          </p:cNvSpPr>
          <p:nvPr/>
        </p:nvSpPr>
        <p:spPr bwMode="auto">
          <a:xfrm>
            <a:off x="777239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10</a:t>
            </a:r>
            <a:endParaRPr lang="en-US" sz="2400"/>
          </a:p>
        </p:txBody>
      </p:sp>
      <p:sp>
        <p:nvSpPr>
          <p:cNvPr id="39005" name="Rectangle 98"/>
          <p:cNvSpPr>
            <a:spLocks noChangeArrowheads="1"/>
          </p:cNvSpPr>
          <p:nvPr/>
        </p:nvSpPr>
        <p:spPr bwMode="auto">
          <a:xfrm>
            <a:off x="8726487"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15</a:t>
            </a:r>
            <a:endParaRPr lang="en-US" sz="2400"/>
          </a:p>
        </p:txBody>
      </p:sp>
      <p:sp>
        <p:nvSpPr>
          <p:cNvPr id="39006" name="Rectangle 99"/>
          <p:cNvSpPr>
            <a:spLocks noChangeArrowheads="1"/>
          </p:cNvSpPr>
          <p:nvPr/>
        </p:nvSpPr>
        <p:spPr bwMode="auto">
          <a:xfrm>
            <a:off x="967104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20</a:t>
            </a:r>
            <a:endParaRPr lang="en-US" sz="2400"/>
          </a:p>
        </p:txBody>
      </p:sp>
      <p:sp>
        <p:nvSpPr>
          <p:cNvPr id="39007" name="Rectangle 100"/>
          <p:cNvSpPr>
            <a:spLocks noChangeArrowheads="1"/>
          </p:cNvSpPr>
          <p:nvPr/>
        </p:nvSpPr>
        <p:spPr bwMode="auto">
          <a:xfrm>
            <a:off x="10623549"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25</a:t>
            </a:r>
            <a:endParaRPr lang="en-US" sz="2400"/>
          </a:p>
        </p:txBody>
      </p:sp>
      <p:sp>
        <p:nvSpPr>
          <p:cNvPr id="39008" name="Rectangle 101"/>
          <p:cNvSpPr>
            <a:spLocks noChangeArrowheads="1"/>
          </p:cNvSpPr>
          <p:nvPr/>
        </p:nvSpPr>
        <p:spPr bwMode="auto">
          <a:xfrm>
            <a:off x="11568112" y="3836986"/>
            <a:ext cx="227626" cy="215444"/>
          </a:xfrm>
          <a:prstGeom prst="rect">
            <a:avLst/>
          </a:prstGeom>
          <a:noFill/>
          <a:ln w="9525">
            <a:noFill/>
            <a:miter lim="800000"/>
            <a:headEnd/>
            <a:tailEnd/>
          </a:ln>
        </p:spPr>
        <p:txBody>
          <a:bodyPr wrap="none" lIns="0" tIns="0" rIns="0" bIns="0">
            <a:spAutoFit/>
          </a:bodyPr>
          <a:lstStyle/>
          <a:p>
            <a:r>
              <a:rPr lang="en-US" sz="1400">
                <a:solidFill>
                  <a:srgbClr val="000000"/>
                </a:solidFill>
              </a:rPr>
              <a:t>30</a:t>
            </a:r>
            <a:endParaRPr lang="en-US" sz="2400"/>
          </a:p>
        </p:txBody>
      </p:sp>
      <p:sp>
        <p:nvSpPr>
          <p:cNvPr id="39009" name="Rectangle 102"/>
          <p:cNvSpPr>
            <a:spLocks noChangeArrowheads="1"/>
          </p:cNvSpPr>
          <p:nvPr/>
        </p:nvSpPr>
        <p:spPr bwMode="auto">
          <a:xfrm>
            <a:off x="11496675" y="4033837"/>
            <a:ext cx="450251" cy="492443"/>
          </a:xfrm>
          <a:prstGeom prst="rect">
            <a:avLst/>
          </a:prstGeom>
          <a:noFill/>
          <a:ln w="9525">
            <a:noFill/>
            <a:miter lim="800000"/>
            <a:headEnd/>
            <a:tailEnd/>
          </a:ln>
        </p:spPr>
        <p:txBody>
          <a:bodyPr wrap="none" lIns="0" tIns="0" rIns="0" bIns="0">
            <a:spAutoFit/>
          </a:bodyPr>
          <a:lstStyle/>
          <a:p>
            <a:r>
              <a:rPr lang="en-US">
                <a:solidFill>
                  <a:srgbClr val="000000"/>
                </a:solidFill>
              </a:rPr>
              <a:t>Day</a:t>
            </a:r>
            <a:endParaRPr lang="en-US" sz="3200"/>
          </a:p>
        </p:txBody>
      </p:sp>
      <p:grpSp>
        <p:nvGrpSpPr>
          <p:cNvPr id="2" name="Group 103"/>
          <p:cNvGrpSpPr>
            <a:grpSpLocks/>
          </p:cNvGrpSpPr>
          <p:nvPr/>
        </p:nvGrpSpPr>
        <p:grpSpPr bwMode="auto">
          <a:xfrm>
            <a:off x="6327774" y="1087436"/>
            <a:ext cx="1677988" cy="571500"/>
            <a:chOff x="4722" y="1697"/>
            <a:chExt cx="692" cy="264"/>
          </a:xfrm>
        </p:grpSpPr>
        <p:sp>
          <p:nvSpPr>
            <p:cNvPr id="39017" name="Rectangle 104"/>
            <p:cNvSpPr>
              <a:spLocks noChangeArrowheads="1"/>
            </p:cNvSpPr>
            <p:nvPr/>
          </p:nvSpPr>
          <p:spPr bwMode="auto">
            <a:xfrm>
              <a:off x="4722" y="1697"/>
              <a:ext cx="692" cy="264"/>
            </a:xfrm>
            <a:prstGeom prst="rect">
              <a:avLst/>
            </a:prstGeom>
            <a:solidFill>
              <a:srgbClr val="FFFFFF"/>
            </a:solidFill>
            <a:ln w="0">
              <a:solidFill>
                <a:srgbClr val="000000"/>
              </a:solidFill>
              <a:miter lim="800000"/>
              <a:headEnd/>
              <a:tailEnd/>
            </a:ln>
          </p:spPr>
          <p:txBody>
            <a:bodyPr/>
            <a:lstStyle/>
            <a:p>
              <a:endParaRPr lang="en-US"/>
            </a:p>
          </p:txBody>
        </p:sp>
        <p:sp>
          <p:nvSpPr>
            <p:cNvPr id="39018" name="Freeform 105"/>
            <p:cNvSpPr>
              <a:spLocks/>
            </p:cNvSpPr>
            <p:nvPr/>
          </p:nvSpPr>
          <p:spPr bwMode="auto">
            <a:xfrm>
              <a:off x="4759" y="1753"/>
              <a:ext cx="37" cy="36"/>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9019" name="Rectangle 106"/>
            <p:cNvSpPr>
              <a:spLocks noChangeArrowheads="1"/>
            </p:cNvSpPr>
            <p:nvPr/>
          </p:nvSpPr>
          <p:spPr bwMode="auto">
            <a:xfrm>
              <a:off x="4820" y="1716"/>
              <a:ext cx="499" cy="114"/>
            </a:xfrm>
            <a:prstGeom prst="rect">
              <a:avLst/>
            </a:prstGeom>
            <a:noFill/>
            <a:ln w="9525">
              <a:noFill/>
              <a:miter lim="800000"/>
              <a:headEnd/>
              <a:tailEnd/>
            </a:ln>
          </p:spPr>
          <p:txBody>
            <a:bodyPr lIns="0" tIns="0" rIns="0" bIns="0">
              <a:spAutoFit/>
            </a:bodyPr>
            <a:lstStyle/>
            <a:p>
              <a:r>
                <a:rPr lang="en-US" sz="1600">
                  <a:solidFill>
                    <a:srgbClr val="000000"/>
                  </a:solidFill>
                </a:rPr>
                <a:t>Demand</a:t>
              </a:r>
              <a:endParaRPr lang="en-US" sz="2800"/>
            </a:p>
          </p:txBody>
        </p:sp>
        <p:sp>
          <p:nvSpPr>
            <p:cNvPr id="39020" name="Rectangle 107"/>
            <p:cNvSpPr>
              <a:spLocks noChangeArrowheads="1"/>
            </p:cNvSpPr>
            <p:nvPr/>
          </p:nvSpPr>
          <p:spPr bwMode="auto">
            <a:xfrm>
              <a:off x="4759" y="1881"/>
              <a:ext cx="37" cy="37"/>
            </a:xfrm>
            <a:prstGeom prst="rect">
              <a:avLst/>
            </a:prstGeom>
            <a:solidFill>
              <a:srgbClr val="FF00FF"/>
            </a:solidFill>
            <a:ln w="9525">
              <a:solidFill>
                <a:srgbClr val="FF00FF"/>
              </a:solidFill>
              <a:miter lim="800000"/>
              <a:headEnd/>
              <a:tailEnd/>
            </a:ln>
          </p:spPr>
          <p:txBody>
            <a:bodyPr/>
            <a:lstStyle/>
            <a:p>
              <a:endParaRPr lang="en-US"/>
            </a:p>
          </p:txBody>
        </p:sp>
        <p:sp>
          <p:nvSpPr>
            <p:cNvPr id="39021" name="Rectangle 108"/>
            <p:cNvSpPr>
              <a:spLocks noChangeArrowheads="1"/>
            </p:cNvSpPr>
            <p:nvPr/>
          </p:nvSpPr>
          <p:spPr bwMode="auto">
            <a:xfrm>
              <a:off x="4816" y="1838"/>
              <a:ext cx="451" cy="114"/>
            </a:xfrm>
            <a:prstGeom prst="rect">
              <a:avLst/>
            </a:prstGeom>
            <a:noFill/>
            <a:ln w="9525">
              <a:noFill/>
              <a:miter lim="800000"/>
              <a:headEnd/>
              <a:tailEnd/>
            </a:ln>
          </p:spPr>
          <p:txBody>
            <a:bodyPr wrap="none" lIns="0" tIns="0" rIns="0" bIns="0">
              <a:spAutoFit/>
            </a:bodyPr>
            <a:lstStyle/>
            <a:p>
              <a:r>
                <a:rPr lang="en-US" sz="1600">
                  <a:solidFill>
                    <a:srgbClr val="000000"/>
                  </a:solidFill>
                </a:rPr>
                <a:t>Production</a:t>
              </a:r>
              <a:endParaRPr lang="en-US" sz="2800"/>
            </a:p>
          </p:txBody>
        </p:sp>
      </p:grpSp>
      <p:sp>
        <p:nvSpPr>
          <p:cNvPr id="39011" name="Freeform 109"/>
          <p:cNvSpPr>
            <a:spLocks/>
          </p:cNvSpPr>
          <p:nvPr/>
        </p:nvSpPr>
        <p:spPr bwMode="auto">
          <a:xfrm>
            <a:off x="7585074" y="2281236"/>
            <a:ext cx="58738" cy="57150"/>
          </a:xfrm>
          <a:custGeom>
            <a:avLst/>
            <a:gdLst>
              <a:gd name="T0" fmla="*/ 18 w 37"/>
              <a:gd name="T1" fmla="*/ 0 h 36"/>
              <a:gd name="T2" fmla="*/ 37 w 37"/>
              <a:gd name="T3" fmla="*/ 18 h 36"/>
              <a:gd name="T4" fmla="*/ 18 w 37"/>
              <a:gd name="T5" fmla="*/ 36 h 36"/>
              <a:gd name="T6" fmla="*/ 0 w 37"/>
              <a:gd name="T7" fmla="*/ 18 h 36"/>
              <a:gd name="T8" fmla="*/ 18 w 37"/>
              <a:gd name="T9" fmla="*/ 0 h 36"/>
              <a:gd name="T10" fmla="*/ 0 60000 65536"/>
              <a:gd name="T11" fmla="*/ 0 60000 65536"/>
              <a:gd name="T12" fmla="*/ 0 60000 65536"/>
              <a:gd name="T13" fmla="*/ 0 60000 65536"/>
              <a:gd name="T14" fmla="*/ 0 60000 65536"/>
              <a:gd name="T15" fmla="*/ 0 w 37"/>
              <a:gd name="T16" fmla="*/ 0 h 36"/>
              <a:gd name="T17" fmla="*/ 37 w 37"/>
              <a:gd name="T18" fmla="*/ 36 h 36"/>
            </a:gdLst>
            <a:ahLst/>
            <a:cxnLst>
              <a:cxn ang="T10">
                <a:pos x="T0" y="T1"/>
              </a:cxn>
              <a:cxn ang="T11">
                <a:pos x="T2" y="T3"/>
              </a:cxn>
              <a:cxn ang="T12">
                <a:pos x="T4" y="T5"/>
              </a:cxn>
              <a:cxn ang="T13">
                <a:pos x="T6" y="T7"/>
              </a:cxn>
              <a:cxn ang="T14">
                <a:pos x="T8" y="T9"/>
              </a:cxn>
            </a:cxnLst>
            <a:rect l="T15" t="T16" r="T17" b="T18"/>
            <a:pathLst>
              <a:path w="37" h="36">
                <a:moveTo>
                  <a:pt x="18" y="0"/>
                </a:moveTo>
                <a:lnTo>
                  <a:pt x="37" y="18"/>
                </a:lnTo>
                <a:lnTo>
                  <a:pt x="18" y="36"/>
                </a:lnTo>
                <a:lnTo>
                  <a:pt x="0" y="18"/>
                </a:lnTo>
                <a:lnTo>
                  <a:pt x="18" y="0"/>
                </a:lnTo>
                <a:close/>
              </a:path>
            </a:pathLst>
          </a:custGeom>
          <a:solidFill>
            <a:srgbClr val="000080"/>
          </a:solidFill>
          <a:ln w="9525">
            <a:solidFill>
              <a:srgbClr val="000080"/>
            </a:solidFill>
            <a:round/>
            <a:headEnd/>
            <a:tailEnd/>
          </a:ln>
        </p:spPr>
        <p:txBody>
          <a:bodyPr/>
          <a:lstStyle/>
          <a:p>
            <a:endParaRPr lang="en-US"/>
          </a:p>
        </p:txBody>
      </p:sp>
      <p:sp>
        <p:nvSpPr>
          <p:cNvPr id="39012" name="AutoShape 110"/>
          <p:cNvSpPr>
            <a:spLocks/>
          </p:cNvSpPr>
          <p:nvPr/>
        </p:nvSpPr>
        <p:spPr bwMode="auto">
          <a:xfrm rot="-7138781">
            <a:off x="7191374" y="1785936"/>
            <a:ext cx="228600" cy="914400"/>
          </a:xfrm>
          <a:prstGeom prst="rightBrace">
            <a:avLst>
              <a:gd name="adj1" fmla="val 33333"/>
              <a:gd name="adj2" fmla="val 50000"/>
            </a:avLst>
          </a:prstGeom>
          <a:noFill/>
          <a:ln w="9525">
            <a:solidFill>
              <a:schemeClr val="tx1"/>
            </a:solidFill>
            <a:round/>
            <a:headEnd/>
            <a:tailEnd/>
          </a:ln>
        </p:spPr>
        <p:txBody>
          <a:bodyPr wrap="none" anchor="ctr"/>
          <a:lstStyle/>
          <a:p>
            <a:endParaRPr lang="en-US"/>
          </a:p>
        </p:txBody>
      </p:sp>
      <p:sp>
        <p:nvSpPr>
          <p:cNvPr id="39013" name="AutoShape 111"/>
          <p:cNvSpPr>
            <a:spLocks/>
          </p:cNvSpPr>
          <p:nvPr/>
        </p:nvSpPr>
        <p:spPr bwMode="auto">
          <a:xfrm rot="-7197804">
            <a:off x="8902699" y="1149349"/>
            <a:ext cx="190500" cy="1219200"/>
          </a:xfrm>
          <a:prstGeom prst="rightBrace">
            <a:avLst>
              <a:gd name="adj1" fmla="val 53333"/>
              <a:gd name="adj2" fmla="val 50000"/>
            </a:avLst>
          </a:prstGeom>
          <a:noFill/>
          <a:ln w="9525">
            <a:solidFill>
              <a:schemeClr val="tx1"/>
            </a:solidFill>
            <a:round/>
            <a:headEnd/>
            <a:tailEnd/>
          </a:ln>
        </p:spPr>
        <p:txBody>
          <a:bodyPr wrap="none" anchor="ctr"/>
          <a:lstStyle/>
          <a:p>
            <a:endParaRPr lang="en-US"/>
          </a:p>
        </p:txBody>
      </p:sp>
      <p:sp>
        <p:nvSpPr>
          <p:cNvPr id="39014" name="Text Box 112"/>
          <p:cNvSpPr txBox="1">
            <a:spLocks noChangeArrowheads="1"/>
          </p:cNvSpPr>
          <p:nvPr/>
        </p:nvSpPr>
        <p:spPr bwMode="auto">
          <a:xfrm rot="-1688071">
            <a:off x="6803426" y="1867484"/>
            <a:ext cx="787010" cy="338554"/>
          </a:xfrm>
          <a:prstGeom prst="rect">
            <a:avLst/>
          </a:prstGeom>
          <a:noFill/>
          <a:ln w="9525">
            <a:noFill/>
            <a:miter lim="800000"/>
            <a:headEnd/>
            <a:tailEnd/>
          </a:ln>
        </p:spPr>
        <p:txBody>
          <a:bodyPr wrap="none">
            <a:spAutoFit/>
          </a:bodyPr>
          <a:lstStyle/>
          <a:p>
            <a:r>
              <a:rPr lang="en-US" sz="1600"/>
              <a:t>Run 1</a:t>
            </a:r>
          </a:p>
        </p:txBody>
      </p:sp>
      <p:sp>
        <p:nvSpPr>
          <p:cNvPr id="39015" name="Text Box 113"/>
          <p:cNvSpPr txBox="1">
            <a:spLocks noChangeArrowheads="1"/>
          </p:cNvSpPr>
          <p:nvPr/>
        </p:nvSpPr>
        <p:spPr bwMode="auto">
          <a:xfrm rot="-1953063">
            <a:off x="8392513" y="1365834"/>
            <a:ext cx="787010" cy="338554"/>
          </a:xfrm>
          <a:prstGeom prst="rect">
            <a:avLst/>
          </a:prstGeom>
          <a:noFill/>
          <a:ln w="9525">
            <a:noFill/>
            <a:miter lim="800000"/>
            <a:headEnd/>
            <a:tailEnd/>
          </a:ln>
        </p:spPr>
        <p:txBody>
          <a:bodyPr wrap="none">
            <a:spAutoFit/>
          </a:bodyPr>
          <a:lstStyle/>
          <a:p>
            <a:r>
              <a:rPr lang="en-US" sz="1600"/>
              <a:t>Run 2</a:t>
            </a:r>
          </a:p>
        </p:txBody>
      </p:sp>
      <p:sp>
        <p:nvSpPr>
          <p:cNvPr id="39016" name="Text Box 114"/>
          <p:cNvSpPr txBox="1">
            <a:spLocks noChangeArrowheads="1"/>
          </p:cNvSpPr>
          <p:nvPr/>
        </p:nvSpPr>
        <p:spPr bwMode="auto">
          <a:xfrm>
            <a:off x="41783" y="946079"/>
            <a:ext cx="5851460" cy="954107"/>
          </a:xfrm>
          <a:prstGeom prst="rect">
            <a:avLst/>
          </a:prstGeom>
          <a:noFill/>
          <a:ln w="9525">
            <a:noFill/>
            <a:miter lim="800000"/>
            <a:headEnd/>
            <a:tailEnd/>
          </a:ln>
        </p:spPr>
        <p:txBody>
          <a:bodyPr wrap="square">
            <a:spAutoFit/>
          </a:bodyPr>
          <a:lstStyle/>
          <a:p>
            <a:r>
              <a:rPr lang="en-US" sz="2800" dirty="0" err="1">
                <a:latin typeface="Book Antiqua" panose="02040602050305030304" pitchFamily="18" charset="0"/>
              </a:rPr>
              <a:t>Takt</a:t>
            </a:r>
            <a:r>
              <a:rPr lang="en-US" sz="2800" dirty="0">
                <a:latin typeface="Book Antiqua" panose="02040602050305030304" pitchFamily="18" charset="0"/>
              </a:rPr>
              <a:t> Time allows to smooth external demand variation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0"/>
            <a:ext cx="12192000" cy="762000"/>
          </a:xfrm>
        </p:spPr>
        <p:txBody>
          <a:bodyPr/>
          <a:lstStyle/>
          <a:p>
            <a:pPr eaLnBrk="1" hangingPunct="1"/>
            <a:r>
              <a:rPr lang="en-US" dirty="0">
                <a:ea typeface="ＭＳ Ｐゴシック" charset="-128"/>
              </a:rPr>
              <a:t>Average Labor Content</a:t>
            </a:r>
          </a:p>
        </p:txBody>
      </p:sp>
      <p:sp>
        <p:nvSpPr>
          <p:cNvPr id="40963" name="Content Placeholder 2"/>
          <p:cNvSpPr>
            <a:spLocks noGrp="1"/>
          </p:cNvSpPr>
          <p:nvPr>
            <p:ph idx="1"/>
          </p:nvPr>
        </p:nvSpPr>
        <p:spPr>
          <a:xfrm>
            <a:off x="22194" y="857411"/>
            <a:ext cx="12192000" cy="514190"/>
          </a:xfrm>
        </p:spPr>
        <p:txBody>
          <a:bodyPr/>
          <a:lstStyle/>
          <a:p>
            <a:pPr eaLnBrk="1" hangingPunct="1">
              <a:buNone/>
            </a:pPr>
            <a:r>
              <a:rPr lang="en-US" sz="2400" dirty="0">
                <a:ea typeface="ＭＳ Ｐゴシック" charset="-128"/>
              </a:rPr>
              <a:t>Average labor content is the minimum number of workers to sustain operations.</a:t>
            </a:r>
          </a:p>
        </p:txBody>
      </p:sp>
      <p:graphicFrame>
        <p:nvGraphicFramePr>
          <p:cNvPr id="5" name="Table 4"/>
          <p:cNvGraphicFramePr>
            <a:graphicFrameLocks noGrp="1" noChangeAspect="1"/>
          </p:cNvGraphicFramePr>
          <p:nvPr/>
        </p:nvGraphicFramePr>
        <p:xfrm>
          <a:off x="3200400" y="1295400"/>
          <a:ext cx="5562599" cy="1428587"/>
        </p:xfrm>
        <a:graphic>
          <a:graphicData uri="http://schemas.openxmlformats.org/drawingml/2006/table">
            <a:tbl>
              <a:tblPr/>
              <a:tblGrid>
                <a:gridCol w="1470999">
                  <a:extLst>
                    <a:ext uri="{9D8B030D-6E8A-4147-A177-3AD203B41FA5}">
                      <a16:colId xmlns:a16="http://schemas.microsoft.com/office/drawing/2014/main" val="20000"/>
                    </a:ext>
                  </a:extLst>
                </a:gridCol>
                <a:gridCol w="1022900">
                  <a:extLst>
                    <a:ext uri="{9D8B030D-6E8A-4147-A177-3AD203B41FA5}">
                      <a16:colId xmlns:a16="http://schemas.microsoft.com/office/drawing/2014/main" val="20001"/>
                    </a:ext>
                  </a:extLst>
                </a:gridCol>
                <a:gridCol w="1022900">
                  <a:extLst>
                    <a:ext uri="{9D8B030D-6E8A-4147-A177-3AD203B41FA5}">
                      <a16:colId xmlns:a16="http://schemas.microsoft.com/office/drawing/2014/main" val="20002"/>
                    </a:ext>
                  </a:extLst>
                </a:gridCol>
                <a:gridCol w="1022900">
                  <a:extLst>
                    <a:ext uri="{9D8B030D-6E8A-4147-A177-3AD203B41FA5}">
                      <a16:colId xmlns:a16="http://schemas.microsoft.com/office/drawing/2014/main" val="20003"/>
                    </a:ext>
                  </a:extLst>
                </a:gridCol>
                <a:gridCol w="1022900">
                  <a:extLst>
                    <a:ext uri="{9D8B030D-6E8A-4147-A177-3AD203B41FA5}">
                      <a16:colId xmlns:a16="http://schemas.microsoft.com/office/drawing/2014/main" val="20004"/>
                    </a:ext>
                  </a:extLst>
                </a:gridCol>
              </a:tblGrid>
              <a:tr h="400879">
                <a:tc gridSpan="5">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pitchFamily="34" charset="0"/>
                          <a:ea typeface="ＭＳ Ｐゴシック" charset="-128"/>
                        </a:rPr>
                        <a:t>Demand percentages for </a:t>
                      </a:r>
                      <a:r>
                        <a:rPr kumimoji="0" lang="en-US" sz="2000" b="1" i="0" u="none" strike="noStrike" cap="none" normalizeH="0" baseline="0" dirty="0" err="1">
                          <a:ln>
                            <a:noFill/>
                          </a:ln>
                          <a:solidFill>
                            <a:srgbClr val="000000"/>
                          </a:solidFill>
                          <a:effectLst/>
                          <a:latin typeface="Calibri" pitchFamily="34" charset="0"/>
                          <a:ea typeface="ＭＳ Ｐゴシック" charset="-128"/>
                        </a:rPr>
                        <a:t>Hungama</a:t>
                      </a:r>
                      <a:r>
                        <a:rPr kumimoji="0" lang="en-US" sz="2000" b="1" i="0" u="none" strike="noStrike" cap="none" normalizeH="0" baseline="0" dirty="0">
                          <a:ln>
                            <a:noFill/>
                          </a:ln>
                          <a:solidFill>
                            <a:srgbClr val="000000"/>
                          </a:solidFill>
                          <a:effectLst/>
                          <a:latin typeface="Calibri" pitchFamily="34" charset="0"/>
                          <a:ea typeface="ＭＳ Ｐゴシック" charset="-128"/>
                        </a:rPr>
                        <a:t>, Inc., Tasks</a:t>
                      </a:r>
                    </a:p>
                  </a:txBody>
                  <a:tcPr marL="9525" marR="9525" marT="9525"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369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 </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RUNS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RAPS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RAINS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RERUNS</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Jobs/Day</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18</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 of Total</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30%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45%</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noChangeAspect="1"/>
          </p:cNvGraphicFramePr>
          <p:nvPr/>
        </p:nvGraphicFramePr>
        <p:xfrm>
          <a:off x="3200399" y="2819400"/>
          <a:ext cx="5562599" cy="2514605"/>
        </p:xfrm>
        <a:graphic>
          <a:graphicData uri="http://schemas.openxmlformats.org/drawingml/2006/table">
            <a:tbl>
              <a:tblPr/>
              <a:tblGrid>
                <a:gridCol w="1470999">
                  <a:extLst>
                    <a:ext uri="{9D8B030D-6E8A-4147-A177-3AD203B41FA5}">
                      <a16:colId xmlns:a16="http://schemas.microsoft.com/office/drawing/2014/main" val="20000"/>
                    </a:ext>
                  </a:extLst>
                </a:gridCol>
                <a:gridCol w="1022900">
                  <a:extLst>
                    <a:ext uri="{9D8B030D-6E8A-4147-A177-3AD203B41FA5}">
                      <a16:colId xmlns:a16="http://schemas.microsoft.com/office/drawing/2014/main" val="20001"/>
                    </a:ext>
                  </a:extLst>
                </a:gridCol>
                <a:gridCol w="1022900">
                  <a:extLst>
                    <a:ext uri="{9D8B030D-6E8A-4147-A177-3AD203B41FA5}">
                      <a16:colId xmlns:a16="http://schemas.microsoft.com/office/drawing/2014/main" val="20002"/>
                    </a:ext>
                  </a:extLst>
                </a:gridCol>
                <a:gridCol w="1022900">
                  <a:extLst>
                    <a:ext uri="{9D8B030D-6E8A-4147-A177-3AD203B41FA5}">
                      <a16:colId xmlns:a16="http://schemas.microsoft.com/office/drawing/2014/main" val="20003"/>
                    </a:ext>
                  </a:extLst>
                </a:gridCol>
                <a:gridCol w="1022900">
                  <a:extLst>
                    <a:ext uri="{9D8B030D-6E8A-4147-A177-3AD203B41FA5}">
                      <a16:colId xmlns:a16="http://schemas.microsoft.com/office/drawing/2014/main" val="20004"/>
                    </a:ext>
                  </a:extLst>
                </a:gridCol>
              </a:tblGrid>
              <a:tr h="400879">
                <a:tc gridSpan="5">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pitchFamily="34" charset="0"/>
                          <a:ea typeface="ＭＳ Ｐゴシック" charset="-128"/>
                        </a:rPr>
                        <a:t>Operation times for </a:t>
                      </a:r>
                      <a:r>
                        <a:rPr kumimoji="0" lang="en-US" sz="2000" b="1" i="0" u="none" strike="noStrike" cap="none" normalizeH="0" baseline="0" dirty="0" err="1">
                          <a:ln>
                            <a:noFill/>
                          </a:ln>
                          <a:solidFill>
                            <a:srgbClr val="000000"/>
                          </a:solidFill>
                          <a:effectLst/>
                          <a:latin typeface="Calibri" pitchFamily="34" charset="0"/>
                          <a:ea typeface="ＭＳ Ｐゴシック" charset="-128"/>
                        </a:rPr>
                        <a:t>Hungama</a:t>
                      </a:r>
                      <a:r>
                        <a:rPr kumimoji="0" lang="en-US" sz="2000" b="1" i="0" u="none" strike="noStrike" cap="none" normalizeH="0" baseline="0" dirty="0">
                          <a:ln>
                            <a:noFill/>
                          </a:ln>
                          <a:solidFill>
                            <a:srgbClr val="000000"/>
                          </a:solidFill>
                          <a:effectLst/>
                          <a:latin typeface="Calibri" pitchFamily="34" charset="0"/>
                          <a:ea typeface="ＭＳ Ｐゴシック" charset="-128"/>
                        </a:rPr>
                        <a:t>, Inc. in (Minutes)</a:t>
                      </a:r>
                    </a:p>
                  </a:txBody>
                  <a:tcPr marL="9525" marR="9525" marT="9525"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3696">
                <a:tc>
                  <a:txBody>
                    <a:bodyPr/>
                    <a:lstStyle/>
                    <a:p>
                      <a:pPr marL="0" marR="0" lvl="0" indent="0" algn="ctr" defTabSz="457200" rtl="0" eaLnBrk="1" fontAlgn="b" latinLnBrk="0" hangingPunct="1">
                        <a:lnSpc>
                          <a:spcPct val="100000"/>
                        </a:lnSpc>
                        <a:spcBef>
                          <a:spcPct val="0"/>
                        </a:spcBef>
                        <a:spcAft>
                          <a:spcPct val="0"/>
                        </a:spcAft>
                        <a:buClrTx/>
                        <a:buSzTx/>
                        <a:buFontTx/>
                        <a:buNone/>
                        <a:tabLst/>
                      </a:pPr>
                      <a:endParaRPr kumimoji="0" lang="en-US" sz="1500" b="1" i="0" u="none" strike="noStrike" cap="none" normalizeH="0" baseline="0">
                        <a:ln>
                          <a:noFill/>
                        </a:ln>
                        <a:solidFill>
                          <a:srgbClr val="000000"/>
                        </a:solidFill>
                        <a:effectLst/>
                        <a:latin typeface="Calibri" pitchFamily="34" charset="0"/>
                        <a:ea typeface="ＭＳ Ｐゴシック" charset="-128"/>
                      </a:endParaRP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RUNS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RAPS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RAINS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RERUNS</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Distribution</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50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28</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Underwriting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40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19</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Rating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72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75</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Policy writing</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67</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50</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2006">
                <a:tc>
                  <a:txBody>
                    <a:bodyPr/>
                    <a:lstStyle/>
                    <a:p>
                      <a:pPr marL="0" marR="0" lvl="0" indent="0" algn="l" defTabSz="457200" rtl="0" eaLnBrk="1" fontAlgn="b"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rgbClr val="000000"/>
                          </a:solidFill>
                          <a:effectLst/>
                          <a:latin typeface="Calibri" pitchFamily="34" charset="0"/>
                          <a:ea typeface="ＭＳ Ｐゴシック" charset="-128"/>
                        </a:rPr>
                        <a:t>Total Labor</a:t>
                      </a:r>
                    </a:p>
                  </a:txBody>
                  <a:tcPr marL="9525" marR="9525" marT="9525" marB="0" anchor="b" horzOverflow="overflow">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240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155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Calibri" pitchFamily="34" charset="0"/>
                          <a:ea typeface="ＭＳ Ｐゴシック" charset="-128"/>
                        </a:rPr>
                        <a:t>190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Calibri" pitchFamily="34" charset="0"/>
                          <a:ea typeface="ＭＳ Ｐゴシック" charset="-128"/>
                        </a:rPr>
                        <a:t>172</a:t>
                      </a:r>
                    </a:p>
                  </a:txBody>
                  <a:tcPr marL="9525" marR="9525" marT="9525" marB="0" anchor="b" horzOverflow="overflow">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7" name="Content Placeholder 2">
            <a:extLst>
              <a:ext uri="{FF2B5EF4-FFF2-40B4-BE49-F238E27FC236}">
                <a16:creationId xmlns:a16="http://schemas.microsoft.com/office/drawing/2014/main" id="{67A2C4E8-5471-4932-8F3A-1D9D709DD2AB}"/>
              </a:ext>
            </a:extLst>
          </p:cNvPr>
          <p:cNvSpPr txBox="1">
            <a:spLocks/>
          </p:cNvSpPr>
          <p:nvPr/>
        </p:nvSpPr>
        <p:spPr bwMode="auto">
          <a:xfrm>
            <a:off x="76200" y="5486399"/>
            <a:ext cx="4953000" cy="514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r>
              <a:rPr lang="en-US" kern="0" dirty="0">
                <a:ea typeface="ＭＳ Ｐゴシック" charset="-128"/>
              </a:rPr>
              <a:t>Available time per day is 400 mins. Demand is 40 per day. </a:t>
            </a:r>
          </a:p>
        </p:txBody>
      </p:sp>
      <mc:AlternateContent xmlns:mc="http://schemas.openxmlformats.org/markup-compatibility/2006" xmlns:a14="http://schemas.microsoft.com/office/drawing/2010/main">
        <mc:Choice Requires="a14">
          <p:sp>
            <p:nvSpPr>
              <p:cNvPr id="8" name="Object 2">
                <a:extLst>
                  <a:ext uri="{FF2B5EF4-FFF2-40B4-BE49-F238E27FC236}">
                    <a16:creationId xmlns:a16="http://schemas.microsoft.com/office/drawing/2014/main" id="{AEFD25CC-D093-4707-8B8C-BBF84EC55380}"/>
                  </a:ext>
                </a:extLst>
              </p:cNvPr>
              <p:cNvSpPr txBox="1">
                <a:spLocks/>
              </p:cNvSpPr>
              <p:nvPr/>
            </p:nvSpPr>
            <p:spPr bwMode="auto">
              <a:xfrm>
                <a:off x="5029200" y="5578136"/>
                <a:ext cx="11977294" cy="7858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14:m>
                  <m:oMathPara xmlns:m="http://schemas.openxmlformats.org/officeDocument/2006/math">
                    <m:oMathParaPr>
                      <m:jc m:val="left"/>
                    </m:oMathParaPr>
                    <m:oMath xmlns:m="http://schemas.openxmlformats.org/officeDocument/2006/math">
                      <m:r>
                        <m:rPr>
                          <m:nor/>
                        </m:rPr>
                        <a:rPr lang="en-US" kern="0" smtClean="0">
                          <a:solidFill>
                            <a:srgbClr val="000000"/>
                          </a:solidFill>
                          <a:latin typeface="Cambria Math" panose="02040503050406030204" pitchFamily="18" charset="0"/>
                        </a:rPr>
                        <m:t>Takt</m:t>
                      </m:r>
                      <m:r>
                        <m:rPr>
                          <m:nor/>
                        </m:rPr>
                        <a:rPr lang="en-US" kern="0" smtClean="0">
                          <a:solidFill>
                            <a:srgbClr val="000000"/>
                          </a:solidFill>
                          <a:latin typeface="Cambria Math" panose="02040503050406030204" pitchFamily="18" charset="0"/>
                        </a:rPr>
                        <m:t> </m:t>
                      </m:r>
                      <m:r>
                        <m:rPr>
                          <m:nor/>
                        </m:rPr>
                        <a:rPr lang="en-US" kern="0" smtClean="0">
                          <a:solidFill>
                            <a:srgbClr val="000000"/>
                          </a:solidFill>
                          <a:latin typeface="Cambria Math" panose="02040503050406030204" pitchFamily="18" charset="0"/>
                        </a:rPr>
                        <m:t>Time</m:t>
                      </m:r>
                      <m:r>
                        <a:rPr lang="en-US" i="1" kern="0">
                          <a:solidFill>
                            <a:srgbClr val="000000"/>
                          </a:solidFill>
                          <a:latin typeface="Cambria Math" panose="02040503050406030204" pitchFamily="18" charset="0"/>
                        </a:rPr>
                        <m:t>=</m:t>
                      </m:r>
                      <m:f>
                        <m:fPr>
                          <m:ctrlPr>
                            <a:rPr lang="ar-AE" i="1" kern="0">
                              <a:solidFill>
                                <a:srgbClr val="000000"/>
                              </a:solidFill>
                              <a:latin typeface="Cambria Math" panose="02040503050406030204" pitchFamily="18" charset="0"/>
                            </a:rPr>
                          </m:ctrlPr>
                        </m:fPr>
                        <m:num>
                          <m:r>
                            <m:rPr>
                              <m:nor/>
                            </m:rPr>
                            <a:rPr lang="en-US" kern="0">
                              <a:solidFill>
                                <a:srgbClr val="000000"/>
                              </a:solidFill>
                              <a:latin typeface="Cambria Math" panose="02040503050406030204" pitchFamily="18" charset="0"/>
                            </a:rPr>
                            <m:t>Availab</m:t>
                          </m:r>
                          <m:r>
                            <m:rPr>
                              <m:nor/>
                            </m:rPr>
                            <a:rPr lang="en-US" kern="0" smtClean="0">
                              <a:solidFill>
                                <a:srgbClr val="000000"/>
                              </a:solidFill>
                              <a:latin typeface="Cambria Math" panose="02040503050406030204" pitchFamily="18" charset="0"/>
                            </a:rPr>
                            <m:t>le</m:t>
                          </m:r>
                          <m:r>
                            <m:rPr>
                              <m:nor/>
                            </m:rPr>
                            <a:rPr lang="en-US" kern="0" smtClean="0">
                              <a:solidFill>
                                <a:srgbClr val="000000"/>
                              </a:solidFill>
                              <a:latin typeface="Cambria Math" panose="02040503050406030204" pitchFamily="18" charset="0"/>
                            </a:rPr>
                            <m:t> </m:t>
                          </m:r>
                          <m:r>
                            <m:rPr>
                              <m:nor/>
                            </m:rPr>
                            <a:rPr lang="en-US" kern="0" smtClean="0">
                              <a:solidFill>
                                <a:srgbClr val="000000"/>
                              </a:solidFill>
                              <a:latin typeface="Cambria Math" panose="02040503050406030204" pitchFamily="18" charset="0"/>
                            </a:rPr>
                            <m:t>Time</m:t>
                          </m:r>
                        </m:num>
                        <m:den>
                          <m:r>
                            <m:rPr>
                              <m:nor/>
                            </m:rPr>
                            <a:rPr lang="en-US" kern="0">
                              <a:solidFill>
                                <a:srgbClr val="000000"/>
                              </a:solidFill>
                              <a:latin typeface="Cambria Math" panose="02040503050406030204" pitchFamily="18" charset="0"/>
                            </a:rPr>
                            <m:t>Demand</m:t>
                          </m:r>
                        </m:den>
                      </m:f>
                      <m:r>
                        <a:rPr lang="ar-AE" i="1" kern="0">
                          <a:solidFill>
                            <a:srgbClr val="000000"/>
                          </a:solidFill>
                          <a:latin typeface="Cambria Math" panose="02040503050406030204" pitchFamily="18" charset="0"/>
                        </a:rPr>
                        <m:t>=</m:t>
                      </m:r>
                      <m:f>
                        <m:fPr>
                          <m:ctrlPr>
                            <a:rPr lang="ar-AE" i="1" kern="0">
                              <a:solidFill>
                                <a:srgbClr val="000000"/>
                              </a:solidFill>
                              <a:latin typeface="Cambria Math" panose="02040503050406030204" pitchFamily="18" charset="0"/>
                            </a:rPr>
                          </m:ctrlPr>
                        </m:fPr>
                        <m:num>
                          <m:r>
                            <m:rPr>
                              <m:nor/>
                            </m:rPr>
                            <a:rPr lang="ar-AE" kern="0">
                              <a:solidFill>
                                <a:srgbClr val="000000"/>
                              </a:solidFill>
                              <a:latin typeface="Cambria Math" panose="02040503050406030204" pitchFamily="18" charset="0"/>
                            </a:rPr>
                            <m:t>400</m:t>
                          </m:r>
                        </m:num>
                        <m:den>
                          <m:r>
                            <m:rPr>
                              <m:nor/>
                            </m:rPr>
                            <a:rPr lang="ar-AE" kern="0">
                              <a:solidFill>
                                <a:srgbClr val="000000"/>
                              </a:solidFill>
                              <a:latin typeface="Cambria Math" panose="02040503050406030204" pitchFamily="18" charset="0"/>
                            </a:rPr>
                            <m:t>40</m:t>
                          </m:r>
                        </m:den>
                      </m:f>
                      <m:r>
                        <a:rPr lang="ar-AE" i="1" kern="0">
                          <a:solidFill>
                            <a:srgbClr val="000000"/>
                          </a:solidFill>
                          <a:latin typeface="Cambria Math" panose="02040503050406030204" pitchFamily="18" charset="0"/>
                        </a:rPr>
                        <m:t>=</m:t>
                      </m:r>
                      <m:r>
                        <a:rPr lang="ar-AE" i="1" kern="0">
                          <a:solidFill>
                            <a:srgbClr val="000000"/>
                          </a:solidFill>
                          <a:latin typeface="Cambria Math" panose="02040503050406030204" pitchFamily="18" charset="0"/>
                        </a:rPr>
                        <m:t>10</m:t>
                      </m:r>
                      <m:r>
                        <m:rPr>
                          <m:nor/>
                        </m:rPr>
                        <a:rPr lang="ar-AE" kern="0">
                          <a:solidFill>
                            <a:srgbClr val="000000"/>
                          </a:solidFill>
                          <a:latin typeface="Cambria Math" panose="02040503050406030204" pitchFamily="18" charset="0"/>
                        </a:rPr>
                        <m:t> </m:t>
                      </m:r>
                      <m:r>
                        <m:rPr>
                          <m:nor/>
                        </m:rPr>
                        <a:rPr lang="en-US" kern="0">
                          <a:solidFill>
                            <a:srgbClr val="000000"/>
                          </a:solidFill>
                          <a:latin typeface="Cambria Math" panose="02040503050406030204" pitchFamily="18" charset="0"/>
                        </a:rPr>
                        <m:t>minutes</m:t>
                      </m:r>
                    </m:oMath>
                  </m:oMathPara>
                </a14:m>
                <a:endParaRPr lang="en-US" kern="0" dirty="0"/>
              </a:p>
            </p:txBody>
          </p:sp>
        </mc:Choice>
        <mc:Fallback xmlns="">
          <p:sp>
            <p:nvSpPr>
              <p:cNvPr id="8" name="Object 2">
                <a:extLst>
                  <a:ext uri="{FF2B5EF4-FFF2-40B4-BE49-F238E27FC236}">
                    <a16:creationId xmlns:a16="http://schemas.microsoft.com/office/drawing/2014/main" id="{AEFD25CC-D093-4707-8B8C-BBF84EC55380}"/>
                  </a:ext>
                </a:extLst>
              </p:cNvPr>
              <p:cNvSpPr txBox="1">
                <a:spLocks noRot="1" noChangeAspect="1" noMove="1" noResize="1" noEditPoints="1" noAdjustHandles="1" noChangeArrowheads="1" noChangeShapeType="1" noTextEdit="1"/>
              </p:cNvSpPr>
              <p:nvPr/>
            </p:nvSpPr>
            <p:spPr bwMode="auto">
              <a:xfrm>
                <a:off x="5029200" y="5578136"/>
                <a:ext cx="11977294" cy="785813"/>
              </a:xfrm>
              <a:prstGeom prst="rect">
                <a:avLst/>
              </a:prstGeom>
              <a:blipFill>
                <a:blip r:embed="rId2"/>
                <a:stretch>
                  <a:fillRect/>
                </a:stretch>
              </a:blipFill>
              <a:ln w="9525">
                <a:noFill/>
                <a:miter lim="800000"/>
                <a:headEnd/>
                <a:tailEnd/>
              </a:ln>
            </p:spPr>
            <p:txBody>
              <a:bodyPr/>
              <a:lstStyle/>
              <a:p>
                <a:r>
                  <a:rPr lang="en-US">
                    <a:noFill/>
                  </a:rPr>
                  <a:t> </a:t>
                </a:r>
              </a:p>
            </p:txBody>
          </p:sp>
        </mc:Fallback>
      </mc:AlternateContent>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0" y="48087"/>
            <a:ext cx="12192000" cy="785813"/>
          </a:xfrm>
        </p:spPr>
        <p:txBody>
          <a:bodyPr/>
          <a:lstStyle/>
          <a:p>
            <a:pPr eaLnBrk="1" hangingPunct="1"/>
            <a:r>
              <a:rPr lang="en-US" dirty="0">
                <a:ea typeface="ＭＳ Ｐゴシック" charset="-128"/>
              </a:rPr>
              <a:t>Average Labor Content</a:t>
            </a:r>
          </a:p>
        </p:txBody>
      </p:sp>
      <p:graphicFrame>
        <p:nvGraphicFramePr>
          <p:cNvPr id="71683" name="Object 3"/>
          <p:cNvGraphicFramePr>
            <a:graphicFrameLocks noChangeAspect="1"/>
          </p:cNvGraphicFramePr>
          <p:nvPr/>
        </p:nvGraphicFramePr>
        <p:xfrm>
          <a:off x="85655" y="898910"/>
          <a:ext cx="9238833" cy="838200"/>
        </p:xfrm>
        <a:graphic>
          <a:graphicData uri="http://schemas.openxmlformats.org/presentationml/2006/ole">
            <mc:AlternateContent xmlns:mc="http://schemas.openxmlformats.org/markup-compatibility/2006">
              <mc:Choice xmlns:v="urn:schemas-microsoft-com:vml" Requires="v">
                <p:oleObj spid="_x0000_s3078" name="Equation" r:id="rId3" imgW="4762440" imgH="431640" progId="Equation.3">
                  <p:embed/>
                </p:oleObj>
              </mc:Choice>
              <mc:Fallback>
                <p:oleObj name="Equation" r:id="rId3" imgW="4762440" imgH="431640" progId="Equation.3">
                  <p:embed/>
                  <p:pic>
                    <p:nvPicPr>
                      <p:cNvPr id="71683"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55" y="898910"/>
                        <a:ext cx="923883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684" name="Object 4"/>
          <p:cNvGraphicFramePr>
            <a:graphicFrameLocks noChangeAspect="1"/>
          </p:cNvGraphicFramePr>
          <p:nvPr/>
        </p:nvGraphicFramePr>
        <p:xfrm>
          <a:off x="95272" y="2166182"/>
          <a:ext cx="7454900" cy="865188"/>
        </p:xfrm>
        <a:graphic>
          <a:graphicData uri="http://schemas.openxmlformats.org/presentationml/2006/ole">
            <mc:AlternateContent xmlns:mc="http://schemas.openxmlformats.org/markup-compatibility/2006">
              <mc:Choice xmlns:v="urn:schemas-microsoft-com:vml" Requires="v">
                <p:oleObj spid="_x0000_s3079" name="Equation" r:id="rId5" imgW="3720960" imgH="431640" progId="Equation.3">
                  <p:embed/>
                </p:oleObj>
              </mc:Choice>
              <mc:Fallback>
                <p:oleObj name="Equation" r:id="rId5" imgW="3720960" imgH="431640" progId="Equation.3">
                  <p:embed/>
                  <p:pic>
                    <p:nvPicPr>
                      <p:cNvPr id="71684"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72" y="2166182"/>
                        <a:ext cx="7454900" cy="865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ntent Placeholder 2"/>
          <p:cNvSpPr txBox="1">
            <a:spLocks/>
          </p:cNvSpPr>
          <p:nvPr/>
        </p:nvSpPr>
        <p:spPr bwMode="auto">
          <a:xfrm>
            <a:off x="0" y="1647696"/>
            <a:ext cx="9144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lang="en-US" sz="2400" kern="0" dirty="0">
                <a:latin typeface="Times New Roman" pitchFamily="18" charset="0"/>
                <a:cs typeface="Times New Roman" pitchFamily="18" charset="0"/>
              </a:rPr>
              <a:t>Average labor content = 0.10 (240) + 0.30 (155) + 0.15 (190) + 0.45(172) = </a:t>
            </a:r>
            <a:r>
              <a:rPr lang="en-US" sz="2400" b="1" kern="0" dirty="0">
                <a:latin typeface="Times New Roman" pitchFamily="18" charset="0"/>
                <a:cs typeface="Times New Roman" pitchFamily="18" charset="0"/>
              </a:rPr>
              <a:t>176.4 min</a:t>
            </a:r>
            <a:endParaRPr lang="en-US" sz="2400" kern="0" dirty="0">
              <a:latin typeface="MS Reference Sans Serif" pitchFamily="34" charset="0"/>
              <a:cs typeface="MS Reference Sans Serif" pitchFamily="34" charset="0"/>
            </a:endParaRPr>
          </a:p>
        </p:txBody>
      </p:sp>
      <p:graphicFrame>
        <p:nvGraphicFramePr>
          <p:cNvPr id="71685" name="Object 5"/>
          <p:cNvGraphicFramePr>
            <a:graphicFrameLocks noChangeAspect="1"/>
          </p:cNvGraphicFramePr>
          <p:nvPr/>
        </p:nvGraphicFramePr>
        <p:xfrm>
          <a:off x="166294" y="3021013"/>
          <a:ext cx="6640513" cy="788987"/>
        </p:xfrm>
        <a:graphic>
          <a:graphicData uri="http://schemas.openxmlformats.org/presentationml/2006/ole">
            <mc:AlternateContent xmlns:mc="http://schemas.openxmlformats.org/markup-compatibility/2006">
              <mc:Choice xmlns:v="urn:schemas-microsoft-com:vml" Requires="v">
                <p:oleObj spid="_x0000_s3080" name="Equation" r:id="rId7" imgW="3314520" imgH="393480" progId="Equation.3">
                  <p:embed/>
                </p:oleObj>
              </mc:Choice>
              <mc:Fallback>
                <p:oleObj name="Equation" r:id="rId7" imgW="3314520" imgH="393480" progId="Equation.3">
                  <p:embed/>
                  <p:pic>
                    <p:nvPicPr>
                      <p:cNvPr id="71685"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294" y="3021013"/>
                        <a:ext cx="6640513" cy="788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2">
            <a:extLst>
              <a:ext uri="{FF2B5EF4-FFF2-40B4-BE49-F238E27FC236}">
                <a16:creationId xmlns:a16="http://schemas.microsoft.com/office/drawing/2014/main" id="{252C5E1D-98F6-4F8D-B8E8-7F1BC0C05E2A}"/>
              </a:ext>
            </a:extLst>
          </p:cNvPr>
          <p:cNvSpPr txBox="1">
            <a:spLocks/>
          </p:cNvSpPr>
          <p:nvPr/>
        </p:nvSpPr>
        <p:spPr bwMode="auto">
          <a:xfrm>
            <a:off x="0" y="3810000"/>
            <a:ext cx="11977293"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lang="en-US" sz="240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00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00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20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pPr>
            <a:r>
              <a:rPr lang="en-US" kern="0" dirty="0">
                <a:ea typeface="ＭＳ Ｐゴシック" charset="-128"/>
              </a:rPr>
              <a:t>ALC for Distribution = (0.10 x 58) + (0.30 x 50) + (0.15 x 44) + (0.45 x 28) = 40 minutes.</a:t>
            </a:r>
          </a:p>
          <a:p>
            <a:pPr>
              <a:buFont typeface="Wingdings" pitchFamily="2" charset="2"/>
              <a:buNone/>
            </a:pPr>
            <a:endParaRPr lang="en-US" sz="1000" kern="0" dirty="0">
              <a:ea typeface="ＭＳ Ｐゴシック" charset="-128"/>
            </a:endParaRPr>
          </a:p>
          <a:p>
            <a:pPr>
              <a:buFont typeface="Wingdings" pitchFamily="2" charset="2"/>
              <a:buNone/>
            </a:pPr>
            <a:r>
              <a:rPr lang="en-US" kern="0" dirty="0">
                <a:ea typeface="ＭＳ Ｐゴシック" charset="-128"/>
              </a:rPr>
              <a:t>Since Takt time is 10 min, the minimum number of operators allocated to Distribution task will be 4. (40/10 = 4) </a:t>
            </a:r>
          </a:p>
          <a:p>
            <a:endParaRPr lang="en-US" kern="0" dirty="0">
              <a:ea typeface="ＭＳ Ｐゴシック" charset="-128"/>
            </a:endParaRPr>
          </a:p>
        </p:txBody>
      </p:sp>
      <p:graphicFrame>
        <p:nvGraphicFramePr>
          <p:cNvPr id="12" name="Object 2">
            <a:extLst>
              <a:ext uri="{FF2B5EF4-FFF2-40B4-BE49-F238E27FC236}">
                <a16:creationId xmlns:a16="http://schemas.microsoft.com/office/drawing/2014/main" id="{33DD1A29-B119-4BB0-9F19-B44BC22EC7C5}"/>
              </a:ext>
            </a:extLst>
          </p:cNvPr>
          <p:cNvGraphicFramePr>
            <a:graphicFrameLocks noChangeAspect="1"/>
          </p:cNvGraphicFramePr>
          <p:nvPr/>
        </p:nvGraphicFramePr>
        <p:xfrm>
          <a:off x="8243493" y="4914900"/>
          <a:ext cx="3733800" cy="1569945"/>
        </p:xfrm>
        <a:graphic>
          <a:graphicData uri="http://schemas.openxmlformats.org/presentationml/2006/ole">
            <mc:AlternateContent xmlns:mc="http://schemas.openxmlformats.org/markup-compatibility/2006">
              <mc:Choice xmlns:v="urn:schemas-microsoft-com:vml" Requires="v">
                <p:oleObj spid="_x0000_s3081" name="Worksheet" r:id="rId9" imgW="2926080" imgH="1219200" progId="Excel.Sheet.12">
                  <p:embed/>
                </p:oleObj>
              </mc:Choice>
              <mc:Fallback>
                <p:oleObj name="Worksheet" r:id="rId9" imgW="2926080" imgH="1219200" progId="Excel.Sheet.12">
                  <p:embed/>
                  <p:pic>
                    <p:nvPicPr>
                      <p:cNvPr id="12" name="Object 2">
                        <a:extLst>
                          <a:ext uri="{FF2B5EF4-FFF2-40B4-BE49-F238E27FC236}">
                            <a16:creationId xmlns:a16="http://schemas.microsoft.com/office/drawing/2014/main" id="{33DD1A29-B119-4BB0-9F19-B44BC22EC7C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43493" y="4914900"/>
                        <a:ext cx="3733800" cy="1569945"/>
                      </a:xfrm>
                      <a:prstGeom prst="rect">
                        <a:avLst/>
                      </a:prstGeom>
                      <a:noFill/>
                      <a:ln>
                        <a:noFill/>
                      </a:ln>
                      <a:effectLst/>
                    </p:spPr>
                  </p:pic>
                </p:oleObj>
              </mc:Fallback>
            </mc:AlternateContent>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8200"/>
          </a:xfrm>
        </p:spPr>
        <p:txBody>
          <a:bodyPr/>
          <a:lstStyle/>
          <a:p>
            <a:r>
              <a:rPr lang="en-US" dirty="0"/>
              <a:t>Practice: Pleasant Valley Health Clinic</a:t>
            </a:r>
          </a:p>
        </p:txBody>
      </p:sp>
      <p:sp>
        <p:nvSpPr>
          <p:cNvPr id="3" name="Rectangle 3"/>
          <p:cNvSpPr txBox="1">
            <a:spLocks noChangeArrowheads="1"/>
          </p:cNvSpPr>
          <p:nvPr/>
        </p:nvSpPr>
        <p:spPr>
          <a:xfrm>
            <a:off x="0" y="941363"/>
            <a:ext cx="12192000" cy="2487637"/>
          </a:xfrm>
          <a:prstGeom prst="rect">
            <a:avLst/>
          </a:prstGeom>
        </p:spPr>
        <p:txBody>
          <a:bodyPr/>
          <a:lstStyle/>
          <a:p>
            <a:pPr eaLnBrk="1" hangingPunct="1">
              <a:lnSpc>
                <a:spcPct val="90000"/>
              </a:lnSpc>
              <a:spcBef>
                <a:spcPct val="20000"/>
              </a:spcBef>
              <a:buSzPct val="75000"/>
              <a:defRPr/>
            </a:pP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The Pleasant Valley Health Clinic treats patients with respiratory illnesses. It classifies patients according to four different types of respiratory problems (commonly referred to as Diagnostic Related Groups, or DRGs):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Bronchiolitis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(BRO), Pneumonia (PNE),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Pharyngitis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(PHA) and Sinusitis (SIN). The average number of patients treated per day are summarized below. The clinic works two shifts, from 7:00 am to 3 pm and from 3 pm to 11 pm. During a shift, the staff are provided a half hour lunch break and two rest breaks of 15 minutes each.</a:t>
            </a:r>
          </a:p>
        </p:txBody>
      </p:sp>
      <p:graphicFrame>
        <p:nvGraphicFramePr>
          <p:cNvPr id="184322" name="Object 2"/>
          <p:cNvGraphicFramePr>
            <a:graphicFrameLocks noChangeAspect="1"/>
          </p:cNvGraphicFramePr>
          <p:nvPr/>
        </p:nvGraphicFramePr>
        <p:xfrm>
          <a:off x="2057400" y="3414204"/>
          <a:ext cx="7752532" cy="685800"/>
        </p:xfrm>
        <a:graphic>
          <a:graphicData uri="http://schemas.openxmlformats.org/presentationml/2006/ole">
            <mc:AlternateContent xmlns:mc="http://schemas.openxmlformats.org/markup-compatibility/2006">
              <mc:Choice xmlns:v="urn:schemas-microsoft-com:vml" Requires="v">
                <p:oleObj spid="_x0000_s4100" name="Worksheet" r:id="rId3" imgW="4540017" imgH="402336" progId="Excel.Sheet.12">
                  <p:embed/>
                </p:oleObj>
              </mc:Choice>
              <mc:Fallback>
                <p:oleObj name="Worksheet" r:id="rId3" imgW="4540017" imgH="402336" progId="Excel.Sheet.12">
                  <p:embed/>
                  <p:pic>
                    <p:nvPicPr>
                      <p:cNvPr id="18432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414204"/>
                        <a:ext cx="775253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23" name="Object 3"/>
          <p:cNvGraphicFramePr>
            <a:graphicFrameLocks noChangeAspect="1"/>
          </p:cNvGraphicFramePr>
          <p:nvPr/>
        </p:nvGraphicFramePr>
        <p:xfrm>
          <a:off x="2037532" y="4110361"/>
          <a:ext cx="7772400" cy="358726"/>
        </p:xfrm>
        <a:graphic>
          <a:graphicData uri="http://schemas.openxmlformats.org/presentationml/2006/ole">
            <mc:AlternateContent xmlns:mc="http://schemas.openxmlformats.org/markup-compatibility/2006">
              <mc:Choice xmlns:v="urn:schemas-microsoft-com:vml" Requires="v">
                <p:oleObj spid="_x0000_s4101" name="Worksheet" r:id="rId5" imgW="4540017" imgH="210181" progId="Excel.Sheet.12">
                  <p:embed/>
                </p:oleObj>
              </mc:Choice>
              <mc:Fallback>
                <p:oleObj name="Worksheet" r:id="rId5" imgW="4540017" imgH="210181" progId="Excel.Sheet.12">
                  <p:embed/>
                  <p:pic>
                    <p:nvPicPr>
                      <p:cNvPr id="184323"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37532" y="4110361"/>
                        <a:ext cx="7772400" cy="358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3">
            <a:extLst>
              <a:ext uri="{FF2B5EF4-FFF2-40B4-BE49-F238E27FC236}">
                <a16:creationId xmlns:a16="http://schemas.microsoft.com/office/drawing/2014/main" id="{0832A73E-F953-4C22-A3B4-D8244CEFD286}"/>
              </a:ext>
            </a:extLst>
          </p:cNvPr>
          <p:cNvSpPr>
            <a:spLocks noChangeArrowheads="1"/>
          </p:cNvSpPr>
          <p:nvPr/>
        </p:nvSpPr>
        <p:spPr bwMode="auto">
          <a:xfrm>
            <a:off x="33292" y="4572000"/>
            <a:ext cx="12163887" cy="1569660"/>
          </a:xfrm>
          <a:prstGeom prst="rect">
            <a:avLst/>
          </a:prstGeom>
          <a:noFill/>
          <a:ln w="9525">
            <a:noFill/>
            <a:miter lim="800000"/>
            <a:headEnd/>
            <a:tailEnd/>
          </a:ln>
        </p:spPr>
        <p:txBody>
          <a:bodyPr wrap="square">
            <a:spAutoFit/>
          </a:bodyPr>
          <a:lstStyle/>
          <a:p>
            <a:pPr algn="l"/>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Each patient typically requires 4 process steps: Check-In (includes weigh-in, blood pressure check, etc.), Evaluation (by a physician), Testing (X-Rays, administering of respiratory instruments like Pulse </a:t>
            </a:r>
            <a:r>
              <a:rPr lang="en-US" sz="2400" kern="0" dirty="0" err="1">
                <a:solidFill>
                  <a:srgbClr val="002060"/>
                </a:solidFill>
                <a:latin typeface="Book Antiqua" panose="02040602050305030304" pitchFamily="18" charset="0"/>
                <a:ea typeface="ＭＳ Ｐゴシック" pitchFamily="-65" charset="-128"/>
                <a:cs typeface="MS Reference Sans Serif" pitchFamily="34" charset="0"/>
              </a:rPr>
              <a:t>Oximeters</a:t>
            </a: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 etc.), and Assessment (diagnosis and future scheduling). The average task time for each process (in minutes) is given below:</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9" y="1480"/>
            <a:ext cx="12197917" cy="863600"/>
          </a:xfrm>
        </p:spPr>
        <p:txBody>
          <a:bodyPr/>
          <a:lstStyle/>
          <a:p>
            <a:r>
              <a:rPr lang="en-US" dirty="0"/>
              <a:t>Pleasant Valley Health Clinic: Task Durations</a:t>
            </a:r>
          </a:p>
        </p:txBody>
      </p:sp>
      <p:graphicFrame>
        <p:nvGraphicFramePr>
          <p:cNvPr id="185346" name="Object 2"/>
          <p:cNvGraphicFramePr>
            <a:graphicFrameLocks noChangeAspect="1"/>
          </p:cNvGraphicFramePr>
          <p:nvPr/>
        </p:nvGraphicFramePr>
        <p:xfrm>
          <a:off x="1676400" y="1066800"/>
          <a:ext cx="7274102" cy="1905000"/>
        </p:xfrm>
        <a:graphic>
          <a:graphicData uri="http://schemas.openxmlformats.org/presentationml/2006/ole">
            <mc:AlternateContent xmlns:mc="http://schemas.openxmlformats.org/markup-compatibility/2006">
              <mc:Choice xmlns:v="urn:schemas-microsoft-com:vml" Requires="v">
                <p:oleObj spid="_x0000_s5124" name="Worksheet" r:id="rId3" imgW="4540017" imgH="1188622" progId="Excel.Sheet.12">
                  <p:embed/>
                </p:oleObj>
              </mc:Choice>
              <mc:Fallback>
                <p:oleObj name="Worksheet" r:id="rId3" imgW="4540017" imgH="1188622" progId="Excel.Sheet.12">
                  <p:embed/>
                  <p:pic>
                    <p:nvPicPr>
                      <p:cNvPr id="1853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66800"/>
                        <a:ext cx="7274102"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5347" name="Object 3"/>
          <p:cNvGraphicFramePr>
            <a:graphicFrameLocks noChangeAspect="1"/>
          </p:cNvGraphicFramePr>
          <p:nvPr/>
        </p:nvGraphicFramePr>
        <p:xfrm>
          <a:off x="8991601" y="1066800"/>
          <a:ext cx="1457363" cy="1905000"/>
        </p:xfrm>
        <a:graphic>
          <a:graphicData uri="http://schemas.openxmlformats.org/presentationml/2006/ole">
            <mc:AlternateContent xmlns:mc="http://schemas.openxmlformats.org/markup-compatibility/2006">
              <mc:Choice xmlns:v="urn:schemas-microsoft-com:vml" Requires="v">
                <p:oleObj spid="_x0000_s5125" name="Worksheet" r:id="rId5" imgW="909659" imgH="1188622" progId="Excel.Sheet.12">
                  <p:embed/>
                </p:oleObj>
              </mc:Choice>
              <mc:Fallback>
                <p:oleObj name="Worksheet" r:id="rId5" imgW="909659" imgH="1188622" progId="Excel.Sheet.12">
                  <p:embed/>
                  <p:pic>
                    <p:nvPicPr>
                      <p:cNvPr id="18534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1601" y="1066800"/>
                        <a:ext cx="1457363"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Content Placeholder 3"/>
          <p:cNvSpPr txBox="1">
            <a:spLocks/>
          </p:cNvSpPr>
          <p:nvPr/>
        </p:nvSpPr>
        <p:spPr>
          <a:xfrm>
            <a:off x="76200" y="3048000"/>
            <a:ext cx="12115798" cy="3505200"/>
          </a:xfrm>
          <a:prstGeom prst="rect">
            <a:avLst/>
          </a:prstGeom>
        </p:spPr>
        <p:txBody>
          <a:bodyPr/>
          <a:lstStyle/>
          <a:p>
            <a:pPr marL="342900" indent="-342900">
              <a:buSzPct val="75000"/>
              <a:defRPr/>
            </a:pPr>
            <a:r>
              <a:rPr lang="en-US" sz="2400" kern="0" dirty="0">
                <a:solidFill>
                  <a:srgbClr val="002060"/>
                </a:solidFill>
                <a:latin typeface="Book Antiqua" panose="02040602050305030304" pitchFamily="18" charset="0"/>
                <a:ea typeface="ＭＳ Ｐゴシック" pitchFamily="-65" charset="-128"/>
                <a:cs typeface="MS Reference Sans Serif" pitchFamily="34" charset="0"/>
              </a:rPr>
              <a:t>Tasks 1, 3, and 4 are typically handled by RNs. Task 2 is handled by a physician. For simplicity, we assume that the arrival rates of patients are constant through both shifts. </a:t>
            </a:r>
            <a:r>
              <a:rPr lang="en-US" sz="2400" kern="0" dirty="0">
                <a:solidFill>
                  <a:srgbClr val="002060"/>
                </a:solidFill>
                <a:latin typeface="Book Antiqua" panose="02040602050305030304" pitchFamily="18" charset="0"/>
                <a:ea typeface="ＭＳ Ｐゴシック" pitchFamily="-65" charset="-128"/>
                <a:cs typeface="Tahoma" pitchFamily="34" charset="0"/>
              </a:rPr>
              <a:t>Average Work Content = 80.87 minutes. Daily demand; BRO: 15, PNE: 24, PHA: 25, SIN: 36. A total of 100.</a:t>
            </a:r>
            <a:r>
              <a:rPr lang="en-US" sz="2400" dirty="0">
                <a:latin typeface="Book Antiqua" panose="02040602050305030304" pitchFamily="18" charset="0"/>
              </a:rPr>
              <a:t> </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Time available in a day:  2 shift @ 8 hrs less 0.5 (lunch) - 0.5 (2 breaks) = 14 hours = 840 minutes</a:t>
            </a:r>
          </a:p>
          <a:p>
            <a:pPr>
              <a:lnSpc>
                <a:spcPct val="50000"/>
              </a:lnSpc>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Takt time = Time Available / Daily Demand = 840/100 = 8.40 minutes / request</a:t>
            </a:r>
          </a:p>
          <a:p>
            <a:pPr>
              <a:spcBef>
                <a:spcPct val="50000"/>
              </a:spcBef>
              <a:buSzPct val="90000"/>
            </a:pPr>
            <a:r>
              <a:rPr lang="en-US" sz="2400" kern="0" dirty="0">
                <a:solidFill>
                  <a:srgbClr val="002060"/>
                </a:solidFill>
                <a:latin typeface="Book Antiqua" panose="02040602050305030304" pitchFamily="18" charset="0"/>
                <a:ea typeface="ＭＳ Ｐゴシック" pitchFamily="-65" charset="-128"/>
                <a:cs typeface="Tahoma" pitchFamily="34" charset="0"/>
              </a:rPr>
              <a:t>Min. # of RNs required = 80.87/8.4 = 9.627 </a:t>
            </a:r>
            <a:r>
              <a:rPr lang="en-US" sz="2400" kern="0" dirty="0">
                <a:solidFill>
                  <a:srgbClr val="002060"/>
                </a:solidFill>
                <a:latin typeface="Book Antiqua" panose="02040602050305030304" pitchFamily="18" charset="0"/>
                <a:ea typeface="ＭＳ Ｐゴシック" pitchFamily="-65" charset="-128"/>
                <a:cs typeface="Tahoma" pitchFamily="34" charset="0"/>
                <a:sym typeface="Wingdings" pitchFamily="2" charset="2"/>
              </a:rPr>
              <a:t></a:t>
            </a:r>
            <a:r>
              <a:rPr lang="en-US" sz="2400" kern="0" dirty="0">
                <a:solidFill>
                  <a:srgbClr val="002060"/>
                </a:solidFill>
                <a:latin typeface="Book Antiqua" panose="02040602050305030304" pitchFamily="18" charset="0"/>
                <a:ea typeface="ＭＳ Ｐゴシック" pitchFamily="-65" charset="-128"/>
                <a:cs typeface="Tahoma" pitchFamily="34" charset="0"/>
              </a:rPr>
              <a:t> 10</a:t>
            </a:r>
          </a:p>
          <a:p>
            <a:pPr marL="342900" indent="-342900">
              <a:buSzPct val="75000"/>
              <a:defRPr/>
            </a:pPr>
            <a:endParaRPr lang="en-US" sz="2400" kern="0" dirty="0">
              <a:solidFill>
                <a:srgbClr val="002060"/>
              </a:solidFill>
              <a:latin typeface="Book Antiqua" panose="02040602050305030304" pitchFamily="18" charset="0"/>
              <a:ea typeface="ＭＳ Ｐゴシック" pitchFamily="-65" charset="-128"/>
              <a:cs typeface="MS Reference Sans Serif" pitchFamily="34" charset="0"/>
            </a:endParaRPr>
          </a:p>
          <a:p>
            <a:pPr marL="342900" indent="-342900" eaLnBrk="1" hangingPunct="1">
              <a:spcBef>
                <a:spcPct val="20000"/>
              </a:spcBef>
              <a:buSzPct val="75000"/>
              <a:buFont typeface="Wingdings" pitchFamily="2" charset="2"/>
              <a:buChar char="p"/>
              <a:defRPr/>
            </a:pPr>
            <a:endParaRPr lang="en-US" sz="2400" kern="0" dirty="0">
              <a:solidFill>
                <a:srgbClr val="002060"/>
              </a:solidFill>
              <a:latin typeface="Book Antiqua" panose="02040602050305030304" pitchFamily="18" charset="0"/>
              <a:ea typeface="ＭＳ Ｐゴシック" pitchFamily="-65" charset="-128"/>
              <a:cs typeface="MS Reference Sans Serif"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Takt</a:t>
            </a:r>
            <a:r>
              <a:rPr lang="en-US" b="1" dirty="0"/>
              <a:t> Time for Pleasant Valley Health Clinic</a:t>
            </a:r>
            <a:endParaRPr lang="en-US" dirty="0"/>
          </a:p>
        </p:txBody>
      </p:sp>
      <p:sp>
        <p:nvSpPr>
          <p:cNvPr id="3" name="Rectangle 3"/>
          <p:cNvSpPr txBox="1">
            <a:spLocks noChangeArrowheads="1"/>
          </p:cNvSpPr>
          <p:nvPr/>
        </p:nvSpPr>
        <p:spPr>
          <a:xfrm>
            <a:off x="19234" y="952500"/>
            <a:ext cx="12248965" cy="4953000"/>
          </a:xfrm>
          <a:prstGeom prst="rect">
            <a:avLst/>
          </a:prstGeom>
        </p:spPr>
        <p:txBody>
          <a:bodyPr/>
          <a:lstStyle/>
          <a:p>
            <a:pPr>
              <a:spcBef>
                <a:spcPct val="55000"/>
              </a:spcBef>
              <a:buSzPct val="90000"/>
            </a:pPr>
            <a:r>
              <a:rPr lang="en-US" sz="2400" kern="0" dirty="0">
                <a:solidFill>
                  <a:srgbClr val="002060"/>
                </a:solidFill>
                <a:latin typeface="Tahoma" pitchFamily="34" charset="0"/>
                <a:ea typeface="ＭＳ Ｐゴシック" pitchFamily="-65" charset="-128"/>
                <a:cs typeface="Tahoma" pitchFamily="34" charset="0"/>
              </a:rPr>
              <a:t>Average Work Content = 80.87 minutes.</a:t>
            </a:r>
          </a:p>
          <a:p>
            <a:pPr>
              <a:spcBef>
                <a:spcPct val="55000"/>
              </a:spcBef>
              <a:buSzPct val="90000"/>
            </a:pPr>
            <a:r>
              <a:rPr lang="en-US" sz="2400" kern="0" dirty="0">
                <a:solidFill>
                  <a:srgbClr val="002060"/>
                </a:solidFill>
                <a:latin typeface="Tahoma" pitchFamily="34" charset="0"/>
                <a:ea typeface="ＭＳ Ｐゴシック" pitchFamily="-65" charset="-128"/>
                <a:cs typeface="Tahoma" pitchFamily="34" charset="0"/>
              </a:rPr>
              <a:t>Daily demand; BRO: 15, PNE: 24, PHA: 25, SIN: 36. A total of 100.</a:t>
            </a:r>
            <a:r>
              <a:rPr lang="en-US" sz="2400" dirty="0"/>
              <a:t> </a:t>
            </a:r>
          </a:p>
          <a:p>
            <a:pPr>
              <a:spcBef>
                <a:spcPct val="50000"/>
              </a:spcBef>
              <a:buSzPct val="90000"/>
            </a:pPr>
            <a:r>
              <a:rPr lang="en-US" sz="2400" kern="0" dirty="0">
                <a:solidFill>
                  <a:srgbClr val="002060"/>
                </a:solidFill>
                <a:latin typeface="Tahoma" pitchFamily="34" charset="0"/>
                <a:ea typeface="ＭＳ Ｐゴシック" pitchFamily="-65" charset="-128"/>
                <a:cs typeface="Tahoma" pitchFamily="34" charset="0"/>
              </a:rPr>
              <a:t>Time available in a day:  2 shift @ 8 hrs less 0.5 (lunch) - 0.5 (2 breaks) = 14 hours = 840 minutes</a:t>
            </a:r>
          </a:p>
          <a:p>
            <a:pPr>
              <a:lnSpc>
                <a:spcPct val="50000"/>
              </a:lnSpc>
              <a:spcBef>
                <a:spcPct val="50000"/>
              </a:spcBef>
              <a:buSzPct val="90000"/>
            </a:pPr>
            <a:r>
              <a:rPr lang="en-US" sz="2400" kern="0" dirty="0">
                <a:solidFill>
                  <a:srgbClr val="002060"/>
                </a:solidFill>
                <a:latin typeface="Tahoma" pitchFamily="34" charset="0"/>
                <a:ea typeface="ＭＳ Ｐゴシック" pitchFamily="-65" charset="-128"/>
                <a:cs typeface="Tahoma" pitchFamily="34" charset="0"/>
              </a:rPr>
              <a:t>Takt time = Time Available / Daily Demand</a:t>
            </a:r>
          </a:p>
          <a:p>
            <a:pPr>
              <a:lnSpc>
                <a:spcPct val="50000"/>
              </a:lnSpc>
              <a:spcBef>
                <a:spcPct val="50000"/>
              </a:spcBef>
              <a:buSzPct val="90000"/>
            </a:pPr>
            <a:r>
              <a:rPr lang="en-US" sz="2400" kern="0" dirty="0">
                <a:solidFill>
                  <a:srgbClr val="002060"/>
                </a:solidFill>
                <a:latin typeface="Tahoma" pitchFamily="34" charset="0"/>
                <a:ea typeface="ＭＳ Ｐゴシック" pitchFamily="-65" charset="-128"/>
                <a:cs typeface="Tahoma" pitchFamily="34" charset="0"/>
              </a:rPr>
              <a:t>		      = 840/100 = 8.40 minutes / </a:t>
            </a:r>
            <a:r>
              <a:rPr lang="en-US" sz="2400" kern="0" dirty="0" err="1">
                <a:solidFill>
                  <a:srgbClr val="002060"/>
                </a:solidFill>
                <a:latin typeface="Tahoma" pitchFamily="34" charset="0"/>
                <a:ea typeface="ＭＳ Ｐゴシック" pitchFamily="-65" charset="-128"/>
                <a:cs typeface="Tahoma" pitchFamily="34" charset="0"/>
              </a:rPr>
              <a:t>reques</a:t>
            </a:r>
            <a:endParaRPr lang="en-US" sz="2400" kern="0" dirty="0">
              <a:solidFill>
                <a:srgbClr val="002060"/>
              </a:solidFill>
              <a:latin typeface="Tahoma" pitchFamily="34" charset="0"/>
              <a:ea typeface="ＭＳ Ｐゴシック" pitchFamily="-65" charset="-128"/>
              <a:cs typeface="Tahoma" pitchFamily="34" charset="0"/>
            </a:endParaRPr>
          </a:p>
          <a:p>
            <a:pPr>
              <a:spcBef>
                <a:spcPct val="50000"/>
              </a:spcBef>
              <a:buSzPct val="90000"/>
            </a:pPr>
            <a:r>
              <a:rPr lang="en-US" sz="2400" kern="0" dirty="0">
                <a:solidFill>
                  <a:srgbClr val="002060"/>
                </a:solidFill>
                <a:latin typeface="Tahoma" pitchFamily="34" charset="0"/>
                <a:ea typeface="ＭＳ Ｐゴシック" pitchFamily="-65" charset="-128"/>
                <a:cs typeface="Tahoma" pitchFamily="34" charset="0"/>
              </a:rPr>
              <a:t>Min. # of RNs required = 80.87/8.4 = 9.627 </a:t>
            </a:r>
            <a:r>
              <a:rPr lang="en-US" sz="2400" kern="0" dirty="0">
                <a:solidFill>
                  <a:srgbClr val="002060"/>
                </a:solidFill>
                <a:latin typeface="Tahoma" pitchFamily="34" charset="0"/>
                <a:ea typeface="ＭＳ Ｐゴシック" pitchFamily="-65" charset="-128"/>
                <a:cs typeface="Tahoma" pitchFamily="34" charset="0"/>
                <a:sym typeface="Wingdings" pitchFamily="2" charset="2"/>
              </a:rPr>
              <a:t></a:t>
            </a:r>
            <a:r>
              <a:rPr lang="en-US" sz="2400" kern="0" dirty="0">
                <a:solidFill>
                  <a:srgbClr val="002060"/>
                </a:solidFill>
                <a:latin typeface="Tahoma" pitchFamily="34" charset="0"/>
                <a:ea typeface="ＭＳ Ｐゴシック" pitchFamily="-65" charset="-128"/>
                <a:cs typeface="Tahoma" pitchFamily="34" charset="0"/>
              </a:rPr>
              <a:t> 10</a:t>
            </a:r>
          </a:p>
          <a:p>
            <a:pPr>
              <a:lnSpc>
                <a:spcPct val="50000"/>
              </a:lnSpc>
              <a:spcBef>
                <a:spcPct val="50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a:lnSpc>
                <a:spcPct val="50000"/>
              </a:lnSpc>
              <a:spcBef>
                <a:spcPct val="50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a:spcBef>
                <a:spcPct val="55000"/>
              </a:spcBef>
              <a:buSzPct val="90000"/>
            </a:pPr>
            <a:endParaRPr lang="en-US" sz="2400" kern="0" dirty="0">
              <a:solidFill>
                <a:srgbClr val="002060"/>
              </a:solidFill>
              <a:latin typeface="Tahoma" pitchFamily="34" charset="0"/>
              <a:ea typeface="ＭＳ Ｐゴシック" pitchFamily="-65" charset="-128"/>
              <a:cs typeface="Tahoma" pitchFamily="34" charset="0"/>
            </a:endParaRPr>
          </a:p>
          <a:p>
            <a:pPr marL="742950" indent="-742950" eaLnBrk="1" hangingPunct="1">
              <a:spcBef>
                <a:spcPct val="100000"/>
              </a:spcBef>
              <a:buSzPct val="75000"/>
              <a:defRPr/>
            </a:pPr>
            <a:endParaRPr lang="en-US" sz="2400" kern="0" dirty="0">
              <a:solidFill>
                <a:srgbClr val="002060"/>
              </a:solidFill>
              <a:latin typeface="Tahoma" pitchFamily="34" charset="0"/>
              <a:ea typeface="ＭＳ Ｐゴシック" pitchFamily="-65" charset="-128"/>
              <a:cs typeface="Tahoma" pitchFamily="34" charset="0"/>
            </a:endParaRPr>
          </a:p>
        </p:txBody>
      </p:sp>
      <p:pic>
        <p:nvPicPr>
          <p:cNvPr id="4" name="Picture 4" descr="Drum Roll"/>
          <p:cNvPicPr>
            <a:picLocks noChangeAspect="1" noChangeArrowheads="1" noCrop="1"/>
          </p:cNvPicPr>
          <p:nvPr/>
        </p:nvPicPr>
        <p:blipFill>
          <a:blip r:embed="rId2"/>
          <a:srcRect/>
          <a:stretch>
            <a:fillRect/>
          </a:stretch>
        </p:blipFill>
        <p:spPr bwMode="auto">
          <a:xfrm>
            <a:off x="9296400" y="4343400"/>
            <a:ext cx="1143000" cy="1028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b="1" dirty="0">
                <a:solidFill>
                  <a:srgbClr val="A80000"/>
                </a:solidFill>
              </a:rPr>
              <a:t>Smooth Flow. </a:t>
            </a:r>
            <a:r>
              <a:rPr lang="en-US" sz="2400" dirty="0"/>
              <a:t>Not too many up and downs, small batch sizes</a:t>
            </a:r>
          </a:p>
          <a:p>
            <a:r>
              <a:rPr lang="en-US" sz="2400" b="1" dirty="0">
                <a:solidFill>
                  <a:srgbClr val="A80000"/>
                </a:solidFill>
              </a:rPr>
              <a:t>Pull vs. Push System.  </a:t>
            </a:r>
            <a:r>
              <a:rPr lang="en-US" sz="2400" dirty="0"/>
              <a:t>Pull: Produce only what is needed and when it is needed, rather than in anticipation of a demand. Push: Produce and add to inventory. </a:t>
            </a:r>
          </a:p>
          <a:p>
            <a:r>
              <a:rPr lang="en-US" sz="2400" b="1" dirty="0">
                <a:solidFill>
                  <a:srgbClr val="A80000"/>
                </a:solidFill>
              </a:rPr>
              <a:t>Super Market</a:t>
            </a:r>
            <a:r>
              <a:rPr lang="en-US" sz="2400" dirty="0"/>
              <a:t>. Each process is a supermarket for the succeeding process. Each production station arrayed its diverse output for the downstream station to pull when needed. Each process would produce to replenish only the items that the downstream process has consumed. </a:t>
            </a:r>
          </a:p>
          <a:p>
            <a:r>
              <a:rPr lang="en-US" sz="2400" b="1" dirty="0">
                <a:solidFill>
                  <a:srgbClr val="A80000"/>
                </a:solidFill>
              </a:rPr>
              <a:t>Eliminate waste </a:t>
            </a:r>
            <a:r>
              <a:rPr lang="en-US" sz="2400" dirty="0"/>
              <a:t>(non-value-adding activities and resources). </a:t>
            </a:r>
          </a:p>
          <a:p>
            <a:r>
              <a:rPr lang="en-US" sz="2400" b="1" dirty="0">
                <a:solidFill>
                  <a:srgbClr val="A80000"/>
                </a:solidFill>
              </a:rPr>
              <a:t>Kanban. </a:t>
            </a:r>
            <a:r>
              <a:rPr lang="en-US" sz="2400" dirty="0"/>
              <a:t>Limit the inventory of raw material, work-in-progress, and finished good. </a:t>
            </a:r>
          </a:p>
          <a:p>
            <a:r>
              <a:rPr lang="en-US" sz="2400" b="1" dirty="0">
                <a:solidFill>
                  <a:srgbClr val="A80000"/>
                </a:solidFill>
              </a:rPr>
              <a:t>Kaizen. </a:t>
            </a:r>
            <a:r>
              <a:rPr lang="en-US" sz="2400" dirty="0"/>
              <a:t>Continuous improvement –</a:t>
            </a:r>
          </a:p>
          <a:p>
            <a:r>
              <a:rPr lang="en-US" sz="2400" dirty="0"/>
              <a:t>Ford had offered his customers cars in only one color to reduce changeover times. This was due to long changeover times.  General Motors brought variety to stage.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267456952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dirty="0"/>
              <a:t>The Japanese refused to accept changeover times (</a:t>
            </a:r>
            <a:r>
              <a:rPr lang="en-US" sz="2400" b="1" dirty="0">
                <a:solidFill>
                  <a:srgbClr val="A80000"/>
                </a:solidFill>
              </a:rPr>
              <a:t>Setup Times</a:t>
            </a:r>
            <a:r>
              <a:rPr lang="en-US" sz="2400" dirty="0"/>
              <a:t>) as a constraint. They focused relentlessly on </a:t>
            </a:r>
            <a:r>
              <a:rPr lang="en-US" sz="2400" b="1" dirty="0">
                <a:solidFill>
                  <a:srgbClr val="A80000"/>
                </a:solidFill>
              </a:rPr>
              <a:t>Reducing Setup Times</a:t>
            </a:r>
            <a:r>
              <a:rPr lang="en-US" sz="2400" dirty="0"/>
              <a:t>. They were enabled to provide variety without large lots. </a:t>
            </a:r>
          </a:p>
          <a:p>
            <a:r>
              <a:rPr lang="en-US" sz="2400" b="1" dirty="0">
                <a:solidFill>
                  <a:srgbClr val="A80000"/>
                </a:solidFill>
              </a:rPr>
              <a:t>Close Relationship with Supplies. </a:t>
            </a:r>
            <a:r>
              <a:rPr lang="en-US" sz="2400" dirty="0"/>
              <a:t>A limited number of suppliers, certified supplier.</a:t>
            </a:r>
          </a:p>
          <a:p>
            <a:r>
              <a:rPr lang="en-US" sz="2400" dirty="0"/>
              <a:t>Operational Information are Transparent and Available to Suppliers. Suppliers need transparent access to production data to know when the next o order may arrive. If suppliers are left in the dark about when the next delivery request would come, they  built up finished goods inventory so as to better respond to requests – this is contradictory to being lean throughout the supply chain. </a:t>
            </a:r>
          </a:p>
          <a:p>
            <a:r>
              <a:rPr lang="en-US" sz="2400" dirty="0"/>
              <a:t>Components should not be produced before they are needed. They should be made Just In Time.</a:t>
            </a:r>
          </a:p>
          <a:p>
            <a:r>
              <a:rPr lang="en-US" sz="2400" dirty="0"/>
              <a:t>Every step in the supply chain had to work in harmony to produce when a product is needed, not a single moment before. This philosophy never intend to have the supplier maintain a stock of finished goods to supply material just in time.</a:t>
            </a:r>
          </a:p>
          <a:p>
            <a:endParaRPr lang="en-US" sz="2400" dirty="0"/>
          </a:p>
          <a:p>
            <a:endParaRPr lang="en-US" sz="2400" dirty="0"/>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1282019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000"/>
            <a:ext cx="12192000" cy="5384800"/>
          </a:xfrm>
        </p:spPr>
        <p:txBody>
          <a:bodyPr/>
          <a:lstStyle/>
          <a:p>
            <a:r>
              <a:rPr lang="en-US" sz="2400" dirty="0"/>
              <a:t>A close  relationships with the suppliers is required. Long-term contracts are needed. Components cannot be sourced from multiple vendors mainly based on price.  </a:t>
            </a:r>
          </a:p>
          <a:p>
            <a:r>
              <a:rPr lang="en-US" sz="2400" dirty="0"/>
              <a:t>Simply adopting tools and techniques piecemeal does not lead to a lasting lean competitive edge. Without a complete understanding of the core principles of lean thinking, there is considerable potential for doing more harm than good. </a:t>
            </a:r>
          </a:p>
          <a:p>
            <a:r>
              <a:rPr lang="en-US" sz="2400" dirty="0"/>
              <a:t>For instance, lean emphasizes eliminating waste - any activity that absorbs resources but creates no value. If the enterprise has not fully understood the core concepts of lean, waste-removal activities could lead it down the wrong path.</a:t>
            </a:r>
          </a:p>
          <a:p>
            <a:r>
              <a:rPr lang="en-US" sz="2400" dirty="0"/>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Lessons Learned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10200"/>
          </a:xfrm>
        </p:spPr>
        <p:txBody>
          <a:bodyPr/>
          <a:lstStyle/>
          <a:p>
            <a:r>
              <a:rPr lang="en-US" sz="2400" dirty="0"/>
              <a:t>On the other hand, if it is made clear that freed-up resources would be productively deployed elsewhere, implementation efforts would have a much better chance of success. Freeing up resources for productive deployment elsewhere is at the very core of lean thinking.</a:t>
            </a:r>
          </a:p>
          <a:p>
            <a:r>
              <a:rPr lang="en-US" sz="2400" dirty="0">
                <a:ea typeface="ＭＳ Ｐゴシック" charset="-128"/>
                <a:cs typeface="Microsoft Sans Serif" pitchFamily="34" charset="0"/>
              </a:rPr>
              <a:t>Lean is a growth strategy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uncovering additional capacity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a:t>
            </a:r>
            <a:r>
              <a:rPr lang="en-US" sz="2400" dirty="0">
                <a:ea typeface="ＭＳ Ｐゴシック" charset="-128"/>
                <a:cs typeface="Microsoft Sans Serif" pitchFamily="34" charset="0"/>
                <a:sym typeface="Wingdings" pitchFamily="2" charset="2"/>
              </a:rPr>
              <a:t> deployed for further growth </a:t>
            </a:r>
            <a:r>
              <a:rPr lang="en-US" sz="2400" dirty="0">
                <a:ea typeface="ＭＳ Ｐゴシック" charset="-128"/>
                <a:cs typeface="Microsoft Sans Serif" pitchFamily="34" charset="0"/>
              </a:rPr>
              <a:t> the money that enterprises do </a:t>
            </a:r>
            <a:r>
              <a:rPr lang="en-US" sz="2400" dirty="0">
                <a:ea typeface="ＭＳ Ｐゴシック" charset="-128"/>
                <a:cs typeface="Microsoft Sans Serif" pitchFamily="34" charset="0"/>
                <a:sym typeface="Wingdings" pitchFamily="2" charset="2"/>
              </a:rPr>
              <a:t>not have to spend now.</a:t>
            </a:r>
          </a:p>
          <a:p>
            <a:pPr>
              <a:lnSpc>
                <a:spcPct val="110000"/>
              </a:lnSpc>
            </a:pPr>
            <a:r>
              <a:rPr lang="en-US" sz="2400" dirty="0">
                <a:ea typeface="ＭＳ Ｐゴシック" charset="-128"/>
                <a:cs typeface="Microsoft Sans Serif" pitchFamily="34" charset="0"/>
              </a:rPr>
              <a:t>Eliminate muda (waste). Eliminate any activity that creates no value</a:t>
            </a:r>
          </a:p>
          <a:p>
            <a:pPr>
              <a:lnSpc>
                <a:spcPct val="110000"/>
              </a:lnSpc>
            </a:pPr>
            <a:r>
              <a:rPr lang="en-US" sz="2400" dirty="0">
                <a:ea typeface="ＭＳ Ｐゴシック" charset="-128"/>
                <a:cs typeface="Microsoft Sans Serif" pitchFamily="34" charset="0"/>
              </a:rPr>
              <a:t>Lean is a  way to do more &amp; more with less &amp; less</a:t>
            </a:r>
          </a:p>
          <a:p>
            <a:pPr lvl="1">
              <a:lnSpc>
                <a:spcPct val="110000"/>
              </a:lnSpc>
            </a:pPr>
            <a:r>
              <a:rPr lang="en-US" sz="2400" dirty="0">
                <a:ea typeface="ＭＳ Ｐゴシック" charset="-128"/>
                <a:cs typeface="Microsoft Sans Serif" pitchFamily="34" charset="0"/>
              </a:rPr>
              <a:t>Less effort, less equipment, less time, and less space;</a:t>
            </a:r>
          </a:p>
          <a:p>
            <a:pPr lvl="1">
              <a:lnSpc>
                <a:spcPct val="110000"/>
              </a:lnSpc>
            </a:pPr>
            <a:r>
              <a:rPr lang="en-US" sz="2400" dirty="0">
                <a:ea typeface="ＭＳ Ｐゴシック" charset="-128"/>
                <a:cs typeface="Microsoft Sans Serif" pitchFamily="34" charset="0"/>
              </a:rPr>
              <a:t>While coming closer and closer to providing customers exactly what they want</a:t>
            </a:r>
          </a:p>
          <a:p>
            <a:pPr>
              <a:lnSpc>
                <a:spcPct val="110000"/>
              </a:lnSpc>
            </a:pPr>
            <a:r>
              <a:rPr lang="en-US" sz="2600" dirty="0">
                <a:ea typeface="ＭＳ Ｐゴシック" charset="-128"/>
                <a:cs typeface="Microsoft Sans Serif" pitchFamily="34" charset="0"/>
                <a:sym typeface="Wingdings" pitchFamily="2" charset="2"/>
              </a:rPr>
              <a:t>Reduce inventory, changeover (setup) time, Waiting line, additional move &amp; Transport</a:t>
            </a:r>
          </a:p>
          <a:p>
            <a:pPr lvl="1">
              <a:lnSpc>
                <a:spcPct val="110000"/>
              </a:lnSpc>
            </a:pPr>
            <a:endParaRPr lang="en-US" sz="2400" dirty="0">
              <a:ea typeface="ＭＳ Ｐゴシック" charset="-128"/>
              <a:cs typeface="Microsoft Sans Serif" pitchFamily="34" charset="0"/>
            </a:endParaRPr>
          </a:p>
          <a:p>
            <a:endParaRPr lang="en-US" sz="2400" dirty="0"/>
          </a:p>
          <a:p>
            <a:endParaRPr lang="en-US" sz="2400" dirty="0"/>
          </a:p>
          <a:p>
            <a:endParaRPr lang="en-US" sz="2000" dirty="0"/>
          </a:p>
          <a:p>
            <a:endParaRPr lang="en-US" sz="20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Lessons Learned</a:t>
            </a:r>
          </a:p>
        </p:txBody>
      </p:sp>
    </p:spTree>
    <p:extLst>
      <p:ext uri="{BB962C8B-B14F-4D97-AF65-F5344CB8AC3E}">
        <p14:creationId xmlns:p14="http://schemas.microsoft.com/office/powerpoint/2010/main" val="374725414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6927"/>
            <a:ext cx="12192000" cy="826655"/>
          </a:xfrm>
        </p:spPr>
        <p:txBody>
          <a:bodyPr/>
          <a:lstStyle/>
          <a:p>
            <a:r>
              <a:rPr lang="en-US" dirty="0">
                <a:ea typeface="ＭＳ Ｐゴシック" charset="-128"/>
              </a:rPr>
              <a:t>SEVEN Deadly Sources of Muda (waste)</a:t>
            </a:r>
          </a:p>
        </p:txBody>
      </p:sp>
      <p:sp>
        <p:nvSpPr>
          <p:cNvPr id="19459" name="Content Placeholder 2"/>
          <p:cNvSpPr>
            <a:spLocks noGrp="1"/>
          </p:cNvSpPr>
          <p:nvPr>
            <p:ph idx="1"/>
          </p:nvPr>
        </p:nvSpPr>
        <p:spPr>
          <a:xfrm>
            <a:off x="0" y="990600"/>
            <a:ext cx="4038600" cy="3692525"/>
          </a:xfrm>
        </p:spPr>
        <p:txBody>
          <a:bodyPr/>
          <a:lstStyle/>
          <a:p>
            <a:r>
              <a:rPr lang="en-US" sz="2400" dirty="0">
                <a:ea typeface="ＭＳ Ｐゴシック" charset="-128"/>
              </a:rPr>
              <a:t>Overproduction</a:t>
            </a:r>
          </a:p>
          <a:p>
            <a:r>
              <a:rPr lang="en-US" sz="2400" dirty="0">
                <a:ea typeface="ＭＳ Ｐゴシック" charset="-128"/>
              </a:rPr>
              <a:t>Inventories</a:t>
            </a:r>
          </a:p>
          <a:p>
            <a:r>
              <a:rPr lang="en-US" sz="2400" dirty="0">
                <a:ea typeface="ＭＳ Ｐゴシック" charset="-128"/>
              </a:rPr>
              <a:t>Transportation</a:t>
            </a:r>
          </a:p>
          <a:p>
            <a:r>
              <a:rPr lang="en-US" sz="2400" dirty="0">
                <a:ea typeface="ＭＳ Ｐゴシック" charset="-128"/>
              </a:rPr>
              <a:t>Delays</a:t>
            </a:r>
          </a:p>
          <a:p>
            <a:r>
              <a:rPr lang="en-US" sz="2400" dirty="0">
                <a:ea typeface="ＭＳ Ｐゴシック" charset="-128"/>
              </a:rPr>
              <a:t>Defective products</a:t>
            </a:r>
          </a:p>
          <a:p>
            <a:r>
              <a:rPr lang="en-US" sz="2400" dirty="0">
                <a:ea typeface="ＭＳ Ｐゴシック" charset="-128"/>
              </a:rPr>
              <a:t>Processing </a:t>
            </a:r>
          </a:p>
          <a:p>
            <a:r>
              <a:rPr lang="en-US" sz="2400" dirty="0">
                <a:ea typeface="ＭＳ Ｐゴシック" charset="-128"/>
              </a:rPr>
              <a:t>Motion</a:t>
            </a:r>
          </a:p>
          <a:p>
            <a:endParaRPr lang="en-US" sz="2400" dirty="0">
              <a:ea typeface="ＭＳ Ｐゴシック" charset="-128"/>
            </a:endParaRPr>
          </a:p>
          <a:p>
            <a:pPr>
              <a:buNone/>
            </a:pPr>
            <a:endParaRPr lang="en-US" sz="2400" dirty="0">
              <a:ea typeface="ＭＳ Ｐゴシック"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58031"/>
          </a:xfrm>
        </p:spPr>
        <p:txBody>
          <a:bodyPr/>
          <a:lstStyle/>
          <a:p>
            <a:r>
              <a:rPr lang="en-US" dirty="0"/>
              <a:t>Enable Flow: River Analogy</a:t>
            </a:r>
          </a:p>
        </p:txBody>
      </p:sp>
      <p:sp>
        <p:nvSpPr>
          <p:cNvPr id="12" name="Rectangle 52"/>
          <p:cNvSpPr>
            <a:spLocks noChangeArrowheads="1"/>
          </p:cNvSpPr>
          <p:nvPr/>
        </p:nvSpPr>
        <p:spPr bwMode="auto">
          <a:xfrm>
            <a:off x="76200" y="1094581"/>
            <a:ext cx="3946525" cy="4668838"/>
          </a:xfrm>
          <a:prstGeom prst="rect">
            <a:avLst/>
          </a:prstGeom>
          <a:solidFill>
            <a:schemeClr val="accent3">
              <a:lumMod val="85000"/>
            </a:schemeClr>
          </a:solidFill>
          <a:ln w="12700">
            <a:solidFill>
              <a:schemeClr val="tx1"/>
            </a:solidFill>
            <a:miter lim="800000"/>
            <a:headEnd/>
            <a:tailEnd/>
          </a:ln>
        </p:spPr>
        <p:txBody>
          <a:bodyPr wrap="none" anchor="ctr"/>
          <a:lstStyle/>
          <a:p>
            <a:endParaRPr lang="en-US"/>
          </a:p>
        </p:txBody>
      </p:sp>
      <p:sp>
        <p:nvSpPr>
          <p:cNvPr id="13" name="Freeform 53"/>
          <p:cNvSpPr>
            <a:spLocks/>
          </p:cNvSpPr>
          <p:nvPr/>
        </p:nvSpPr>
        <p:spPr bwMode="auto">
          <a:xfrm>
            <a:off x="90487" y="3005932"/>
            <a:ext cx="1530350" cy="142875"/>
          </a:xfrm>
          <a:custGeom>
            <a:avLst/>
            <a:gdLst>
              <a:gd name="T0" fmla="*/ 1008 w 1009"/>
              <a:gd name="T1" fmla="*/ 46 h 97"/>
              <a:gd name="T2" fmla="*/ 955 w 1009"/>
              <a:gd name="T3" fmla="*/ 27 h 97"/>
              <a:gd name="T4" fmla="*/ 904 w 1009"/>
              <a:gd name="T5" fmla="*/ 11 h 97"/>
              <a:gd name="T6" fmla="*/ 858 w 1009"/>
              <a:gd name="T7" fmla="*/ 0 h 97"/>
              <a:gd name="T8" fmla="*/ 837 w 1009"/>
              <a:gd name="T9" fmla="*/ 0 h 97"/>
              <a:gd name="T10" fmla="*/ 817 w 1009"/>
              <a:gd name="T11" fmla="*/ 0 h 97"/>
              <a:gd name="T12" fmla="*/ 801 w 1009"/>
              <a:gd name="T13" fmla="*/ 8 h 97"/>
              <a:gd name="T14" fmla="*/ 789 w 1009"/>
              <a:gd name="T15" fmla="*/ 19 h 97"/>
              <a:gd name="T16" fmla="*/ 778 w 1009"/>
              <a:gd name="T17" fmla="*/ 31 h 97"/>
              <a:gd name="T18" fmla="*/ 770 w 1009"/>
              <a:gd name="T19" fmla="*/ 50 h 97"/>
              <a:gd name="T20" fmla="*/ 761 w 1009"/>
              <a:gd name="T21" fmla="*/ 65 h 97"/>
              <a:gd name="T22" fmla="*/ 750 w 1009"/>
              <a:gd name="T23" fmla="*/ 81 h 97"/>
              <a:gd name="T24" fmla="*/ 738 w 1009"/>
              <a:gd name="T25" fmla="*/ 89 h 97"/>
              <a:gd name="T26" fmla="*/ 722 w 1009"/>
              <a:gd name="T27" fmla="*/ 96 h 97"/>
              <a:gd name="T28" fmla="*/ 701 w 1009"/>
              <a:gd name="T29" fmla="*/ 96 h 97"/>
              <a:gd name="T30" fmla="*/ 678 w 1009"/>
              <a:gd name="T31" fmla="*/ 92 h 97"/>
              <a:gd name="T32" fmla="*/ 651 w 1009"/>
              <a:gd name="T33" fmla="*/ 85 h 97"/>
              <a:gd name="T34" fmla="*/ 625 w 1009"/>
              <a:gd name="T35" fmla="*/ 73 h 97"/>
              <a:gd name="T36" fmla="*/ 598 w 1009"/>
              <a:gd name="T37" fmla="*/ 65 h 97"/>
              <a:gd name="T38" fmla="*/ 573 w 1009"/>
              <a:gd name="T39" fmla="*/ 54 h 97"/>
              <a:gd name="T40" fmla="*/ 549 w 1009"/>
              <a:gd name="T41" fmla="*/ 50 h 97"/>
              <a:gd name="T42" fmla="*/ 529 w 1009"/>
              <a:gd name="T43" fmla="*/ 46 h 97"/>
              <a:gd name="T44" fmla="*/ 513 w 1009"/>
              <a:gd name="T45" fmla="*/ 50 h 97"/>
              <a:gd name="T46" fmla="*/ 501 w 1009"/>
              <a:gd name="T47" fmla="*/ 54 h 97"/>
              <a:gd name="T48" fmla="*/ 490 w 1009"/>
              <a:gd name="T49" fmla="*/ 62 h 97"/>
              <a:gd name="T50" fmla="*/ 481 w 1009"/>
              <a:gd name="T51" fmla="*/ 73 h 97"/>
              <a:gd name="T52" fmla="*/ 473 w 1009"/>
              <a:gd name="T53" fmla="*/ 81 h 97"/>
              <a:gd name="T54" fmla="*/ 462 w 1009"/>
              <a:gd name="T55" fmla="*/ 89 h 97"/>
              <a:gd name="T56" fmla="*/ 450 w 1009"/>
              <a:gd name="T57" fmla="*/ 92 h 97"/>
              <a:gd name="T58" fmla="*/ 434 w 1009"/>
              <a:gd name="T59" fmla="*/ 96 h 97"/>
              <a:gd name="T60" fmla="*/ 414 w 1009"/>
              <a:gd name="T61" fmla="*/ 92 h 97"/>
              <a:gd name="T62" fmla="*/ 391 w 1009"/>
              <a:gd name="T63" fmla="*/ 89 h 97"/>
              <a:gd name="T64" fmla="*/ 366 w 1009"/>
              <a:gd name="T65" fmla="*/ 81 h 97"/>
              <a:gd name="T66" fmla="*/ 340 w 1009"/>
              <a:gd name="T67" fmla="*/ 73 h 97"/>
              <a:gd name="T68" fmla="*/ 289 w 1009"/>
              <a:gd name="T69" fmla="*/ 54 h 97"/>
              <a:gd name="T70" fmla="*/ 264 w 1009"/>
              <a:gd name="T71" fmla="*/ 50 h 97"/>
              <a:gd name="T72" fmla="*/ 241 w 1009"/>
              <a:gd name="T73" fmla="*/ 46 h 97"/>
              <a:gd name="T74" fmla="*/ 220 w 1009"/>
              <a:gd name="T75" fmla="*/ 50 h 97"/>
              <a:gd name="T76" fmla="*/ 200 w 1009"/>
              <a:gd name="T77" fmla="*/ 54 h 97"/>
              <a:gd name="T78" fmla="*/ 163 w 1009"/>
              <a:gd name="T79" fmla="*/ 73 h 97"/>
              <a:gd name="T80" fmla="*/ 128 w 1009"/>
              <a:gd name="T81" fmla="*/ 89 h 97"/>
              <a:gd name="T82" fmla="*/ 114 w 1009"/>
              <a:gd name="T83" fmla="*/ 92 h 97"/>
              <a:gd name="T84" fmla="*/ 98 w 1009"/>
              <a:gd name="T85" fmla="*/ 96 h 97"/>
              <a:gd name="T86" fmla="*/ 69 w 1009"/>
              <a:gd name="T87" fmla="*/ 92 h 97"/>
              <a:gd name="T88" fmla="*/ 45 w 1009"/>
              <a:gd name="T89" fmla="*/ 81 h 97"/>
              <a:gd name="T90" fmla="*/ 22 w 1009"/>
              <a:gd name="T91" fmla="*/ 65 h 97"/>
              <a:gd name="T92" fmla="*/ 0 w 1009"/>
              <a:gd name="T93" fmla="*/ 46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9"/>
              <a:gd name="T142" fmla="*/ 0 h 97"/>
              <a:gd name="T143" fmla="*/ 1009 w 1009"/>
              <a:gd name="T144" fmla="*/ 97 h 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9" h="97">
                <a:moveTo>
                  <a:pt x="1008" y="46"/>
                </a:moveTo>
                <a:lnTo>
                  <a:pt x="955" y="27"/>
                </a:lnTo>
                <a:lnTo>
                  <a:pt x="904" y="11"/>
                </a:lnTo>
                <a:lnTo>
                  <a:pt x="858" y="0"/>
                </a:lnTo>
                <a:lnTo>
                  <a:pt x="837" y="0"/>
                </a:lnTo>
                <a:lnTo>
                  <a:pt x="817" y="0"/>
                </a:lnTo>
                <a:lnTo>
                  <a:pt x="801" y="8"/>
                </a:lnTo>
                <a:lnTo>
                  <a:pt x="789" y="19"/>
                </a:lnTo>
                <a:lnTo>
                  <a:pt x="778" y="31"/>
                </a:lnTo>
                <a:lnTo>
                  <a:pt x="770" y="50"/>
                </a:lnTo>
                <a:lnTo>
                  <a:pt x="761" y="65"/>
                </a:lnTo>
                <a:lnTo>
                  <a:pt x="750" y="81"/>
                </a:lnTo>
                <a:lnTo>
                  <a:pt x="738" y="89"/>
                </a:lnTo>
                <a:lnTo>
                  <a:pt x="722" y="96"/>
                </a:lnTo>
                <a:lnTo>
                  <a:pt x="701" y="96"/>
                </a:lnTo>
                <a:lnTo>
                  <a:pt x="678" y="92"/>
                </a:lnTo>
                <a:lnTo>
                  <a:pt x="651" y="85"/>
                </a:lnTo>
                <a:lnTo>
                  <a:pt x="625" y="73"/>
                </a:lnTo>
                <a:lnTo>
                  <a:pt x="598" y="65"/>
                </a:lnTo>
                <a:lnTo>
                  <a:pt x="573" y="54"/>
                </a:lnTo>
                <a:lnTo>
                  <a:pt x="549" y="50"/>
                </a:lnTo>
                <a:lnTo>
                  <a:pt x="529" y="46"/>
                </a:lnTo>
                <a:lnTo>
                  <a:pt x="513" y="50"/>
                </a:lnTo>
                <a:lnTo>
                  <a:pt x="501" y="54"/>
                </a:lnTo>
                <a:lnTo>
                  <a:pt x="490" y="62"/>
                </a:lnTo>
                <a:lnTo>
                  <a:pt x="481" y="73"/>
                </a:lnTo>
                <a:lnTo>
                  <a:pt x="473" y="81"/>
                </a:lnTo>
                <a:lnTo>
                  <a:pt x="462" y="89"/>
                </a:lnTo>
                <a:lnTo>
                  <a:pt x="450" y="92"/>
                </a:lnTo>
                <a:lnTo>
                  <a:pt x="434" y="96"/>
                </a:lnTo>
                <a:lnTo>
                  <a:pt x="414" y="92"/>
                </a:lnTo>
                <a:lnTo>
                  <a:pt x="391" y="89"/>
                </a:lnTo>
                <a:lnTo>
                  <a:pt x="366" y="81"/>
                </a:lnTo>
                <a:lnTo>
                  <a:pt x="340" y="73"/>
                </a:lnTo>
                <a:lnTo>
                  <a:pt x="289" y="54"/>
                </a:lnTo>
                <a:lnTo>
                  <a:pt x="264" y="50"/>
                </a:lnTo>
                <a:lnTo>
                  <a:pt x="241" y="46"/>
                </a:lnTo>
                <a:lnTo>
                  <a:pt x="220" y="50"/>
                </a:lnTo>
                <a:lnTo>
                  <a:pt x="200" y="54"/>
                </a:lnTo>
                <a:lnTo>
                  <a:pt x="163" y="73"/>
                </a:lnTo>
                <a:lnTo>
                  <a:pt x="128" y="89"/>
                </a:lnTo>
                <a:lnTo>
                  <a:pt x="114" y="92"/>
                </a:lnTo>
                <a:lnTo>
                  <a:pt x="98" y="96"/>
                </a:lnTo>
                <a:lnTo>
                  <a:pt x="69" y="92"/>
                </a:lnTo>
                <a:lnTo>
                  <a:pt x="45" y="81"/>
                </a:lnTo>
                <a:lnTo>
                  <a:pt x="22" y="65"/>
                </a:lnTo>
                <a:lnTo>
                  <a:pt x="0" y="46"/>
                </a:lnTo>
              </a:path>
            </a:pathLst>
          </a:custGeom>
          <a:noFill/>
          <a:ln w="25400" cap="rnd">
            <a:solidFill>
              <a:schemeClr val="tx1"/>
            </a:solidFill>
            <a:round/>
            <a:headEnd type="none" w="sm" len="sm"/>
            <a:tailEnd type="none" w="sm" len="sm"/>
          </a:ln>
        </p:spPr>
        <p:txBody>
          <a:bodyPr/>
          <a:lstStyle/>
          <a:p>
            <a:endParaRPr lang="en-US"/>
          </a:p>
        </p:txBody>
      </p:sp>
      <p:pic>
        <p:nvPicPr>
          <p:cNvPr id="21" name="Picture 61" descr="j0194578"/>
          <p:cNvPicPr>
            <a:picLocks noChangeAspect="1" noChangeArrowheads="1"/>
          </p:cNvPicPr>
          <p:nvPr/>
        </p:nvPicPr>
        <p:blipFill>
          <a:blip r:embed="rId3"/>
          <a:srcRect/>
          <a:stretch>
            <a:fillRect/>
          </a:stretch>
        </p:blipFill>
        <p:spPr bwMode="auto">
          <a:xfrm>
            <a:off x="987425" y="1323181"/>
            <a:ext cx="2081213" cy="1981200"/>
          </a:xfrm>
          <a:prstGeom prst="rect">
            <a:avLst/>
          </a:prstGeom>
          <a:noFill/>
          <a:ln w="9525">
            <a:noFill/>
            <a:miter lim="800000"/>
            <a:headEnd/>
            <a:tailEnd/>
          </a:ln>
        </p:spPr>
      </p:pic>
      <p:sp>
        <p:nvSpPr>
          <p:cNvPr id="22" name="Freeform 62"/>
          <p:cNvSpPr>
            <a:spLocks/>
          </p:cNvSpPr>
          <p:nvPr/>
        </p:nvSpPr>
        <p:spPr bwMode="auto">
          <a:xfrm>
            <a:off x="2511424" y="3075782"/>
            <a:ext cx="1524000" cy="98425"/>
          </a:xfrm>
          <a:custGeom>
            <a:avLst/>
            <a:gdLst>
              <a:gd name="T0" fmla="*/ 981 w 981"/>
              <a:gd name="T1" fmla="*/ 23 h 47"/>
              <a:gd name="T2" fmla="*/ 924 w 981"/>
              <a:gd name="T3" fmla="*/ 26 h 47"/>
              <a:gd name="T4" fmla="*/ 861 w 981"/>
              <a:gd name="T5" fmla="*/ 14 h 47"/>
              <a:gd name="T6" fmla="*/ 807 w 981"/>
              <a:gd name="T7" fmla="*/ 17 h 47"/>
              <a:gd name="T8" fmla="*/ 685 w 981"/>
              <a:gd name="T9" fmla="*/ 47 h 47"/>
              <a:gd name="T10" fmla="*/ 593 w 981"/>
              <a:gd name="T11" fmla="*/ 26 h 47"/>
              <a:gd name="T12" fmla="*/ 543 w 981"/>
              <a:gd name="T13" fmla="*/ 8 h 47"/>
              <a:gd name="T14" fmla="*/ 502 w 981"/>
              <a:gd name="T15" fmla="*/ 0 h 47"/>
              <a:gd name="T16" fmla="*/ 475 w 981"/>
              <a:gd name="T17" fmla="*/ 8 h 47"/>
              <a:gd name="T18" fmla="*/ 427 w 981"/>
              <a:gd name="T19" fmla="*/ 43 h 47"/>
              <a:gd name="T20" fmla="*/ 393 w 981"/>
              <a:gd name="T21" fmla="*/ 43 h 47"/>
              <a:gd name="T22" fmla="*/ 322 w 981"/>
              <a:gd name="T23" fmla="*/ 26 h 47"/>
              <a:gd name="T24" fmla="*/ 274 w 981"/>
              <a:gd name="T25" fmla="*/ 8 h 47"/>
              <a:gd name="T26" fmla="*/ 250 w 981"/>
              <a:gd name="T27" fmla="*/ 4 h 47"/>
              <a:gd name="T28" fmla="*/ 229 w 981"/>
              <a:gd name="T29" fmla="*/ 0 h 47"/>
              <a:gd name="T30" fmla="*/ 190 w 981"/>
              <a:gd name="T31" fmla="*/ 8 h 47"/>
              <a:gd name="T32" fmla="*/ 155 w 981"/>
              <a:gd name="T33" fmla="*/ 26 h 47"/>
              <a:gd name="T34" fmla="*/ 108 w 981"/>
              <a:gd name="T35" fmla="*/ 43 h 47"/>
              <a:gd name="T36" fmla="*/ 93 w 981"/>
              <a:gd name="T37" fmla="*/ 47 h 47"/>
              <a:gd name="T38" fmla="*/ 43 w 981"/>
              <a:gd name="T39" fmla="*/ 33 h 47"/>
              <a:gd name="T40" fmla="*/ 0 w 981"/>
              <a:gd name="T41" fmla="*/ 0 h 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81"/>
              <a:gd name="T64" fmla="*/ 0 h 47"/>
              <a:gd name="T65" fmla="*/ 981 w 981"/>
              <a:gd name="T66" fmla="*/ 47 h 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81" h="47">
                <a:moveTo>
                  <a:pt x="981" y="23"/>
                </a:moveTo>
                <a:lnTo>
                  <a:pt x="924" y="26"/>
                </a:lnTo>
                <a:lnTo>
                  <a:pt x="861" y="14"/>
                </a:lnTo>
                <a:lnTo>
                  <a:pt x="807" y="17"/>
                </a:lnTo>
                <a:lnTo>
                  <a:pt x="685" y="47"/>
                </a:lnTo>
                <a:lnTo>
                  <a:pt x="593" y="26"/>
                </a:lnTo>
                <a:lnTo>
                  <a:pt x="543" y="8"/>
                </a:lnTo>
                <a:lnTo>
                  <a:pt x="502" y="0"/>
                </a:lnTo>
                <a:lnTo>
                  <a:pt x="475" y="8"/>
                </a:lnTo>
                <a:lnTo>
                  <a:pt x="427" y="43"/>
                </a:lnTo>
                <a:lnTo>
                  <a:pt x="393" y="43"/>
                </a:lnTo>
                <a:lnTo>
                  <a:pt x="322" y="26"/>
                </a:lnTo>
                <a:lnTo>
                  <a:pt x="274" y="8"/>
                </a:lnTo>
                <a:lnTo>
                  <a:pt x="250" y="4"/>
                </a:lnTo>
                <a:lnTo>
                  <a:pt x="229" y="0"/>
                </a:lnTo>
                <a:lnTo>
                  <a:pt x="190" y="8"/>
                </a:lnTo>
                <a:lnTo>
                  <a:pt x="155" y="26"/>
                </a:lnTo>
                <a:lnTo>
                  <a:pt x="108" y="43"/>
                </a:lnTo>
                <a:lnTo>
                  <a:pt x="93" y="47"/>
                </a:lnTo>
                <a:lnTo>
                  <a:pt x="43" y="33"/>
                </a:lnTo>
                <a:lnTo>
                  <a:pt x="0" y="0"/>
                </a:lnTo>
              </a:path>
            </a:pathLst>
          </a:custGeom>
          <a:noFill/>
          <a:ln w="25400" cap="rnd">
            <a:solidFill>
              <a:schemeClr val="tx1"/>
            </a:solidFill>
            <a:round/>
            <a:headEnd type="none" w="sm" len="sm"/>
            <a:tailEnd type="none" w="sm" len="sm"/>
          </a:ln>
        </p:spPr>
        <p:txBody>
          <a:bodyPr/>
          <a:lstStyle/>
          <a:p>
            <a:endParaRPr lang="en-US"/>
          </a:p>
        </p:txBody>
      </p:sp>
      <p:sp>
        <p:nvSpPr>
          <p:cNvPr id="4" name="Freeform 44"/>
          <p:cNvSpPr>
            <a:spLocks/>
          </p:cNvSpPr>
          <p:nvPr/>
        </p:nvSpPr>
        <p:spPr bwMode="auto">
          <a:xfrm>
            <a:off x="109537" y="3782219"/>
            <a:ext cx="709612" cy="1168400"/>
          </a:xfrm>
          <a:custGeom>
            <a:avLst/>
            <a:gdLst>
              <a:gd name="T0" fmla="*/ 193 w 468"/>
              <a:gd name="T1" fmla="*/ 26 h 793"/>
              <a:gd name="T2" fmla="*/ 139 w 468"/>
              <a:gd name="T3" fmla="*/ 68 h 793"/>
              <a:gd name="T4" fmla="*/ 108 w 468"/>
              <a:gd name="T5" fmla="*/ 94 h 793"/>
              <a:gd name="T6" fmla="*/ 101 w 468"/>
              <a:gd name="T7" fmla="*/ 109 h 793"/>
              <a:gd name="T8" fmla="*/ 97 w 468"/>
              <a:gd name="T9" fmla="*/ 125 h 793"/>
              <a:gd name="T10" fmla="*/ 93 w 468"/>
              <a:gd name="T11" fmla="*/ 140 h 793"/>
              <a:gd name="T12" fmla="*/ 87 w 468"/>
              <a:gd name="T13" fmla="*/ 151 h 793"/>
              <a:gd name="T14" fmla="*/ 76 w 468"/>
              <a:gd name="T15" fmla="*/ 162 h 793"/>
              <a:gd name="T16" fmla="*/ 58 w 468"/>
              <a:gd name="T17" fmla="*/ 166 h 793"/>
              <a:gd name="T18" fmla="*/ 48 w 468"/>
              <a:gd name="T19" fmla="*/ 208 h 793"/>
              <a:gd name="T20" fmla="*/ 44 w 468"/>
              <a:gd name="T21" fmla="*/ 224 h 793"/>
              <a:gd name="T22" fmla="*/ 37 w 468"/>
              <a:gd name="T23" fmla="*/ 260 h 793"/>
              <a:gd name="T24" fmla="*/ 36 w 468"/>
              <a:gd name="T25" fmla="*/ 322 h 793"/>
              <a:gd name="T26" fmla="*/ 40 w 468"/>
              <a:gd name="T27" fmla="*/ 401 h 793"/>
              <a:gd name="T28" fmla="*/ 45 w 468"/>
              <a:gd name="T29" fmla="*/ 474 h 793"/>
              <a:gd name="T30" fmla="*/ 47 w 468"/>
              <a:gd name="T31" fmla="*/ 495 h 793"/>
              <a:gd name="T32" fmla="*/ 40 w 468"/>
              <a:gd name="T33" fmla="*/ 515 h 793"/>
              <a:gd name="T34" fmla="*/ 31 w 468"/>
              <a:gd name="T35" fmla="*/ 526 h 793"/>
              <a:gd name="T36" fmla="*/ 19 w 468"/>
              <a:gd name="T37" fmla="*/ 537 h 793"/>
              <a:gd name="T38" fmla="*/ 8 w 468"/>
              <a:gd name="T39" fmla="*/ 578 h 793"/>
              <a:gd name="T40" fmla="*/ 1 w 468"/>
              <a:gd name="T41" fmla="*/ 625 h 793"/>
              <a:gd name="T42" fmla="*/ 1 w 468"/>
              <a:gd name="T43" fmla="*/ 667 h 793"/>
              <a:gd name="T44" fmla="*/ 10 w 468"/>
              <a:gd name="T45" fmla="*/ 714 h 793"/>
              <a:gd name="T46" fmla="*/ 13 w 468"/>
              <a:gd name="T47" fmla="*/ 719 h 793"/>
              <a:gd name="T48" fmla="*/ 27 w 468"/>
              <a:gd name="T49" fmla="*/ 724 h 793"/>
              <a:gd name="T50" fmla="*/ 45 w 468"/>
              <a:gd name="T51" fmla="*/ 739 h 793"/>
              <a:gd name="T52" fmla="*/ 61 w 468"/>
              <a:gd name="T53" fmla="*/ 761 h 793"/>
              <a:gd name="T54" fmla="*/ 76 w 468"/>
              <a:gd name="T55" fmla="*/ 765 h 793"/>
              <a:gd name="T56" fmla="*/ 87 w 468"/>
              <a:gd name="T57" fmla="*/ 765 h 793"/>
              <a:gd name="T58" fmla="*/ 104 w 468"/>
              <a:gd name="T59" fmla="*/ 761 h 793"/>
              <a:gd name="T60" fmla="*/ 124 w 468"/>
              <a:gd name="T61" fmla="*/ 761 h 793"/>
              <a:gd name="T62" fmla="*/ 144 w 468"/>
              <a:gd name="T63" fmla="*/ 761 h 793"/>
              <a:gd name="T64" fmla="*/ 167 w 468"/>
              <a:gd name="T65" fmla="*/ 761 h 793"/>
              <a:gd name="T66" fmla="*/ 195 w 468"/>
              <a:gd name="T67" fmla="*/ 761 h 793"/>
              <a:gd name="T68" fmla="*/ 229 w 468"/>
              <a:gd name="T69" fmla="*/ 765 h 793"/>
              <a:gd name="T70" fmla="*/ 264 w 468"/>
              <a:gd name="T71" fmla="*/ 771 h 793"/>
              <a:gd name="T72" fmla="*/ 292 w 468"/>
              <a:gd name="T73" fmla="*/ 787 h 793"/>
              <a:gd name="T74" fmla="*/ 339 w 468"/>
              <a:gd name="T75" fmla="*/ 792 h 793"/>
              <a:gd name="T76" fmla="*/ 381 w 468"/>
              <a:gd name="T77" fmla="*/ 781 h 793"/>
              <a:gd name="T78" fmla="*/ 395 w 468"/>
              <a:gd name="T79" fmla="*/ 765 h 793"/>
              <a:gd name="T80" fmla="*/ 409 w 468"/>
              <a:gd name="T81" fmla="*/ 734 h 793"/>
              <a:gd name="T82" fmla="*/ 421 w 468"/>
              <a:gd name="T83" fmla="*/ 714 h 793"/>
              <a:gd name="T84" fmla="*/ 429 w 468"/>
              <a:gd name="T85" fmla="*/ 688 h 793"/>
              <a:gd name="T86" fmla="*/ 436 w 468"/>
              <a:gd name="T87" fmla="*/ 662 h 793"/>
              <a:gd name="T88" fmla="*/ 439 w 468"/>
              <a:gd name="T89" fmla="*/ 651 h 793"/>
              <a:gd name="T90" fmla="*/ 447 w 468"/>
              <a:gd name="T91" fmla="*/ 625 h 793"/>
              <a:gd name="T92" fmla="*/ 452 w 468"/>
              <a:gd name="T93" fmla="*/ 605 h 793"/>
              <a:gd name="T94" fmla="*/ 455 w 468"/>
              <a:gd name="T95" fmla="*/ 594 h 793"/>
              <a:gd name="T96" fmla="*/ 464 w 468"/>
              <a:gd name="T97" fmla="*/ 505 h 793"/>
              <a:gd name="T98" fmla="*/ 467 w 468"/>
              <a:gd name="T99" fmla="*/ 432 h 793"/>
              <a:gd name="T100" fmla="*/ 464 w 468"/>
              <a:gd name="T101" fmla="*/ 386 h 793"/>
              <a:gd name="T102" fmla="*/ 458 w 468"/>
              <a:gd name="T103" fmla="*/ 338 h 793"/>
              <a:gd name="T104" fmla="*/ 445 w 468"/>
              <a:gd name="T105" fmla="*/ 291 h 793"/>
              <a:gd name="T106" fmla="*/ 425 w 468"/>
              <a:gd name="T107" fmla="*/ 255 h 793"/>
              <a:gd name="T108" fmla="*/ 400 w 468"/>
              <a:gd name="T109" fmla="*/ 197 h 793"/>
              <a:gd name="T110" fmla="*/ 378 w 468"/>
              <a:gd name="T111" fmla="*/ 146 h 793"/>
              <a:gd name="T112" fmla="*/ 359 w 468"/>
              <a:gd name="T113" fmla="*/ 109 h 793"/>
              <a:gd name="T114" fmla="*/ 338 w 468"/>
              <a:gd name="T115" fmla="*/ 72 h 793"/>
              <a:gd name="T116" fmla="*/ 321 w 468"/>
              <a:gd name="T117" fmla="*/ 46 h 793"/>
              <a:gd name="T118" fmla="*/ 304 w 468"/>
              <a:gd name="T119" fmla="*/ 21 h 793"/>
              <a:gd name="T120" fmla="*/ 281 w 468"/>
              <a:gd name="T121" fmla="*/ 5 h 793"/>
              <a:gd name="T122" fmla="*/ 243 w 468"/>
              <a:gd name="T123" fmla="*/ 0 h 79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8"/>
              <a:gd name="T187" fmla="*/ 0 h 793"/>
              <a:gd name="T188" fmla="*/ 468 w 468"/>
              <a:gd name="T189" fmla="*/ 793 h 79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8" h="793">
                <a:moveTo>
                  <a:pt x="221" y="5"/>
                </a:moveTo>
                <a:lnTo>
                  <a:pt x="193" y="26"/>
                </a:lnTo>
                <a:lnTo>
                  <a:pt x="167" y="46"/>
                </a:lnTo>
                <a:lnTo>
                  <a:pt x="139" y="68"/>
                </a:lnTo>
                <a:lnTo>
                  <a:pt x="113" y="88"/>
                </a:lnTo>
                <a:lnTo>
                  <a:pt x="108" y="94"/>
                </a:lnTo>
                <a:lnTo>
                  <a:pt x="104" y="104"/>
                </a:lnTo>
                <a:lnTo>
                  <a:pt x="101" y="109"/>
                </a:lnTo>
                <a:lnTo>
                  <a:pt x="100" y="114"/>
                </a:lnTo>
                <a:lnTo>
                  <a:pt x="97" y="125"/>
                </a:lnTo>
                <a:lnTo>
                  <a:pt x="96" y="135"/>
                </a:lnTo>
                <a:lnTo>
                  <a:pt x="93" y="140"/>
                </a:lnTo>
                <a:lnTo>
                  <a:pt x="90" y="146"/>
                </a:lnTo>
                <a:lnTo>
                  <a:pt x="87" y="151"/>
                </a:lnTo>
                <a:lnTo>
                  <a:pt x="81" y="156"/>
                </a:lnTo>
                <a:lnTo>
                  <a:pt x="76" y="162"/>
                </a:lnTo>
                <a:lnTo>
                  <a:pt x="68" y="162"/>
                </a:lnTo>
                <a:lnTo>
                  <a:pt x="58" y="166"/>
                </a:lnTo>
                <a:lnTo>
                  <a:pt x="52" y="193"/>
                </a:lnTo>
                <a:lnTo>
                  <a:pt x="48" y="208"/>
                </a:lnTo>
                <a:lnTo>
                  <a:pt x="45" y="219"/>
                </a:lnTo>
                <a:lnTo>
                  <a:pt x="44" y="224"/>
                </a:lnTo>
                <a:lnTo>
                  <a:pt x="40" y="245"/>
                </a:lnTo>
                <a:lnTo>
                  <a:pt x="37" y="260"/>
                </a:lnTo>
                <a:lnTo>
                  <a:pt x="33" y="281"/>
                </a:lnTo>
                <a:lnTo>
                  <a:pt x="36" y="322"/>
                </a:lnTo>
                <a:lnTo>
                  <a:pt x="39" y="359"/>
                </a:lnTo>
                <a:lnTo>
                  <a:pt x="40" y="401"/>
                </a:lnTo>
                <a:lnTo>
                  <a:pt x="41" y="438"/>
                </a:lnTo>
                <a:lnTo>
                  <a:pt x="45" y="474"/>
                </a:lnTo>
                <a:lnTo>
                  <a:pt x="47" y="484"/>
                </a:lnTo>
                <a:lnTo>
                  <a:pt x="47" y="495"/>
                </a:lnTo>
                <a:lnTo>
                  <a:pt x="44" y="505"/>
                </a:lnTo>
                <a:lnTo>
                  <a:pt x="40" y="515"/>
                </a:lnTo>
                <a:lnTo>
                  <a:pt x="36" y="521"/>
                </a:lnTo>
                <a:lnTo>
                  <a:pt x="31" y="526"/>
                </a:lnTo>
                <a:lnTo>
                  <a:pt x="25" y="531"/>
                </a:lnTo>
                <a:lnTo>
                  <a:pt x="19" y="537"/>
                </a:lnTo>
                <a:lnTo>
                  <a:pt x="13" y="557"/>
                </a:lnTo>
                <a:lnTo>
                  <a:pt x="8" y="578"/>
                </a:lnTo>
                <a:lnTo>
                  <a:pt x="4" y="599"/>
                </a:lnTo>
                <a:lnTo>
                  <a:pt x="1" y="625"/>
                </a:lnTo>
                <a:lnTo>
                  <a:pt x="0" y="646"/>
                </a:lnTo>
                <a:lnTo>
                  <a:pt x="1" y="667"/>
                </a:lnTo>
                <a:lnTo>
                  <a:pt x="4" y="693"/>
                </a:lnTo>
                <a:lnTo>
                  <a:pt x="10" y="714"/>
                </a:lnTo>
                <a:lnTo>
                  <a:pt x="12" y="719"/>
                </a:lnTo>
                <a:lnTo>
                  <a:pt x="13" y="719"/>
                </a:lnTo>
                <a:lnTo>
                  <a:pt x="20" y="724"/>
                </a:lnTo>
                <a:lnTo>
                  <a:pt x="27" y="724"/>
                </a:lnTo>
                <a:lnTo>
                  <a:pt x="33" y="724"/>
                </a:lnTo>
                <a:lnTo>
                  <a:pt x="45" y="739"/>
                </a:lnTo>
                <a:lnTo>
                  <a:pt x="55" y="750"/>
                </a:lnTo>
                <a:lnTo>
                  <a:pt x="61" y="761"/>
                </a:lnTo>
                <a:lnTo>
                  <a:pt x="67" y="765"/>
                </a:lnTo>
                <a:lnTo>
                  <a:pt x="76" y="765"/>
                </a:lnTo>
                <a:lnTo>
                  <a:pt x="81" y="765"/>
                </a:lnTo>
                <a:lnTo>
                  <a:pt x="87" y="765"/>
                </a:lnTo>
                <a:lnTo>
                  <a:pt x="95" y="765"/>
                </a:lnTo>
                <a:lnTo>
                  <a:pt x="104" y="761"/>
                </a:lnTo>
                <a:lnTo>
                  <a:pt x="117" y="761"/>
                </a:lnTo>
                <a:lnTo>
                  <a:pt x="124" y="761"/>
                </a:lnTo>
                <a:lnTo>
                  <a:pt x="133" y="761"/>
                </a:lnTo>
                <a:lnTo>
                  <a:pt x="144" y="761"/>
                </a:lnTo>
                <a:lnTo>
                  <a:pt x="155" y="761"/>
                </a:lnTo>
                <a:lnTo>
                  <a:pt x="167" y="761"/>
                </a:lnTo>
                <a:lnTo>
                  <a:pt x="180" y="761"/>
                </a:lnTo>
                <a:lnTo>
                  <a:pt x="195" y="761"/>
                </a:lnTo>
                <a:lnTo>
                  <a:pt x="211" y="761"/>
                </a:lnTo>
                <a:lnTo>
                  <a:pt x="229" y="765"/>
                </a:lnTo>
                <a:lnTo>
                  <a:pt x="248" y="765"/>
                </a:lnTo>
                <a:lnTo>
                  <a:pt x="264" y="771"/>
                </a:lnTo>
                <a:lnTo>
                  <a:pt x="277" y="776"/>
                </a:lnTo>
                <a:lnTo>
                  <a:pt x="292" y="787"/>
                </a:lnTo>
                <a:lnTo>
                  <a:pt x="307" y="792"/>
                </a:lnTo>
                <a:lnTo>
                  <a:pt x="339" y="792"/>
                </a:lnTo>
                <a:lnTo>
                  <a:pt x="372" y="787"/>
                </a:lnTo>
                <a:lnTo>
                  <a:pt x="381" y="781"/>
                </a:lnTo>
                <a:lnTo>
                  <a:pt x="389" y="776"/>
                </a:lnTo>
                <a:lnTo>
                  <a:pt x="395" y="765"/>
                </a:lnTo>
                <a:lnTo>
                  <a:pt x="400" y="755"/>
                </a:lnTo>
                <a:lnTo>
                  <a:pt x="409" y="734"/>
                </a:lnTo>
                <a:lnTo>
                  <a:pt x="415" y="724"/>
                </a:lnTo>
                <a:lnTo>
                  <a:pt x="421" y="714"/>
                </a:lnTo>
                <a:lnTo>
                  <a:pt x="425" y="698"/>
                </a:lnTo>
                <a:lnTo>
                  <a:pt x="429" y="688"/>
                </a:lnTo>
                <a:lnTo>
                  <a:pt x="433" y="667"/>
                </a:lnTo>
                <a:lnTo>
                  <a:pt x="436" y="662"/>
                </a:lnTo>
                <a:lnTo>
                  <a:pt x="437" y="656"/>
                </a:lnTo>
                <a:lnTo>
                  <a:pt x="439" y="651"/>
                </a:lnTo>
                <a:lnTo>
                  <a:pt x="441" y="640"/>
                </a:lnTo>
                <a:lnTo>
                  <a:pt x="447" y="625"/>
                </a:lnTo>
                <a:lnTo>
                  <a:pt x="449" y="614"/>
                </a:lnTo>
                <a:lnTo>
                  <a:pt x="452" y="605"/>
                </a:lnTo>
                <a:lnTo>
                  <a:pt x="453" y="599"/>
                </a:lnTo>
                <a:lnTo>
                  <a:pt x="455" y="594"/>
                </a:lnTo>
                <a:lnTo>
                  <a:pt x="459" y="552"/>
                </a:lnTo>
                <a:lnTo>
                  <a:pt x="464" y="505"/>
                </a:lnTo>
                <a:lnTo>
                  <a:pt x="467" y="458"/>
                </a:lnTo>
                <a:lnTo>
                  <a:pt x="467" y="432"/>
                </a:lnTo>
                <a:lnTo>
                  <a:pt x="467" y="406"/>
                </a:lnTo>
                <a:lnTo>
                  <a:pt x="464" y="386"/>
                </a:lnTo>
                <a:lnTo>
                  <a:pt x="461" y="359"/>
                </a:lnTo>
                <a:lnTo>
                  <a:pt x="458" y="338"/>
                </a:lnTo>
                <a:lnTo>
                  <a:pt x="452" y="313"/>
                </a:lnTo>
                <a:lnTo>
                  <a:pt x="445" y="291"/>
                </a:lnTo>
                <a:lnTo>
                  <a:pt x="436" y="276"/>
                </a:lnTo>
                <a:lnTo>
                  <a:pt x="425" y="255"/>
                </a:lnTo>
                <a:lnTo>
                  <a:pt x="412" y="239"/>
                </a:lnTo>
                <a:lnTo>
                  <a:pt x="400" y="197"/>
                </a:lnTo>
                <a:lnTo>
                  <a:pt x="387" y="162"/>
                </a:lnTo>
                <a:lnTo>
                  <a:pt x="378" y="146"/>
                </a:lnTo>
                <a:lnTo>
                  <a:pt x="369" y="125"/>
                </a:lnTo>
                <a:lnTo>
                  <a:pt x="359" y="109"/>
                </a:lnTo>
                <a:lnTo>
                  <a:pt x="347" y="88"/>
                </a:lnTo>
                <a:lnTo>
                  <a:pt x="338" y="72"/>
                </a:lnTo>
                <a:lnTo>
                  <a:pt x="330" y="63"/>
                </a:lnTo>
                <a:lnTo>
                  <a:pt x="321" y="46"/>
                </a:lnTo>
                <a:lnTo>
                  <a:pt x="313" y="31"/>
                </a:lnTo>
                <a:lnTo>
                  <a:pt x="304" y="21"/>
                </a:lnTo>
                <a:lnTo>
                  <a:pt x="293" y="10"/>
                </a:lnTo>
                <a:lnTo>
                  <a:pt x="281" y="5"/>
                </a:lnTo>
                <a:lnTo>
                  <a:pt x="264" y="0"/>
                </a:lnTo>
                <a:lnTo>
                  <a:pt x="243" y="0"/>
                </a:lnTo>
                <a:lnTo>
                  <a:pt x="221" y="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5" name="Freeform 45"/>
          <p:cNvSpPr>
            <a:spLocks/>
          </p:cNvSpPr>
          <p:nvPr/>
        </p:nvSpPr>
        <p:spPr bwMode="auto">
          <a:xfrm>
            <a:off x="2640012" y="3712369"/>
            <a:ext cx="1308100" cy="1293812"/>
          </a:xfrm>
          <a:custGeom>
            <a:avLst/>
            <a:gdLst>
              <a:gd name="T0" fmla="*/ 59 w 824"/>
              <a:gd name="T1" fmla="*/ 287 h 815"/>
              <a:gd name="T2" fmla="*/ 77 w 824"/>
              <a:gd name="T3" fmla="*/ 221 h 815"/>
              <a:gd name="T4" fmla="*/ 91 w 824"/>
              <a:gd name="T5" fmla="*/ 190 h 815"/>
              <a:gd name="T6" fmla="*/ 114 w 824"/>
              <a:gd name="T7" fmla="*/ 163 h 815"/>
              <a:gd name="T8" fmla="*/ 118 w 824"/>
              <a:gd name="T9" fmla="*/ 149 h 815"/>
              <a:gd name="T10" fmla="*/ 128 w 824"/>
              <a:gd name="T11" fmla="*/ 134 h 815"/>
              <a:gd name="T12" fmla="*/ 141 w 824"/>
              <a:gd name="T13" fmla="*/ 112 h 815"/>
              <a:gd name="T14" fmla="*/ 151 w 824"/>
              <a:gd name="T15" fmla="*/ 97 h 815"/>
              <a:gd name="T16" fmla="*/ 182 w 824"/>
              <a:gd name="T17" fmla="*/ 72 h 815"/>
              <a:gd name="T18" fmla="*/ 219 w 824"/>
              <a:gd name="T19" fmla="*/ 46 h 815"/>
              <a:gd name="T20" fmla="*/ 260 w 824"/>
              <a:gd name="T21" fmla="*/ 20 h 815"/>
              <a:gd name="T22" fmla="*/ 292 w 824"/>
              <a:gd name="T23" fmla="*/ 0 h 815"/>
              <a:gd name="T24" fmla="*/ 424 w 824"/>
              <a:gd name="T25" fmla="*/ 6 h 815"/>
              <a:gd name="T26" fmla="*/ 492 w 824"/>
              <a:gd name="T27" fmla="*/ 10 h 815"/>
              <a:gd name="T28" fmla="*/ 556 w 824"/>
              <a:gd name="T29" fmla="*/ 20 h 815"/>
              <a:gd name="T30" fmla="*/ 579 w 824"/>
              <a:gd name="T31" fmla="*/ 31 h 815"/>
              <a:gd name="T32" fmla="*/ 601 w 824"/>
              <a:gd name="T33" fmla="*/ 77 h 815"/>
              <a:gd name="T34" fmla="*/ 624 w 824"/>
              <a:gd name="T35" fmla="*/ 134 h 815"/>
              <a:gd name="T36" fmla="*/ 647 w 824"/>
              <a:gd name="T37" fmla="*/ 163 h 815"/>
              <a:gd name="T38" fmla="*/ 702 w 824"/>
              <a:gd name="T39" fmla="*/ 226 h 815"/>
              <a:gd name="T40" fmla="*/ 748 w 824"/>
              <a:gd name="T41" fmla="*/ 272 h 815"/>
              <a:gd name="T42" fmla="*/ 766 w 824"/>
              <a:gd name="T43" fmla="*/ 303 h 815"/>
              <a:gd name="T44" fmla="*/ 779 w 824"/>
              <a:gd name="T45" fmla="*/ 333 h 815"/>
              <a:gd name="T46" fmla="*/ 802 w 824"/>
              <a:gd name="T47" fmla="*/ 399 h 815"/>
              <a:gd name="T48" fmla="*/ 815 w 824"/>
              <a:gd name="T49" fmla="*/ 486 h 815"/>
              <a:gd name="T50" fmla="*/ 824 w 824"/>
              <a:gd name="T51" fmla="*/ 574 h 815"/>
              <a:gd name="T52" fmla="*/ 820 w 824"/>
              <a:gd name="T53" fmla="*/ 661 h 815"/>
              <a:gd name="T54" fmla="*/ 811 w 824"/>
              <a:gd name="T55" fmla="*/ 706 h 815"/>
              <a:gd name="T56" fmla="*/ 793 w 824"/>
              <a:gd name="T57" fmla="*/ 764 h 815"/>
              <a:gd name="T58" fmla="*/ 751 w 824"/>
              <a:gd name="T59" fmla="*/ 764 h 815"/>
              <a:gd name="T60" fmla="*/ 692 w 824"/>
              <a:gd name="T61" fmla="*/ 773 h 815"/>
              <a:gd name="T62" fmla="*/ 719 w 824"/>
              <a:gd name="T63" fmla="*/ 773 h 815"/>
              <a:gd name="T64" fmla="*/ 725 w 824"/>
              <a:gd name="T65" fmla="*/ 773 h 815"/>
              <a:gd name="T66" fmla="*/ 725 w 824"/>
              <a:gd name="T67" fmla="*/ 769 h 815"/>
              <a:gd name="T68" fmla="*/ 697 w 824"/>
              <a:gd name="T69" fmla="*/ 773 h 815"/>
              <a:gd name="T70" fmla="*/ 638 w 824"/>
              <a:gd name="T71" fmla="*/ 779 h 815"/>
              <a:gd name="T72" fmla="*/ 587 w 824"/>
              <a:gd name="T73" fmla="*/ 784 h 815"/>
              <a:gd name="T74" fmla="*/ 561 w 824"/>
              <a:gd name="T75" fmla="*/ 794 h 815"/>
              <a:gd name="T76" fmla="*/ 538 w 824"/>
              <a:gd name="T77" fmla="*/ 799 h 815"/>
              <a:gd name="T78" fmla="*/ 506 w 824"/>
              <a:gd name="T79" fmla="*/ 810 h 815"/>
              <a:gd name="T80" fmla="*/ 475 w 824"/>
              <a:gd name="T81" fmla="*/ 815 h 815"/>
              <a:gd name="T82" fmla="*/ 442 w 824"/>
              <a:gd name="T83" fmla="*/ 815 h 815"/>
              <a:gd name="T84" fmla="*/ 401 w 824"/>
              <a:gd name="T85" fmla="*/ 810 h 815"/>
              <a:gd name="T86" fmla="*/ 378 w 824"/>
              <a:gd name="T87" fmla="*/ 810 h 815"/>
              <a:gd name="T88" fmla="*/ 347 w 824"/>
              <a:gd name="T89" fmla="*/ 805 h 815"/>
              <a:gd name="T90" fmla="*/ 310 w 824"/>
              <a:gd name="T91" fmla="*/ 799 h 815"/>
              <a:gd name="T92" fmla="*/ 264 w 824"/>
              <a:gd name="T93" fmla="*/ 794 h 815"/>
              <a:gd name="T94" fmla="*/ 209 w 824"/>
              <a:gd name="T95" fmla="*/ 790 h 815"/>
              <a:gd name="T96" fmla="*/ 145 w 824"/>
              <a:gd name="T97" fmla="*/ 779 h 815"/>
              <a:gd name="T98" fmla="*/ 114 w 824"/>
              <a:gd name="T99" fmla="*/ 738 h 815"/>
              <a:gd name="T100" fmla="*/ 87 w 824"/>
              <a:gd name="T101" fmla="*/ 728 h 815"/>
              <a:gd name="T102" fmla="*/ 36 w 824"/>
              <a:gd name="T103" fmla="*/ 712 h 815"/>
              <a:gd name="T104" fmla="*/ 19 w 824"/>
              <a:gd name="T105" fmla="*/ 681 h 815"/>
              <a:gd name="T106" fmla="*/ 10 w 824"/>
              <a:gd name="T107" fmla="*/ 651 h 815"/>
              <a:gd name="T108" fmla="*/ 5 w 824"/>
              <a:gd name="T109" fmla="*/ 615 h 815"/>
              <a:gd name="T110" fmla="*/ 0 w 824"/>
              <a:gd name="T111" fmla="*/ 574 h 815"/>
              <a:gd name="T112" fmla="*/ 5 w 824"/>
              <a:gd name="T113" fmla="*/ 518 h 815"/>
              <a:gd name="T114" fmla="*/ 10 w 824"/>
              <a:gd name="T115" fmla="*/ 456 h 815"/>
              <a:gd name="T116" fmla="*/ 19 w 824"/>
              <a:gd name="T117" fmla="*/ 421 h 815"/>
              <a:gd name="T118" fmla="*/ 32 w 824"/>
              <a:gd name="T119" fmla="*/ 374 h 815"/>
              <a:gd name="T120" fmla="*/ 46 w 824"/>
              <a:gd name="T121" fmla="*/ 333 h 815"/>
              <a:gd name="T122" fmla="*/ 55 w 824"/>
              <a:gd name="T123" fmla="*/ 287 h 81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24"/>
              <a:gd name="T187" fmla="*/ 0 h 815"/>
              <a:gd name="T188" fmla="*/ 824 w 824"/>
              <a:gd name="T189" fmla="*/ 815 h 81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24" h="815">
                <a:moveTo>
                  <a:pt x="59" y="287"/>
                </a:moveTo>
                <a:lnTo>
                  <a:pt x="77" y="221"/>
                </a:lnTo>
                <a:lnTo>
                  <a:pt x="91" y="190"/>
                </a:lnTo>
                <a:lnTo>
                  <a:pt x="114" y="163"/>
                </a:lnTo>
                <a:lnTo>
                  <a:pt x="118" y="149"/>
                </a:lnTo>
                <a:lnTo>
                  <a:pt x="128" y="134"/>
                </a:lnTo>
                <a:lnTo>
                  <a:pt x="141" y="112"/>
                </a:lnTo>
                <a:lnTo>
                  <a:pt x="151" y="97"/>
                </a:lnTo>
                <a:lnTo>
                  <a:pt x="182" y="72"/>
                </a:lnTo>
                <a:lnTo>
                  <a:pt x="219" y="46"/>
                </a:lnTo>
                <a:lnTo>
                  <a:pt x="260" y="20"/>
                </a:lnTo>
                <a:lnTo>
                  <a:pt x="292" y="0"/>
                </a:lnTo>
                <a:lnTo>
                  <a:pt x="424" y="6"/>
                </a:lnTo>
                <a:lnTo>
                  <a:pt x="492" y="10"/>
                </a:lnTo>
                <a:lnTo>
                  <a:pt x="556" y="20"/>
                </a:lnTo>
                <a:lnTo>
                  <a:pt x="579" y="31"/>
                </a:lnTo>
                <a:lnTo>
                  <a:pt x="601" y="77"/>
                </a:lnTo>
                <a:lnTo>
                  <a:pt x="624" y="134"/>
                </a:lnTo>
                <a:lnTo>
                  <a:pt x="647" y="163"/>
                </a:lnTo>
                <a:lnTo>
                  <a:pt x="702" y="226"/>
                </a:lnTo>
                <a:lnTo>
                  <a:pt x="748" y="272"/>
                </a:lnTo>
                <a:lnTo>
                  <a:pt x="766" y="303"/>
                </a:lnTo>
                <a:lnTo>
                  <a:pt x="779" y="333"/>
                </a:lnTo>
                <a:lnTo>
                  <a:pt x="802" y="399"/>
                </a:lnTo>
                <a:lnTo>
                  <a:pt x="815" y="486"/>
                </a:lnTo>
                <a:lnTo>
                  <a:pt x="824" y="574"/>
                </a:lnTo>
                <a:lnTo>
                  <a:pt x="820" y="661"/>
                </a:lnTo>
                <a:lnTo>
                  <a:pt x="811" y="706"/>
                </a:lnTo>
                <a:lnTo>
                  <a:pt x="793" y="764"/>
                </a:lnTo>
                <a:lnTo>
                  <a:pt x="751" y="764"/>
                </a:lnTo>
                <a:lnTo>
                  <a:pt x="692" y="773"/>
                </a:lnTo>
                <a:lnTo>
                  <a:pt x="719" y="773"/>
                </a:lnTo>
                <a:lnTo>
                  <a:pt x="725" y="773"/>
                </a:lnTo>
                <a:lnTo>
                  <a:pt x="725" y="769"/>
                </a:lnTo>
                <a:lnTo>
                  <a:pt x="697" y="773"/>
                </a:lnTo>
                <a:lnTo>
                  <a:pt x="638" y="779"/>
                </a:lnTo>
                <a:lnTo>
                  <a:pt x="587" y="784"/>
                </a:lnTo>
                <a:lnTo>
                  <a:pt x="561" y="794"/>
                </a:lnTo>
                <a:lnTo>
                  <a:pt x="538" y="799"/>
                </a:lnTo>
                <a:lnTo>
                  <a:pt x="506" y="810"/>
                </a:lnTo>
                <a:lnTo>
                  <a:pt x="475" y="815"/>
                </a:lnTo>
                <a:lnTo>
                  <a:pt x="442" y="815"/>
                </a:lnTo>
                <a:lnTo>
                  <a:pt x="401" y="810"/>
                </a:lnTo>
                <a:lnTo>
                  <a:pt x="378" y="810"/>
                </a:lnTo>
                <a:lnTo>
                  <a:pt x="347" y="805"/>
                </a:lnTo>
                <a:lnTo>
                  <a:pt x="310" y="799"/>
                </a:lnTo>
                <a:lnTo>
                  <a:pt x="264" y="794"/>
                </a:lnTo>
                <a:lnTo>
                  <a:pt x="209" y="790"/>
                </a:lnTo>
                <a:lnTo>
                  <a:pt x="145" y="779"/>
                </a:lnTo>
                <a:lnTo>
                  <a:pt x="114" y="738"/>
                </a:lnTo>
                <a:lnTo>
                  <a:pt x="87" y="728"/>
                </a:lnTo>
                <a:lnTo>
                  <a:pt x="36" y="712"/>
                </a:lnTo>
                <a:lnTo>
                  <a:pt x="19" y="681"/>
                </a:lnTo>
                <a:lnTo>
                  <a:pt x="10" y="651"/>
                </a:lnTo>
                <a:lnTo>
                  <a:pt x="5" y="615"/>
                </a:lnTo>
                <a:lnTo>
                  <a:pt x="0" y="574"/>
                </a:lnTo>
                <a:lnTo>
                  <a:pt x="5" y="518"/>
                </a:lnTo>
                <a:lnTo>
                  <a:pt x="10" y="456"/>
                </a:lnTo>
                <a:lnTo>
                  <a:pt x="19" y="421"/>
                </a:lnTo>
                <a:lnTo>
                  <a:pt x="32" y="374"/>
                </a:lnTo>
                <a:lnTo>
                  <a:pt x="46" y="333"/>
                </a:lnTo>
                <a:lnTo>
                  <a:pt x="55" y="287"/>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6" name="Freeform 46"/>
          <p:cNvSpPr>
            <a:spLocks/>
          </p:cNvSpPr>
          <p:nvPr/>
        </p:nvSpPr>
        <p:spPr bwMode="auto">
          <a:xfrm>
            <a:off x="1116013" y="3640931"/>
            <a:ext cx="649287" cy="1347788"/>
          </a:xfrm>
          <a:custGeom>
            <a:avLst/>
            <a:gdLst>
              <a:gd name="T0" fmla="*/ 22 w 428"/>
              <a:gd name="T1" fmla="*/ 729 h 914"/>
              <a:gd name="T2" fmla="*/ 18 w 428"/>
              <a:gd name="T3" fmla="*/ 699 h 914"/>
              <a:gd name="T4" fmla="*/ 6 w 428"/>
              <a:gd name="T5" fmla="*/ 643 h 914"/>
              <a:gd name="T6" fmla="*/ 0 w 428"/>
              <a:gd name="T7" fmla="*/ 613 h 914"/>
              <a:gd name="T8" fmla="*/ 6 w 428"/>
              <a:gd name="T9" fmla="*/ 515 h 914"/>
              <a:gd name="T10" fmla="*/ 25 w 428"/>
              <a:gd name="T11" fmla="*/ 464 h 914"/>
              <a:gd name="T12" fmla="*/ 35 w 428"/>
              <a:gd name="T13" fmla="*/ 418 h 914"/>
              <a:gd name="T14" fmla="*/ 40 w 428"/>
              <a:gd name="T15" fmla="*/ 398 h 914"/>
              <a:gd name="T16" fmla="*/ 57 w 428"/>
              <a:gd name="T17" fmla="*/ 291 h 914"/>
              <a:gd name="T18" fmla="*/ 72 w 428"/>
              <a:gd name="T19" fmla="*/ 184 h 914"/>
              <a:gd name="T20" fmla="*/ 82 w 428"/>
              <a:gd name="T21" fmla="*/ 122 h 914"/>
              <a:gd name="T22" fmla="*/ 101 w 428"/>
              <a:gd name="T23" fmla="*/ 61 h 914"/>
              <a:gd name="T24" fmla="*/ 119 w 428"/>
              <a:gd name="T25" fmla="*/ 20 h 914"/>
              <a:gd name="T26" fmla="*/ 156 w 428"/>
              <a:gd name="T27" fmla="*/ 5 h 914"/>
              <a:gd name="T28" fmla="*/ 188 w 428"/>
              <a:gd name="T29" fmla="*/ 10 h 914"/>
              <a:gd name="T30" fmla="*/ 192 w 428"/>
              <a:gd name="T31" fmla="*/ 10 h 914"/>
              <a:gd name="T32" fmla="*/ 187 w 428"/>
              <a:gd name="T33" fmla="*/ 15 h 914"/>
              <a:gd name="T34" fmla="*/ 198 w 428"/>
              <a:gd name="T35" fmla="*/ 25 h 914"/>
              <a:gd name="T36" fmla="*/ 230 w 428"/>
              <a:gd name="T37" fmla="*/ 45 h 914"/>
              <a:gd name="T38" fmla="*/ 243 w 428"/>
              <a:gd name="T39" fmla="*/ 51 h 914"/>
              <a:gd name="T40" fmla="*/ 257 w 428"/>
              <a:gd name="T41" fmla="*/ 112 h 914"/>
              <a:gd name="T42" fmla="*/ 277 w 428"/>
              <a:gd name="T43" fmla="*/ 158 h 914"/>
              <a:gd name="T44" fmla="*/ 282 w 428"/>
              <a:gd name="T45" fmla="*/ 184 h 914"/>
              <a:gd name="T46" fmla="*/ 294 w 428"/>
              <a:gd name="T47" fmla="*/ 214 h 914"/>
              <a:gd name="T48" fmla="*/ 319 w 428"/>
              <a:gd name="T49" fmla="*/ 362 h 914"/>
              <a:gd name="T50" fmla="*/ 346 w 428"/>
              <a:gd name="T51" fmla="*/ 475 h 914"/>
              <a:gd name="T52" fmla="*/ 356 w 428"/>
              <a:gd name="T53" fmla="*/ 515 h 914"/>
              <a:gd name="T54" fmla="*/ 368 w 428"/>
              <a:gd name="T55" fmla="*/ 541 h 914"/>
              <a:gd name="T56" fmla="*/ 390 w 428"/>
              <a:gd name="T57" fmla="*/ 592 h 914"/>
              <a:gd name="T58" fmla="*/ 401 w 428"/>
              <a:gd name="T59" fmla="*/ 618 h 914"/>
              <a:gd name="T60" fmla="*/ 415 w 428"/>
              <a:gd name="T61" fmla="*/ 668 h 914"/>
              <a:gd name="T62" fmla="*/ 427 w 428"/>
              <a:gd name="T63" fmla="*/ 714 h 914"/>
              <a:gd name="T64" fmla="*/ 422 w 428"/>
              <a:gd name="T65" fmla="*/ 786 h 914"/>
              <a:gd name="T66" fmla="*/ 412 w 428"/>
              <a:gd name="T67" fmla="*/ 863 h 914"/>
              <a:gd name="T68" fmla="*/ 393 w 428"/>
              <a:gd name="T69" fmla="*/ 888 h 914"/>
              <a:gd name="T70" fmla="*/ 346 w 428"/>
              <a:gd name="T71" fmla="*/ 908 h 914"/>
              <a:gd name="T72" fmla="*/ 303 w 428"/>
              <a:gd name="T73" fmla="*/ 913 h 914"/>
              <a:gd name="T74" fmla="*/ 200 w 428"/>
              <a:gd name="T75" fmla="*/ 913 h 914"/>
              <a:gd name="T76" fmla="*/ 62 w 428"/>
              <a:gd name="T77" fmla="*/ 898 h 914"/>
              <a:gd name="T78" fmla="*/ 15 w 428"/>
              <a:gd name="T79" fmla="*/ 863 h 914"/>
              <a:gd name="T80" fmla="*/ 12 w 428"/>
              <a:gd name="T81" fmla="*/ 836 h 914"/>
              <a:gd name="T82" fmla="*/ 21 w 428"/>
              <a:gd name="T83" fmla="*/ 791 h 914"/>
              <a:gd name="T84" fmla="*/ 26 w 428"/>
              <a:gd name="T85" fmla="*/ 775 h 9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914"/>
              <a:gd name="T131" fmla="*/ 428 w 428"/>
              <a:gd name="T132" fmla="*/ 914 h 9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914">
                <a:moveTo>
                  <a:pt x="31" y="775"/>
                </a:moveTo>
                <a:lnTo>
                  <a:pt x="26" y="745"/>
                </a:lnTo>
                <a:lnTo>
                  <a:pt x="22" y="729"/>
                </a:lnTo>
                <a:lnTo>
                  <a:pt x="21" y="714"/>
                </a:lnTo>
                <a:lnTo>
                  <a:pt x="19" y="704"/>
                </a:lnTo>
                <a:lnTo>
                  <a:pt x="18" y="699"/>
                </a:lnTo>
                <a:lnTo>
                  <a:pt x="15" y="684"/>
                </a:lnTo>
                <a:lnTo>
                  <a:pt x="11" y="668"/>
                </a:lnTo>
                <a:lnTo>
                  <a:pt x="6" y="643"/>
                </a:lnTo>
                <a:lnTo>
                  <a:pt x="1" y="622"/>
                </a:lnTo>
                <a:lnTo>
                  <a:pt x="0" y="618"/>
                </a:lnTo>
                <a:lnTo>
                  <a:pt x="0" y="613"/>
                </a:lnTo>
                <a:lnTo>
                  <a:pt x="1" y="566"/>
                </a:lnTo>
                <a:lnTo>
                  <a:pt x="3" y="531"/>
                </a:lnTo>
                <a:lnTo>
                  <a:pt x="6" y="515"/>
                </a:lnTo>
                <a:lnTo>
                  <a:pt x="10" y="500"/>
                </a:lnTo>
                <a:lnTo>
                  <a:pt x="16" y="479"/>
                </a:lnTo>
                <a:lnTo>
                  <a:pt x="25" y="464"/>
                </a:lnTo>
                <a:lnTo>
                  <a:pt x="29" y="443"/>
                </a:lnTo>
                <a:lnTo>
                  <a:pt x="33" y="429"/>
                </a:lnTo>
                <a:lnTo>
                  <a:pt x="35" y="418"/>
                </a:lnTo>
                <a:lnTo>
                  <a:pt x="36" y="413"/>
                </a:lnTo>
                <a:lnTo>
                  <a:pt x="37" y="408"/>
                </a:lnTo>
                <a:lnTo>
                  <a:pt x="40" y="398"/>
                </a:lnTo>
                <a:lnTo>
                  <a:pt x="44" y="388"/>
                </a:lnTo>
                <a:lnTo>
                  <a:pt x="50" y="368"/>
                </a:lnTo>
                <a:lnTo>
                  <a:pt x="57" y="291"/>
                </a:lnTo>
                <a:lnTo>
                  <a:pt x="62" y="255"/>
                </a:lnTo>
                <a:lnTo>
                  <a:pt x="69" y="214"/>
                </a:lnTo>
                <a:lnTo>
                  <a:pt x="72" y="184"/>
                </a:lnTo>
                <a:lnTo>
                  <a:pt x="75" y="153"/>
                </a:lnTo>
                <a:lnTo>
                  <a:pt x="78" y="138"/>
                </a:lnTo>
                <a:lnTo>
                  <a:pt x="82" y="122"/>
                </a:lnTo>
                <a:lnTo>
                  <a:pt x="87" y="112"/>
                </a:lnTo>
                <a:lnTo>
                  <a:pt x="94" y="97"/>
                </a:lnTo>
                <a:lnTo>
                  <a:pt x="101" y="61"/>
                </a:lnTo>
                <a:lnTo>
                  <a:pt x="108" y="41"/>
                </a:lnTo>
                <a:lnTo>
                  <a:pt x="112" y="30"/>
                </a:lnTo>
                <a:lnTo>
                  <a:pt x="119" y="20"/>
                </a:lnTo>
                <a:lnTo>
                  <a:pt x="126" y="10"/>
                </a:lnTo>
                <a:lnTo>
                  <a:pt x="137" y="0"/>
                </a:lnTo>
                <a:lnTo>
                  <a:pt x="156" y="5"/>
                </a:lnTo>
                <a:lnTo>
                  <a:pt x="170" y="5"/>
                </a:lnTo>
                <a:lnTo>
                  <a:pt x="181" y="10"/>
                </a:lnTo>
                <a:lnTo>
                  <a:pt x="188" y="10"/>
                </a:lnTo>
                <a:lnTo>
                  <a:pt x="192" y="10"/>
                </a:lnTo>
                <a:lnTo>
                  <a:pt x="194" y="10"/>
                </a:lnTo>
                <a:lnTo>
                  <a:pt x="192" y="10"/>
                </a:lnTo>
                <a:lnTo>
                  <a:pt x="190" y="10"/>
                </a:lnTo>
                <a:lnTo>
                  <a:pt x="188" y="15"/>
                </a:lnTo>
                <a:lnTo>
                  <a:pt x="187" y="15"/>
                </a:lnTo>
                <a:lnTo>
                  <a:pt x="188" y="15"/>
                </a:lnTo>
                <a:lnTo>
                  <a:pt x="191" y="20"/>
                </a:lnTo>
                <a:lnTo>
                  <a:pt x="198" y="25"/>
                </a:lnTo>
                <a:lnTo>
                  <a:pt x="206" y="30"/>
                </a:lnTo>
                <a:lnTo>
                  <a:pt x="217" y="41"/>
                </a:lnTo>
                <a:lnTo>
                  <a:pt x="230" y="45"/>
                </a:lnTo>
                <a:lnTo>
                  <a:pt x="237" y="45"/>
                </a:lnTo>
                <a:lnTo>
                  <a:pt x="241" y="51"/>
                </a:lnTo>
                <a:lnTo>
                  <a:pt x="243" y="51"/>
                </a:lnTo>
                <a:lnTo>
                  <a:pt x="245" y="51"/>
                </a:lnTo>
                <a:lnTo>
                  <a:pt x="250" y="81"/>
                </a:lnTo>
                <a:lnTo>
                  <a:pt x="257" y="112"/>
                </a:lnTo>
                <a:lnTo>
                  <a:pt x="264" y="132"/>
                </a:lnTo>
                <a:lnTo>
                  <a:pt x="269" y="148"/>
                </a:lnTo>
                <a:lnTo>
                  <a:pt x="277" y="158"/>
                </a:lnTo>
                <a:lnTo>
                  <a:pt x="281" y="179"/>
                </a:lnTo>
                <a:lnTo>
                  <a:pt x="282" y="189"/>
                </a:lnTo>
                <a:lnTo>
                  <a:pt x="282" y="184"/>
                </a:lnTo>
                <a:lnTo>
                  <a:pt x="284" y="184"/>
                </a:lnTo>
                <a:lnTo>
                  <a:pt x="288" y="193"/>
                </a:lnTo>
                <a:lnTo>
                  <a:pt x="294" y="214"/>
                </a:lnTo>
                <a:lnTo>
                  <a:pt x="303" y="250"/>
                </a:lnTo>
                <a:lnTo>
                  <a:pt x="310" y="286"/>
                </a:lnTo>
                <a:lnTo>
                  <a:pt x="319" y="362"/>
                </a:lnTo>
                <a:lnTo>
                  <a:pt x="325" y="388"/>
                </a:lnTo>
                <a:lnTo>
                  <a:pt x="332" y="418"/>
                </a:lnTo>
                <a:lnTo>
                  <a:pt x="346" y="475"/>
                </a:lnTo>
                <a:lnTo>
                  <a:pt x="349" y="490"/>
                </a:lnTo>
                <a:lnTo>
                  <a:pt x="352" y="500"/>
                </a:lnTo>
                <a:lnTo>
                  <a:pt x="356" y="515"/>
                </a:lnTo>
                <a:lnTo>
                  <a:pt x="358" y="520"/>
                </a:lnTo>
                <a:lnTo>
                  <a:pt x="362" y="531"/>
                </a:lnTo>
                <a:lnTo>
                  <a:pt x="368" y="541"/>
                </a:lnTo>
                <a:lnTo>
                  <a:pt x="376" y="561"/>
                </a:lnTo>
                <a:lnTo>
                  <a:pt x="383" y="577"/>
                </a:lnTo>
                <a:lnTo>
                  <a:pt x="390" y="592"/>
                </a:lnTo>
                <a:lnTo>
                  <a:pt x="393" y="602"/>
                </a:lnTo>
                <a:lnTo>
                  <a:pt x="397" y="613"/>
                </a:lnTo>
                <a:lnTo>
                  <a:pt x="401" y="618"/>
                </a:lnTo>
                <a:lnTo>
                  <a:pt x="403" y="622"/>
                </a:lnTo>
                <a:lnTo>
                  <a:pt x="408" y="643"/>
                </a:lnTo>
                <a:lnTo>
                  <a:pt x="415" y="668"/>
                </a:lnTo>
                <a:lnTo>
                  <a:pt x="422" y="689"/>
                </a:lnTo>
                <a:lnTo>
                  <a:pt x="427" y="709"/>
                </a:lnTo>
                <a:lnTo>
                  <a:pt x="427" y="714"/>
                </a:lnTo>
                <a:lnTo>
                  <a:pt x="426" y="729"/>
                </a:lnTo>
                <a:lnTo>
                  <a:pt x="425" y="755"/>
                </a:lnTo>
                <a:lnTo>
                  <a:pt x="422" y="786"/>
                </a:lnTo>
                <a:lnTo>
                  <a:pt x="419" y="811"/>
                </a:lnTo>
                <a:lnTo>
                  <a:pt x="416" y="836"/>
                </a:lnTo>
                <a:lnTo>
                  <a:pt x="412" y="863"/>
                </a:lnTo>
                <a:lnTo>
                  <a:pt x="408" y="872"/>
                </a:lnTo>
                <a:lnTo>
                  <a:pt x="403" y="877"/>
                </a:lnTo>
                <a:lnTo>
                  <a:pt x="393" y="888"/>
                </a:lnTo>
                <a:lnTo>
                  <a:pt x="382" y="893"/>
                </a:lnTo>
                <a:lnTo>
                  <a:pt x="371" y="898"/>
                </a:lnTo>
                <a:lnTo>
                  <a:pt x="346" y="908"/>
                </a:lnTo>
                <a:lnTo>
                  <a:pt x="336" y="908"/>
                </a:lnTo>
                <a:lnTo>
                  <a:pt x="327" y="913"/>
                </a:lnTo>
                <a:lnTo>
                  <a:pt x="303" y="913"/>
                </a:lnTo>
                <a:lnTo>
                  <a:pt x="280" y="913"/>
                </a:lnTo>
                <a:lnTo>
                  <a:pt x="238" y="913"/>
                </a:lnTo>
                <a:lnTo>
                  <a:pt x="200" y="913"/>
                </a:lnTo>
                <a:lnTo>
                  <a:pt x="166" y="913"/>
                </a:lnTo>
                <a:lnTo>
                  <a:pt x="97" y="904"/>
                </a:lnTo>
                <a:lnTo>
                  <a:pt x="62" y="898"/>
                </a:lnTo>
                <a:lnTo>
                  <a:pt x="25" y="883"/>
                </a:lnTo>
                <a:lnTo>
                  <a:pt x="19" y="872"/>
                </a:lnTo>
                <a:lnTo>
                  <a:pt x="15" y="863"/>
                </a:lnTo>
                <a:lnTo>
                  <a:pt x="12" y="857"/>
                </a:lnTo>
                <a:lnTo>
                  <a:pt x="11" y="852"/>
                </a:lnTo>
                <a:lnTo>
                  <a:pt x="12" y="836"/>
                </a:lnTo>
                <a:lnTo>
                  <a:pt x="15" y="827"/>
                </a:lnTo>
                <a:lnTo>
                  <a:pt x="18" y="806"/>
                </a:lnTo>
                <a:lnTo>
                  <a:pt x="21" y="791"/>
                </a:lnTo>
                <a:lnTo>
                  <a:pt x="22" y="781"/>
                </a:lnTo>
                <a:lnTo>
                  <a:pt x="24" y="775"/>
                </a:lnTo>
                <a:lnTo>
                  <a:pt x="26" y="775"/>
                </a:lnTo>
                <a:lnTo>
                  <a:pt x="31" y="77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7" name="Freeform 47"/>
          <p:cNvSpPr>
            <a:spLocks/>
          </p:cNvSpPr>
          <p:nvPr/>
        </p:nvSpPr>
        <p:spPr bwMode="auto">
          <a:xfrm>
            <a:off x="1838325" y="4066382"/>
            <a:ext cx="728663" cy="930275"/>
          </a:xfrm>
          <a:custGeom>
            <a:avLst/>
            <a:gdLst>
              <a:gd name="T0" fmla="*/ 7 w 480"/>
              <a:gd name="T1" fmla="*/ 569 h 632"/>
              <a:gd name="T2" fmla="*/ 3 w 480"/>
              <a:gd name="T3" fmla="*/ 492 h 632"/>
              <a:gd name="T4" fmla="*/ 12 w 480"/>
              <a:gd name="T5" fmla="*/ 379 h 632"/>
              <a:gd name="T6" fmla="*/ 19 w 480"/>
              <a:gd name="T7" fmla="*/ 251 h 632"/>
              <a:gd name="T8" fmla="*/ 12 w 480"/>
              <a:gd name="T9" fmla="*/ 174 h 632"/>
              <a:gd name="T10" fmla="*/ 3 w 480"/>
              <a:gd name="T11" fmla="*/ 148 h 632"/>
              <a:gd name="T12" fmla="*/ 0 w 480"/>
              <a:gd name="T13" fmla="*/ 113 h 632"/>
              <a:gd name="T14" fmla="*/ 7 w 480"/>
              <a:gd name="T15" fmla="*/ 92 h 632"/>
              <a:gd name="T16" fmla="*/ 21 w 480"/>
              <a:gd name="T17" fmla="*/ 82 h 632"/>
              <a:gd name="T18" fmla="*/ 57 w 480"/>
              <a:gd name="T19" fmla="*/ 62 h 632"/>
              <a:gd name="T20" fmla="*/ 73 w 480"/>
              <a:gd name="T21" fmla="*/ 56 h 632"/>
              <a:gd name="T22" fmla="*/ 90 w 480"/>
              <a:gd name="T23" fmla="*/ 51 h 632"/>
              <a:gd name="T24" fmla="*/ 132 w 480"/>
              <a:gd name="T25" fmla="*/ 36 h 632"/>
              <a:gd name="T26" fmla="*/ 156 w 480"/>
              <a:gd name="T27" fmla="*/ 30 h 632"/>
              <a:gd name="T28" fmla="*/ 165 w 480"/>
              <a:gd name="T29" fmla="*/ 25 h 632"/>
              <a:gd name="T30" fmla="*/ 203 w 480"/>
              <a:gd name="T31" fmla="*/ 0 h 632"/>
              <a:gd name="T32" fmla="*/ 245 w 480"/>
              <a:gd name="T33" fmla="*/ 0 h 632"/>
              <a:gd name="T34" fmla="*/ 335 w 480"/>
              <a:gd name="T35" fmla="*/ 25 h 632"/>
              <a:gd name="T36" fmla="*/ 352 w 480"/>
              <a:gd name="T37" fmla="*/ 46 h 632"/>
              <a:gd name="T38" fmla="*/ 375 w 480"/>
              <a:gd name="T39" fmla="*/ 71 h 632"/>
              <a:gd name="T40" fmla="*/ 395 w 480"/>
              <a:gd name="T41" fmla="*/ 82 h 632"/>
              <a:gd name="T42" fmla="*/ 406 w 480"/>
              <a:gd name="T43" fmla="*/ 148 h 632"/>
              <a:gd name="T44" fmla="*/ 420 w 480"/>
              <a:gd name="T45" fmla="*/ 189 h 632"/>
              <a:gd name="T46" fmla="*/ 427 w 480"/>
              <a:gd name="T47" fmla="*/ 221 h 632"/>
              <a:gd name="T48" fmla="*/ 418 w 480"/>
              <a:gd name="T49" fmla="*/ 256 h 632"/>
              <a:gd name="T50" fmla="*/ 411 w 480"/>
              <a:gd name="T51" fmla="*/ 293 h 632"/>
              <a:gd name="T52" fmla="*/ 413 w 480"/>
              <a:gd name="T53" fmla="*/ 333 h 632"/>
              <a:gd name="T54" fmla="*/ 423 w 480"/>
              <a:gd name="T55" fmla="*/ 364 h 632"/>
              <a:gd name="T56" fmla="*/ 440 w 480"/>
              <a:gd name="T57" fmla="*/ 379 h 632"/>
              <a:gd name="T58" fmla="*/ 458 w 480"/>
              <a:gd name="T59" fmla="*/ 395 h 632"/>
              <a:gd name="T60" fmla="*/ 475 w 480"/>
              <a:gd name="T61" fmla="*/ 436 h 632"/>
              <a:gd name="T62" fmla="*/ 477 w 480"/>
              <a:gd name="T63" fmla="*/ 472 h 632"/>
              <a:gd name="T64" fmla="*/ 465 w 480"/>
              <a:gd name="T65" fmla="*/ 513 h 632"/>
              <a:gd name="T66" fmla="*/ 434 w 480"/>
              <a:gd name="T67" fmla="*/ 559 h 632"/>
              <a:gd name="T68" fmla="*/ 364 w 480"/>
              <a:gd name="T69" fmla="*/ 605 h 632"/>
              <a:gd name="T70" fmla="*/ 267 w 480"/>
              <a:gd name="T71" fmla="*/ 631 h 632"/>
              <a:gd name="T72" fmla="*/ 111 w 480"/>
              <a:gd name="T73" fmla="*/ 616 h 632"/>
              <a:gd name="T74" fmla="*/ 14 w 480"/>
              <a:gd name="T75" fmla="*/ 605 h 6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0"/>
              <a:gd name="T115" fmla="*/ 0 h 632"/>
              <a:gd name="T116" fmla="*/ 480 w 480"/>
              <a:gd name="T117" fmla="*/ 632 h 6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0" h="632">
                <a:moveTo>
                  <a:pt x="14" y="605"/>
                </a:moveTo>
                <a:lnTo>
                  <a:pt x="7" y="569"/>
                </a:lnTo>
                <a:lnTo>
                  <a:pt x="5" y="533"/>
                </a:lnTo>
                <a:lnTo>
                  <a:pt x="3" y="492"/>
                </a:lnTo>
                <a:lnTo>
                  <a:pt x="5" y="457"/>
                </a:lnTo>
                <a:lnTo>
                  <a:pt x="12" y="379"/>
                </a:lnTo>
                <a:lnTo>
                  <a:pt x="21" y="307"/>
                </a:lnTo>
                <a:lnTo>
                  <a:pt x="19" y="251"/>
                </a:lnTo>
                <a:lnTo>
                  <a:pt x="14" y="189"/>
                </a:lnTo>
                <a:lnTo>
                  <a:pt x="12" y="174"/>
                </a:lnTo>
                <a:lnTo>
                  <a:pt x="7" y="164"/>
                </a:lnTo>
                <a:lnTo>
                  <a:pt x="3" y="148"/>
                </a:lnTo>
                <a:lnTo>
                  <a:pt x="0" y="133"/>
                </a:lnTo>
                <a:lnTo>
                  <a:pt x="0" y="113"/>
                </a:lnTo>
                <a:lnTo>
                  <a:pt x="3" y="102"/>
                </a:lnTo>
                <a:lnTo>
                  <a:pt x="7" y="92"/>
                </a:lnTo>
                <a:lnTo>
                  <a:pt x="12" y="87"/>
                </a:lnTo>
                <a:lnTo>
                  <a:pt x="21" y="82"/>
                </a:lnTo>
                <a:lnTo>
                  <a:pt x="45" y="66"/>
                </a:lnTo>
                <a:lnTo>
                  <a:pt x="57" y="62"/>
                </a:lnTo>
                <a:lnTo>
                  <a:pt x="66" y="62"/>
                </a:lnTo>
                <a:lnTo>
                  <a:pt x="73" y="56"/>
                </a:lnTo>
                <a:lnTo>
                  <a:pt x="78" y="56"/>
                </a:lnTo>
                <a:lnTo>
                  <a:pt x="90" y="51"/>
                </a:lnTo>
                <a:lnTo>
                  <a:pt x="104" y="46"/>
                </a:lnTo>
                <a:lnTo>
                  <a:pt x="132" y="36"/>
                </a:lnTo>
                <a:lnTo>
                  <a:pt x="144" y="30"/>
                </a:lnTo>
                <a:lnTo>
                  <a:pt x="156" y="30"/>
                </a:lnTo>
                <a:lnTo>
                  <a:pt x="163" y="25"/>
                </a:lnTo>
                <a:lnTo>
                  <a:pt x="165" y="25"/>
                </a:lnTo>
                <a:lnTo>
                  <a:pt x="182" y="10"/>
                </a:lnTo>
                <a:lnTo>
                  <a:pt x="203" y="0"/>
                </a:lnTo>
                <a:lnTo>
                  <a:pt x="224" y="0"/>
                </a:lnTo>
                <a:lnTo>
                  <a:pt x="245" y="0"/>
                </a:lnTo>
                <a:lnTo>
                  <a:pt x="293" y="15"/>
                </a:lnTo>
                <a:lnTo>
                  <a:pt x="335" y="25"/>
                </a:lnTo>
                <a:lnTo>
                  <a:pt x="345" y="36"/>
                </a:lnTo>
                <a:lnTo>
                  <a:pt x="352" y="46"/>
                </a:lnTo>
                <a:lnTo>
                  <a:pt x="364" y="62"/>
                </a:lnTo>
                <a:lnTo>
                  <a:pt x="375" y="71"/>
                </a:lnTo>
                <a:lnTo>
                  <a:pt x="385" y="76"/>
                </a:lnTo>
                <a:lnTo>
                  <a:pt x="395" y="82"/>
                </a:lnTo>
                <a:lnTo>
                  <a:pt x="402" y="118"/>
                </a:lnTo>
                <a:lnTo>
                  <a:pt x="406" y="148"/>
                </a:lnTo>
                <a:lnTo>
                  <a:pt x="416" y="174"/>
                </a:lnTo>
                <a:lnTo>
                  <a:pt x="420" y="189"/>
                </a:lnTo>
                <a:lnTo>
                  <a:pt x="430" y="200"/>
                </a:lnTo>
                <a:lnTo>
                  <a:pt x="427" y="221"/>
                </a:lnTo>
                <a:lnTo>
                  <a:pt x="423" y="236"/>
                </a:lnTo>
                <a:lnTo>
                  <a:pt x="418" y="256"/>
                </a:lnTo>
                <a:lnTo>
                  <a:pt x="413" y="277"/>
                </a:lnTo>
                <a:lnTo>
                  <a:pt x="411" y="293"/>
                </a:lnTo>
                <a:lnTo>
                  <a:pt x="409" y="298"/>
                </a:lnTo>
                <a:lnTo>
                  <a:pt x="413" y="333"/>
                </a:lnTo>
                <a:lnTo>
                  <a:pt x="418" y="354"/>
                </a:lnTo>
                <a:lnTo>
                  <a:pt x="423" y="364"/>
                </a:lnTo>
                <a:lnTo>
                  <a:pt x="427" y="369"/>
                </a:lnTo>
                <a:lnTo>
                  <a:pt x="440" y="379"/>
                </a:lnTo>
                <a:lnTo>
                  <a:pt x="451" y="385"/>
                </a:lnTo>
                <a:lnTo>
                  <a:pt x="458" y="395"/>
                </a:lnTo>
                <a:lnTo>
                  <a:pt x="468" y="415"/>
                </a:lnTo>
                <a:lnTo>
                  <a:pt x="475" y="436"/>
                </a:lnTo>
                <a:lnTo>
                  <a:pt x="479" y="451"/>
                </a:lnTo>
                <a:lnTo>
                  <a:pt x="477" y="472"/>
                </a:lnTo>
                <a:lnTo>
                  <a:pt x="472" y="492"/>
                </a:lnTo>
                <a:lnTo>
                  <a:pt x="465" y="513"/>
                </a:lnTo>
                <a:lnTo>
                  <a:pt x="456" y="529"/>
                </a:lnTo>
                <a:lnTo>
                  <a:pt x="434" y="559"/>
                </a:lnTo>
                <a:lnTo>
                  <a:pt x="409" y="575"/>
                </a:lnTo>
                <a:lnTo>
                  <a:pt x="364" y="605"/>
                </a:lnTo>
                <a:lnTo>
                  <a:pt x="317" y="621"/>
                </a:lnTo>
                <a:lnTo>
                  <a:pt x="267" y="631"/>
                </a:lnTo>
                <a:lnTo>
                  <a:pt x="215" y="631"/>
                </a:lnTo>
                <a:lnTo>
                  <a:pt x="111" y="616"/>
                </a:lnTo>
                <a:lnTo>
                  <a:pt x="62" y="610"/>
                </a:lnTo>
                <a:lnTo>
                  <a:pt x="14" y="60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8" name="Rectangle 48"/>
          <p:cNvSpPr>
            <a:spLocks noChangeArrowheads="1"/>
          </p:cNvSpPr>
          <p:nvPr/>
        </p:nvSpPr>
        <p:spPr bwMode="auto">
          <a:xfrm>
            <a:off x="2784474" y="5040247"/>
            <a:ext cx="1403350"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Unreliable Suppliers</a:t>
            </a:r>
          </a:p>
        </p:txBody>
      </p:sp>
      <p:sp>
        <p:nvSpPr>
          <p:cNvPr id="9" name="Rectangle 49"/>
          <p:cNvSpPr>
            <a:spLocks noChangeArrowheads="1"/>
          </p:cNvSpPr>
          <p:nvPr/>
        </p:nvSpPr>
        <p:spPr bwMode="auto">
          <a:xfrm>
            <a:off x="673100" y="5040247"/>
            <a:ext cx="1685925"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Large Setup Times</a:t>
            </a:r>
          </a:p>
        </p:txBody>
      </p:sp>
      <p:sp>
        <p:nvSpPr>
          <p:cNvPr id="10" name="Rectangle 50"/>
          <p:cNvSpPr>
            <a:spLocks noChangeArrowheads="1"/>
          </p:cNvSpPr>
          <p:nvPr/>
        </p:nvSpPr>
        <p:spPr bwMode="auto">
          <a:xfrm>
            <a:off x="1520824" y="3325019"/>
            <a:ext cx="1981200" cy="641350"/>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Capacity Imbalances</a:t>
            </a:r>
          </a:p>
        </p:txBody>
      </p:sp>
      <p:sp>
        <p:nvSpPr>
          <p:cNvPr id="11" name="Rectangle 51"/>
          <p:cNvSpPr>
            <a:spLocks noChangeArrowheads="1"/>
          </p:cNvSpPr>
          <p:nvPr/>
        </p:nvSpPr>
        <p:spPr bwMode="auto">
          <a:xfrm>
            <a:off x="163512" y="3429794"/>
            <a:ext cx="976312" cy="369974"/>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Scrap</a:t>
            </a:r>
          </a:p>
        </p:txBody>
      </p:sp>
      <p:sp>
        <p:nvSpPr>
          <p:cNvPr id="23" name="Content Placeholder 1"/>
          <p:cNvSpPr>
            <a:spLocks noGrp="1"/>
          </p:cNvSpPr>
          <p:nvPr>
            <p:ph idx="1"/>
          </p:nvPr>
        </p:nvSpPr>
        <p:spPr>
          <a:xfrm>
            <a:off x="4299994" y="1118530"/>
            <a:ext cx="7728493" cy="4683125"/>
          </a:xfrm>
        </p:spPr>
        <p:txBody>
          <a:bodyPr/>
          <a:lstStyle/>
          <a:p>
            <a:pPr marL="0" indent="0">
              <a:buNone/>
            </a:pPr>
            <a:r>
              <a:rPr lang="en-US" sz="2400" dirty="0"/>
              <a:t>A "river and rocks" analogy likens the water level to the inventory level in a facility. A higher water level hides potential blemishes in the process. As the water level is lowered, these problems surface, forcing management to correct. The key is to resist to reduce the inventory level too quickly. Lower the water level a little, break apart the exposed rocks (obstacles), and then lower the water level once again.</a:t>
            </a:r>
            <a:br>
              <a:rPr lang="en-US" sz="2000" dirty="0"/>
            </a:br>
            <a:endParaRPr lang="en-US" sz="20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86400"/>
          </a:xfrm>
        </p:spPr>
        <p:txBody>
          <a:bodyPr/>
          <a:lstStyle/>
          <a:p>
            <a:pPr>
              <a:defRPr/>
            </a:pPr>
            <a:r>
              <a:rPr lang="en-US" sz="2200" b="1" dirty="0"/>
              <a:t>Has cost</a:t>
            </a:r>
          </a:p>
          <a:p>
            <a:pPr lvl="1">
              <a:buFontTx/>
              <a:buChar char="–"/>
              <a:defRPr/>
            </a:pPr>
            <a:r>
              <a:rPr lang="en-US" sz="2200" dirty="0"/>
              <a:t>Physical carrying costs – we need storage and human resources.</a:t>
            </a:r>
          </a:p>
          <a:p>
            <a:pPr lvl="1">
              <a:buFontTx/>
              <a:buChar char="–"/>
              <a:defRPr/>
            </a:pPr>
            <a:r>
              <a:rPr lang="en-US" sz="2200" dirty="0"/>
              <a:t>Financial costs (Opportunity Cost) –  We could have invested our capital elsewhere and benefit from it. In the LFT Game financial cost is 10% of the cost of goods. </a:t>
            </a:r>
          </a:p>
          <a:p>
            <a:pPr>
              <a:defRPr/>
            </a:pPr>
            <a:r>
              <a:rPr lang="en-US" sz="2200" b="1" dirty="0"/>
              <a:t>Has risk of obsolescence </a:t>
            </a:r>
          </a:p>
          <a:p>
            <a:pPr lvl="1">
              <a:buFontTx/>
              <a:buChar char="–"/>
              <a:defRPr/>
            </a:pPr>
            <a:r>
              <a:rPr lang="en-US" sz="2200" dirty="0"/>
              <a:t>Due to change in customer preferences, and due to technological changes.</a:t>
            </a:r>
          </a:p>
          <a:p>
            <a:pPr>
              <a:defRPr/>
            </a:pPr>
            <a:r>
              <a:rPr lang="en-US" sz="2200" b="1" dirty="0"/>
              <a:t>Hides problems</a:t>
            </a:r>
          </a:p>
          <a:p>
            <a:pPr lvl="1">
              <a:buFontTx/>
              <a:buChar char="–"/>
              <a:defRPr/>
            </a:pPr>
            <a:r>
              <a:rPr lang="en-US" sz="2200" dirty="0"/>
              <a:t>Even if we produce low quality product, there is enough inventory downstream. </a:t>
            </a:r>
          </a:p>
          <a:p>
            <a:pPr lvl="1">
              <a:buFontTx/>
              <a:buChar char="–"/>
              <a:defRPr/>
            </a:pPr>
            <a:r>
              <a:rPr lang="en-US" sz="2200" dirty="0"/>
              <a:t>Untrustworthy suppliers, machine breakdowns, long changeover times, too much scrap do not show up.</a:t>
            </a:r>
          </a:p>
          <a:p>
            <a:pPr lvl="1">
              <a:buFontTx/>
              <a:buChar char="–"/>
              <a:defRPr/>
            </a:pPr>
            <a:r>
              <a:rPr lang="en-US" sz="2000" dirty="0"/>
              <a:t>Long flow time, Feedback loop is long. not-uniform operations</a:t>
            </a:r>
            <a:r>
              <a:rPr lang="en-US" sz="2200" dirty="0"/>
              <a:t>.</a:t>
            </a:r>
            <a:endParaRPr lang="en-US" sz="2000" dirty="0"/>
          </a:p>
          <a:p>
            <a:pPr>
              <a:buNone/>
            </a:pPr>
            <a:endParaRPr lang="en-US" dirty="0"/>
          </a:p>
        </p:txBody>
      </p:sp>
      <p:sp>
        <p:nvSpPr>
          <p:cNvPr id="3" name="Title 2"/>
          <p:cNvSpPr>
            <a:spLocks noGrp="1"/>
          </p:cNvSpPr>
          <p:nvPr>
            <p:ph type="title"/>
          </p:nvPr>
        </p:nvSpPr>
        <p:spPr>
          <a:xfrm>
            <a:off x="0" y="0"/>
            <a:ext cx="12192000" cy="762000"/>
          </a:xfrm>
        </p:spPr>
        <p:txBody>
          <a:bodyPr/>
          <a:lstStyle/>
          <a:p>
            <a:r>
              <a:rPr lang="en-US" dirty="0"/>
              <a:t>The Read Cost of Inventory</a:t>
            </a:r>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3065</TotalTime>
  <Words>2907</Words>
  <Application>Microsoft Office PowerPoint</Application>
  <PresentationFormat>Widescreen</PresentationFormat>
  <Paragraphs>259</Paragraphs>
  <Slides>25</Slides>
  <Notes>8</Notes>
  <HiddenSlides>0</HiddenSlides>
  <MMClips>0</MMClips>
  <ScaleCrop>false</ScaleCrop>
  <HeadingPairs>
    <vt:vector size="8" baseType="variant">
      <vt:variant>
        <vt:lpstr>Fonts Used</vt:lpstr>
      </vt:variant>
      <vt:variant>
        <vt:i4>11</vt:i4>
      </vt:variant>
      <vt:variant>
        <vt:lpstr>Theme</vt:lpstr>
      </vt:variant>
      <vt:variant>
        <vt:i4>4</vt:i4>
      </vt:variant>
      <vt:variant>
        <vt:lpstr>Embedded OLE Servers</vt:lpstr>
      </vt:variant>
      <vt:variant>
        <vt:i4>2</vt:i4>
      </vt:variant>
      <vt:variant>
        <vt:lpstr>Slide Titles</vt:lpstr>
      </vt:variant>
      <vt:variant>
        <vt:i4>25</vt:i4>
      </vt:variant>
    </vt:vector>
  </HeadingPairs>
  <TitlesOfParts>
    <vt:vector size="42" baseType="lpstr">
      <vt:lpstr>Book Antiqua</vt:lpstr>
      <vt:lpstr>Calibri</vt:lpstr>
      <vt:lpstr>Cambria Math</vt:lpstr>
      <vt:lpstr>Garamond</vt:lpstr>
      <vt:lpstr>Impact</vt:lpstr>
      <vt:lpstr>Lucida Calligraphy</vt:lpstr>
      <vt:lpstr>MS Reference Sans Serif</vt:lpstr>
      <vt:lpstr>Tahoma</vt:lpstr>
      <vt:lpstr>Times New Roman</vt:lpstr>
      <vt:lpstr>Verdana</vt:lpstr>
      <vt:lpstr>Wingdings</vt:lpstr>
      <vt:lpstr>Lean Thinking Final.ppt</vt:lpstr>
      <vt:lpstr>1_Lean Thinking Final</vt:lpstr>
      <vt:lpstr>Lean Thinking Final</vt:lpstr>
      <vt:lpstr>2_Lean Thinking Final</vt:lpstr>
      <vt:lpstr>Worksheet</vt:lpstr>
      <vt:lpstr>Equation</vt:lpstr>
      <vt:lpstr>Building Lean Systems Based on the Book- Lean Supply Chain Using the Theory of Constraints M.M. Srinivasan</vt:lpstr>
      <vt:lpstr>Lean Production</vt:lpstr>
      <vt:lpstr>Lean Production</vt:lpstr>
      <vt:lpstr>Lean Production</vt:lpstr>
      <vt:lpstr>Lessons Learned</vt:lpstr>
      <vt:lpstr>Lessons Learned</vt:lpstr>
      <vt:lpstr>SEVEN Deadly Sources of Muda (waste)</vt:lpstr>
      <vt:lpstr>Enable Flow: River Analogy</vt:lpstr>
      <vt:lpstr>The Read Cost of Inventory</vt:lpstr>
      <vt:lpstr>The Lean System</vt:lpstr>
      <vt:lpstr>The Lean System</vt:lpstr>
      <vt:lpstr>The important lean thinking  tools to promote flow</vt:lpstr>
      <vt:lpstr>5S: A systematic process for organizing the workplace</vt:lpstr>
      <vt:lpstr>Identify Value &amp; Non-Value Added Activities  </vt:lpstr>
      <vt:lpstr>Process Flow Chart and Spaghetti Diagram</vt:lpstr>
      <vt:lpstr>Origin of Takt Time</vt:lpstr>
      <vt:lpstr>Load Balancing?</vt:lpstr>
      <vt:lpstr>Takt Time is a Measure of External Demand</vt:lpstr>
      <vt:lpstr>Takt Time is a Measure of External Demand</vt:lpstr>
      <vt:lpstr>Internal vs. External Takt Time</vt:lpstr>
      <vt:lpstr>Average Labor Content</vt:lpstr>
      <vt:lpstr>Average Labor Content</vt:lpstr>
      <vt:lpstr>Practice: Pleasant Valley Health Clinic</vt:lpstr>
      <vt:lpstr>Pleasant Valley Health Clinic: Task Durations</vt:lpstr>
      <vt:lpstr>Takt Time for Pleasant Valley Health Clinic</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102</cp:revision>
  <dcterms:created xsi:type="dcterms:W3CDTF">2008-11-22T01:06:20Z</dcterms:created>
  <dcterms:modified xsi:type="dcterms:W3CDTF">2020-09-13T00:18:59Z</dcterms:modified>
</cp:coreProperties>
</file>