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26"/>
  </p:notesMasterIdLst>
  <p:handoutMasterIdLst>
    <p:handoutMasterId r:id="rId27"/>
  </p:handoutMasterIdLst>
  <p:sldIdLst>
    <p:sldId id="611" r:id="rId7"/>
    <p:sldId id="608" r:id="rId8"/>
    <p:sldId id="612" r:id="rId9"/>
    <p:sldId id="613" r:id="rId10"/>
    <p:sldId id="614" r:id="rId11"/>
    <p:sldId id="615" r:id="rId12"/>
    <p:sldId id="616" r:id="rId13"/>
    <p:sldId id="414" r:id="rId14"/>
    <p:sldId id="415" r:id="rId15"/>
    <p:sldId id="395" r:id="rId16"/>
    <p:sldId id="416" r:id="rId17"/>
    <p:sldId id="479" r:id="rId18"/>
    <p:sldId id="480" r:id="rId19"/>
    <p:sldId id="487" r:id="rId20"/>
    <p:sldId id="409" r:id="rId21"/>
    <p:sldId id="486" r:id="rId22"/>
    <p:sldId id="430" r:id="rId23"/>
    <p:sldId id="489" r:id="rId24"/>
    <p:sldId id="471" r:id="rId25"/>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A80000"/>
    <a:srgbClr val="000000"/>
    <a:srgbClr val="AA0000"/>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5" autoAdjust="0"/>
    <p:restoredTop sz="91618" autoAdjust="0"/>
  </p:normalViewPr>
  <p:slideViewPr>
    <p:cSldViewPr>
      <p:cViewPr varScale="1">
        <p:scale>
          <a:sx n="110" d="100"/>
          <a:sy n="110" d="100"/>
        </p:scale>
        <p:origin x="582" y="10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1/13/2021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1/13/2021</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a:t>
            </a:fld>
            <a:endParaRPr lang="en-US" dirty="0"/>
          </a:p>
        </p:txBody>
      </p:sp>
    </p:spTree>
    <p:extLst>
      <p:ext uri="{BB962C8B-B14F-4D97-AF65-F5344CB8AC3E}">
        <p14:creationId xmlns:p14="http://schemas.microsoft.com/office/powerpoint/2010/main" val="198598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3</a:t>
            </a:fld>
            <a:endParaRPr lang="en-US" dirty="0"/>
          </a:p>
        </p:txBody>
      </p:sp>
    </p:spTree>
    <p:extLst>
      <p:ext uri="{BB962C8B-B14F-4D97-AF65-F5344CB8AC3E}">
        <p14:creationId xmlns:p14="http://schemas.microsoft.com/office/powerpoint/2010/main" val="4254950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4</a:t>
            </a:fld>
            <a:endParaRPr lang="en-US" dirty="0"/>
          </a:p>
        </p:txBody>
      </p:sp>
    </p:spTree>
    <p:extLst>
      <p:ext uri="{BB962C8B-B14F-4D97-AF65-F5344CB8AC3E}">
        <p14:creationId xmlns:p14="http://schemas.microsoft.com/office/powerpoint/2010/main" val="2175457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5</a:t>
            </a:fld>
            <a:endParaRPr lang="en-US" dirty="0"/>
          </a:p>
        </p:txBody>
      </p:sp>
    </p:spTree>
    <p:extLst>
      <p:ext uri="{BB962C8B-B14F-4D97-AF65-F5344CB8AC3E}">
        <p14:creationId xmlns:p14="http://schemas.microsoft.com/office/powerpoint/2010/main" val="2342187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6</a:t>
            </a:fld>
            <a:endParaRPr lang="en-US" dirty="0"/>
          </a:p>
        </p:txBody>
      </p:sp>
    </p:spTree>
    <p:extLst>
      <p:ext uri="{BB962C8B-B14F-4D97-AF65-F5344CB8AC3E}">
        <p14:creationId xmlns:p14="http://schemas.microsoft.com/office/powerpoint/2010/main" val="2687184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7</a:t>
            </a:fld>
            <a:endParaRPr lang="en-US" dirty="0"/>
          </a:p>
        </p:txBody>
      </p:sp>
    </p:spTree>
    <p:extLst>
      <p:ext uri="{BB962C8B-B14F-4D97-AF65-F5344CB8AC3E}">
        <p14:creationId xmlns:p14="http://schemas.microsoft.com/office/powerpoint/2010/main" val="925836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a:cxnSpLocks/>
          </p:cNvCxnSpPr>
          <p:nvPr userDrawn="1"/>
        </p:nvCxnSpPr>
        <p:spPr bwMode="auto">
          <a:xfrm flipV="1">
            <a:off x="0" y="6629400"/>
            <a:ext cx="12192000" cy="46640"/>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5" name="Text Box 57"/>
          <p:cNvSpPr txBox="1">
            <a:spLocks noChangeArrowheads="1"/>
          </p:cNvSpPr>
          <p:nvPr userDrawn="1"/>
        </p:nvSpPr>
        <p:spPr bwMode="auto">
          <a:xfrm>
            <a:off x="0" y="6532971"/>
            <a:ext cx="12197376"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Lean Operations. </a:t>
            </a:r>
            <a:r>
              <a:rPr lang="en-US" sz="1400" b="1" i="1" dirty="0">
                <a:ln>
                  <a:noFill/>
                </a:ln>
                <a:solidFill>
                  <a:schemeClr val="bg1"/>
                </a:solidFill>
                <a:latin typeface="Book Antiqua" panose="02040602050305030304" pitchFamily="18" charset="0"/>
              </a:rPr>
              <a:t>A. Asef-Vaziri, Systems &amp; Operations Management. </a:t>
            </a: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144000" y="6503291"/>
            <a:ext cx="2540000" cy="337457"/>
          </a:xfrm>
          <a:prstGeom prst="rect">
            <a:avLst/>
          </a:prstGeom>
          <a:noFill/>
        </p:spPr>
      </p:pic>
      <p:sp>
        <p:nvSpPr>
          <p:cNvPr id="11" name="Text Box 57"/>
          <p:cNvSpPr txBox="1">
            <a:spLocks noChangeArrowheads="1"/>
          </p:cNvSpPr>
          <p:nvPr userDrawn="1"/>
        </p:nvSpPr>
        <p:spPr bwMode="auto">
          <a:xfrm>
            <a:off x="11285328" y="6580733"/>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9"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1/13/2021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1/13/2021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EC7937-D187-4864-82AA-120E410D8415}"/>
              </a:ext>
            </a:extLst>
          </p:cNvPr>
          <p:cNvSpPr>
            <a:spLocks noGrp="1"/>
          </p:cNvSpPr>
          <p:nvPr>
            <p:ph type="ctrTitle"/>
          </p:nvPr>
        </p:nvSpPr>
        <p:spPr>
          <a:xfrm>
            <a:off x="0" y="17417"/>
            <a:ext cx="12192000" cy="6840583"/>
          </a:xfrm>
        </p:spPr>
        <p:txBody>
          <a:bodyPr anchor="t"/>
          <a:lstStyle/>
          <a:p>
            <a:r>
              <a:rPr lang="en-US" sz="7200" dirty="0"/>
              <a:t>Throughput Analysis</a:t>
            </a:r>
            <a:br>
              <a:rPr lang="en-US" sz="7200" dirty="0"/>
            </a:br>
            <a:r>
              <a:rPr lang="en-US" sz="7200" dirty="0"/>
              <a:t>Multi-Product Flow</a:t>
            </a:r>
            <a:br>
              <a:rPr lang="en-US" dirty="0"/>
            </a:br>
            <a:br>
              <a:rPr lang="en-US" dirty="0"/>
            </a:br>
            <a:br>
              <a:rPr lang="en-US" sz="800" dirty="0"/>
            </a:br>
            <a:br>
              <a:rPr lang="en-US" sz="800" dirty="0"/>
            </a:br>
            <a:br>
              <a:rPr lang="en-US" sz="800" dirty="0"/>
            </a:br>
            <a:br>
              <a:rPr lang="en-US" sz="800" dirty="0"/>
            </a:br>
            <a:br>
              <a:rPr lang="en-US" sz="800" dirty="0"/>
            </a:br>
            <a:br>
              <a:rPr lang="en-US" sz="800" dirty="0"/>
            </a:br>
            <a:br>
              <a:rPr lang="en-US" dirty="0"/>
            </a:br>
            <a:br>
              <a:rPr lang="en-US" dirty="0"/>
            </a:br>
            <a:br>
              <a:rPr lang="en-US" dirty="0"/>
            </a:br>
            <a:r>
              <a:rPr lang="en-US" sz="3600" dirty="0">
                <a:latin typeface="Brush Script MT" panose="03060802040406070304" pitchFamily="66" charset="0"/>
                <a:cs typeface="Hadassah Friedlaender" panose="020B0604020202020204" pitchFamily="18" charset="-79"/>
              </a:rPr>
              <a:t>Ardavan Asef-Vaziri</a:t>
            </a:r>
            <a:br>
              <a:rPr lang="en-US" dirty="0"/>
            </a:br>
            <a:endParaRPr lang="en-US" dirty="0"/>
          </a:p>
        </p:txBody>
      </p:sp>
    </p:spTree>
    <p:extLst>
      <p:ext uri="{BB962C8B-B14F-4D97-AF65-F5344CB8AC3E}">
        <p14:creationId xmlns:p14="http://schemas.microsoft.com/office/powerpoint/2010/main" val="338862728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12192000" cy="5384800"/>
          </a:xfrm>
        </p:spPr>
        <p:txBody>
          <a:bodyPr/>
          <a:lstStyle/>
          <a:p>
            <a:r>
              <a:rPr lang="en-US" sz="2400" dirty="0">
                <a:latin typeface="Book Antiqua" panose="02040602050305030304" pitchFamily="18" charset="0"/>
              </a:rPr>
              <a:t>A close  relationships with the suppliers is required. Long-term contracts are needed. Components cannot be sourced from multiple suppliers mainly based on price.  </a:t>
            </a:r>
          </a:p>
          <a:p>
            <a:r>
              <a:rPr lang="en-US" sz="2400" dirty="0">
                <a:latin typeface="Book Antiqua" panose="02040602050305030304" pitchFamily="18" charset="0"/>
              </a:rPr>
              <a:t>Simply adopting tools and techniques piecemeal does not lead to a lasting lean competitive edge. Without a complete understanding of the core principles of lean thinking, there is considerable potential for doing more harm than good. </a:t>
            </a:r>
          </a:p>
          <a:p>
            <a:r>
              <a:rPr lang="en-US" sz="2400" dirty="0">
                <a:latin typeface="Book Antiqua" panose="02040602050305030304" pitchFamily="18" charset="0"/>
              </a:rPr>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r>
              <a:rPr lang="en-US" sz="2400" dirty="0">
                <a:latin typeface="Book Antiqua" panose="02040602050305030304" pitchFamily="18" charset="0"/>
              </a:rPr>
              <a:t>On the other hand, if it is made clear that freed-up resources would be productively deployed elsewhere, implementation efforts would have a much better chance of success. Freeing up resources for productive deployment elsewhere is at the very core of lean thinking.</a:t>
            </a:r>
          </a:p>
          <a:p>
            <a:endParaRPr lang="en-US" sz="2400" dirty="0">
              <a:latin typeface="Book Antiqua" panose="02040602050305030304" pitchFamily="18" charset="0"/>
            </a:endParaRPr>
          </a:p>
          <a:p>
            <a:endParaRPr lang="en-US" sz="2000" dirty="0">
              <a:latin typeface="Book Antiqua" panose="02040602050305030304" pitchFamily="18" charset="0"/>
            </a:endParaRPr>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23900"/>
            <a:ext cx="12192000" cy="5410200"/>
          </a:xfrm>
        </p:spPr>
        <p:txBody>
          <a:bodyPr/>
          <a:lstStyle/>
          <a:p>
            <a:r>
              <a:rPr lang="en-US" sz="2400" dirty="0">
                <a:latin typeface="Book Antiqua" panose="02040602050305030304" pitchFamily="18" charset="0"/>
                <a:ea typeface="ＭＳ Ｐゴシック" charset="-128"/>
                <a:cs typeface="Microsoft Sans Serif" pitchFamily="34" charset="0"/>
              </a:rPr>
              <a:t>Lean is a growth strategy </a:t>
            </a:r>
            <a:r>
              <a:rPr lang="en-US" sz="2400" dirty="0">
                <a:latin typeface="Book Antiqua" panose="02040602050305030304" pitchFamily="18" charset="0"/>
                <a:ea typeface="ＭＳ Ｐゴシック" charset="-128"/>
                <a:cs typeface="Microsoft Sans Serif" pitchFamily="34" charset="0"/>
                <a:sym typeface="Wingdings" pitchFamily="2" charset="2"/>
              </a:rPr>
              <a:t></a:t>
            </a:r>
            <a:r>
              <a:rPr lang="en-US" sz="2400" dirty="0">
                <a:latin typeface="Book Antiqua" panose="02040602050305030304" pitchFamily="18" charset="0"/>
                <a:ea typeface="ＭＳ Ｐゴシック" charset="-128"/>
                <a:cs typeface="Microsoft Sans Serif" pitchFamily="34" charset="0"/>
              </a:rPr>
              <a:t> uncovering additional capacity </a:t>
            </a:r>
            <a:r>
              <a:rPr lang="en-US" sz="2400" dirty="0">
                <a:latin typeface="Book Antiqua" panose="02040602050305030304" pitchFamily="18" charset="0"/>
                <a:ea typeface="ＭＳ Ｐゴシック" charset="-128"/>
                <a:cs typeface="Microsoft Sans Serif" pitchFamily="34" charset="0"/>
                <a:sym typeface="Wingdings" pitchFamily="2" charset="2"/>
              </a:rPr>
              <a:t></a:t>
            </a:r>
            <a:r>
              <a:rPr lang="en-US" sz="2400" dirty="0">
                <a:latin typeface="Book Antiqua" panose="02040602050305030304" pitchFamily="18" charset="0"/>
                <a:ea typeface="ＭＳ Ｐゴシック" charset="-128"/>
                <a:cs typeface="Microsoft Sans Serif" pitchFamily="34" charset="0"/>
              </a:rPr>
              <a:t> </a:t>
            </a:r>
            <a:r>
              <a:rPr lang="en-US" sz="2400" dirty="0">
                <a:latin typeface="Book Antiqua" panose="02040602050305030304" pitchFamily="18" charset="0"/>
                <a:ea typeface="ＭＳ Ｐゴシック" charset="-128"/>
                <a:cs typeface="Microsoft Sans Serif" pitchFamily="34" charset="0"/>
                <a:sym typeface="Wingdings" pitchFamily="2" charset="2"/>
              </a:rPr>
              <a:t> deployed for further growth </a:t>
            </a:r>
            <a:r>
              <a:rPr lang="en-US" sz="2400" dirty="0">
                <a:latin typeface="Book Antiqua" panose="02040602050305030304" pitchFamily="18" charset="0"/>
                <a:ea typeface="ＭＳ Ｐゴシック" charset="-128"/>
                <a:cs typeface="Microsoft Sans Serif" pitchFamily="34" charset="0"/>
              </a:rPr>
              <a:t> the money that enterprises do </a:t>
            </a:r>
            <a:r>
              <a:rPr lang="en-US" sz="2400" dirty="0">
                <a:latin typeface="Book Antiqua" panose="02040602050305030304" pitchFamily="18" charset="0"/>
                <a:ea typeface="ＭＳ Ｐゴシック" charset="-128"/>
                <a:cs typeface="Microsoft Sans Serif" pitchFamily="34" charset="0"/>
                <a:sym typeface="Wingdings" pitchFamily="2" charset="2"/>
              </a:rPr>
              <a:t>not have to spend now.</a:t>
            </a:r>
          </a:p>
          <a:p>
            <a:pPr>
              <a:lnSpc>
                <a:spcPct val="110000"/>
              </a:lnSpc>
            </a:pPr>
            <a:r>
              <a:rPr lang="en-US" sz="2400" dirty="0">
                <a:latin typeface="Book Antiqua" panose="02040602050305030304" pitchFamily="18" charset="0"/>
                <a:ea typeface="ＭＳ Ｐゴシック" charset="-128"/>
                <a:cs typeface="Microsoft Sans Serif" pitchFamily="34" charset="0"/>
              </a:rPr>
              <a:t>Eliminate muda (waste). Eliminate any activity that creates no value</a:t>
            </a:r>
          </a:p>
          <a:p>
            <a:pPr>
              <a:lnSpc>
                <a:spcPct val="110000"/>
              </a:lnSpc>
            </a:pPr>
            <a:r>
              <a:rPr lang="en-US" sz="2400" dirty="0">
                <a:latin typeface="Book Antiqua" panose="02040602050305030304" pitchFamily="18" charset="0"/>
                <a:ea typeface="ＭＳ Ｐゴシック" charset="-128"/>
                <a:cs typeface="Microsoft Sans Serif" pitchFamily="34" charset="0"/>
              </a:rPr>
              <a:t>Lean is a  way to do more &amp; more with less &amp; less</a:t>
            </a:r>
          </a:p>
          <a:p>
            <a:pPr lvl="1">
              <a:lnSpc>
                <a:spcPct val="110000"/>
              </a:lnSpc>
            </a:pPr>
            <a:r>
              <a:rPr lang="en-US" sz="2400" dirty="0">
                <a:latin typeface="Book Antiqua" panose="02040602050305030304" pitchFamily="18" charset="0"/>
                <a:ea typeface="ＭＳ Ｐゴシック" charset="-128"/>
                <a:cs typeface="Microsoft Sans Serif" pitchFamily="34" charset="0"/>
              </a:rPr>
              <a:t>Less effort, less equipment, less time, and less space;</a:t>
            </a:r>
          </a:p>
          <a:p>
            <a:pPr lvl="1">
              <a:lnSpc>
                <a:spcPct val="110000"/>
              </a:lnSpc>
            </a:pPr>
            <a:r>
              <a:rPr lang="en-US" sz="2400" dirty="0">
                <a:latin typeface="Book Antiqua" panose="02040602050305030304" pitchFamily="18" charset="0"/>
                <a:ea typeface="ＭＳ Ｐゴシック" charset="-128"/>
                <a:cs typeface="Microsoft Sans Serif" pitchFamily="34" charset="0"/>
              </a:rPr>
              <a:t>While coming closer and closer to providing customers exactly what they want</a:t>
            </a:r>
          </a:p>
          <a:p>
            <a:pPr>
              <a:lnSpc>
                <a:spcPct val="110000"/>
              </a:lnSpc>
            </a:pPr>
            <a:r>
              <a:rPr lang="en-US" sz="2600" dirty="0">
                <a:latin typeface="Book Antiqua" panose="02040602050305030304" pitchFamily="18" charset="0"/>
                <a:ea typeface="ＭＳ Ｐゴシック" charset="-128"/>
                <a:cs typeface="Microsoft Sans Serif" pitchFamily="34" charset="0"/>
                <a:sym typeface="Wingdings" pitchFamily="2" charset="2"/>
              </a:rPr>
              <a:t>Reduce inventory, changeover (setup) time, Waiting line, additional move &amp; Transport</a:t>
            </a:r>
          </a:p>
          <a:p>
            <a:r>
              <a:rPr lang="en-US" sz="2600" dirty="0">
                <a:latin typeface="Book Antiqua" panose="02040602050305030304" pitchFamily="18" charset="0"/>
                <a:ea typeface="ＭＳ Ｐゴシック" charset="-128"/>
                <a:cs typeface="Microsoft Sans Serif" pitchFamily="34" charset="0"/>
                <a:sym typeface="Wingdings" pitchFamily="2" charset="2"/>
              </a:rPr>
              <a:t>Seven Deadly Source of Muda (Waste): </a:t>
            </a:r>
            <a:r>
              <a:rPr lang="en-US" dirty="0">
                <a:latin typeface="Book Antiqua" panose="02040602050305030304" pitchFamily="18" charset="0"/>
                <a:ea typeface="ＭＳ Ｐゴシック" charset="-128"/>
              </a:rPr>
              <a:t>Overproduction, Inventories, Transportation, Delays, Defective products, Processing (when not needed), Motion (when not needed)</a:t>
            </a:r>
          </a:p>
          <a:p>
            <a:pPr>
              <a:lnSpc>
                <a:spcPct val="110000"/>
              </a:lnSpc>
            </a:pPr>
            <a:endParaRPr lang="en-US" sz="2600" dirty="0">
              <a:latin typeface="Book Antiqua" panose="02040602050305030304" pitchFamily="18" charset="0"/>
              <a:ea typeface="ＭＳ Ｐゴシック" charset="-128"/>
              <a:cs typeface="Microsoft Sans Serif" pitchFamily="34" charset="0"/>
              <a:sym typeface="Wingdings" pitchFamily="2" charset="2"/>
            </a:endParaRPr>
          </a:p>
          <a:p>
            <a:pPr lvl="1">
              <a:lnSpc>
                <a:spcPct val="110000"/>
              </a:lnSpc>
            </a:pPr>
            <a:endParaRPr lang="en-US" sz="2400" dirty="0">
              <a:latin typeface="Book Antiqua" panose="02040602050305030304" pitchFamily="18" charset="0"/>
              <a:ea typeface="ＭＳ Ｐゴシック" charset="-128"/>
              <a:cs typeface="Microsoft Sans Serif" pitchFamily="34" charset="0"/>
            </a:endParaRPr>
          </a:p>
          <a:p>
            <a:endParaRPr lang="en-US" sz="2400" dirty="0">
              <a:latin typeface="Book Antiqua" panose="02040602050305030304" pitchFamily="18" charset="0"/>
            </a:endParaRPr>
          </a:p>
          <a:p>
            <a:endParaRPr lang="en-US" sz="2400" dirty="0">
              <a:latin typeface="Book Antiqua" panose="02040602050305030304" pitchFamily="18" charset="0"/>
            </a:endParaRPr>
          </a:p>
          <a:p>
            <a:endParaRPr lang="en-US" sz="2000" dirty="0">
              <a:latin typeface="Book Antiqua" panose="02040602050305030304" pitchFamily="18" charset="0"/>
            </a:endParaRPr>
          </a:p>
          <a:p>
            <a:endParaRPr lang="en-US" sz="2000" dirty="0">
              <a:latin typeface="Book Antiqua" panose="02040602050305030304" pitchFamily="18" charset="0"/>
            </a:endParaRPr>
          </a:p>
          <a:p>
            <a:endParaRPr lang="en-US" sz="2000" dirty="0">
              <a:latin typeface="Book Antiqua" panose="02040602050305030304" pitchFamily="18" charset="0"/>
            </a:endParaRPr>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extLst>
      <p:ext uri="{BB962C8B-B14F-4D97-AF65-F5344CB8AC3E}">
        <p14:creationId xmlns:p14="http://schemas.microsoft.com/office/powerpoint/2010/main" val="374725414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58031"/>
          </a:xfrm>
        </p:spPr>
        <p:txBody>
          <a:bodyPr/>
          <a:lstStyle/>
          <a:p>
            <a:r>
              <a:rPr lang="en-US" dirty="0"/>
              <a:t>Enable Flow: River Analogy</a:t>
            </a:r>
          </a:p>
        </p:txBody>
      </p:sp>
      <p:sp>
        <p:nvSpPr>
          <p:cNvPr id="12" name="Rectangle 52"/>
          <p:cNvSpPr>
            <a:spLocks noChangeArrowheads="1"/>
          </p:cNvSpPr>
          <p:nvPr/>
        </p:nvSpPr>
        <p:spPr bwMode="auto">
          <a:xfrm>
            <a:off x="76200" y="1094581"/>
            <a:ext cx="3946525" cy="4668838"/>
          </a:xfrm>
          <a:prstGeom prst="rect">
            <a:avLst/>
          </a:prstGeom>
          <a:solidFill>
            <a:schemeClr val="accent3">
              <a:lumMod val="85000"/>
            </a:schemeClr>
          </a:solidFill>
          <a:ln w="12700">
            <a:solidFill>
              <a:schemeClr val="tx1"/>
            </a:solidFill>
            <a:miter lim="800000"/>
            <a:headEnd/>
            <a:tailEnd/>
          </a:ln>
        </p:spPr>
        <p:txBody>
          <a:bodyPr wrap="none" anchor="ctr"/>
          <a:lstStyle/>
          <a:p>
            <a:endParaRPr lang="en-US" dirty="0"/>
          </a:p>
        </p:txBody>
      </p:sp>
      <p:sp>
        <p:nvSpPr>
          <p:cNvPr id="13" name="Freeform 53"/>
          <p:cNvSpPr>
            <a:spLocks/>
          </p:cNvSpPr>
          <p:nvPr/>
        </p:nvSpPr>
        <p:spPr bwMode="auto">
          <a:xfrm>
            <a:off x="90487" y="3005932"/>
            <a:ext cx="1530350" cy="142875"/>
          </a:xfrm>
          <a:custGeom>
            <a:avLst/>
            <a:gdLst>
              <a:gd name="T0" fmla="*/ 1008 w 1009"/>
              <a:gd name="T1" fmla="*/ 46 h 97"/>
              <a:gd name="T2" fmla="*/ 955 w 1009"/>
              <a:gd name="T3" fmla="*/ 27 h 97"/>
              <a:gd name="T4" fmla="*/ 904 w 1009"/>
              <a:gd name="T5" fmla="*/ 11 h 97"/>
              <a:gd name="T6" fmla="*/ 858 w 1009"/>
              <a:gd name="T7" fmla="*/ 0 h 97"/>
              <a:gd name="T8" fmla="*/ 837 w 1009"/>
              <a:gd name="T9" fmla="*/ 0 h 97"/>
              <a:gd name="T10" fmla="*/ 817 w 1009"/>
              <a:gd name="T11" fmla="*/ 0 h 97"/>
              <a:gd name="T12" fmla="*/ 801 w 1009"/>
              <a:gd name="T13" fmla="*/ 8 h 97"/>
              <a:gd name="T14" fmla="*/ 789 w 1009"/>
              <a:gd name="T15" fmla="*/ 19 h 97"/>
              <a:gd name="T16" fmla="*/ 778 w 1009"/>
              <a:gd name="T17" fmla="*/ 31 h 97"/>
              <a:gd name="T18" fmla="*/ 770 w 1009"/>
              <a:gd name="T19" fmla="*/ 50 h 97"/>
              <a:gd name="T20" fmla="*/ 761 w 1009"/>
              <a:gd name="T21" fmla="*/ 65 h 97"/>
              <a:gd name="T22" fmla="*/ 750 w 1009"/>
              <a:gd name="T23" fmla="*/ 81 h 97"/>
              <a:gd name="T24" fmla="*/ 738 w 1009"/>
              <a:gd name="T25" fmla="*/ 89 h 97"/>
              <a:gd name="T26" fmla="*/ 722 w 1009"/>
              <a:gd name="T27" fmla="*/ 96 h 97"/>
              <a:gd name="T28" fmla="*/ 701 w 1009"/>
              <a:gd name="T29" fmla="*/ 96 h 97"/>
              <a:gd name="T30" fmla="*/ 678 w 1009"/>
              <a:gd name="T31" fmla="*/ 92 h 97"/>
              <a:gd name="T32" fmla="*/ 651 w 1009"/>
              <a:gd name="T33" fmla="*/ 85 h 97"/>
              <a:gd name="T34" fmla="*/ 625 w 1009"/>
              <a:gd name="T35" fmla="*/ 73 h 97"/>
              <a:gd name="T36" fmla="*/ 598 w 1009"/>
              <a:gd name="T37" fmla="*/ 65 h 97"/>
              <a:gd name="T38" fmla="*/ 573 w 1009"/>
              <a:gd name="T39" fmla="*/ 54 h 97"/>
              <a:gd name="T40" fmla="*/ 549 w 1009"/>
              <a:gd name="T41" fmla="*/ 50 h 97"/>
              <a:gd name="T42" fmla="*/ 529 w 1009"/>
              <a:gd name="T43" fmla="*/ 46 h 97"/>
              <a:gd name="T44" fmla="*/ 513 w 1009"/>
              <a:gd name="T45" fmla="*/ 50 h 97"/>
              <a:gd name="T46" fmla="*/ 501 w 1009"/>
              <a:gd name="T47" fmla="*/ 54 h 97"/>
              <a:gd name="T48" fmla="*/ 490 w 1009"/>
              <a:gd name="T49" fmla="*/ 62 h 97"/>
              <a:gd name="T50" fmla="*/ 481 w 1009"/>
              <a:gd name="T51" fmla="*/ 73 h 97"/>
              <a:gd name="T52" fmla="*/ 473 w 1009"/>
              <a:gd name="T53" fmla="*/ 81 h 97"/>
              <a:gd name="T54" fmla="*/ 462 w 1009"/>
              <a:gd name="T55" fmla="*/ 89 h 97"/>
              <a:gd name="T56" fmla="*/ 450 w 1009"/>
              <a:gd name="T57" fmla="*/ 92 h 97"/>
              <a:gd name="T58" fmla="*/ 434 w 1009"/>
              <a:gd name="T59" fmla="*/ 96 h 97"/>
              <a:gd name="T60" fmla="*/ 414 w 1009"/>
              <a:gd name="T61" fmla="*/ 92 h 97"/>
              <a:gd name="T62" fmla="*/ 391 w 1009"/>
              <a:gd name="T63" fmla="*/ 89 h 97"/>
              <a:gd name="T64" fmla="*/ 366 w 1009"/>
              <a:gd name="T65" fmla="*/ 81 h 97"/>
              <a:gd name="T66" fmla="*/ 340 w 1009"/>
              <a:gd name="T67" fmla="*/ 73 h 97"/>
              <a:gd name="T68" fmla="*/ 289 w 1009"/>
              <a:gd name="T69" fmla="*/ 54 h 97"/>
              <a:gd name="T70" fmla="*/ 264 w 1009"/>
              <a:gd name="T71" fmla="*/ 50 h 97"/>
              <a:gd name="T72" fmla="*/ 241 w 1009"/>
              <a:gd name="T73" fmla="*/ 46 h 97"/>
              <a:gd name="T74" fmla="*/ 220 w 1009"/>
              <a:gd name="T75" fmla="*/ 50 h 97"/>
              <a:gd name="T76" fmla="*/ 200 w 1009"/>
              <a:gd name="T77" fmla="*/ 54 h 97"/>
              <a:gd name="T78" fmla="*/ 163 w 1009"/>
              <a:gd name="T79" fmla="*/ 73 h 97"/>
              <a:gd name="T80" fmla="*/ 128 w 1009"/>
              <a:gd name="T81" fmla="*/ 89 h 97"/>
              <a:gd name="T82" fmla="*/ 114 w 1009"/>
              <a:gd name="T83" fmla="*/ 92 h 97"/>
              <a:gd name="T84" fmla="*/ 98 w 1009"/>
              <a:gd name="T85" fmla="*/ 96 h 97"/>
              <a:gd name="T86" fmla="*/ 69 w 1009"/>
              <a:gd name="T87" fmla="*/ 92 h 97"/>
              <a:gd name="T88" fmla="*/ 45 w 1009"/>
              <a:gd name="T89" fmla="*/ 81 h 97"/>
              <a:gd name="T90" fmla="*/ 22 w 1009"/>
              <a:gd name="T91" fmla="*/ 65 h 97"/>
              <a:gd name="T92" fmla="*/ 0 w 1009"/>
              <a:gd name="T93" fmla="*/ 46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9"/>
              <a:gd name="T142" fmla="*/ 0 h 97"/>
              <a:gd name="T143" fmla="*/ 1009 w 1009"/>
              <a:gd name="T144" fmla="*/ 97 h 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9" h="97">
                <a:moveTo>
                  <a:pt x="1008" y="46"/>
                </a:moveTo>
                <a:lnTo>
                  <a:pt x="955" y="27"/>
                </a:lnTo>
                <a:lnTo>
                  <a:pt x="904" y="11"/>
                </a:lnTo>
                <a:lnTo>
                  <a:pt x="858" y="0"/>
                </a:lnTo>
                <a:lnTo>
                  <a:pt x="837" y="0"/>
                </a:lnTo>
                <a:lnTo>
                  <a:pt x="817" y="0"/>
                </a:lnTo>
                <a:lnTo>
                  <a:pt x="801" y="8"/>
                </a:lnTo>
                <a:lnTo>
                  <a:pt x="789" y="19"/>
                </a:lnTo>
                <a:lnTo>
                  <a:pt x="778" y="31"/>
                </a:lnTo>
                <a:lnTo>
                  <a:pt x="770" y="50"/>
                </a:lnTo>
                <a:lnTo>
                  <a:pt x="761" y="65"/>
                </a:lnTo>
                <a:lnTo>
                  <a:pt x="750" y="81"/>
                </a:lnTo>
                <a:lnTo>
                  <a:pt x="738" y="89"/>
                </a:lnTo>
                <a:lnTo>
                  <a:pt x="722" y="96"/>
                </a:lnTo>
                <a:lnTo>
                  <a:pt x="701" y="96"/>
                </a:lnTo>
                <a:lnTo>
                  <a:pt x="678" y="92"/>
                </a:lnTo>
                <a:lnTo>
                  <a:pt x="651" y="85"/>
                </a:lnTo>
                <a:lnTo>
                  <a:pt x="625" y="73"/>
                </a:lnTo>
                <a:lnTo>
                  <a:pt x="598" y="65"/>
                </a:lnTo>
                <a:lnTo>
                  <a:pt x="573" y="54"/>
                </a:lnTo>
                <a:lnTo>
                  <a:pt x="549" y="50"/>
                </a:lnTo>
                <a:lnTo>
                  <a:pt x="529" y="46"/>
                </a:lnTo>
                <a:lnTo>
                  <a:pt x="513" y="50"/>
                </a:lnTo>
                <a:lnTo>
                  <a:pt x="501" y="54"/>
                </a:lnTo>
                <a:lnTo>
                  <a:pt x="490" y="62"/>
                </a:lnTo>
                <a:lnTo>
                  <a:pt x="481" y="73"/>
                </a:lnTo>
                <a:lnTo>
                  <a:pt x="473" y="81"/>
                </a:lnTo>
                <a:lnTo>
                  <a:pt x="462" y="89"/>
                </a:lnTo>
                <a:lnTo>
                  <a:pt x="450" y="92"/>
                </a:lnTo>
                <a:lnTo>
                  <a:pt x="434" y="96"/>
                </a:lnTo>
                <a:lnTo>
                  <a:pt x="414" y="92"/>
                </a:lnTo>
                <a:lnTo>
                  <a:pt x="391" y="89"/>
                </a:lnTo>
                <a:lnTo>
                  <a:pt x="366" y="81"/>
                </a:lnTo>
                <a:lnTo>
                  <a:pt x="340" y="73"/>
                </a:lnTo>
                <a:lnTo>
                  <a:pt x="289" y="54"/>
                </a:lnTo>
                <a:lnTo>
                  <a:pt x="264" y="50"/>
                </a:lnTo>
                <a:lnTo>
                  <a:pt x="241" y="46"/>
                </a:lnTo>
                <a:lnTo>
                  <a:pt x="220" y="50"/>
                </a:lnTo>
                <a:lnTo>
                  <a:pt x="200" y="54"/>
                </a:lnTo>
                <a:lnTo>
                  <a:pt x="163" y="73"/>
                </a:lnTo>
                <a:lnTo>
                  <a:pt x="128" y="89"/>
                </a:lnTo>
                <a:lnTo>
                  <a:pt x="114" y="92"/>
                </a:lnTo>
                <a:lnTo>
                  <a:pt x="98" y="96"/>
                </a:lnTo>
                <a:lnTo>
                  <a:pt x="69" y="92"/>
                </a:lnTo>
                <a:lnTo>
                  <a:pt x="45" y="81"/>
                </a:lnTo>
                <a:lnTo>
                  <a:pt x="22" y="65"/>
                </a:lnTo>
                <a:lnTo>
                  <a:pt x="0" y="46"/>
                </a:lnTo>
              </a:path>
            </a:pathLst>
          </a:custGeom>
          <a:noFill/>
          <a:ln w="25400" cap="rnd">
            <a:solidFill>
              <a:schemeClr val="tx1"/>
            </a:solidFill>
            <a:round/>
            <a:headEnd type="none" w="sm" len="sm"/>
            <a:tailEnd type="none" w="sm" len="sm"/>
          </a:ln>
        </p:spPr>
        <p:txBody>
          <a:bodyPr/>
          <a:lstStyle/>
          <a:p>
            <a:endParaRPr lang="en-US" dirty="0"/>
          </a:p>
        </p:txBody>
      </p:sp>
      <p:pic>
        <p:nvPicPr>
          <p:cNvPr id="21" name="Picture 61" descr="j0194578"/>
          <p:cNvPicPr>
            <a:picLocks noChangeAspect="1" noChangeArrowheads="1"/>
          </p:cNvPicPr>
          <p:nvPr/>
        </p:nvPicPr>
        <p:blipFill>
          <a:blip r:embed="rId3"/>
          <a:srcRect/>
          <a:stretch>
            <a:fillRect/>
          </a:stretch>
        </p:blipFill>
        <p:spPr bwMode="auto">
          <a:xfrm>
            <a:off x="987425" y="1323181"/>
            <a:ext cx="2081213" cy="1981200"/>
          </a:xfrm>
          <a:prstGeom prst="rect">
            <a:avLst/>
          </a:prstGeom>
          <a:noFill/>
          <a:ln w="9525">
            <a:noFill/>
            <a:miter lim="800000"/>
            <a:headEnd/>
            <a:tailEnd/>
          </a:ln>
        </p:spPr>
      </p:pic>
      <p:sp>
        <p:nvSpPr>
          <p:cNvPr id="22" name="Freeform 62"/>
          <p:cNvSpPr>
            <a:spLocks/>
          </p:cNvSpPr>
          <p:nvPr/>
        </p:nvSpPr>
        <p:spPr bwMode="auto">
          <a:xfrm>
            <a:off x="2511424" y="3075782"/>
            <a:ext cx="1524000" cy="98425"/>
          </a:xfrm>
          <a:custGeom>
            <a:avLst/>
            <a:gdLst>
              <a:gd name="T0" fmla="*/ 981 w 981"/>
              <a:gd name="T1" fmla="*/ 23 h 47"/>
              <a:gd name="T2" fmla="*/ 924 w 981"/>
              <a:gd name="T3" fmla="*/ 26 h 47"/>
              <a:gd name="T4" fmla="*/ 861 w 981"/>
              <a:gd name="T5" fmla="*/ 14 h 47"/>
              <a:gd name="T6" fmla="*/ 807 w 981"/>
              <a:gd name="T7" fmla="*/ 17 h 47"/>
              <a:gd name="T8" fmla="*/ 685 w 981"/>
              <a:gd name="T9" fmla="*/ 47 h 47"/>
              <a:gd name="T10" fmla="*/ 593 w 981"/>
              <a:gd name="T11" fmla="*/ 26 h 47"/>
              <a:gd name="T12" fmla="*/ 543 w 981"/>
              <a:gd name="T13" fmla="*/ 8 h 47"/>
              <a:gd name="T14" fmla="*/ 502 w 981"/>
              <a:gd name="T15" fmla="*/ 0 h 47"/>
              <a:gd name="T16" fmla="*/ 475 w 981"/>
              <a:gd name="T17" fmla="*/ 8 h 47"/>
              <a:gd name="T18" fmla="*/ 427 w 981"/>
              <a:gd name="T19" fmla="*/ 43 h 47"/>
              <a:gd name="T20" fmla="*/ 393 w 981"/>
              <a:gd name="T21" fmla="*/ 43 h 47"/>
              <a:gd name="T22" fmla="*/ 322 w 981"/>
              <a:gd name="T23" fmla="*/ 26 h 47"/>
              <a:gd name="T24" fmla="*/ 274 w 981"/>
              <a:gd name="T25" fmla="*/ 8 h 47"/>
              <a:gd name="T26" fmla="*/ 250 w 981"/>
              <a:gd name="T27" fmla="*/ 4 h 47"/>
              <a:gd name="T28" fmla="*/ 229 w 981"/>
              <a:gd name="T29" fmla="*/ 0 h 47"/>
              <a:gd name="T30" fmla="*/ 190 w 981"/>
              <a:gd name="T31" fmla="*/ 8 h 47"/>
              <a:gd name="T32" fmla="*/ 155 w 981"/>
              <a:gd name="T33" fmla="*/ 26 h 47"/>
              <a:gd name="T34" fmla="*/ 108 w 981"/>
              <a:gd name="T35" fmla="*/ 43 h 47"/>
              <a:gd name="T36" fmla="*/ 93 w 981"/>
              <a:gd name="T37" fmla="*/ 47 h 47"/>
              <a:gd name="T38" fmla="*/ 43 w 981"/>
              <a:gd name="T39" fmla="*/ 33 h 47"/>
              <a:gd name="T40" fmla="*/ 0 w 981"/>
              <a:gd name="T41" fmla="*/ 0 h 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81"/>
              <a:gd name="T64" fmla="*/ 0 h 47"/>
              <a:gd name="T65" fmla="*/ 981 w 981"/>
              <a:gd name="T66" fmla="*/ 47 h 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81" h="47">
                <a:moveTo>
                  <a:pt x="981" y="23"/>
                </a:moveTo>
                <a:lnTo>
                  <a:pt x="924" y="26"/>
                </a:lnTo>
                <a:lnTo>
                  <a:pt x="861" y="14"/>
                </a:lnTo>
                <a:lnTo>
                  <a:pt x="807" y="17"/>
                </a:lnTo>
                <a:lnTo>
                  <a:pt x="685" y="47"/>
                </a:lnTo>
                <a:lnTo>
                  <a:pt x="593" y="26"/>
                </a:lnTo>
                <a:lnTo>
                  <a:pt x="543" y="8"/>
                </a:lnTo>
                <a:lnTo>
                  <a:pt x="502" y="0"/>
                </a:lnTo>
                <a:lnTo>
                  <a:pt x="475" y="8"/>
                </a:lnTo>
                <a:lnTo>
                  <a:pt x="427" y="43"/>
                </a:lnTo>
                <a:lnTo>
                  <a:pt x="393" y="43"/>
                </a:lnTo>
                <a:lnTo>
                  <a:pt x="322" y="26"/>
                </a:lnTo>
                <a:lnTo>
                  <a:pt x="274" y="8"/>
                </a:lnTo>
                <a:lnTo>
                  <a:pt x="250" y="4"/>
                </a:lnTo>
                <a:lnTo>
                  <a:pt x="229" y="0"/>
                </a:lnTo>
                <a:lnTo>
                  <a:pt x="190" y="8"/>
                </a:lnTo>
                <a:lnTo>
                  <a:pt x="155" y="26"/>
                </a:lnTo>
                <a:lnTo>
                  <a:pt x="108" y="43"/>
                </a:lnTo>
                <a:lnTo>
                  <a:pt x="93" y="47"/>
                </a:lnTo>
                <a:lnTo>
                  <a:pt x="43" y="33"/>
                </a:lnTo>
                <a:lnTo>
                  <a:pt x="0" y="0"/>
                </a:lnTo>
              </a:path>
            </a:pathLst>
          </a:custGeom>
          <a:noFill/>
          <a:ln w="25400" cap="rnd">
            <a:solidFill>
              <a:schemeClr val="tx1"/>
            </a:solidFill>
            <a:round/>
            <a:headEnd type="none" w="sm" len="sm"/>
            <a:tailEnd type="none" w="sm" len="sm"/>
          </a:ln>
        </p:spPr>
        <p:txBody>
          <a:bodyPr/>
          <a:lstStyle/>
          <a:p>
            <a:endParaRPr lang="en-US" dirty="0"/>
          </a:p>
        </p:txBody>
      </p:sp>
      <p:sp>
        <p:nvSpPr>
          <p:cNvPr id="4" name="Freeform 44"/>
          <p:cNvSpPr>
            <a:spLocks/>
          </p:cNvSpPr>
          <p:nvPr/>
        </p:nvSpPr>
        <p:spPr bwMode="auto">
          <a:xfrm>
            <a:off x="109537" y="3782219"/>
            <a:ext cx="709612" cy="1168400"/>
          </a:xfrm>
          <a:custGeom>
            <a:avLst/>
            <a:gdLst>
              <a:gd name="T0" fmla="*/ 193 w 468"/>
              <a:gd name="T1" fmla="*/ 26 h 793"/>
              <a:gd name="T2" fmla="*/ 139 w 468"/>
              <a:gd name="T3" fmla="*/ 68 h 793"/>
              <a:gd name="T4" fmla="*/ 108 w 468"/>
              <a:gd name="T5" fmla="*/ 94 h 793"/>
              <a:gd name="T6" fmla="*/ 101 w 468"/>
              <a:gd name="T7" fmla="*/ 109 h 793"/>
              <a:gd name="T8" fmla="*/ 97 w 468"/>
              <a:gd name="T9" fmla="*/ 125 h 793"/>
              <a:gd name="T10" fmla="*/ 93 w 468"/>
              <a:gd name="T11" fmla="*/ 140 h 793"/>
              <a:gd name="T12" fmla="*/ 87 w 468"/>
              <a:gd name="T13" fmla="*/ 151 h 793"/>
              <a:gd name="T14" fmla="*/ 76 w 468"/>
              <a:gd name="T15" fmla="*/ 162 h 793"/>
              <a:gd name="T16" fmla="*/ 58 w 468"/>
              <a:gd name="T17" fmla="*/ 166 h 793"/>
              <a:gd name="T18" fmla="*/ 48 w 468"/>
              <a:gd name="T19" fmla="*/ 208 h 793"/>
              <a:gd name="T20" fmla="*/ 44 w 468"/>
              <a:gd name="T21" fmla="*/ 224 h 793"/>
              <a:gd name="T22" fmla="*/ 37 w 468"/>
              <a:gd name="T23" fmla="*/ 260 h 793"/>
              <a:gd name="T24" fmla="*/ 36 w 468"/>
              <a:gd name="T25" fmla="*/ 322 h 793"/>
              <a:gd name="T26" fmla="*/ 40 w 468"/>
              <a:gd name="T27" fmla="*/ 401 h 793"/>
              <a:gd name="T28" fmla="*/ 45 w 468"/>
              <a:gd name="T29" fmla="*/ 474 h 793"/>
              <a:gd name="T30" fmla="*/ 47 w 468"/>
              <a:gd name="T31" fmla="*/ 495 h 793"/>
              <a:gd name="T32" fmla="*/ 40 w 468"/>
              <a:gd name="T33" fmla="*/ 515 h 793"/>
              <a:gd name="T34" fmla="*/ 31 w 468"/>
              <a:gd name="T35" fmla="*/ 526 h 793"/>
              <a:gd name="T36" fmla="*/ 19 w 468"/>
              <a:gd name="T37" fmla="*/ 537 h 793"/>
              <a:gd name="T38" fmla="*/ 8 w 468"/>
              <a:gd name="T39" fmla="*/ 578 h 793"/>
              <a:gd name="T40" fmla="*/ 1 w 468"/>
              <a:gd name="T41" fmla="*/ 625 h 793"/>
              <a:gd name="T42" fmla="*/ 1 w 468"/>
              <a:gd name="T43" fmla="*/ 667 h 793"/>
              <a:gd name="T44" fmla="*/ 10 w 468"/>
              <a:gd name="T45" fmla="*/ 714 h 793"/>
              <a:gd name="T46" fmla="*/ 13 w 468"/>
              <a:gd name="T47" fmla="*/ 719 h 793"/>
              <a:gd name="T48" fmla="*/ 27 w 468"/>
              <a:gd name="T49" fmla="*/ 724 h 793"/>
              <a:gd name="T50" fmla="*/ 45 w 468"/>
              <a:gd name="T51" fmla="*/ 739 h 793"/>
              <a:gd name="T52" fmla="*/ 61 w 468"/>
              <a:gd name="T53" fmla="*/ 761 h 793"/>
              <a:gd name="T54" fmla="*/ 76 w 468"/>
              <a:gd name="T55" fmla="*/ 765 h 793"/>
              <a:gd name="T56" fmla="*/ 87 w 468"/>
              <a:gd name="T57" fmla="*/ 765 h 793"/>
              <a:gd name="T58" fmla="*/ 104 w 468"/>
              <a:gd name="T59" fmla="*/ 761 h 793"/>
              <a:gd name="T60" fmla="*/ 124 w 468"/>
              <a:gd name="T61" fmla="*/ 761 h 793"/>
              <a:gd name="T62" fmla="*/ 144 w 468"/>
              <a:gd name="T63" fmla="*/ 761 h 793"/>
              <a:gd name="T64" fmla="*/ 167 w 468"/>
              <a:gd name="T65" fmla="*/ 761 h 793"/>
              <a:gd name="T66" fmla="*/ 195 w 468"/>
              <a:gd name="T67" fmla="*/ 761 h 793"/>
              <a:gd name="T68" fmla="*/ 229 w 468"/>
              <a:gd name="T69" fmla="*/ 765 h 793"/>
              <a:gd name="T70" fmla="*/ 264 w 468"/>
              <a:gd name="T71" fmla="*/ 771 h 793"/>
              <a:gd name="T72" fmla="*/ 292 w 468"/>
              <a:gd name="T73" fmla="*/ 787 h 793"/>
              <a:gd name="T74" fmla="*/ 339 w 468"/>
              <a:gd name="T75" fmla="*/ 792 h 793"/>
              <a:gd name="T76" fmla="*/ 381 w 468"/>
              <a:gd name="T77" fmla="*/ 781 h 793"/>
              <a:gd name="T78" fmla="*/ 395 w 468"/>
              <a:gd name="T79" fmla="*/ 765 h 793"/>
              <a:gd name="T80" fmla="*/ 409 w 468"/>
              <a:gd name="T81" fmla="*/ 734 h 793"/>
              <a:gd name="T82" fmla="*/ 421 w 468"/>
              <a:gd name="T83" fmla="*/ 714 h 793"/>
              <a:gd name="T84" fmla="*/ 429 w 468"/>
              <a:gd name="T85" fmla="*/ 688 h 793"/>
              <a:gd name="T86" fmla="*/ 436 w 468"/>
              <a:gd name="T87" fmla="*/ 662 h 793"/>
              <a:gd name="T88" fmla="*/ 439 w 468"/>
              <a:gd name="T89" fmla="*/ 651 h 793"/>
              <a:gd name="T90" fmla="*/ 447 w 468"/>
              <a:gd name="T91" fmla="*/ 625 h 793"/>
              <a:gd name="T92" fmla="*/ 452 w 468"/>
              <a:gd name="T93" fmla="*/ 605 h 793"/>
              <a:gd name="T94" fmla="*/ 455 w 468"/>
              <a:gd name="T95" fmla="*/ 594 h 793"/>
              <a:gd name="T96" fmla="*/ 464 w 468"/>
              <a:gd name="T97" fmla="*/ 505 h 793"/>
              <a:gd name="T98" fmla="*/ 467 w 468"/>
              <a:gd name="T99" fmla="*/ 432 h 793"/>
              <a:gd name="T100" fmla="*/ 464 w 468"/>
              <a:gd name="T101" fmla="*/ 386 h 793"/>
              <a:gd name="T102" fmla="*/ 458 w 468"/>
              <a:gd name="T103" fmla="*/ 338 h 793"/>
              <a:gd name="T104" fmla="*/ 445 w 468"/>
              <a:gd name="T105" fmla="*/ 291 h 793"/>
              <a:gd name="T106" fmla="*/ 425 w 468"/>
              <a:gd name="T107" fmla="*/ 255 h 793"/>
              <a:gd name="T108" fmla="*/ 400 w 468"/>
              <a:gd name="T109" fmla="*/ 197 h 793"/>
              <a:gd name="T110" fmla="*/ 378 w 468"/>
              <a:gd name="T111" fmla="*/ 146 h 793"/>
              <a:gd name="T112" fmla="*/ 359 w 468"/>
              <a:gd name="T113" fmla="*/ 109 h 793"/>
              <a:gd name="T114" fmla="*/ 338 w 468"/>
              <a:gd name="T115" fmla="*/ 72 h 793"/>
              <a:gd name="T116" fmla="*/ 321 w 468"/>
              <a:gd name="T117" fmla="*/ 46 h 793"/>
              <a:gd name="T118" fmla="*/ 304 w 468"/>
              <a:gd name="T119" fmla="*/ 21 h 793"/>
              <a:gd name="T120" fmla="*/ 281 w 468"/>
              <a:gd name="T121" fmla="*/ 5 h 793"/>
              <a:gd name="T122" fmla="*/ 243 w 468"/>
              <a:gd name="T123" fmla="*/ 0 h 79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8"/>
              <a:gd name="T187" fmla="*/ 0 h 793"/>
              <a:gd name="T188" fmla="*/ 468 w 468"/>
              <a:gd name="T189" fmla="*/ 793 h 79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8" h="793">
                <a:moveTo>
                  <a:pt x="221" y="5"/>
                </a:moveTo>
                <a:lnTo>
                  <a:pt x="193" y="26"/>
                </a:lnTo>
                <a:lnTo>
                  <a:pt x="167" y="46"/>
                </a:lnTo>
                <a:lnTo>
                  <a:pt x="139" y="68"/>
                </a:lnTo>
                <a:lnTo>
                  <a:pt x="113" y="88"/>
                </a:lnTo>
                <a:lnTo>
                  <a:pt x="108" y="94"/>
                </a:lnTo>
                <a:lnTo>
                  <a:pt x="104" y="104"/>
                </a:lnTo>
                <a:lnTo>
                  <a:pt x="101" y="109"/>
                </a:lnTo>
                <a:lnTo>
                  <a:pt x="100" y="114"/>
                </a:lnTo>
                <a:lnTo>
                  <a:pt x="97" y="125"/>
                </a:lnTo>
                <a:lnTo>
                  <a:pt x="96" y="135"/>
                </a:lnTo>
                <a:lnTo>
                  <a:pt x="93" y="140"/>
                </a:lnTo>
                <a:lnTo>
                  <a:pt x="90" y="146"/>
                </a:lnTo>
                <a:lnTo>
                  <a:pt x="87" y="151"/>
                </a:lnTo>
                <a:lnTo>
                  <a:pt x="81" y="156"/>
                </a:lnTo>
                <a:lnTo>
                  <a:pt x="76" y="162"/>
                </a:lnTo>
                <a:lnTo>
                  <a:pt x="68" y="162"/>
                </a:lnTo>
                <a:lnTo>
                  <a:pt x="58" y="166"/>
                </a:lnTo>
                <a:lnTo>
                  <a:pt x="52" y="193"/>
                </a:lnTo>
                <a:lnTo>
                  <a:pt x="48" y="208"/>
                </a:lnTo>
                <a:lnTo>
                  <a:pt x="45" y="219"/>
                </a:lnTo>
                <a:lnTo>
                  <a:pt x="44" y="224"/>
                </a:lnTo>
                <a:lnTo>
                  <a:pt x="40" y="245"/>
                </a:lnTo>
                <a:lnTo>
                  <a:pt x="37" y="260"/>
                </a:lnTo>
                <a:lnTo>
                  <a:pt x="33" y="281"/>
                </a:lnTo>
                <a:lnTo>
                  <a:pt x="36" y="322"/>
                </a:lnTo>
                <a:lnTo>
                  <a:pt x="39" y="359"/>
                </a:lnTo>
                <a:lnTo>
                  <a:pt x="40" y="401"/>
                </a:lnTo>
                <a:lnTo>
                  <a:pt x="41" y="438"/>
                </a:lnTo>
                <a:lnTo>
                  <a:pt x="45" y="474"/>
                </a:lnTo>
                <a:lnTo>
                  <a:pt x="47" y="484"/>
                </a:lnTo>
                <a:lnTo>
                  <a:pt x="47" y="495"/>
                </a:lnTo>
                <a:lnTo>
                  <a:pt x="44" y="505"/>
                </a:lnTo>
                <a:lnTo>
                  <a:pt x="40" y="515"/>
                </a:lnTo>
                <a:lnTo>
                  <a:pt x="36" y="521"/>
                </a:lnTo>
                <a:lnTo>
                  <a:pt x="31" y="526"/>
                </a:lnTo>
                <a:lnTo>
                  <a:pt x="25" y="531"/>
                </a:lnTo>
                <a:lnTo>
                  <a:pt x="19" y="537"/>
                </a:lnTo>
                <a:lnTo>
                  <a:pt x="13" y="557"/>
                </a:lnTo>
                <a:lnTo>
                  <a:pt x="8" y="578"/>
                </a:lnTo>
                <a:lnTo>
                  <a:pt x="4" y="599"/>
                </a:lnTo>
                <a:lnTo>
                  <a:pt x="1" y="625"/>
                </a:lnTo>
                <a:lnTo>
                  <a:pt x="0" y="646"/>
                </a:lnTo>
                <a:lnTo>
                  <a:pt x="1" y="667"/>
                </a:lnTo>
                <a:lnTo>
                  <a:pt x="4" y="693"/>
                </a:lnTo>
                <a:lnTo>
                  <a:pt x="10" y="714"/>
                </a:lnTo>
                <a:lnTo>
                  <a:pt x="12" y="719"/>
                </a:lnTo>
                <a:lnTo>
                  <a:pt x="13" y="719"/>
                </a:lnTo>
                <a:lnTo>
                  <a:pt x="20" y="724"/>
                </a:lnTo>
                <a:lnTo>
                  <a:pt x="27" y="724"/>
                </a:lnTo>
                <a:lnTo>
                  <a:pt x="33" y="724"/>
                </a:lnTo>
                <a:lnTo>
                  <a:pt x="45" y="739"/>
                </a:lnTo>
                <a:lnTo>
                  <a:pt x="55" y="750"/>
                </a:lnTo>
                <a:lnTo>
                  <a:pt x="61" y="761"/>
                </a:lnTo>
                <a:lnTo>
                  <a:pt x="67" y="765"/>
                </a:lnTo>
                <a:lnTo>
                  <a:pt x="76" y="765"/>
                </a:lnTo>
                <a:lnTo>
                  <a:pt x="81" y="765"/>
                </a:lnTo>
                <a:lnTo>
                  <a:pt x="87" y="765"/>
                </a:lnTo>
                <a:lnTo>
                  <a:pt x="95" y="765"/>
                </a:lnTo>
                <a:lnTo>
                  <a:pt x="104" y="761"/>
                </a:lnTo>
                <a:lnTo>
                  <a:pt x="117" y="761"/>
                </a:lnTo>
                <a:lnTo>
                  <a:pt x="124" y="761"/>
                </a:lnTo>
                <a:lnTo>
                  <a:pt x="133" y="761"/>
                </a:lnTo>
                <a:lnTo>
                  <a:pt x="144" y="761"/>
                </a:lnTo>
                <a:lnTo>
                  <a:pt x="155" y="761"/>
                </a:lnTo>
                <a:lnTo>
                  <a:pt x="167" y="761"/>
                </a:lnTo>
                <a:lnTo>
                  <a:pt x="180" y="761"/>
                </a:lnTo>
                <a:lnTo>
                  <a:pt x="195" y="761"/>
                </a:lnTo>
                <a:lnTo>
                  <a:pt x="211" y="761"/>
                </a:lnTo>
                <a:lnTo>
                  <a:pt x="229" y="765"/>
                </a:lnTo>
                <a:lnTo>
                  <a:pt x="248" y="765"/>
                </a:lnTo>
                <a:lnTo>
                  <a:pt x="264" y="771"/>
                </a:lnTo>
                <a:lnTo>
                  <a:pt x="277" y="776"/>
                </a:lnTo>
                <a:lnTo>
                  <a:pt x="292" y="787"/>
                </a:lnTo>
                <a:lnTo>
                  <a:pt x="307" y="792"/>
                </a:lnTo>
                <a:lnTo>
                  <a:pt x="339" y="792"/>
                </a:lnTo>
                <a:lnTo>
                  <a:pt x="372" y="787"/>
                </a:lnTo>
                <a:lnTo>
                  <a:pt x="381" y="781"/>
                </a:lnTo>
                <a:lnTo>
                  <a:pt x="389" y="776"/>
                </a:lnTo>
                <a:lnTo>
                  <a:pt x="395" y="765"/>
                </a:lnTo>
                <a:lnTo>
                  <a:pt x="400" y="755"/>
                </a:lnTo>
                <a:lnTo>
                  <a:pt x="409" y="734"/>
                </a:lnTo>
                <a:lnTo>
                  <a:pt x="415" y="724"/>
                </a:lnTo>
                <a:lnTo>
                  <a:pt x="421" y="714"/>
                </a:lnTo>
                <a:lnTo>
                  <a:pt x="425" y="698"/>
                </a:lnTo>
                <a:lnTo>
                  <a:pt x="429" y="688"/>
                </a:lnTo>
                <a:lnTo>
                  <a:pt x="433" y="667"/>
                </a:lnTo>
                <a:lnTo>
                  <a:pt x="436" y="662"/>
                </a:lnTo>
                <a:lnTo>
                  <a:pt x="437" y="656"/>
                </a:lnTo>
                <a:lnTo>
                  <a:pt x="439" y="651"/>
                </a:lnTo>
                <a:lnTo>
                  <a:pt x="441" y="640"/>
                </a:lnTo>
                <a:lnTo>
                  <a:pt x="447" y="625"/>
                </a:lnTo>
                <a:lnTo>
                  <a:pt x="449" y="614"/>
                </a:lnTo>
                <a:lnTo>
                  <a:pt x="452" y="605"/>
                </a:lnTo>
                <a:lnTo>
                  <a:pt x="453" y="599"/>
                </a:lnTo>
                <a:lnTo>
                  <a:pt x="455" y="594"/>
                </a:lnTo>
                <a:lnTo>
                  <a:pt x="459" y="552"/>
                </a:lnTo>
                <a:lnTo>
                  <a:pt x="464" y="505"/>
                </a:lnTo>
                <a:lnTo>
                  <a:pt x="467" y="458"/>
                </a:lnTo>
                <a:lnTo>
                  <a:pt x="467" y="432"/>
                </a:lnTo>
                <a:lnTo>
                  <a:pt x="467" y="406"/>
                </a:lnTo>
                <a:lnTo>
                  <a:pt x="464" y="386"/>
                </a:lnTo>
                <a:lnTo>
                  <a:pt x="461" y="359"/>
                </a:lnTo>
                <a:lnTo>
                  <a:pt x="458" y="338"/>
                </a:lnTo>
                <a:lnTo>
                  <a:pt x="452" y="313"/>
                </a:lnTo>
                <a:lnTo>
                  <a:pt x="445" y="291"/>
                </a:lnTo>
                <a:lnTo>
                  <a:pt x="436" y="276"/>
                </a:lnTo>
                <a:lnTo>
                  <a:pt x="425" y="255"/>
                </a:lnTo>
                <a:lnTo>
                  <a:pt x="412" y="239"/>
                </a:lnTo>
                <a:lnTo>
                  <a:pt x="400" y="197"/>
                </a:lnTo>
                <a:lnTo>
                  <a:pt x="387" y="162"/>
                </a:lnTo>
                <a:lnTo>
                  <a:pt x="378" y="146"/>
                </a:lnTo>
                <a:lnTo>
                  <a:pt x="369" y="125"/>
                </a:lnTo>
                <a:lnTo>
                  <a:pt x="359" y="109"/>
                </a:lnTo>
                <a:lnTo>
                  <a:pt x="347" y="88"/>
                </a:lnTo>
                <a:lnTo>
                  <a:pt x="338" y="72"/>
                </a:lnTo>
                <a:lnTo>
                  <a:pt x="330" y="63"/>
                </a:lnTo>
                <a:lnTo>
                  <a:pt x="321" y="46"/>
                </a:lnTo>
                <a:lnTo>
                  <a:pt x="313" y="31"/>
                </a:lnTo>
                <a:lnTo>
                  <a:pt x="304" y="21"/>
                </a:lnTo>
                <a:lnTo>
                  <a:pt x="293" y="10"/>
                </a:lnTo>
                <a:lnTo>
                  <a:pt x="281" y="5"/>
                </a:lnTo>
                <a:lnTo>
                  <a:pt x="264" y="0"/>
                </a:lnTo>
                <a:lnTo>
                  <a:pt x="243" y="0"/>
                </a:lnTo>
                <a:lnTo>
                  <a:pt x="221" y="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5" name="Freeform 45"/>
          <p:cNvSpPr>
            <a:spLocks/>
          </p:cNvSpPr>
          <p:nvPr/>
        </p:nvSpPr>
        <p:spPr bwMode="auto">
          <a:xfrm>
            <a:off x="2640012" y="3712369"/>
            <a:ext cx="1308100" cy="1293812"/>
          </a:xfrm>
          <a:custGeom>
            <a:avLst/>
            <a:gdLst>
              <a:gd name="T0" fmla="*/ 59 w 824"/>
              <a:gd name="T1" fmla="*/ 287 h 815"/>
              <a:gd name="T2" fmla="*/ 77 w 824"/>
              <a:gd name="T3" fmla="*/ 221 h 815"/>
              <a:gd name="T4" fmla="*/ 91 w 824"/>
              <a:gd name="T5" fmla="*/ 190 h 815"/>
              <a:gd name="T6" fmla="*/ 114 w 824"/>
              <a:gd name="T7" fmla="*/ 163 h 815"/>
              <a:gd name="T8" fmla="*/ 118 w 824"/>
              <a:gd name="T9" fmla="*/ 149 h 815"/>
              <a:gd name="T10" fmla="*/ 128 w 824"/>
              <a:gd name="T11" fmla="*/ 134 h 815"/>
              <a:gd name="T12" fmla="*/ 141 w 824"/>
              <a:gd name="T13" fmla="*/ 112 h 815"/>
              <a:gd name="T14" fmla="*/ 151 w 824"/>
              <a:gd name="T15" fmla="*/ 97 h 815"/>
              <a:gd name="T16" fmla="*/ 182 w 824"/>
              <a:gd name="T17" fmla="*/ 72 h 815"/>
              <a:gd name="T18" fmla="*/ 219 w 824"/>
              <a:gd name="T19" fmla="*/ 46 h 815"/>
              <a:gd name="T20" fmla="*/ 260 w 824"/>
              <a:gd name="T21" fmla="*/ 20 h 815"/>
              <a:gd name="T22" fmla="*/ 292 w 824"/>
              <a:gd name="T23" fmla="*/ 0 h 815"/>
              <a:gd name="T24" fmla="*/ 424 w 824"/>
              <a:gd name="T25" fmla="*/ 6 h 815"/>
              <a:gd name="T26" fmla="*/ 492 w 824"/>
              <a:gd name="T27" fmla="*/ 10 h 815"/>
              <a:gd name="T28" fmla="*/ 556 w 824"/>
              <a:gd name="T29" fmla="*/ 20 h 815"/>
              <a:gd name="T30" fmla="*/ 579 w 824"/>
              <a:gd name="T31" fmla="*/ 31 h 815"/>
              <a:gd name="T32" fmla="*/ 601 w 824"/>
              <a:gd name="T33" fmla="*/ 77 h 815"/>
              <a:gd name="T34" fmla="*/ 624 w 824"/>
              <a:gd name="T35" fmla="*/ 134 h 815"/>
              <a:gd name="T36" fmla="*/ 647 w 824"/>
              <a:gd name="T37" fmla="*/ 163 h 815"/>
              <a:gd name="T38" fmla="*/ 702 w 824"/>
              <a:gd name="T39" fmla="*/ 226 h 815"/>
              <a:gd name="T40" fmla="*/ 748 w 824"/>
              <a:gd name="T41" fmla="*/ 272 h 815"/>
              <a:gd name="T42" fmla="*/ 766 w 824"/>
              <a:gd name="T43" fmla="*/ 303 h 815"/>
              <a:gd name="T44" fmla="*/ 779 w 824"/>
              <a:gd name="T45" fmla="*/ 333 h 815"/>
              <a:gd name="T46" fmla="*/ 802 w 824"/>
              <a:gd name="T47" fmla="*/ 399 h 815"/>
              <a:gd name="T48" fmla="*/ 815 w 824"/>
              <a:gd name="T49" fmla="*/ 486 h 815"/>
              <a:gd name="T50" fmla="*/ 824 w 824"/>
              <a:gd name="T51" fmla="*/ 574 h 815"/>
              <a:gd name="T52" fmla="*/ 820 w 824"/>
              <a:gd name="T53" fmla="*/ 661 h 815"/>
              <a:gd name="T54" fmla="*/ 811 w 824"/>
              <a:gd name="T55" fmla="*/ 706 h 815"/>
              <a:gd name="T56" fmla="*/ 793 w 824"/>
              <a:gd name="T57" fmla="*/ 764 h 815"/>
              <a:gd name="T58" fmla="*/ 751 w 824"/>
              <a:gd name="T59" fmla="*/ 764 h 815"/>
              <a:gd name="T60" fmla="*/ 692 w 824"/>
              <a:gd name="T61" fmla="*/ 773 h 815"/>
              <a:gd name="T62" fmla="*/ 719 w 824"/>
              <a:gd name="T63" fmla="*/ 773 h 815"/>
              <a:gd name="T64" fmla="*/ 725 w 824"/>
              <a:gd name="T65" fmla="*/ 773 h 815"/>
              <a:gd name="T66" fmla="*/ 725 w 824"/>
              <a:gd name="T67" fmla="*/ 769 h 815"/>
              <a:gd name="T68" fmla="*/ 697 w 824"/>
              <a:gd name="T69" fmla="*/ 773 h 815"/>
              <a:gd name="T70" fmla="*/ 638 w 824"/>
              <a:gd name="T71" fmla="*/ 779 h 815"/>
              <a:gd name="T72" fmla="*/ 587 w 824"/>
              <a:gd name="T73" fmla="*/ 784 h 815"/>
              <a:gd name="T74" fmla="*/ 561 w 824"/>
              <a:gd name="T75" fmla="*/ 794 h 815"/>
              <a:gd name="T76" fmla="*/ 538 w 824"/>
              <a:gd name="T77" fmla="*/ 799 h 815"/>
              <a:gd name="T78" fmla="*/ 506 w 824"/>
              <a:gd name="T79" fmla="*/ 810 h 815"/>
              <a:gd name="T80" fmla="*/ 475 w 824"/>
              <a:gd name="T81" fmla="*/ 815 h 815"/>
              <a:gd name="T82" fmla="*/ 442 w 824"/>
              <a:gd name="T83" fmla="*/ 815 h 815"/>
              <a:gd name="T84" fmla="*/ 401 w 824"/>
              <a:gd name="T85" fmla="*/ 810 h 815"/>
              <a:gd name="T86" fmla="*/ 378 w 824"/>
              <a:gd name="T87" fmla="*/ 810 h 815"/>
              <a:gd name="T88" fmla="*/ 347 w 824"/>
              <a:gd name="T89" fmla="*/ 805 h 815"/>
              <a:gd name="T90" fmla="*/ 310 w 824"/>
              <a:gd name="T91" fmla="*/ 799 h 815"/>
              <a:gd name="T92" fmla="*/ 264 w 824"/>
              <a:gd name="T93" fmla="*/ 794 h 815"/>
              <a:gd name="T94" fmla="*/ 209 w 824"/>
              <a:gd name="T95" fmla="*/ 790 h 815"/>
              <a:gd name="T96" fmla="*/ 145 w 824"/>
              <a:gd name="T97" fmla="*/ 779 h 815"/>
              <a:gd name="T98" fmla="*/ 114 w 824"/>
              <a:gd name="T99" fmla="*/ 738 h 815"/>
              <a:gd name="T100" fmla="*/ 87 w 824"/>
              <a:gd name="T101" fmla="*/ 728 h 815"/>
              <a:gd name="T102" fmla="*/ 36 w 824"/>
              <a:gd name="T103" fmla="*/ 712 h 815"/>
              <a:gd name="T104" fmla="*/ 19 w 824"/>
              <a:gd name="T105" fmla="*/ 681 h 815"/>
              <a:gd name="T106" fmla="*/ 10 w 824"/>
              <a:gd name="T107" fmla="*/ 651 h 815"/>
              <a:gd name="T108" fmla="*/ 5 w 824"/>
              <a:gd name="T109" fmla="*/ 615 h 815"/>
              <a:gd name="T110" fmla="*/ 0 w 824"/>
              <a:gd name="T111" fmla="*/ 574 h 815"/>
              <a:gd name="T112" fmla="*/ 5 w 824"/>
              <a:gd name="T113" fmla="*/ 518 h 815"/>
              <a:gd name="T114" fmla="*/ 10 w 824"/>
              <a:gd name="T115" fmla="*/ 456 h 815"/>
              <a:gd name="T116" fmla="*/ 19 w 824"/>
              <a:gd name="T117" fmla="*/ 421 h 815"/>
              <a:gd name="T118" fmla="*/ 32 w 824"/>
              <a:gd name="T119" fmla="*/ 374 h 815"/>
              <a:gd name="T120" fmla="*/ 46 w 824"/>
              <a:gd name="T121" fmla="*/ 333 h 815"/>
              <a:gd name="T122" fmla="*/ 55 w 824"/>
              <a:gd name="T123" fmla="*/ 287 h 81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24"/>
              <a:gd name="T187" fmla="*/ 0 h 815"/>
              <a:gd name="T188" fmla="*/ 824 w 824"/>
              <a:gd name="T189" fmla="*/ 815 h 81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24" h="815">
                <a:moveTo>
                  <a:pt x="59" y="287"/>
                </a:moveTo>
                <a:lnTo>
                  <a:pt x="77" y="221"/>
                </a:lnTo>
                <a:lnTo>
                  <a:pt x="91" y="190"/>
                </a:lnTo>
                <a:lnTo>
                  <a:pt x="114" y="163"/>
                </a:lnTo>
                <a:lnTo>
                  <a:pt x="118" y="149"/>
                </a:lnTo>
                <a:lnTo>
                  <a:pt x="128" y="134"/>
                </a:lnTo>
                <a:lnTo>
                  <a:pt x="141" y="112"/>
                </a:lnTo>
                <a:lnTo>
                  <a:pt x="151" y="97"/>
                </a:lnTo>
                <a:lnTo>
                  <a:pt x="182" y="72"/>
                </a:lnTo>
                <a:lnTo>
                  <a:pt x="219" y="46"/>
                </a:lnTo>
                <a:lnTo>
                  <a:pt x="260" y="20"/>
                </a:lnTo>
                <a:lnTo>
                  <a:pt x="292" y="0"/>
                </a:lnTo>
                <a:lnTo>
                  <a:pt x="424" y="6"/>
                </a:lnTo>
                <a:lnTo>
                  <a:pt x="492" y="10"/>
                </a:lnTo>
                <a:lnTo>
                  <a:pt x="556" y="20"/>
                </a:lnTo>
                <a:lnTo>
                  <a:pt x="579" y="31"/>
                </a:lnTo>
                <a:lnTo>
                  <a:pt x="601" y="77"/>
                </a:lnTo>
                <a:lnTo>
                  <a:pt x="624" y="134"/>
                </a:lnTo>
                <a:lnTo>
                  <a:pt x="647" y="163"/>
                </a:lnTo>
                <a:lnTo>
                  <a:pt x="702" y="226"/>
                </a:lnTo>
                <a:lnTo>
                  <a:pt x="748" y="272"/>
                </a:lnTo>
                <a:lnTo>
                  <a:pt x="766" y="303"/>
                </a:lnTo>
                <a:lnTo>
                  <a:pt x="779" y="333"/>
                </a:lnTo>
                <a:lnTo>
                  <a:pt x="802" y="399"/>
                </a:lnTo>
                <a:lnTo>
                  <a:pt x="815" y="486"/>
                </a:lnTo>
                <a:lnTo>
                  <a:pt x="824" y="574"/>
                </a:lnTo>
                <a:lnTo>
                  <a:pt x="820" y="661"/>
                </a:lnTo>
                <a:lnTo>
                  <a:pt x="811" y="706"/>
                </a:lnTo>
                <a:lnTo>
                  <a:pt x="793" y="764"/>
                </a:lnTo>
                <a:lnTo>
                  <a:pt x="751" y="764"/>
                </a:lnTo>
                <a:lnTo>
                  <a:pt x="692" y="773"/>
                </a:lnTo>
                <a:lnTo>
                  <a:pt x="719" y="773"/>
                </a:lnTo>
                <a:lnTo>
                  <a:pt x="725" y="773"/>
                </a:lnTo>
                <a:lnTo>
                  <a:pt x="725" y="769"/>
                </a:lnTo>
                <a:lnTo>
                  <a:pt x="697" y="773"/>
                </a:lnTo>
                <a:lnTo>
                  <a:pt x="638" y="779"/>
                </a:lnTo>
                <a:lnTo>
                  <a:pt x="587" y="784"/>
                </a:lnTo>
                <a:lnTo>
                  <a:pt x="561" y="794"/>
                </a:lnTo>
                <a:lnTo>
                  <a:pt x="538" y="799"/>
                </a:lnTo>
                <a:lnTo>
                  <a:pt x="506" y="810"/>
                </a:lnTo>
                <a:lnTo>
                  <a:pt x="475" y="815"/>
                </a:lnTo>
                <a:lnTo>
                  <a:pt x="442" y="815"/>
                </a:lnTo>
                <a:lnTo>
                  <a:pt x="401" y="810"/>
                </a:lnTo>
                <a:lnTo>
                  <a:pt x="378" y="810"/>
                </a:lnTo>
                <a:lnTo>
                  <a:pt x="347" y="805"/>
                </a:lnTo>
                <a:lnTo>
                  <a:pt x="310" y="799"/>
                </a:lnTo>
                <a:lnTo>
                  <a:pt x="264" y="794"/>
                </a:lnTo>
                <a:lnTo>
                  <a:pt x="209" y="790"/>
                </a:lnTo>
                <a:lnTo>
                  <a:pt x="145" y="779"/>
                </a:lnTo>
                <a:lnTo>
                  <a:pt x="114" y="738"/>
                </a:lnTo>
                <a:lnTo>
                  <a:pt x="87" y="728"/>
                </a:lnTo>
                <a:lnTo>
                  <a:pt x="36" y="712"/>
                </a:lnTo>
                <a:lnTo>
                  <a:pt x="19" y="681"/>
                </a:lnTo>
                <a:lnTo>
                  <a:pt x="10" y="651"/>
                </a:lnTo>
                <a:lnTo>
                  <a:pt x="5" y="615"/>
                </a:lnTo>
                <a:lnTo>
                  <a:pt x="0" y="574"/>
                </a:lnTo>
                <a:lnTo>
                  <a:pt x="5" y="518"/>
                </a:lnTo>
                <a:lnTo>
                  <a:pt x="10" y="456"/>
                </a:lnTo>
                <a:lnTo>
                  <a:pt x="19" y="421"/>
                </a:lnTo>
                <a:lnTo>
                  <a:pt x="32" y="374"/>
                </a:lnTo>
                <a:lnTo>
                  <a:pt x="46" y="333"/>
                </a:lnTo>
                <a:lnTo>
                  <a:pt x="55" y="287"/>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6" name="Freeform 46"/>
          <p:cNvSpPr>
            <a:spLocks/>
          </p:cNvSpPr>
          <p:nvPr/>
        </p:nvSpPr>
        <p:spPr bwMode="auto">
          <a:xfrm>
            <a:off x="1116013" y="3640931"/>
            <a:ext cx="649287" cy="1347788"/>
          </a:xfrm>
          <a:custGeom>
            <a:avLst/>
            <a:gdLst>
              <a:gd name="T0" fmla="*/ 22 w 428"/>
              <a:gd name="T1" fmla="*/ 729 h 914"/>
              <a:gd name="T2" fmla="*/ 18 w 428"/>
              <a:gd name="T3" fmla="*/ 699 h 914"/>
              <a:gd name="T4" fmla="*/ 6 w 428"/>
              <a:gd name="T5" fmla="*/ 643 h 914"/>
              <a:gd name="T6" fmla="*/ 0 w 428"/>
              <a:gd name="T7" fmla="*/ 613 h 914"/>
              <a:gd name="T8" fmla="*/ 6 w 428"/>
              <a:gd name="T9" fmla="*/ 515 h 914"/>
              <a:gd name="T10" fmla="*/ 25 w 428"/>
              <a:gd name="T11" fmla="*/ 464 h 914"/>
              <a:gd name="T12" fmla="*/ 35 w 428"/>
              <a:gd name="T13" fmla="*/ 418 h 914"/>
              <a:gd name="T14" fmla="*/ 40 w 428"/>
              <a:gd name="T15" fmla="*/ 398 h 914"/>
              <a:gd name="T16" fmla="*/ 57 w 428"/>
              <a:gd name="T17" fmla="*/ 291 h 914"/>
              <a:gd name="T18" fmla="*/ 72 w 428"/>
              <a:gd name="T19" fmla="*/ 184 h 914"/>
              <a:gd name="T20" fmla="*/ 82 w 428"/>
              <a:gd name="T21" fmla="*/ 122 h 914"/>
              <a:gd name="T22" fmla="*/ 101 w 428"/>
              <a:gd name="T23" fmla="*/ 61 h 914"/>
              <a:gd name="T24" fmla="*/ 119 w 428"/>
              <a:gd name="T25" fmla="*/ 20 h 914"/>
              <a:gd name="T26" fmla="*/ 156 w 428"/>
              <a:gd name="T27" fmla="*/ 5 h 914"/>
              <a:gd name="T28" fmla="*/ 188 w 428"/>
              <a:gd name="T29" fmla="*/ 10 h 914"/>
              <a:gd name="T30" fmla="*/ 192 w 428"/>
              <a:gd name="T31" fmla="*/ 10 h 914"/>
              <a:gd name="T32" fmla="*/ 187 w 428"/>
              <a:gd name="T33" fmla="*/ 15 h 914"/>
              <a:gd name="T34" fmla="*/ 198 w 428"/>
              <a:gd name="T35" fmla="*/ 25 h 914"/>
              <a:gd name="T36" fmla="*/ 230 w 428"/>
              <a:gd name="T37" fmla="*/ 45 h 914"/>
              <a:gd name="T38" fmla="*/ 243 w 428"/>
              <a:gd name="T39" fmla="*/ 51 h 914"/>
              <a:gd name="T40" fmla="*/ 257 w 428"/>
              <a:gd name="T41" fmla="*/ 112 h 914"/>
              <a:gd name="T42" fmla="*/ 277 w 428"/>
              <a:gd name="T43" fmla="*/ 158 h 914"/>
              <a:gd name="T44" fmla="*/ 282 w 428"/>
              <a:gd name="T45" fmla="*/ 184 h 914"/>
              <a:gd name="T46" fmla="*/ 294 w 428"/>
              <a:gd name="T47" fmla="*/ 214 h 914"/>
              <a:gd name="T48" fmla="*/ 319 w 428"/>
              <a:gd name="T49" fmla="*/ 362 h 914"/>
              <a:gd name="T50" fmla="*/ 346 w 428"/>
              <a:gd name="T51" fmla="*/ 475 h 914"/>
              <a:gd name="T52" fmla="*/ 356 w 428"/>
              <a:gd name="T53" fmla="*/ 515 h 914"/>
              <a:gd name="T54" fmla="*/ 368 w 428"/>
              <a:gd name="T55" fmla="*/ 541 h 914"/>
              <a:gd name="T56" fmla="*/ 390 w 428"/>
              <a:gd name="T57" fmla="*/ 592 h 914"/>
              <a:gd name="T58" fmla="*/ 401 w 428"/>
              <a:gd name="T59" fmla="*/ 618 h 914"/>
              <a:gd name="T60" fmla="*/ 415 w 428"/>
              <a:gd name="T61" fmla="*/ 668 h 914"/>
              <a:gd name="T62" fmla="*/ 427 w 428"/>
              <a:gd name="T63" fmla="*/ 714 h 914"/>
              <a:gd name="T64" fmla="*/ 422 w 428"/>
              <a:gd name="T65" fmla="*/ 786 h 914"/>
              <a:gd name="T66" fmla="*/ 412 w 428"/>
              <a:gd name="T67" fmla="*/ 863 h 914"/>
              <a:gd name="T68" fmla="*/ 393 w 428"/>
              <a:gd name="T69" fmla="*/ 888 h 914"/>
              <a:gd name="T70" fmla="*/ 346 w 428"/>
              <a:gd name="T71" fmla="*/ 908 h 914"/>
              <a:gd name="T72" fmla="*/ 303 w 428"/>
              <a:gd name="T73" fmla="*/ 913 h 914"/>
              <a:gd name="T74" fmla="*/ 200 w 428"/>
              <a:gd name="T75" fmla="*/ 913 h 914"/>
              <a:gd name="T76" fmla="*/ 62 w 428"/>
              <a:gd name="T77" fmla="*/ 898 h 914"/>
              <a:gd name="T78" fmla="*/ 15 w 428"/>
              <a:gd name="T79" fmla="*/ 863 h 914"/>
              <a:gd name="T80" fmla="*/ 12 w 428"/>
              <a:gd name="T81" fmla="*/ 836 h 914"/>
              <a:gd name="T82" fmla="*/ 21 w 428"/>
              <a:gd name="T83" fmla="*/ 791 h 914"/>
              <a:gd name="T84" fmla="*/ 26 w 428"/>
              <a:gd name="T85" fmla="*/ 775 h 9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914"/>
              <a:gd name="T131" fmla="*/ 428 w 428"/>
              <a:gd name="T132" fmla="*/ 914 h 9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914">
                <a:moveTo>
                  <a:pt x="31" y="775"/>
                </a:moveTo>
                <a:lnTo>
                  <a:pt x="26" y="745"/>
                </a:lnTo>
                <a:lnTo>
                  <a:pt x="22" y="729"/>
                </a:lnTo>
                <a:lnTo>
                  <a:pt x="21" y="714"/>
                </a:lnTo>
                <a:lnTo>
                  <a:pt x="19" y="704"/>
                </a:lnTo>
                <a:lnTo>
                  <a:pt x="18" y="699"/>
                </a:lnTo>
                <a:lnTo>
                  <a:pt x="15" y="684"/>
                </a:lnTo>
                <a:lnTo>
                  <a:pt x="11" y="668"/>
                </a:lnTo>
                <a:lnTo>
                  <a:pt x="6" y="643"/>
                </a:lnTo>
                <a:lnTo>
                  <a:pt x="1" y="622"/>
                </a:lnTo>
                <a:lnTo>
                  <a:pt x="0" y="618"/>
                </a:lnTo>
                <a:lnTo>
                  <a:pt x="0" y="613"/>
                </a:lnTo>
                <a:lnTo>
                  <a:pt x="1" y="566"/>
                </a:lnTo>
                <a:lnTo>
                  <a:pt x="3" y="531"/>
                </a:lnTo>
                <a:lnTo>
                  <a:pt x="6" y="515"/>
                </a:lnTo>
                <a:lnTo>
                  <a:pt x="10" y="500"/>
                </a:lnTo>
                <a:lnTo>
                  <a:pt x="16" y="479"/>
                </a:lnTo>
                <a:lnTo>
                  <a:pt x="25" y="464"/>
                </a:lnTo>
                <a:lnTo>
                  <a:pt x="29" y="443"/>
                </a:lnTo>
                <a:lnTo>
                  <a:pt x="33" y="429"/>
                </a:lnTo>
                <a:lnTo>
                  <a:pt x="35" y="418"/>
                </a:lnTo>
                <a:lnTo>
                  <a:pt x="36" y="413"/>
                </a:lnTo>
                <a:lnTo>
                  <a:pt x="37" y="408"/>
                </a:lnTo>
                <a:lnTo>
                  <a:pt x="40" y="398"/>
                </a:lnTo>
                <a:lnTo>
                  <a:pt x="44" y="388"/>
                </a:lnTo>
                <a:lnTo>
                  <a:pt x="50" y="368"/>
                </a:lnTo>
                <a:lnTo>
                  <a:pt x="57" y="291"/>
                </a:lnTo>
                <a:lnTo>
                  <a:pt x="62" y="255"/>
                </a:lnTo>
                <a:lnTo>
                  <a:pt x="69" y="214"/>
                </a:lnTo>
                <a:lnTo>
                  <a:pt x="72" y="184"/>
                </a:lnTo>
                <a:lnTo>
                  <a:pt x="75" y="153"/>
                </a:lnTo>
                <a:lnTo>
                  <a:pt x="78" y="138"/>
                </a:lnTo>
                <a:lnTo>
                  <a:pt x="82" y="122"/>
                </a:lnTo>
                <a:lnTo>
                  <a:pt x="87" y="112"/>
                </a:lnTo>
                <a:lnTo>
                  <a:pt x="94" y="97"/>
                </a:lnTo>
                <a:lnTo>
                  <a:pt x="101" y="61"/>
                </a:lnTo>
                <a:lnTo>
                  <a:pt x="108" y="41"/>
                </a:lnTo>
                <a:lnTo>
                  <a:pt x="112" y="30"/>
                </a:lnTo>
                <a:lnTo>
                  <a:pt x="119" y="20"/>
                </a:lnTo>
                <a:lnTo>
                  <a:pt x="126" y="10"/>
                </a:lnTo>
                <a:lnTo>
                  <a:pt x="137" y="0"/>
                </a:lnTo>
                <a:lnTo>
                  <a:pt x="156" y="5"/>
                </a:lnTo>
                <a:lnTo>
                  <a:pt x="170" y="5"/>
                </a:lnTo>
                <a:lnTo>
                  <a:pt x="181" y="10"/>
                </a:lnTo>
                <a:lnTo>
                  <a:pt x="188" y="10"/>
                </a:lnTo>
                <a:lnTo>
                  <a:pt x="192" y="10"/>
                </a:lnTo>
                <a:lnTo>
                  <a:pt x="194" y="10"/>
                </a:lnTo>
                <a:lnTo>
                  <a:pt x="192" y="10"/>
                </a:lnTo>
                <a:lnTo>
                  <a:pt x="190" y="10"/>
                </a:lnTo>
                <a:lnTo>
                  <a:pt x="188" y="15"/>
                </a:lnTo>
                <a:lnTo>
                  <a:pt x="187" y="15"/>
                </a:lnTo>
                <a:lnTo>
                  <a:pt x="188" y="15"/>
                </a:lnTo>
                <a:lnTo>
                  <a:pt x="191" y="20"/>
                </a:lnTo>
                <a:lnTo>
                  <a:pt x="198" y="25"/>
                </a:lnTo>
                <a:lnTo>
                  <a:pt x="206" y="30"/>
                </a:lnTo>
                <a:lnTo>
                  <a:pt x="217" y="41"/>
                </a:lnTo>
                <a:lnTo>
                  <a:pt x="230" y="45"/>
                </a:lnTo>
                <a:lnTo>
                  <a:pt x="237" y="45"/>
                </a:lnTo>
                <a:lnTo>
                  <a:pt x="241" y="51"/>
                </a:lnTo>
                <a:lnTo>
                  <a:pt x="243" y="51"/>
                </a:lnTo>
                <a:lnTo>
                  <a:pt x="245" y="51"/>
                </a:lnTo>
                <a:lnTo>
                  <a:pt x="250" y="81"/>
                </a:lnTo>
                <a:lnTo>
                  <a:pt x="257" y="112"/>
                </a:lnTo>
                <a:lnTo>
                  <a:pt x="264" y="132"/>
                </a:lnTo>
                <a:lnTo>
                  <a:pt x="269" y="148"/>
                </a:lnTo>
                <a:lnTo>
                  <a:pt x="277" y="158"/>
                </a:lnTo>
                <a:lnTo>
                  <a:pt x="281" y="179"/>
                </a:lnTo>
                <a:lnTo>
                  <a:pt x="282" y="189"/>
                </a:lnTo>
                <a:lnTo>
                  <a:pt x="282" y="184"/>
                </a:lnTo>
                <a:lnTo>
                  <a:pt x="284" y="184"/>
                </a:lnTo>
                <a:lnTo>
                  <a:pt x="288" y="193"/>
                </a:lnTo>
                <a:lnTo>
                  <a:pt x="294" y="214"/>
                </a:lnTo>
                <a:lnTo>
                  <a:pt x="303" y="250"/>
                </a:lnTo>
                <a:lnTo>
                  <a:pt x="310" y="286"/>
                </a:lnTo>
                <a:lnTo>
                  <a:pt x="319" y="362"/>
                </a:lnTo>
                <a:lnTo>
                  <a:pt x="325" y="388"/>
                </a:lnTo>
                <a:lnTo>
                  <a:pt x="332" y="418"/>
                </a:lnTo>
                <a:lnTo>
                  <a:pt x="346" y="475"/>
                </a:lnTo>
                <a:lnTo>
                  <a:pt x="349" y="490"/>
                </a:lnTo>
                <a:lnTo>
                  <a:pt x="352" y="500"/>
                </a:lnTo>
                <a:lnTo>
                  <a:pt x="356" y="515"/>
                </a:lnTo>
                <a:lnTo>
                  <a:pt x="358" y="520"/>
                </a:lnTo>
                <a:lnTo>
                  <a:pt x="362" y="531"/>
                </a:lnTo>
                <a:lnTo>
                  <a:pt x="368" y="541"/>
                </a:lnTo>
                <a:lnTo>
                  <a:pt x="376" y="561"/>
                </a:lnTo>
                <a:lnTo>
                  <a:pt x="383" y="577"/>
                </a:lnTo>
                <a:lnTo>
                  <a:pt x="390" y="592"/>
                </a:lnTo>
                <a:lnTo>
                  <a:pt x="393" y="602"/>
                </a:lnTo>
                <a:lnTo>
                  <a:pt x="397" y="613"/>
                </a:lnTo>
                <a:lnTo>
                  <a:pt x="401" y="618"/>
                </a:lnTo>
                <a:lnTo>
                  <a:pt x="403" y="622"/>
                </a:lnTo>
                <a:lnTo>
                  <a:pt x="408" y="643"/>
                </a:lnTo>
                <a:lnTo>
                  <a:pt x="415" y="668"/>
                </a:lnTo>
                <a:lnTo>
                  <a:pt x="422" y="689"/>
                </a:lnTo>
                <a:lnTo>
                  <a:pt x="427" y="709"/>
                </a:lnTo>
                <a:lnTo>
                  <a:pt x="427" y="714"/>
                </a:lnTo>
                <a:lnTo>
                  <a:pt x="426" y="729"/>
                </a:lnTo>
                <a:lnTo>
                  <a:pt x="425" y="755"/>
                </a:lnTo>
                <a:lnTo>
                  <a:pt x="422" y="786"/>
                </a:lnTo>
                <a:lnTo>
                  <a:pt x="419" y="811"/>
                </a:lnTo>
                <a:lnTo>
                  <a:pt x="416" y="836"/>
                </a:lnTo>
                <a:lnTo>
                  <a:pt x="412" y="863"/>
                </a:lnTo>
                <a:lnTo>
                  <a:pt x="408" y="872"/>
                </a:lnTo>
                <a:lnTo>
                  <a:pt x="403" y="877"/>
                </a:lnTo>
                <a:lnTo>
                  <a:pt x="393" y="888"/>
                </a:lnTo>
                <a:lnTo>
                  <a:pt x="382" y="893"/>
                </a:lnTo>
                <a:lnTo>
                  <a:pt x="371" y="898"/>
                </a:lnTo>
                <a:lnTo>
                  <a:pt x="346" y="908"/>
                </a:lnTo>
                <a:lnTo>
                  <a:pt x="336" y="908"/>
                </a:lnTo>
                <a:lnTo>
                  <a:pt x="327" y="913"/>
                </a:lnTo>
                <a:lnTo>
                  <a:pt x="303" y="913"/>
                </a:lnTo>
                <a:lnTo>
                  <a:pt x="280" y="913"/>
                </a:lnTo>
                <a:lnTo>
                  <a:pt x="238" y="913"/>
                </a:lnTo>
                <a:lnTo>
                  <a:pt x="200" y="913"/>
                </a:lnTo>
                <a:lnTo>
                  <a:pt x="166" y="913"/>
                </a:lnTo>
                <a:lnTo>
                  <a:pt x="97" y="904"/>
                </a:lnTo>
                <a:lnTo>
                  <a:pt x="62" y="898"/>
                </a:lnTo>
                <a:lnTo>
                  <a:pt x="25" y="883"/>
                </a:lnTo>
                <a:lnTo>
                  <a:pt x="19" y="872"/>
                </a:lnTo>
                <a:lnTo>
                  <a:pt x="15" y="863"/>
                </a:lnTo>
                <a:lnTo>
                  <a:pt x="12" y="857"/>
                </a:lnTo>
                <a:lnTo>
                  <a:pt x="11" y="852"/>
                </a:lnTo>
                <a:lnTo>
                  <a:pt x="12" y="836"/>
                </a:lnTo>
                <a:lnTo>
                  <a:pt x="15" y="827"/>
                </a:lnTo>
                <a:lnTo>
                  <a:pt x="18" y="806"/>
                </a:lnTo>
                <a:lnTo>
                  <a:pt x="21" y="791"/>
                </a:lnTo>
                <a:lnTo>
                  <a:pt x="22" y="781"/>
                </a:lnTo>
                <a:lnTo>
                  <a:pt x="24" y="775"/>
                </a:lnTo>
                <a:lnTo>
                  <a:pt x="26" y="775"/>
                </a:lnTo>
                <a:lnTo>
                  <a:pt x="31" y="77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7" name="Freeform 47"/>
          <p:cNvSpPr>
            <a:spLocks/>
          </p:cNvSpPr>
          <p:nvPr/>
        </p:nvSpPr>
        <p:spPr bwMode="auto">
          <a:xfrm>
            <a:off x="1838325" y="4066382"/>
            <a:ext cx="728663" cy="930275"/>
          </a:xfrm>
          <a:custGeom>
            <a:avLst/>
            <a:gdLst>
              <a:gd name="T0" fmla="*/ 7 w 480"/>
              <a:gd name="T1" fmla="*/ 569 h 632"/>
              <a:gd name="T2" fmla="*/ 3 w 480"/>
              <a:gd name="T3" fmla="*/ 492 h 632"/>
              <a:gd name="T4" fmla="*/ 12 w 480"/>
              <a:gd name="T5" fmla="*/ 379 h 632"/>
              <a:gd name="T6" fmla="*/ 19 w 480"/>
              <a:gd name="T7" fmla="*/ 251 h 632"/>
              <a:gd name="T8" fmla="*/ 12 w 480"/>
              <a:gd name="T9" fmla="*/ 174 h 632"/>
              <a:gd name="T10" fmla="*/ 3 w 480"/>
              <a:gd name="T11" fmla="*/ 148 h 632"/>
              <a:gd name="T12" fmla="*/ 0 w 480"/>
              <a:gd name="T13" fmla="*/ 113 h 632"/>
              <a:gd name="T14" fmla="*/ 7 w 480"/>
              <a:gd name="T15" fmla="*/ 92 h 632"/>
              <a:gd name="T16" fmla="*/ 21 w 480"/>
              <a:gd name="T17" fmla="*/ 82 h 632"/>
              <a:gd name="T18" fmla="*/ 57 w 480"/>
              <a:gd name="T19" fmla="*/ 62 h 632"/>
              <a:gd name="T20" fmla="*/ 73 w 480"/>
              <a:gd name="T21" fmla="*/ 56 h 632"/>
              <a:gd name="T22" fmla="*/ 90 w 480"/>
              <a:gd name="T23" fmla="*/ 51 h 632"/>
              <a:gd name="T24" fmla="*/ 132 w 480"/>
              <a:gd name="T25" fmla="*/ 36 h 632"/>
              <a:gd name="T26" fmla="*/ 156 w 480"/>
              <a:gd name="T27" fmla="*/ 30 h 632"/>
              <a:gd name="T28" fmla="*/ 165 w 480"/>
              <a:gd name="T29" fmla="*/ 25 h 632"/>
              <a:gd name="T30" fmla="*/ 203 w 480"/>
              <a:gd name="T31" fmla="*/ 0 h 632"/>
              <a:gd name="T32" fmla="*/ 245 w 480"/>
              <a:gd name="T33" fmla="*/ 0 h 632"/>
              <a:gd name="T34" fmla="*/ 335 w 480"/>
              <a:gd name="T35" fmla="*/ 25 h 632"/>
              <a:gd name="T36" fmla="*/ 352 w 480"/>
              <a:gd name="T37" fmla="*/ 46 h 632"/>
              <a:gd name="T38" fmla="*/ 375 w 480"/>
              <a:gd name="T39" fmla="*/ 71 h 632"/>
              <a:gd name="T40" fmla="*/ 395 w 480"/>
              <a:gd name="T41" fmla="*/ 82 h 632"/>
              <a:gd name="T42" fmla="*/ 406 w 480"/>
              <a:gd name="T43" fmla="*/ 148 h 632"/>
              <a:gd name="T44" fmla="*/ 420 w 480"/>
              <a:gd name="T45" fmla="*/ 189 h 632"/>
              <a:gd name="T46" fmla="*/ 427 w 480"/>
              <a:gd name="T47" fmla="*/ 221 h 632"/>
              <a:gd name="T48" fmla="*/ 418 w 480"/>
              <a:gd name="T49" fmla="*/ 256 h 632"/>
              <a:gd name="T50" fmla="*/ 411 w 480"/>
              <a:gd name="T51" fmla="*/ 293 h 632"/>
              <a:gd name="T52" fmla="*/ 413 w 480"/>
              <a:gd name="T53" fmla="*/ 333 h 632"/>
              <a:gd name="T54" fmla="*/ 423 w 480"/>
              <a:gd name="T55" fmla="*/ 364 h 632"/>
              <a:gd name="T56" fmla="*/ 440 w 480"/>
              <a:gd name="T57" fmla="*/ 379 h 632"/>
              <a:gd name="T58" fmla="*/ 458 w 480"/>
              <a:gd name="T59" fmla="*/ 395 h 632"/>
              <a:gd name="T60" fmla="*/ 475 w 480"/>
              <a:gd name="T61" fmla="*/ 436 h 632"/>
              <a:gd name="T62" fmla="*/ 477 w 480"/>
              <a:gd name="T63" fmla="*/ 472 h 632"/>
              <a:gd name="T64" fmla="*/ 465 w 480"/>
              <a:gd name="T65" fmla="*/ 513 h 632"/>
              <a:gd name="T66" fmla="*/ 434 w 480"/>
              <a:gd name="T67" fmla="*/ 559 h 632"/>
              <a:gd name="T68" fmla="*/ 364 w 480"/>
              <a:gd name="T69" fmla="*/ 605 h 632"/>
              <a:gd name="T70" fmla="*/ 267 w 480"/>
              <a:gd name="T71" fmla="*/ 631 h 632"/>
              <a:gd name="T72" fmla="*/ 111 w 480"/>
              <a:gd name="T73" fmla="*/ 616 h 632"/>
              <a:gd name="T74" fmla="*/ 14 w 480"/>
              <a:gd name="T75" fmla="*/ 605 h 6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0"/>
              <a:gd name="T115" fmla="*/ 0 h 632"/>
              <a:gd name="T116" fmla="*/ 480 w 480"/>
              <a:gd name="T117" fmla="*/ 632 h 6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0" h="632">
                <a:moveTo>
                  <a:pt x="14" y="605"/>
                </a:moveTo>
                <a:lnTo>
                  <a:pt x="7" y="569"/>
                </a:lnTo>
                <a:lnTo>
                  <a:pt x="5" y="533"/>
                </a:lnTo>
                <a:lnTo>
                  <a:pt x="3" y="492"/>
                </a:lnTo>
                <a:lnTo>
                  <a:pt x="5" y="457"/>
                </a:lnTo>
                <a:lnTo>
                  <a:pt x="12" y="379"/>
                </a:lnTo>
                <a:lnTo>
                  <a:pt x="21" y="307"/>
                </a:lnTo>
                <a:lnTo>
                  <a:pt x="19" y="251"/>
                </a:lnTo>
                <a:lnTo>
                  <a:pt x="14" y="189"/>
                </a:lnTo>
                <a:lnTo>
                  <a:pt x="12" y="174"/>
                </a:lnTo>
                <a:lnTo>
                  <a:pt x="7" y="164"/>
                </a:lnTo>
                <a:lnTo>
                  <a:pt x="3" y="148"/>
                </a:lnTo>
                <a:lnTo>
                  <a:pt x="0" y="133"/>
                </a:lnTo>
                <a:lnTo>
                  <a:pt x="0" y="113"/>
                </a:lnTo>
                <a:lnTo>
                  <a:pt x="3" y="102"/>
                </a:lnTo>
                <a:lnTo>
                  <a:pt x="7" y="92"/>
                </a:lnTo>
                <a:lnTo>
                  <a:pt x="12" y="87"/>
                </a:lnTo>
                <a:lnTo>
                  <a:pt x="21" y="82"/>
                </a:lnTo>
                <a:lnTo>
                  <a:pt x="45" y="66"/>
                </a:lnTo>
                <a:lnTo>
                  <a:pt x="57" y="62"/>
                </a:lnTo>
                <a:lnTo>
                  <a:pt x="66" y="62"/>
                </a:lnTo>
                <a:lnTo>
                  <a:pt x="73" y="56"/>
                </a:lnTo>
                <a:lnTo>
                  <a:pt x="78" y="56"/>
                </a:lnTo>
                <a:lnTo>
                  <a:pt x="90" y="51"/>
                </a:lnTo>
                <a:lnTo>
                  <a:pt x="104" y="46"/>
                </a:lnTo>
                <a:lnTo>
                  <a:pt x="132" y="36"/>
                </a:lnTo>
                <a:lnTo>
                  <a:pt x="144" y="30"/>
                </a:lnTo>
                <a:lnTo>
                  <a:pt x="156" y="30"/>
                </a:lnTo>
                <a:lnTo>
                  <a:pt x="163" y="25"/>
                </a:lnTo>
                <a:lnTo>
                  <a:pt x="165" y="25"/>
                </a:lnTo>
                <a:lnTo>
                  <a:pt x="182" y="10"/>
                </a:lnTo>
                <a:lnTo>
                  <a:pt x="203" y="0"/>
                </a:lnTo>
                <a:lnTo>
                  <a:pt x="224" y="0"/>
                </a:lnTo>
                <a:lnTo>
                  <a:pt x="245" y="0"/>
                </a:lnTo>
                <a:lnTo>
                  <a:pt x="293" y="15"/>
                </a:lnTo>
                <a:lnTo>
                  <a:pt x="335" y="25"/>
                </a:lnTo>
                <a:lnTo>
                  <a:pt x="345" y="36"/>
                </a:lnTo>
                <a:lnTo>
                  <a:pt x="352" y="46"/>
                </a:lnTo>
                <a:lnTo>
                  <a:pt x="364" y="62"/>
                </a:lnTo>
                <a:lnTo>
                  <a:pt x="375" y="71"/>
                </a:lnTo>
                <a:lnTo>
                  <a:pt x="385" y="76"/>
                </a:lnTo>
                <a:lnTo>
                  <a:pt x="395" y="82"/>
                </a:lnTo>
                <a:lnTo>
                  <a:pt x="402" y="118"/>
                </a:lnTo>
                <a:lnTo>
                  <a:pt x="406" y="148"/>
                </a:lnTo>
                <a:lnTo>
                  <a:pt x="416" y="174"/>
                </a:lnTo>
                <a:lnTo>
                  <a:pt x="420" y="189"/>
                </a:lnTo>
                <a:lnTo>
                  <a:pt x="430" y="200"/>
                </a:lnTo>
                <a:lnTo>
                  <a:pt x="427" y="221"/>
                </a:lnTo>
                <a:lnTo>
                  <a:pt x="423" y="236"/>
                </a:lnTo>
                <a:lnTo>
                  <a:pt x="418" y="256"/>
                </a:lnTo>
                <a:lnTo>
                  <a:pt x="413" y="277"/>
                </a:lnTo>
                <a:lnTo>
                  <a:pt x="411" y="293"/>
                </a:lnTo>
                <a:lnTo>
                  <a:pt x="409" y="298"/>
                </a:lnTo>
                <a:lnTo>
                  <a:pt x="413" y="333"/>
                </a:lnTo>
                <a:lnTo>
                  <a:pt x="418" y="354"/>
                </a:lnTo>
                <a:lnTo>
                  <a:pt x="423" y="364"/>
                </a:lnTo>
                <a:lnTo>
                  <a:pt x="427" y="369"/>
                </a:lnTo>
                <a:lnTo>
                  <a:pt x="440" y="379"/>
                </a:lnTo>
                <a:lnTo>
                  <a:pt x="451" y="385"/>
                </a:lnTo>
                <a:lnTo>
                  <a:pt x="458" y="395"/>
                </a:lnTo>
                <a:lnTo>
                  <a:pt x="468" y="415"/>
                </a:lnTo>
                <a:lnTo>
                  <a:pt x="475" y="436"/>
                </a:lnTo>
                <a:lnTo>
                  <a:pt x="479" y="451"/>
                </a:lnTo>
                <a:lnTo>
                  <a:pt x="477" y="472"/>
                </a:lnTo>
                <a:lnTo>
                  <a:pt x="472" y="492"/>
                </a:lnTo>
                <a:lnTo>
                  <a:pt x="465" y="513"/>
                </a:lnTo>
                <a:lnTo>
                  <a:pt x="456" y="529"/>
                </a:lnTo>
                <a:lnTo>
                  <a:pt x="434" y="559"/>
                </a:lnTo>
                <a:lnTo>
                  <a:pt x="409" y="575"/>
                </a:lnTo>
                <a:lnTo>
                  <a:pt x="364" y="605"/>
                </a:lnTo>
                <a:lnTo>
                  <a:pt x="317" y="621"/>
                </a:lnTo>
                <a:lnTo>
                  <a:pt x="267" y="631"/>
                </a:lnTo>
                <a:lnTo>
                  <a:pt x="215" y="631"/>
                </a:lnTo>
                <a:lnTo>
                  <a:pt x="111" y="616"/>
                </a:lnTo>
                <a:lnTo>
                  <a:pt x="62" y="610"/>
                </a:lnTo>
                <a:lnTo>
                  <a:pt x="14" y="60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8" name="Rectangle 48"/>
          <p:cNvSpPr>
            <a:spLocks noChangeArrowheads="1"/>
          </p:cNvSpPr>
          <p:nvPr/>
        </p:nvSpPr>
        <p:spPr bwMode="auto">
          <a:xfrm>
            <a:off x="2784474" y="5040247"/>
            <a:ext cx="1403350"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Unreliable Suppliers</a:t>
            </a:r>
          </a:p>
        </p:txBody>
      </p:sp>
      <p:sp>
        <p:nvSpPr>
          <p:cNvPr id="9" name="Rectangle 49"/>
          <p:cNvSpPr>
            <a:spLocks noChangeArrowheads="1"/>
          </p:cNvSpPr>
          <p:nvPr/>
        </p:nvSpPr>
        <p:spPr bwMode="auto">
          <a:xfrm>
            <a:off x="673100" y="5040247"/>
            <a:ext cx="1685925"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Large Setup Times</a:t>
            </a:r>
          </a:p>
        </p:txBody>
      </p:sp>
      <p:sp>
        <p:nvSpPr>
          <p:cNvPr id="10" name="Rectangle 50"/>
          <p:cNvSpPr>
            <a:spLocks noChangeArrowheads="1"/>
          </p:cNvSpPr>
          <p:nvPr/>
        </p:nvSpPr>
        <p:spPr bwMode="auto">
          <a:xfrm>
            <a:off x="1520824" y="3325019"/>
            <a:ext cx="1981200" cy="641350"/>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Capacity Imbalances</a:t>
            </a:r>
          </a:p>
        </p:txBody>
      </p:sp>
      <p:sp>
        <p:nvSpPr>
          <p:cNvPr id="11" name="Rectangle 51"/>
          <p:cNvSpPr>
            <a:spLocks noChangeArrowheads="1"/>
          </p:cNvSpPr>
          <p:nvPr/>
        </p:nvSpPr>
        <p:spPr bwMode="auto">
          <a:xfrm>
            <a:off x="163512" y="3429794"/>
            <a:ext cx="976312" cy="369974"/>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Scrap</a:t>
            </a:r>
          </a:p>
        </p:txBody>
      </p:sp>
      <p:sp>
        <p:nvSpPr>
          <p:cNvPr id="23" name="Content Placeholder 1"/>
          <p:cNvSpPr>
            <a:spLocks noGrp="1"/>
          </p:cNvSpPr>
          <p:nvPr>
            <p:ph idx="1"/>
          </p:nvPr>
        </p:nvSpPr>
        <p:spPr>
          <a:xfrm>
            <a:off x="4299994" y="1118530"/>
            <a:ext cx="7728493" cy="4683125"/>
          </a:xfrm>
        </p:spPr>
        <p:txBody>
          <a:bodyPr/>
          <a:lstStyle/>
          <a:p>
            <a:pPr marL="0" indent="0">
              <a:buNone/>
            </a:pPr>
            <a:r>
              <a:rPr lang="en-US" sz="2400" dirty="0">
                <a:latin typeface="Book Antiqua" panose="02040602050305030304" pitchFamily="18" charset="0"/>
              </a:rPr>
              <a:t>A River and Rocks analogy likens the water level to the inventory level in a facility. A higher water level hides potential blemishes in the process. As the water level is lowered, these problems surface, forcing management to correct. The key is to resist to reduce the inventory level too quickly. Lower the water level a little, break apart the exposed rocks (obstacles), and then lower the water level once again.</a:t>
            </a:r>
            <a:br>
              <a:rPr lang="en-US" sz="2400" dirty="0">
                <a:latin typeface="Book Antiqua" panose="02040602050305030304" pitchFamily="18" charset="0"/>
              </a:rPr>
            </a:br>
            <a:endParaRPr lang="en-US" sz="2400" dirty="0">
              <a:latin typeface="Book Antiqua" panose="0204060205030503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8531"/>
            <a:ext cx="12191999" cy="5410200"/>
          </a:xfrm>
        </p:spPr>
        <p:txBody>
          <a:bodyPr/>
          <a:lstStyle/>
          <a:p>
            <a:r>
              <a:rPr lang="en-US" sz="2400" dirty="0">
                <a:latin typeface="Book Antiqua" panose="02040602050305030304" pitchFamily="18" charset="0"/>
              </a:rPr>
              <a:t>As attempts are made to reduce inventory levels, other major elements that should be in place are: Setup Time Reduction, Cross-Trained Workers</a:t>
            </a:r>
          </a:p>
          <a:p>
            <a:r>
              <a:rPr lang="en-US" sz="2400" dirty="0">
                <a:latin typeface="Book Antiqua" panose="02040602050305030304" pitchFamily="18" charset="0"/>
              </a:rPr>
              <a:t>Reliable Processes, Preventive Maintenance Systems, Reliable Suppliers. </a:t>
            </a:r>
          </a:p>
          <a:p>
            <a:r>
              <a:rPr lang="en-US" sz="2400" dirty="0">
                <a:latin typeface="Book Antiqua" panose="02040602050305030304" pitchFamily="18" charset="0"/>
              </a:rPr>
              <a:t>Partnership With Supplies, Production (Operation) Schedule Visibility</a:t>
            </a:r>
          </a:p>
          <a:p>
            <a:pPr lvl="0"/>
            <a:r>
              <a:rPr lang="en-US" sz="2400" dirty="0">
                <a:latin typeface="Book Antiqua" panose="02040602050305030304" pitchFamily="18" charset="0"/>
              </a:rPr>
              <a:t>For the boat to move faster, all the oars should be in the water at the same time. </a:t>
            </a:r>
          </a:p>
          <a:p>
            <a:pPr lvl="1"/>
            <a:r>
              <a:rPr lang="en-US" sz="2400" dirty="0">
                <a:latin typeface="Book Antiqua" panose="02040602050305030304" pitchFamily="18" charset="0"/>
              </a:rPr>
              <a:t>Balance the  flow across the supply chain</a:t>
            </a:r>
          </a:p>
          <a:p>
            <a:pPr lvl="1"/>
            <a:r>
              <a:rPr lang="en-US" sz="2400" dirty="0">
                <a:latin typeface="Book Antiqua" panose="02040602050305030304" pitchFamily="18" charset="0"/>
              </a:rPr>
              <a:t>Have all processes working at the same rate</a:t>
            </a:r>
          </a:p>
          <a:p>
            <a:r>
              <a:rPr lang="en-US" sz="2400" dirty="0">
                <a:latin typeface="Book Antiqua" panose="02040602050305030304" pitchFamily="18" charset="0"/>
              </a:rPr>
              <a:t>Having some resources working faster than others  will pile up inventory. Making sure all resources respond to pull signals ensures a smooth flow of products across the enterprise, or the supply chain. </a:t>
            </a:r>
          </a:p>
          <a:p>
            <a:pPr marL="0" indent="0">
              <a:buNone/>
            </a:pPr>
            <a:br>
              <a:rPr lang="en-US" sz="2400" dirty="0">
                <a:latin typeface="Book Antiqua" panose="02040602050305030304" pitchFamily="18" charset="0"/>
              </a:rPr>
            </a:br>
            <a:endParaRPr lang="en-US" sz="2400" dirty="0">
              <a:latin typeface="Book Antiqua" panose="02040602050305030304" pitchFamily="18" charset="0"/>
            </a:endParaRPr>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77240"/>
            <a:ext cx="12192000" cy="5486400"/>
          </a:xfrm>
        </p:spPr>
        <p:txBody>
          <a:bodyPr/>
          <a:lstStyle/>
          <a:p>
            <a:pPr>
              <a:defRPr/>
            </a:pPr>
            <a:r>
              <a:rPr lang="en-US" sz="2400" b="1" dirty="0">
                <a:latin typeface="Book Antiqua" panose="02040602050305030304" pitchFamily="18" charset="0"/>
              </a:rPr>
              <a:t>Has cost</a:t>
            </a:r>
          </a:p>
          <a:p>
            <a:pPr lvl="1">
              <a:buFontTx/>
              <a:buChar char="–"/>
              <a:defRPr/>
            </a:pPr>
            <a:r>
              <a:rPr lang="en-US" sz="2400" dirty="0">
                <a:latin typeface="Book Antiqua" panose="02040602050305030304" pitchFamily="18" charset="0"/>
              </a:rPr>
              <a:t>Physical carrying costs – we need storage and human resources.</a:t>
            </a:r>
          </a:p>
          <a:p>
            <a:pPr lvl="1">
              <a:buFontTx/>
              <a:buChar char="–"/>
              <a:defRPr/>
            </a:pPr>
            <a:r>
              <a:rPr lang="en-US" sz="2400" dirty="0">
                <a:latin typeface="Book Antiqua" panose="02040602050305030304" pitchFamily="18" charset="0"/>
              </a:rPr>
              <a:t>Financial costs (Opportunity Cost) –  We could have invested our capital elsewhere and benefit from it. In the LFT Game financial cost is 10% of the cost of goods. </a:t>
            </a:r>
          </a:p>
          <a:p>
            <a:pPr>
              <a:defRPr/>
            </a:pPr>
            <a:r>
              <a:rPr lang="en-US" sz="2400" b="1" dirty="0">
                <a:latin typeface="Book Antiqua" panose="02040602050305030304" pitchFamily="18" charset="0"/>
              </a:rPr>
              <a:t>Has risk of obsolescence </a:t>
            </a:r>
          </a:p>
          <a:p>
            <a:pPr lvl="1">
              <a:buFontTx/>
              <a:buChar char="–"/>
              <a:defRPr/>
            </a:pPr>
            <a:r>
              <a:rPr lang="en-US" sz="2400" dirty="0">
                <a:latin typeface="Book Antiqua" panose="02040602050305030304" pitchFamily="18" charset="0"/>
              </a:rPr>
              <a:t>Due to change in customer preferences, and due to technological changes.</a:t>
            </a:r>
          </a:p>
          <a:p>
            <a:pPr>
              <a:defRPr/>
            </a:pPr>
            <a:r>
              <a:rPr lang="en-US" sz="2400" b="1" dirty="0">
                <a:latin typeface="Book Antiqua" panose="02040602050305030304" pitchFamily="18" charset="0"/>
              </a:rPr>
              <a:t>Hides problems</a:t>
            </a:r>
          </a:p>
          <a:p>
            <a:pPr lvl="1">
              <a:buFontTx/>
              <a:buChar char="–"/>
              <a:defRPr/>
            </a:pPr>
            <a:r>
              <a:rPr lang="en-US" sz="2400" dirty="0">
                <a:latin typeface="Book Antiqua" panose="02040602050305030304" pitchFamily="18" charset="0"/>
              </a:rPr>
              <a:t>Even if we produce low quality product, there is enough inventory downstream. </a:t>
            </a:r>
          </a:p>
          <a:p>
            <a:pPr lvl="1">
              <a:buFontTx/>
              <a:buChar char="–"/>
              <a:defRPr/>
            </a:pPr>
            <a:r>
              <a:rPr lang="en-US" sz="2400" dirty="0">
                <a:latin typeface="Book Antiqua" panose="02040602050305030304" pitchFamily="18" charset="0"/>
              </a:rPr>
              <a:t>Untrustworthy suppliers, machine breakdowns, long changeover times, too much scrap do not show up.</a:t>
            </a:r>
          </a:p>
          <a:p>
            <a:pPr lvl="1">
              <a:buFontTx/>
              <a:buChar char="–"/>
              <a:defRPr/>
            </a:pPr>
            <a:r>
              <a:rPr lang="en-US" sz="2400" dirty="0">
                <a:latin typeface="Book Antiqua" panose="02040602050305030304" pitchFamily="18" charset="0"/>
              </a:rPr>
              <a:t>Long flow time, Feedback loop is long. not-uniform operations.</a:t>
            </a:r>
          </a:p>
          <a:p>
            <a:pPr>
              <a:buNone/>
            </a:pPr>
            <a:endParaRPr lang="en-US" sz="2400" dirty="0">
              <a:latin typeface="Book Antiqua" panose="02040602050305030304" pitchFamily="18" charset="0"/>
            </a:endParaRPr>
          </a:p>
        </p:txBody>
      </p:sp>
      <p:sp>
        <p:nvSpPr>
          <p:cNvPr id="3" name="Title 2"/>
          <p:cNvSpPr>
            <a:spLocks noGrp="1"/>
          </p:cNvSpPr>
          <p:nvPr>
            <p:ph type="title"/>
          </p:nvPr>
        </p:nvSpPr>
        <p:spPr>
          <a:xfrm>
            <a:off x="0" y="0"/>
            <a:ext cx="12192000" cy="762000"/>
          </a:xfrm>
        </p:spPr>
        <p:txBody>
          <a:bodyPr/>
          <a:lstStyle/>
          <a:p>
            <a:r>
              <a:rPr lang="en-US" dirty="0"/>
              <a:t>The Read Cost of Inventory</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lick To Preview"/>
          <p:cNvPicPr>
            <a:picLocks noChangeAspect="1" noChangeArrowheads="1"/>
          </p:cNvPicPr>
          <p:nvPr/>
        </p:nvPicPr>
        <p:blipFill>
          <a:blip r:embed="rId3"/>
          <a:srcRect/>
          <a:stretch>
            <a:fillRect/>
          </a:stretch>
        </p:blipFill>
        <p:spPr bwMode="auto">
          <a:xfrm>
            <a:off x="10896600" y="1219200"/>
            <a:ext cx="1066800" cy="1066800"/>
          </a:xfrm>
          <a:prstGeom prst="rect">
            <a:avLst/>
          </a:prstGeom>
          <a:noFill/>
        </p:spPr>
      </p:pic>
      <p:sp>
        <p:nvSpPr>
          <p:cNvPr id="2" name="Content Placeholder 1"/>
          <p:cNvSpPr>
            <a:spLocks noGrp="1"/>
          </p:cNvSpPr>
          <p:nvPr>
            <p:ph idx="1"/>
          </p:nvPr>
        </p:nvSpPr>
        <p:spPr>
          <a:xfrm>
            <a:off x="0" y="794656"/>
            <a:ext cx="12115800" cy="5562600"/>
          </a:xfrm>
        </p:spPr>
        <p:txBody>
          <a:bodyPr/>
          <a:lstStyle/>
          <a:p>
            <a:pPr marL="228600" indent="-228600">
              <a:lnSpc>
                <a:spcPct val="90000"/>
              </a:lnSpc>
              <a:spcBef>
                <a:spcPct val="50000"/>
              </a:spcBef>
              <a:defRPr/>
            </a:pPr>
            <a:r>
              <a:rPr lang="en-US" sz="2400" dirty="0">
                <a:latin typeface="Book Antiqua" panose="02040602050305030304" pitchFamily="18" charset="0"/>
              </a:rPr>
              <a:t>Value added;  An activity that adds value to the product in the eyes of the customer. Non-Value added: any thing else. </a:t>
            </a:r>
          </a:p>
          <a:p>
            <a:pPr marL="228600" indent="-228600">
              <a:lnSpc>
                <a:spcPct val="90000"/>
              </a:lnSpc>
              <a:spcBef>
                <a:spcPct val="50000"/>
              </a:spcBef>
              <a:defRPr/>
            </a:pPr>
            <a:r>
              <a:rPr lang="en-US" sz="2400" dirty="0">
                <a:latin typeface="Book Antiqua" panose="02040602050305030304" pitchFamily="18" charset="0"/>
              </a:rPr>
              <a:t>Identifying and reducing NVA activities is key to streamlining a process.</a:t>
            </a:r>
          </a:p>
          <a:p>
            <a:r>
              <a:rPr lang="en-US" sz="2400" dirty="0">
                <a:latin typeface="Book Antiqua" panose="02040602050305030304" pitchFamily="18" charset="0"/>
              </a:rPr>
              <a:t>The Value Added ratio.  Total VA time divided by the total process time. While the it depends on the industry, a ratio of 10% is suggested. It is 1.8% in the next flow chart. It indicates the amount of waste and opportunities for lean efforts to remove waste. </a:t>
            </a:r>
          </a:p>
        </p:txBody>
      </p:sp>
      <p:sp>
        <p:nvSpPr>
          <p:cNvPr id="3" name="Title 2"/>
          <p:cNvSpPr>
            <a:spLocks noGrp="1"/>
          </p:cNvSpPr>
          <p:nvPr>
            <p:ph type="title"/>
          </p:nvPr>
        </p:nvSpPr>
        <p:spPr>
          <a:xfrm>
            <a:off x="0" y="0"/>
            <a:ext cx="12192000" cy="761999"/>
          </a:xfrm>
        </p:spPr>
        <p:txBody>
          <a:bodyPr/>
          <a:lstStyle/>
          <a:p>
            <a:r>
              <a:rPr lang="en-US" dirty="0"/>
              <a:t>Identify Value &amp; Non-Value Added Activities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Process Flow Chart and Spaghetti Diagram</a:t>
            </a:r>
          </a:p>
        </p:txBody>
      </p:sp>
      <p:pic>
        <p:nvPicPr>
          <p:cNvPr id="4" name="Picture 3" descr="Picture1.png"/>
          <p:cNvPicPr>
            <a:picLocks noChangeAspect="1"/>
          </p:cNvPicPr>
          <p:nvPr/>
        </p:nvPicPr>
        <p:blipFill>
          <a:blip r:embed="rId3"/>
          <a:stretch>
            <a:fillRect/>
          </a:stretch>
        </p:blipFill>
        <p:spPr>
          <a:xfrm>
            <a:off x="0" y="990600"/>
            <a:ext cx="6019800" cy="3377726"/>
          </a:xfrm>
          <a:prstGeom prst="rect">
            <a:avLst/>
          </a:prstGeom>
        </p:spPr>
      </p:pic>
      <p:pic>
        <p:nvPicPr>
          <p:cNvPr id="5" name="Picture 4" descr="Picture2.png"/>
          <p:cNvPicPr>
            <a:picLocks noChangeAspect="1"/>
          </p:cNvPicPr>
          <p:nvPr/>
        </p:nvPicPr>
        <p:blipFill>
          <a:blip r:embed="rId4"/>
          <a:stretch>
            <a:fillRect/>
          </a:stretch>
        </p:blipFill>
        <p:spPr>
          <a:xfrm>
            <a:off x="6356927" y="1143000"/>
            <a:ext cx="5530854" cy="2584267"/>
          </a:xfrm>
          <a:prstGeom prst="rect">
            <a:avLst/>
          </a:prstGeom>
        </p:spPr>
      </p:pic>
      <p:sp>
        <p:nvSpPr>
          <p:cNvPr id="6" name="Content Placeholder 1">
            <a:extLst>
              <a:ext uri="{FF2B5EF4-FFF2-40B4-BE49-F238E27FC236}">
                <a16:creationId xmlns:a16="http://schemas.microsoft.com/office/drawing/2014/main" id="{086C5327-4F87-4C9D-9970-FADC5C3EAB0C}"/>
              </a:ext>
            </a:extLst>
          </p:cNvPr>
          <p:cNvSpPr>
            <a:spLocks noGrp="1"/>
          </p:cNvSpPr>
          <p:nvPr>
            <p:ph idx="1"/>
          </p:nvPr>
        </p:nvSpPr>
        <p:spPr>
          <a:xfrm>
            <a:off x="18473" y="5105400"/>
            <a:ext cx="5830455" cy="1143000"/>
          </a:xfrm>
        </p:spPr>
        <p:txBody>
          <a:bodyPr/>
          <a:lstStyle/>
          <a:p>
            <a:pPr marL="0" indent="0">
              <a:lnSpc>
                <a:spcPct val="90000"/>
              </a:lnSpc>
              <a:spcBef>
                <a:spcPct val="50000"/>
              </a:spcBef>
              <a:buNone/>
              <a:defRPr/>
            </a:pPr>
            <a:r>
              <a:rPr lang="en-US" sz="2400" dirty="0">
                <a:latin typeface="Book Antiqua" panose="02040602050305030304" pitchFamily="18" charset="0"/>
              </a:rPr>
              <a:t>Process Flow Chart </a:t>
            </a:r>
            <a:r>
              <a:rPr lang="en-US" sz="2400" dirty="0">
                <a:latin typeface="Book Antiqua" panose="02040602050305030304" pitchFamily="18" charset="0"/>
                <a:sym typeface="Wingdings" pitchFamily="2" charset="2"/>
              </a:rPr>
              <a:t> </a:t>
            </a:r>
            <a:r>
              <a:rPr lang="en-US" sz="2400" dirty="0">
                <a:latin typeface="Book Antiqua" panose="02040602050305030304" pitchFamily="18" charset="0"/>
              </a:rPr>
              <a:t>captures the </a:t>
            </a:r>
            <a:r>
              <a:rPr lang="en-US" sz="2400" b="1" dirty="0">
                <a:latin typeface="Book Antiqua" panose="02040602050305030304" pitchFamily="18" charset="0"/>
              </a:rPr>
              <a:t>logical</a:t>
            </a:r>
            <a:r>
              <a:rPr lang="en-US" sz="2400" dirty="0">
                <a:latin typeface="Book Antiqua" panose="02040602050305030304" pitchFamily="18" charset="0"/>
              </a:rPr>
              <a:t> sequence of activities </a:t>
            </a:r>
            <a:r>
              <a:rPr lang="en-US" sz="2400" dirty="0">
                <a:latin typeface="Book Antiqua" panose="02040602050305030304" pitchFamily="18" charset="0"/>
                <a:sym typeface="Wingdings" pitchFamily="2" charset="2"/>
              </a:rPr>
              <a:t> to</a:t>
            </a:r>
            <a:r>
              <a:rPr lang="en-US" sz="2400" dirty="0">
                <a:latin typeface="Book Antiqua" panose="02040602050305030304" pitchFamily="18" charset="0"/>
              </a:rPr>
              <a:t> eliminate NVA activities. </a:t>
            </a:r>
          </a:p>
        </p:txBody>
      </p:sp>
      <p:sp>
        <p:nvSpPr>
          <p:cNvPr id="7" name="Content Placeholder 1">
            <a:extLst>
              <a:ext uri="{FF2B5EF4-FFF2-40B4-BE49-F238E27FC236}">
                <a16:creationId xmlns:a16="http://schemas.microsoft.com/office/drawing/2014/main" id="{A1B313CE-3361-4643-BD3B-88CCF15CB044}"/>
              </a:ext>
            </a:extLst>
          </p:cNvPr>
          <p:cNvSpPr txBox="1">
            <a:spLocks/>
          </p:cNvSpPr>
          <p:nvPr/>
        </p:nvSpPr>
        <p:spPr bwMode="auto">
          <a:xfrm>
            <a:off x="6553200" y="4659745"/>
            <a:ext cx="5530854" cy="17460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400">
                <a:solidFill>
                  <a:srgbClr val="002060"/>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sz="2400" kern="0" dirty="0"/>
              <a:t>Spaghetti Diagram </a:t>
            </a:r>
            <a:r>
              <a:rPr lang="en-US" sz="2400" kern="0" dirty="0">
                <a:sym typeface="Wingdings" pitchFamily="2" charset="2"/>
              </a:rPr>
              <a:t> </a:t>
            </a:r>
            <a:r>
              <a:rPr lang="en-US" sz="2400" kern="0" dirty="0"/>
              <a:t>depicts the </a:t>
            </a:r>
            <a:r>
              <a:rPr lang="en-US" sz="2400" b="1" kern="0" dirty="0"/>
              <a:t>physical</a:t>
            </a:r>
            <a:r>
              <a:rPr lang="en-US" sz="2400" kern="0" dirty="0"/>
              <a:t> movement of products </a:t>
            </a:r>
            <a:r>
              <a:rPr lang="en-US" sz="2400" kern="0" dirty="0">
                <a:sym typeface="Wingdings" pitchFamily="2" charset="2"/>
              </a:rPr>
              <a:t> </a:t>
            </a:r>
            <a:r>
              <a:rPr lang="en-US" sz="2400" kern="0" dirty="0"/>
              <a:t>the extent of travel, and  back-tracking. To come out with a better layout.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4834" y="-50074"/>
            <a:ext cx="12226834" cy="888274"/>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0" y="838200"/>
            <a:ext cx="12106564" cy="4530725"/>
          </a:xfrm>
        </p:spPr>
        <p:txBody>
          <a:bodyPr/>
          <a:lstStyle/>
          <a:p>
            <a:r>
              <a:rPr lang="en-US" sz="2400" dirty="0">
                <a:latin typeface="Book Antiqua" panose="02040602050305030304" pitchFamily="18" charset="0"/>
              </a:rPr>
              <a:t>In a perfect world, when the customer pulls a product from the final station, a signal is generated on each upstream resource to produce exactly what is pulled. </a:t>
            </a:r>
          </a:p>
          <a:p>
            <a:r>
              <a:rPr lang="en-US" sz="2400" dirty="0">
                <a:latin typeface="Book Antiqua" panose="02040602050305030304" pitchFamily="18" charset="0"/>
              </a:rPr>
              <a:t>In the real world, changeover time, material availability, or operator availability motivates large batch production.</a:t>
            </a:r>
          </a:p>
          <a:p>
            <a:r>
              <a:rPr lang="en-US" sz="2400" dirty="0">
                <a:latin typeface="Book Antiqua" panose="02040602050305030304" pitchFamily="18" charset="0"/>
              </a:rPr>
              <a:t>When inventory goes up, flow time goes up.</a:t>
            </a:r>
          </a:p>
          <a:p>
            <a:r>
              <a:rPr lang="en-US" sz="2400" dirty="0">
                <a:latin typeface="Book Antiqua" panose="02040602050305030304" pitchFamily="18" charset="0"/>
              </a:rPr>
              <a:t>Produce products at the same rate at which customer demands are made. </a:t>
            </a:r>
          </a:p>
          <a:p>
            <a:r>
              <a:rPr lang="en-US" sz="2400" dirty="0">
                <a:latin typeface="Book Antiqua" panose="02040602050305030304" pitchFamily="18" charset="0"/>
              </a:rPr>
              <a:t> In a lean system, products flow smoothly through the enterprise with no delays </a:t>
            </a:r>
          </a:p>
          <a:p>
            <a:endParaRPr lang="en-US" sz="2400" dirty="0">
              <a:latin typeface="Book Antiqua" panose="02040602050305030304" pitchFamily="18" charset="0"/>
            </a:endParaRPr>
          </a:p>
          <a:p>
            <a:endParaRPr lang="en-US" sz="2400" dirty="0">
              <a:latin typeface="Book Antiqua" panose="0204060205030503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0"/>
            <a:ext cx="12192000" cy="838200"/>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4354" y="838200"/>
            <a:ext cx="12192000" cy="5465763"/>
          </a:xfrm>
        </p:spPr>
        <p:txBody>
          <a:bodyPr/>
          <a:lstStyle/>
          <a:p>
            <a:r>
              <a:rPr lang="en-US" sz="2400" dirty="0">
                <a:latin typeface="Book Antiqua" panose="02040602050305030304" pitchFamily="18" charset="0"/>
                <a:ea typeface="ＭＳ Ｐゴシック" charset="-128"/>
              </a:rPr>
              <a:t>Mixed-model scheduling</a:t>
            </a:r>
          </a:p>
          <a:p>
            <a:pPr lvl="1"/>
            <a:r>
              <a:rPr lang="en-US" sz="2400" dirty="0">
                <a:latin typeface="Book Antiqua" panose="02040602050305030304" pitchFamily="18" charset="0"/>
                <a:ea typeface="ＭＳ Ｐゴシック" charset="-128"/>
              </a:rPr>
              <a:t>Evenly distributing the production of different products over a period of time</a:t>
            </a:r>
          </a:p>
          <a:p>
            <a:pPr lvl="1"/>
            <a:r>
              <a:rPr lang="en-US" sz="2400" dirty="0">
                <a:latin typeface="Book Antiqua" panose="02040602050305030304" pitchFamily="18" charset="0"/>
                <a:ea typeface="ＭＳ Ｐゴシック" charset="-128"/>
              </a:rPr>
              <a:t>Changeover or setup times must be small</a:t>
            </a:r>
          </a:p>
          <a:p>
            <a:pPr lvl="1"/>
            <a:r>
              <a:rPr lang="en-US" sz="2400" dirty="0">
                <a:latin typeface="Book Antiqua" panose="02040602050305030304" pitchFamily="18" charset="0"/>
                <a:ea typeface="ＭＳ Ｐゴシック" charset="-128"/>
              </a:rPr>
              <a:t>Small batching in the presence of setup times</a:t>
            </a:r>
          </a:p>
          <a:p>
            <a:pPr lvl="1"/>
            <a:r>
              <a:rPr lang="en-US" sz="2400" dirty="0">
                <a:latin typeface="Book Antiqua" panose="02040602050305030304" pitchFamily="18" charset="0"/>
                <a:ea typeface="ＭＳ Ｐゴシック" charset="-128"/>
              </a:rPr>
              <a:t>Cross Trained Workers for Flexibility</a:t>
            </a:r>
          </a:p>
          <a:p>
            <a:r>
              <a:rPr lang="en-US" sz="2400" dirty="0">
                <a:latin typeface="Book Antiqua" panose="02040602050305030304" pitchFamily="18" charset="0"/>
              </a:rPr>
              <a:t>Demand per hour A(3), B(2), and C(1).</a:t>
            </a:r>
          </a:p>
          <a:p>
            <a:r>
              <a:rPr lang="en-US" sz="2400" dirty="0">
                <a:latin typeface="Book Antiqua" panose="02040602050305030304" pitchFamily="18" charset="0"/>
              </a:rPr>
              <a:t>10 min/part assembly time. 10 hrs/day, 5d/week.</a:t>
            </a:r>
          </a:p>
          <a:p>
            <a:r>
              <a:rPr lang="en-US" sz="2400" dirty="0">
                <a:latin typeface="Book Antiqua" panose="02040602050305030304" pitchFamily="18" charset="0"/>
              </a:rPr>
              <a:t> Batch size is one week of demand; A(150), B(100), C(50). </a:t>
            </a:r>
          </a:p>
          <a:p>
            <a:r>
              <a:rPr lang="en-US" sz="2400" dirty="0">
                <a:latin typeface="Book Antiqua" panose="02040602050305030304" pitchFamily="18" charset="0"/>
              </a:rPr>
              <a:t>Instead of receiving products every hour, the customer will receive them once a week. The average inventory is 75 As, 50 Bs, and 25 Cs.</a:t>
            </a:r>
          </a:p>
          <a:p>
            <a:pPr lvl="1"/>
            <a:endParaRPr lang="en-US" sz="2400" dirty="0">
              <a:latin typeface="Book Antiqua" panose="02040602050305030304" pitchFamily="18" charset="0"/>
              <a:ea typeface="ＭＳ Ｐゴシック" charset="-128"/>
            </a:endParaRPr>
          </a:p>
          <a:p>
            <a:pPr marL="457200" lvl="1" indent="0">
              <a:buNone/>
            </a:pPr>
            <a:endParaRPr lang="en-US" sz="2400" dirty="0">
              <a:latin typeface="Book Antiqua" panose="02040602050305030304" pitchFamily="18" charset="0"/>
            </a:endParaRPr>
          </a:p>
          <a:p>
            <a:pPr marL="457200" lvl="1" indent="0">
              <a:buNone/>
            </a:pPr>
            <a:br>
              <a:rPr lang="en-US" sz="2400" dirty="0">
                <a:latin typeface="Book Antiqua" panose="02040602050305030304" pitchFamily="18" charset="0"/>
              </a:rPr>
            </a:br>
            <a:endParaRPr lang="en-US" sz="2400" dirty="0">
              <a:latin typeface="Book Antiqua" panose="02040602050305030304" pitchFamily="18" charset="0"/>
              <a:ea typeface="ＭＳ Ｐゴシック"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96834"/>
            <a:ext cx="12192000" cy="5656263"/>
          </a:xfrm>
        </p:spPr>
        <p:txBody>
          <a:bodyPr/>
          <a:lstStyle/>
          <a:p>
            <a:r>
              <a:rPr lang="en-US" sz="2400" dirty="0">
                <a:latin typeface="Book Antiqua" panose="02040602050305030304" pitchFamily="18" charset="0"/>
              </a:rPr>
              <a:t>If production per hour was  A(3), B(2), C(1), the finished goods inventory would be negligible because production would match hourly demand. </a:t>
            </a:r>
          </a:p>
          <a:p>
            <a:r>
              <a:rPr lang="en-US" sz="2400" dirty="0">
                <a:latin typeface="Book Antiqua" panose="02040602050305030304" pitchFamily="18" charset="0"/>
              </a:rPr>
              <a:t>A pattern of AAABBC is a good hourly schedule, it could be more finely sequenced as follows: ABACAB.</a:t>
            </a:r>
          </a:p>
          <a:p>
            <a:r>
              <a:rPr lang="en-US" sz="2400" dirty="0">
                <a:latin typeface="Book Antiqua" panose="02040602050305030304" pitchFamily="18" charset="0"/>
              </a:rPr>
              <a:t>Production in large batches</a:t>
            </a:r>
          </a:p>
          <a:p>
            <a:pPr lvl="1"/>
            <a:r>
              <a:rPr lang="en-US" sz="2400" dirty="0">
                <a:latin typeface="Book Antiqua" panose="02040602050305030304" pitchFamily="18" charset="0"/>
              </a:rPr>
              <a:t>uneven workload</a:t>
            </a:r>
          </a:p>
          <a:p>
            <a:pPr lvl="1"/>
            <a:r>
              <a:rPr lang="en-US" sz="2400" dirty="0">
                <a:latin typeface="Book Antiqua" panose="02040602050305030304" pitchFamily="18" charset="0"/>
              </a:rPr>
              <a:t>uneven demand for output of the previous station</a:t>
            </a:r>
          </a:p>
          <a:p>
            <a:pPr lvl="1"/>
            <a:r>
              <a:rPr lang="en-US" sz="2400" dirty="0">
                <a:latin typeface="Book Antiqua" panose="02040602050305030304" pitchFamily="18" charset="0"/>
              </a:rPr>
              <a:t>production is not synchronized with demand.</a:t>
            </a:r>
          </a:p>
          <a:p>
            <a:r>
              <a:rPr lang="en-US" sz="2400" dirty="0">
                <a:latin typeface="Book Antiqua" panose="02040602050305030304" pitchFamily="18" charset="0"/>
              </a:rPr>
              <a:t>Mixed-model production:</a:t>
            </a:r>
          </a:p>
          <a:p>
            <a:pPr lvl="1"/>
            <a:r>
              <a:rPr lang="en-US" sz="2400" dirty="0">
                <a:latin typeface="Book Antiqua" panose="02040602050305030304" pitchFamily="18" charset="0"/>
              </a:rPr>
              <a:t>smooth work-load</a:t>
            </a:r>
          </a:p>
          <a:p>
            <a:pPr lvl="1"/>
            <a:r>
              <a:rPr lang="en-US" sz="2400" dirty="0">
                <a:latin typeface="Book Antiqua" panose="02040602050305030304" pitchFamily="18" charset="0"/>
              </a:rPr>
              <a:t>smooth demand for output of the previous station</a:t>
            </a:r>
          </a:p>
          <a:p>
            <a:pPr lvl="1"/>
            <a:r>
              <a:rPr lang="en-US" sz="2400" dirty="0">
                <a:latin typeface="Book Antiqua" panose="02040602050305030304" pitchFamily="18" charset="0"/>
              </a:rPr>
              <a:t>Allows production to match customer demand.</a:t>
            </a:r>
          </a:p>
          <a:p>
            <a:endParaRPr lang="en-US" sz="2400" dirty="0">
              <a:latin typeface="Book Antiqua" panose="02040602050305030304" pitchFamily="18" charset="0"/>
            </a:endParaRPr>
          </a:p>
          <a:p>
            <a:pPr marL="0" indent="0">
              <a:buNone/>
            </a:pPr>
            <a:endParaRPr lang="en-US" sz="2400" dirty="0">
              <a:latin typeface="Book Antiqua" panose="02040602050305030304" pitchFamily="18" charset="0"/>
            </a:endParaRPr>
          </a:p>
        </p:txBody>
      </p:sp>
      <p:sp>
        <p:nvSpPr>
          <p:cNvPr id="3" name="Title 2"/>
          <p:cNvSpPr>
            <a:spLocks noGrp="1"/>
          </p:cNvSpPr>
          <p:nvPr>
            <p:ph type="title"/>
          </p:nvPr>
        </p:nvSpPr>
        <p:spPr>
          <a:xfrm>
            <a:off x="0" y="0"/>
            <a:ext cx="12192000" cy="762000"/>
          </a:xfrm>
        </p:spPr>
        <p:txBody>
          <a:bodyPr/>
          <a:lstStyle/>
          <a:p>
            <a:r>
              <a:rPr lang="en-US" dirty="0"/>
              <a:t>Mixed Model Scheduling Example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Lean Operations</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530725"/>
          </a:xfrm>
        </p:spPr>
        <p:txBody>
          <a:bodyPr/>
          <a:lstStyle/>
          <a:p>
            <a:pPr eaLnBrk="0" hangingPunct="0">
              <a:spcBef>
                <a:spcPct val="0"/>
              </a:spcBef>
            </a:pPr>
            <a:r>
              <a:rPr lang="en-US" sz="2400" kern="1200" dirty="0">
                <a:latin typeface="Book Antiqua" pitchFamily="18" charset="0"/>
                <a:ea typeface="ＭＳ Ｐゴシック" charset="-128"/>
                <a:cs typeface="+mn-cs"/>
              </a:rPr>
              <a:t>Providing greater value for customers</a:t>
            </a:r>
          </a:p>
          <a:p>
            <a:pPr eaLnBrk="0" hangingPunct="0">
              <a:spcBef>
                <a:spcPct val="0"/>
              </a:spcBef>
            </a:pPr>
            <a:r>
              <a:rPr lang="en-US" sz="2400" kern="1200" dirty="0">
                <a:latin typeface="Book Antiqua" pitchFamily="18" charset="0"/>
                <a:ea typeface="ＭＳ Ｐゴシック" charset="-128"/>
                <a:cs typeface="+mn-cs"/>
              </a:rPr>
              <a:t>Eliminating waste and non-value-added activities</a:t>
            </a:r>
          </a:p>
          <a:p>
            <a:pPr lvl="1" eaLnBrk="0" hangingPunct="0">
              <a:spcBef>
                <a:spcPct val="0"/>
              </a:spcBef>
            </a:pPr>
            <a:r>
              <a:rPr lang="en-US" sz="2200" kern="1200" dirty="0">
                <a:latin typeface="Book Antiqua" pitchFamily="18" charset="0"/>
                <a:ea typeface="ＭＳ Ｐゴシック" charset="-128"/>
                <a:cs typeface="+mn-cs"/>
              </a:rPr>
              <a:t>Waste on Flow Units- longer flow time</a:t>
            </a:r>
          </a:p>
          <a:p>
            <a:pPr lvl="1" eaLnBrk="0" hangingPunct="0">
              <a:spcBef>
                <a:spcPct val="0"/>
              </a:spcBef>
            </a:pPr>
            <a:r>
              <a:rPr lang="en-US" sz="2200" kern="1200" dirty="0">
                <a:latin typeface="Book Antiqua" pitchFamily="18" charset="0"/>
                <a:ea typeface="ＭＳ Ｐゴシック" charset="-128"/>
                <a:cs typeface="+mn-cs"/>
              </a:rPr>
              <a:t>Waste on Resources- lost of capacity</a:t>
            </a:r>
          </a:p>
          <a:p>
            <a:pPr eaLnBrk="0" hangingPunct="0">
              <a:spcBef>
                <a:spcPct val="0"/>
              </a:spcBef>
            </a:pPr>
            <a:r>
              <a:rPr lang="en-US" sz="2400" kern="1200" dirty="0">
                <a:latin typeface="Book Antiqua" pitchFamily="18" charset="0"/>
                <a:ea typeface="ＭＳ Ｐゴシック" charset="-128"/>
                <a:cs typeface="+mn-cs"/>
              </a:rPr>
              <a:t>These will lead to </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cs typeface="+mn-cs"/>
              </a:rPr>
              <a:t>cost (</a:t>
            </a:r>
            <a:r>
              <a:rPr lang="en-US" sz="22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efficiency), </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cs typeface="+mn-cs"/>
              </a:rPr>
              <a:t>quality, </a:t>
            </a:r>
            <a:r>
              <a:rPr lang="en-US" sz="24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flow time (</a:t>
            </a:r>
            <a:r>
              <a:rPr lang="en-US" sz="2400" kern="1200" dirty="0">
                <a:latin typeface="Book Antiqua" pitchFamily="18" charset="0"/>
                <a:ea typeface="ＭＳ Ｐゴシック" charset="-128"/>
                <a:cs typeface="+mn-cs"/>
                <a:sym typeface="Symbol" panose="05050102010706020507" pitchFamily="18" charset="2"/>
              </a:rPr>
              <a:t>quick </a:t>
            </a:r>
            <a:r>
              <a:rPr lang="en-US" sz="2400" kern="1200" dirty="0">
                <a:latin typeface="Book Antiqua" pitchFamily="18" charset="0"/>
                <a:ea typeface="ＭＳ Ｐゴシック" charset="-128"/>
                <a:cs typeface="+mn-cs"/>
              </a:rPr>
              <a:t>response time,</a:t>
            </a:r>
            <a:r>
              <a:rPr lang="en-US" sz="2400" kern="1200" dirty="0">
                <a:latin typeface="Book Antiqua" pitchFamily="18" charset="0"/>
                <a:ea typeface="ＭＳ Ｐゴシック" charset="-128"/>
                <a:sym typeface="Symbol" panose="05050102010706020507" pitchFamily="18" charset="2"/>
              </a:rPr>
              <a:t> days of supply</a:t>
            </a:r>
            <a:r>
              <a:rPr lang="en-US" sz="2400" kern="1200" dirty="0">
                <a:latin typeface="Book Antiqua" pitchFamily="18" charset="0"/>
                <a:ea typeface="ＭＳ Ｐゴシック" charset="-128"/>
                <a:cs typeface="+mn-cs"/>
              </a:rPr>
              <a:t>), and </a:t>
            </a:r>
            <a:r>
              <a:rPr lang="en-US" sz="24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flexibility.</a:t>
            </a:r>
          </a:p>
        </p:txBody>
      </p:sp>
    </p:spTree>
    <p:extLst>
      <p:ext uri="{BB962C8B-B14F-4D97-AF65-F5344CB8AC3E}">
        <p14:creationId xmlns:p14="http://schemas.microsoft.com/office/powerpoint/2010/main" val="30798739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Reduce Variability</a:t>
            </a:r>
          </a:p>
        </p:txBody>
      </p:sp>
      <mc:AlternateContent xmlns:mc="http://schemas.openxmlformats.org/markup-compatibility/2006">
        <mc:Choice xmlns:a14="http://schemas.microsoft.com/office/drawing/2010/main" Requires="a14">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530725"/>
              </a:xfrm>
            </p:spPr>
            <p:txBody>
              <a:bodyPr/>
              <a:lstStyle/>
              <a:p>
                <a:pPr eaLnBrk="0" hangingPunct="0">
                  <a:spcBef>
                    <a:spcPct val="0"/>
                  </a:spcBef>
                </a:pP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𝑖</m:t>
                        </m:r>
                      </m:sub>
                    </m:sSub>
                    <m:r>
                      <a:rPr lang="en-US" sz="2400" i="1">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𝑈</m:t>
                            </m:r>
                          </m:e>
                          <m:sup>
                            <m:rad>
                              <m:radPr>
                                <m:degHide m:val="on"/>
                                <m:ctrlPr>
                                  <a:rPr lang="en-US" sz="2400" i="1">
                                    <a:latin typeface="Cambria Math" panose="02040503050406030204" pitchFamily="18" charset="0"/>
                                  </a:rPr>
                                </m:ctrlPr>
                              </m:radPr>
                              <m:deg/>
                              <m:e>
                                <m:r>
                                  <a:rPr lang="en-US" sz="2400" i="1">
                                    <a:latin typeface="Cambria Math" panose="02040503050406030204" pitchFamily="18" charset="0"/>
                                  </a:rPr>
                                  <m:t>2</m:t>
                                </m:r>
                                <m:d>
                                  <m:dPr>
                                    <m:ctrlPr>
                                      <a:rPr lang="en-US" sz="2400" i="1">
                                        <a:latin typeface="Cambria Math" panose="02040503050406030204" pitchFamily="18" charset="0"/>
                                      </a:rPr>
                                    </m:ctrlPr>
                                  </m:dPr>
                                  <m:e>
                                    <m:r>
                                      <a:rPr lang="en-US" sz="2400" i="1">
                                        <a:latin typeface="Cambria Math" panose="02040503050406030204" pitchFamily="18" charset="0"/>
                                      </a:rPr>
                                      <m:t>𝑐</m:t>
                                    </m:r>
                                    <m:r>
                                      <a:rPr lang="en-US" sz="2400" i="1">
                                        <a:latin typeface="Cambria Math" panose="02040503050406030204" pitchFamily="18" charset="0"/>
                                      </a:rPr>
                                      <m:t>+1</m:t>
                                    </m:r>
                                  </m:e>
                                </m:d>
                              </m:e>
                            </m:rad>
                          </m:sup>
                        </m:sSup>
                      </m:num>
                      <m:den>
                        <m:d>
                          <m:dPr>
                            <m:ctrlPr>
                              <a:rPr lang="en-US" sz="2400" i="1">
                                <a:latin typeface="Cambria Math" panose="02040503050406030204" pitchFamily="18" charset="0"/>
                              </a:rPr>
                            </m:ctrlPr>
                          </m:dPr>
                          <m:e>
                            <m:r>
                              <a:rPr lang="en-US" sz="2400" i="1">
                                <a:latin typeface="Cambria Math" panose="02040503050406030204" pitchFamily="18" charset="0"/>
                              </a:rPr>
                              <m:t>1−</m:t>
                            </m:r>
                            <m:r>
                              <a:rPr lang="en-US" sz="2400" i="1">
                                <a:latin typeface="Cambria Math" panose="02040503050406030204" pitchFamily="18" charset="0"/>
                              </a:rPr>
                              <m:t>𝑈</m:t>
                            </m:r>
                          </m:e>
                        </m:d>
                      </m:den>
                    </m:f>
                    <m:r>
                      <a:rPr lang="en-US" sz="2400" i="1">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𝐶𝑎</m:t>
                            </m:r>
                          </m:e>
                          <m:sup>
                            <m:r>
                              <a:rPr lang="en-US" sz="2400" i="1">
                                <a:latin typeface="Cambria Math" panose="02040503050406030204" pitchFamily="18" charset="0"/>
                              </a:rPr>
                              <m:t>2</m:t>
                            </m:r>
                          </m:sup>
                        </m:sSup>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𝐶𝑝</m:t>
                            </m:r>
                          </m:e>
                          <m:sup>
                            <m:r>
                              <a:rPr lang="en-US" sz="2400" i="1">
                                <a:latin typeface="Cambria Math" panose="02040503050406030204" pitchFamily="18" charset="0"/>
                              </a:rPr>
                              <m:t>2</m:t>
                            </m:r>
                          </m:sup>
                        </m:sSup>
                        <m:r>
                          <a:rPr lang="en-US" sz="2400" i="1">
                            <a:latin typeface="Cambria Math" panose="02040503050406030204" pitchFamily="18" charset="0"/>
                          </a:rPr>
                          <m:t>)</m:t>
                        </m:r>
                      </m:num>
                      <m:den>
                        <m:r>
                          <a:rPr lang="en-US" sz="2400" i="1">
                            <a:latin typeface="Cambria Math" panose="02040503050406030204" pitchFamily="18" charset="0"/>
                          </a:rPr>
                          <m:t>2</m:t>
                        </m:r>
                      </m:den>
                    </m:f>
                  </m:oMath>
                </a14:m>
                <a:r>
                  <a:rPr lang="en-US" sz="2400" kern="1200" dirty="0">
                    <a:latin typeface="Book Antiqua" pitchFamily="18" charset="0"/>
                    <a:ea typeface="ＭＳ Ｐゴシック" charset="-128"/>
                    <a:cs typeface="+mn-cs"/>
                  </a:rPr>
                  <a:t> = </a:t>
                </a:r>
                <a:r>
                  <a:rPr lang="en-US" sz="2400" kern="1200" dirty="0" err="1">
                    <a:latin typeface="Book Antiqua" pitchFamily="18" charset="0"/>
                    <a:ea typeface="ＭＳ Ｐゴシック" charset="-128"/>
                    <a:cs typeface="+mn-cs"/>
                  </a:rPr>
                  <a:t>Upart</a:t>
                </a:r>
                <a:r>
                  <a:rPr lang="en-US" sz="2400" kern="1200" dirty="0" err="1">
                    <a:latin typeface="Book Antiqua" pitchFamily="18" charset="0"/>
                    <a:ea typeface="ＭＳ Ｐゴシック" charset="-128"/>
                    <a:cs typeface="+mn-cs"/>
                    <a:sym typeface="Symbol" panose="05050102010706020507" pitchFamily="18" charset="2"/>
                  </a:rPr>
                  <a:t>Vpart</a:t>
                </a:r>
                <a:endParaRPr lang="en-US" sz="2400" kern="1200" dirty="0">
                  <a:latin typeface="Book Antiqua" pitchFamily="18" charset="0"/>
                  <a:ea typeface="ＭＳ Ｐゴシック" charset="-128"/>
                  <a:cs typeface="+mn-cs"/>
                  <a:sym typeface="Symbol" panose="05050102010706020507" pitchFamily="18" charset="2"/>
                </a:endParaRPr>
              </a:p>
              <a:p>
                <a:pPr eaLnBrk="0" hangingPunct="0">
                  <a:spcBef>
                    <a:spcPct val="0"/>
                  </a:spcBef>
                </a:pPr>
                <a:r>
                  <a:rPr lang="en-US" sz="2400" kern="1200" dirty="0" err="1">
                    <a:latin typeface="Book Antiqua" pitchFamily="18" charset="0"/>
                    <a:ea typeface="ＭＳ Ｐゴシック" charset="-128"/>
                    <a:cs typeface="+mn-cs"/>
                    <a:sym typeface="Symbol" panose="05050102010706020507" pitchFamily="18" charset="2"/>
                  </a:rPr>
                  <a:t>RTi</a:t>
                </a:r>
                <a:r>
                  <a:rPr lang="en-US" sz="2400" kern="1200" dirty="0">
                    <a:latin typeface="Book Antiqua" pitchFamily="18" charset="0"/>
                    <a:ea typeface="ＭＳ Ｐゴシック" charset="-128"/>
                    <a:cs typeface="+mn-cs"/>
                    <a:sym typeface="Symbol" panose="05050102010706020507" pitchFamily="18" charset="2"/>
                  </a:rPr>
                  <a:t>=Ii </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a:t>
                </a:r>
                <a:r>
                  <a:rPr lang="en-US" sz="2400" kern="1200" dirty="0" err="1">
                    <a:latin typeface="Book Antiqua" pitchFamily="18" charset="0"/>
                    <a:ea typeface="ＭＳ Ｐゴシック" charset="-128"/>
                    <a:cs typeface="+mn-cs"/>
                    <a:sym typeface="Symbol" panose="05050102010706020507" pitchFamily="18" charset="2"/>
                  </a:rPr>
                  <a:t>RTi</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rPr>
                  <a:t> </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Ti=</a:t>
                </a:r>
                <a:r>
                  <a:rPr lang="en-US" sz="2400" kern="1200" dirty="0">
                    <a:latin typeface="Book Antiqua" pitchFamily="18" charset="0"/>
                    <a:ea typeface="ＭＳ Ｐゴシック" charset="-128"/>
                  </a:rPr>
                  <a:t> </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/R</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U=R/Rp </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R=</a:t>
                </a:r>
                <a:r>
                  <a:rPr lang="en-US" sz="2400" kern="1200" dirty="0" err="1">
                    <a:latin typeface="Book Antiqua" pitchFamily="18" charset="0"/>
                    <a:ea typeface="ＭＳ Ｐゴシック" charset="-128"/>
                    <a:cs typeface="+mn-cs"/>
                    <a:sym typeface="Symbol" panose="05050102010706020507" pitchFamily="18" charset="2"/>
                  </a:rPr>
                  <a:t>URp</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a:t>
                </a:r>
                <a:r>
                  <a:rPr lang="en-US" sz="2400" kern="1200" dirty="0" err="1">
                    <a:latin typeface="Book Antiqua" pitchFamily="18" charset="0"/>
                    <a:ea typeface="ＭＳ Ｐゴシック" charset="-128"/>
                    <a:cs typeface="+mn-cs"/>
                    <a:sym typeface="Symbol" panose="05050102010706020507" pitchFamily="18" charset="2"/>
                  </a:rPr>
                  <a:t>Uc</a:t>
                </a:r>
                <a:r>
                  <a:rPr lang="en-US" sz="2400" kern="1200" dirty="0">
                    <a:latin typeface="Book Antiqua" pitchFamily="18" charset="0"/>
                    <a:ea typeface="ＭＳ Ｐゴシック" charset="-128"/>
                    <a:cs typeface="+mn-cs"/>
                    <a:sym typeface="Symbol" panose="05050102010706020507" pitchFamily="18" charset="2"/>
                  </a:rPr>
                  <a:t>/Tp</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a:t>
                </a:r>
                <a:r>
                  <a:rPr lang="en-US" sz="2400" kern="1200" dirty="0" err="1">
                    <a:latin typeface="Book Antiqua" pitchFamily="18" charset="0"/>
                    <a:ea typeface="ＭＳ Ｐゴシック" charset="-128"/>
                    <a:sym typeface="Symbol" panose="05050102010706020507" pitchFamily="18" charset="2"/>
                  </a:rPr>
                  <a:t>Uc</a:t>
                </a:r>
                <a:r>
                  <a:rPr lang="en-US" sz="2400" kern="1200" dirty="0">
                    <a:latin typeface="Book Antiqua" pitchFamily="18" charset="0"/>
                    <a:ea typeface="ＭＳ Ｐゴシック" charset="-128"/>
                    <a:sym typeface="Symbol" panose="05050102010706020507" pitchFamily="18" charset="2"/>
                  </a:rPr>
                  <a:t>/Tp)</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 Tp/</a:t>
                </a:r>
                <a:r>
                  <a:rPr lang="en-US" sz="2400" kern="1200" dirty="0" err="1">
                    <a:latin typeface="Book Antiqua" pitchFamily="18" charset="0"/>
                    <a:ea typeface="ＭＳ Ｐゴシック" charset="-128"/>
                    <a:sym typeface="Symbol" panose="05050102010706020507" pitchFamily="18" charset="2"/>
                  </a:rPr>
                  <a:t>Uc</a:t>
                </a: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 </a:t>
                </a:r>
                <a:r>
                  <a:rPr lang="en-US" sz="2400" kern="1200" dirty="0" err="1">
                    <a:latin typeface="Book Antiqua" pitchFamily="18" charset="0"/>
                    <a:ea typeface="ＭＳ Ｐゴシック" charset="-128"/>
                    <a:sym typeface="Symbol" panose="05050102010706020507" pitchFamily="18" charset="2"/>
                  </a:rPr>
                  <a:t>Tpart</a:t>
                </a: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Variability increases </a:t>
                </a:r>
                <a:r>
                  <a:rPr lang="en-US" sz="2400" b="1" kern="1200" dirty="0">
                    <a:solidFill>
                      <a:srgbClr val="A50023"/>
                    </a:solidFill>
                    <a:latin typeface="Book Antiqua" pitchFamily="18" charset="0"/>
                    <a:ea typeface="ＭＳ Ｐゴシック" charset="-128"/>
                    <a:sym typeface="Symbol" panose="05050102010706020507" pitchFamily="18" charset="2"/>
                  </a:rPr>
                  <a:t>Inventory and Flow-Time</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Variability also perish </a:t>
                </a:r>
                <a:r>
                  <a:rPr lang="en-US" sz="2400" b="1" kern="1200" dirty="0">
                    <a:solidFill>
                      <a:srgbClr val="A50023"/>
                    </a:solidFill>
                    <a:latin typeface="Book Antiqua" pitchFamily="18" charset="0"/>
                    <a:ea typeface="ＭＳ Ｐゴシック" charset="-128"/>
                    <a:sym typeface="Symbol" panose="05050102010706020507" pitchFamily="18" charset="2"/>
                  </a:rPr>
                  <a:t>Capacity</a:t>
                </a:r>
                <a:r>
                  <a:rPr lang="en-US" sz="2400" kern="1200" dirty="0">
                    <a:latin typeface="Book Antiqua" pitchFamily="18" charset="0"/>
                    <a:ea typeface="ＭＳ Ｐゴシック" charset="-128"/>
                    <a:sym typeface="Symbol" panose="05050102010706020507" pitchFamily="18" charset="2"/>
                  </a:rPr>
                  <a:t>. The resource is available but the flow unit is not there.</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mc:Choice>
        <mc:Fallback>
          <p:sp>
            <p:nvSpPr>
              <p:cNvPr id="4" name="Content Placeholder 1">
                <a:extLst>
                  <a:ext uri="{FF2B5EF4-FFF2-40B4-BE49-F238E27FC236}">
                    <a16:creationId xmlns:a16="http://schemas.microsoft.com/office/drawing/2014/main" id="{068656EF-B90E-45AF-BB83-293E56AD37DB}"/>
                  </a:ext>
                </a:extLst>
              </p:cNvPr>
              <p:cNvSpPr>
                <a:spLocks noGrp="1" noRot="1" noChangeAspect="1" noMove="1" noResize="1" noEditPoints="1" noAdjustHandles="1" noChangeArrowheads="1" noChangeShapeType="1" noTextEdit="1"/>
              </p:cNvSpPr>
              <p:nvPr>
                <p:ph idx="1"/>
              </p:nvPr>
            </p:nvSpPr>
            <p:spPr>
              <a:xfrm>
                <a:off x="28920" y="819416"/>
                <a:ext cx="12171218" cy="4530725"/>
              </a:xfrm>
              <a:blipFill>
                <a:blip r:embed="rId3"/>
                <a:stretch>
                  <a:fillRect l="-50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7161B238-5228-4DBA-8B97-EAD342A586BF}"/>
                  </a:ext>
                </a:extLst>
              </p:cNvPr>
              <p:cNvSpPr txBox="1"/>
              <p:nvPr/>
            </p:nvSpPr>
            <p:spPr>
              <a:xfrm>
                <a:off x="3505200" y="1981200"/>
                <a:ext cx="2553135" cy="66909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pl-PL" i="1" smtClean="0">
                              <a:latin typeface="Cambria Math" panose="02040503050406030204" pitchFamily="18" charset="0"/>
                            </a:rPr>
                          </m:ctrlPr>
                        </m:sSubPr>
                        <m:e>
                          <m:r>
                            <a:rPr lang="pl-PL" i="1" smtClean="0">
                              <a:latin typeface="Cambria Math" panose="02040503050406030204" pitchFamily="18" charset="0"/>
                            </a:rPr>
                            <m:t>𝐼</m:t>
                          </m:r>
                        </m:e>
                        <m:sub>
                          <m:r>
                            <a:rPr lang="pl-PL" i="1" smtClean="0">
                              <a:latin typeface="Cambria Math" panose="02040503050406030204" pitchFamily="18" charset="0"/>
                            </a:rPr>
                            <m:t>𝑖</m:t>
                          </m:r>
                        </m:sub>
                      </m:sSub>
                      <m:r>
                        <a:rPr lang="pl-PL" i="1" smtClean="0">
                          <a:latin typeface="Cambria Math" panose="02040503050406030204" pitchFamily="18" charset="0"/>
                        </a:rPr>
                        <m:t>=</m:t>
                      </m:r>
                      <m:f>
                        <m:fPr>
                          <m:ctrlPr>
                            <a:rPr lang="pl-PL" i="1" smtClean="0">
                              <a:latin typeface="Cambria Math" panose="02040503050406030204" pitchFamily="18" charset="0"/>
                            </a:rPr>
                          </m:ctrlPr>
                        </m:fPr>
                        <m:num>
                          <m:r>
                            <a:rPr lang="en-US" b="0" i="1" smtClean="0">
                              <a:latin typeface="Cambria Math" panose="02040503050406030204" pitchFamily="18" charset="0"/>
                            </a:rPr>
                            <m:t>𝑈</m:t>
                          </m:r>
                          <m:r>
                            <a:rPr lang="en-US" b="0" i="1" smtClean="0">
                              <a:latin typeface="Cambria Math" panose="02040503050406030204" pitchFamily="18" charset="0"/>
                            </a:rPr>
                            <m:t>^{</m:t>
                          </m:r>
                          <m:r>
                            <a:rPr lang="en-US" b="0" i="1" smtClean="0">
                              <a:latin typeface="Cambria Math" panose="02040503050406030204" pitchFamily="18" charset="0"/>
                            </a:rPr>
                            <m:t>𝑠𝑞𝑟𝑡</m:t>
                          </m:r>
                          <m:r>
                            <a:rPr lang="en-US" b="0" i="1" smtClean="0">
                              <a:latin typeface="Cambria Math" panose="02040503050406030204" pitchFamily="18" charset="0"/>
                            </a:rPr>
                            <m:t>{2</m:t>
                          </m:r>
                          <m:d>
                            <m:dPr>
                              <m:ctrlPr>
                                <a:rPr lang="pl-PL" i="1" smtClean="0">
                                  <a:latin typeface="Cambria Math" panose="02040503050406030204" pitchFamily="18" charset="0"/>
                                </a:rPr>
                              </m:ctrlPr>
                            </m:dPr>
                            <m:e>
                              <m:r>
                                <a:rPr lang="pl-PL" i="1" smtClean="0">
                                  <a:latin typeface="Cambria Math" panose="02040503050406030204" pitchFamily="18" charset="0"/>
                                </a:rPr>
                                <m:t>𝑐</m:t>
                              </m:r>
                              <m:r>
                                <a:rPr lang="pl-PL" i="1" smtClean="0">
                                  <a:latin typeface="Cambria Math" panose="02040503050406030204" pitchFamily="18" charset="0"/>
                                </a:rPr>
                                <m:t>+1</m:t>
                              </m:r>
                            </m:e>
                          </m:d>
                          <m:r>
                            <a:rPr lang="en-US" b="0" i="1" smtClean="0">
                              <a:latin typeface="Cambria Math" panose="02040503050406030204" pitchFamily="18" charset="0"/>
                            </a:rPr>
                            <m:t>}</m:t>
                          </m:r>
                        </m:num>
                        <m:den>
                          <m:d>
                            <m:dPr>
                              <m:ctrlPr>
                                <a:rPr lang="pl-PL" i="1" smtClean="0">
                                  <a:latin typeface="Cambria Math" panose="02040503050406030204" pitchFamily="18" charset="0"/>
                                </a:rPr>
                              </m:ctrlPr>
                            </m:dPr>
                            <m:e>
                              <m:r>
                                <a:rPr lang="pl-PL" i="1" smtClean="0">
                                  <a:latin typeface="Cambria Math" panose="02040503050406030204" pitchFamily="18" charset="0"/>
                                </a:rPr>
                                <m:t>1−</m:t>
                              </m:r>
                              <m:r>
                                <a:rPr lang="pl-PL" i="1" smtClean="0">
                                  <a:latin typeface="Cambria Math" panose="02040503050406030204" pitchFamily="18" charset="0"/>
                                </a:rPr>
                                <m:t>𝑈</m:t>
                              </m:r>
                            </m:e>
                          </m:d>
                        </m:den>
                      </m:f>
                    </m:oMath>
                  </m:oMathPara>
                </a14:m>
                <a:endParaRPr lang="en-US" dirty="0"/>
              </a:p>
            </p:txBody>
          </p:sp>
        </mc:Choice>
        <mc:Fallback>
          <p:sp>
            <p:nvSpPr>
              <p:cNvPr id="5" name="TextBox 4">
                <a:extLst>
                  <a:ext uri="{FF2B5EF4-FFF2-40B4-BE49-F238E27FC236}">
                    <a16:creationId xmlns:a16="http://schemas.microsoft.com/office/drawing/2014/main" id="{7161B238-5228-4DBA-8B97-EAD342A586BF}"/>
                  </a:ext>
                </a:extLst>
              </p:cNvPr>
              <p:cNvSpPr txBox="1">
                <a:spLocks noRot="1" noChangeAspect="1" noMove="1" noResize="1" noEditPoints="1" noAdjustHandles="1" noChangeArrowheads="1" noChangeShapeType="1" noTextEdit="1"/>
              </p:cNvSpPr>
              <p:nvPr/>
            </p:nvSpPr>
            <p:spPr>
              <a:xfrm>
                <a:off x="3505200" y="1981200"/>
                <a:ext cx="2553135" cy="669094"/>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2799753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Reduce Setup Time/Cost</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209783"/>
          </a:xfrm>
        </p:spPr>
        <p:txBody>
          <a:bodyPr/>
          <a:lstStyle/>
          <a:p>
            <a:pPr eaLnBrk="0" hangingPunct="0">
              <a:spcBef>
                <a:spcPct val="0"/>
              </a:spcBef>
            </a:pPr>
            <a:r>
              <a:rPr lang="en-US" sz="2400" dirty="0">
                <a:latin typeface="Book Antiqua" panose="02040602050305030304" pitchFamily="18" charset="0"/>
              </a:rPr>
              <a:t>The Japanese refused to accept changeover times (</a:t>
            </a:r>
            <a:r>
              <a:rPr lang="en-US" sz="2400" b="1" dirty="0">
                <a:solidFill>
                  <a:srgbClr val="A80000"/>
                </a:solidFill>
                <a:latin typeface="Book Antiqua" panose="02040602050305030304" pitchFamily="18" charset="0"/>
              </a:rPr>
              <a:t>Setup Times</a:t>
            </a:r>
            <a:r>
              <a:rPr lang="en-US" sz="2400" dirty="0">
                <a:latin typeface="Book Antiqua" panose="02040602050305030304" pitchFamily="18" charset="0"/>
              </a:rPr>
              <a:t>) as a constraint. They focused relentlessly on </a:t>
            </a:r>
            <a:r>
              <a:rPr lang="en-US" sz="2400" b="1" dirty="0">
                <a:solidFill>
                  <a:srgbClr val="A80000"/>
                </a:solidFill>
                <a:latin typeface="Book Antiqua" panose="02040602050305030304" pitchFamily="18" charset="0"/>
              </a:rPr>
              <a:t>Reducing Setup Times and Cross Trained Workers</a:t>
            </a:r>
            <a:r>
              <a:rPr lang="en-US" sz="2400" dirty="0">
                <a:latin typeface="Book Antiqua" panose="02040602050305030304" pitchFamily="18" charset="0"/>
              </a:rPr>
              <a:t>. They were enabled to provide variety without large lots. </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Large Setup time leads  to large batches.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It is against the principle of smooth flow as claimed by Henry Ford.</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Large Batches increases </a:t>
            </a:r>
            <a:r>
              <a:rPr lang="en-US" sz="2400" b="1" kern="1200" dirty="0">
                <a:solidFill>
                  <a:srgbClr val="A50023"/>
                </a:solidFill>
                <a:latin typeface="Book Antiqua" pitchFamily="18" charset="0"/>
                <a:ea typeface="ＭＳ Ｐゴシック" charset="-128"/>
                <a:sym typeface="Symbol" panose="05050102010706020507" pitchFamily="18" charset="2"/>
              </a:rPr>
              <a:t>Inventory &amp; Flow-time</a:t>
            </a:r>
            <a:r>
              <a:rPr lang="en-US" sz="2400" kern="1200" dirty="0">
                <a:latin typeface="Book Antiqua" pitchFamily="18" charset="0"/>
                <a:ea typeface="ＭＳ Ｐゴシック" charset="-128"/>
                <a:sym typeface="Symbol" panose="05050102010706020507" pitchFamily="18" charset="2"/>
              </a:rPr>
              <a:t>.</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Separate External Parts and Internal Parts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Do Internal parts in parallel.</a:t>
            </a:r>
          </a:p>
          <a:p>
            <a:pPr eaLnBrk="0" hangingPunct="0">
              <a:spcBef>
                <a:spcPct val="0"/>
              </a:spcBef>
            </a:pPr>
            <a:r>
              <a:rPr lang="en-US" sz="2400" kern="1200" dirty="0">
                <a:latin typeface="Book Antiqua" pitchFamily="18" charset="0"/>
                <a:ea typeface="ＭＳ Ｐゴシック" charset="-128"/>
              </a:rPr>
              <a:t>Short setup time makes it possible to switch from one product to the next easily.</a:t>
            </a:r>
          </a:p>
          <a:p>
            <a:pPr eaLnBrk="0" hangingPunct="0">
              <a:spcBef>
                <a:spcPct val="0"/>
              </a:spcBef>
            </a:pPr>
            <a:r>
              <a:rPr lang="en-US" sz="2400" kern="1200" dirty="0">
                <a:latin typeface="Book Antiqua" pitchFamily="18" charset="0"/>
                <a:ea typeface="ＭＳ Ｐゴシック" charset="-128"/>
              </a:rPr>
              <a:t>When switching from one product to the next is not time consuming and is not costly, then we can produce in small batches. </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p:spTree>
    <p:extLst>
      <p:ext uri="{BB962C8B-B14F-4D97-AF65-F5344CB8AC3E}">
        <p14:creationId xmlns:p14="http://schemas.microsoft.com/office/powerpoint/2010/main" val="26721392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Batch Size Reduction- One Piece Flow</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010680" cy="4362183"/>
          </a:xfrm>
        </p:spPr>
        <p:txBody>
          <a:bodyPr/>
          <a:lstStyle/>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Wait-to-Batch time &amp; Wait-in-Batch  time is short- leading to all the benefits of low inventory and short flow time</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Better Quality since small batches do not hide defective items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Short Information turn-around time</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Easy material handling – small batches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Several operations can be close to each others – perhaps in a U-Shape cell since there is room for small batches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Responsiveness &amp; flexibility to change.</a:t>
            </a:r>
          </a:p>
          <a:p>
            <a:r>
              <a:rPr lang="en-US" sz="2400" dirty="0">
                <a:latin typeface="Book Antiqua" panose="02040602050305030304" pitchFamily="18" charset="0"/>
              </a:rPr>
              <a:t>Large batches </a:t>
            </a:r>
            <a:r>
              <a:rPr lang="en-US" sz="2400" dirty="0">
                <a:latin typeface="Book Antiqua" panose="02040602050305030304" pitchFamily="18" charset="0"/>
                <a:sym typeface="Wingdings" pitchFamily="2" charset="2"/>
              </a:rPr>
              <a:t> </a:t>
            </a:r>
            <a:r>
              <a:rPr lang="en-US" sz="2400" dirty="0">
                <a:latin typeface="Book Antiqua" panose="02040602050305030304" pitchFamily="18" charset="0"/>
              </a:rPr>
              <a:t>large work-in-progress and finished goods (WIP&amp;FG) inventories.</a:t>
            </a:r>
          </a:p>
          <a:p>
            <a:r>
              <a:rPr lang="en-US" sz="2400" dirty="0">
                <a:latin typeface="Book Antiqua" panose="02040602050305030304" pitchFamily="18" charset="0"/>
              </a:rPr>
              <a:t>With plenty of WIP to buffer any production delays, defects found on the shop floor do not generate a sense of urgency to fix the problem,  so it does not occur again. Worse, quality problems often escape unnoticed until after the product is sold. </a:t>
            </a:r>
          </a:p>
          <a:p>
            <a:pPr eaLnBrk="0" hangingPunct="0">
              <a:spcBef>
                <a:spcPct val="0"/>
              </a:spcBef>
            </a:pPr>
            <a:endParaRPr lang="en-US" sz="2400" kern="1200" dirty="0">
              <a:latin typeface="Book Antiqua" panose="02040602050305030304" pitchFamily="18" charset="0"/>
              <a:ea typeface="ＭＳ Ｐゴシック" charset="-128"/>
              <a:sym typeface="Symbol" panose="05050102010706020507" pitchFamily="18" charset="2"/>
            </a:endParaRP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p:spTree>
    <p:extLst>
      <p:ext uri="{BB962C8B-B14F-4D97-AF65-F5344CB8AC3E}">
        <p14:creationId xmlns:p14="http://schemas.microsoft.com/office/powerpoint/2010/main" val="169971170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Flexible Resources</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239280" cy="5809983"/>
          </a:xfrm>
        </p:spPr>
        <p:txBody>
          <a:bodyPr/>
          <a:lstStyle/>
          <a:p>
            <a:pPr eaLnBrk="0" hangingPunct="0">
              <a:spcBef>
                <a:spcPct val="0"/>
              </a:spcBef>
            </a:pPr>
            <a:r>
              <a:rPr lang="en-US" sz="2400" dirty="0" err="1">
                <a:latin typeface="Book Antiqua" panose="02040602050305030304" pitchFamily="18" charset="0"/>
              </a:rPr>
              <a:t>ord</a:t>
            </a:r>
            <a:r>
              <a:rPr lang="en-US" sz="2400" dirty="0">
                <a:latin typeface="Book Antiqua" panose="02040602050305030304" pitchFamily="18" charset="0"/>
              </a:rPr>
              <a:t> had offered his customers cars in only one color to reduce changeover times. This was due to long changeover times.  General Motors brought variety to stage. </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General Purpose &amp; Multi-Purpose Machines.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Cross Trained Workers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Dong more than one task on a machine or by one person- reduces material handling (transportation).</a:t>
            </a:r>
          </a:p>
          <a:p>
            <a:pPr eaLnBrk="0" hangingPunct="0">
              <a:spcBef>
                <a:spcPct val="0"/>
              </a:spcBef>
            </a:pPr>
            <a:r>
              <a:rPr lang="en-US" sz="2400" b="1" dirty="0">
                <a:solidFill>
                  <a:srgbClr val="A80000"/>
                </a:solidFill>
                <a:latin typeface="Book Antiqua" panose="02040602050305030304" pitchFamily="18" charset="0"/>
              </a:rPr>
              <a:t>Flexible Cross Trained Workers </a:t>
            </a:r>
            <a:r>
              <a:rPr lang="en-US" sz="2400" dirty="0">
                <a:latin typeface="Book Antiqua" panose="02040602050305030304" pitchFamily="18" charset="0"/>
              </a:rPr>
              <a:t>to be able to handle a variety of tasks on different parts of the process and on different products. </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p:spTree>
    <p:extLst>
      <p:ext uri="{BB962C8B-B14F-4D97-AF65-F5344CB8AC3E}">
        <p14:creationId xmlns:p14="http://schemas.microsoft.com/office/powerpoint/2010/main" val="35300216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Cellular Layout</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12326" y="817936"/>
            <a:ext cx="12192000" cy="5354263"/>
          </a:xfrm>
        </p:spPr>
        <p:txBody>
          <a:bodyPr/>
          <a:lstStyle/>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General Purpose &amp; Multi-Purpose Machines.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Cross Trained Workers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Dong more than one task on a machine or by one person- reduces material handling (transportation).</a:t>
            </a:r>
          </a:p>
          <a:p>
            <a:pPr eaLnBrk="0" hangingPunct="0">
              <a:spcBef>
                <a:spcPct val="0"/>
              </a:spcBef>
            </a:pPr>
            <a:r>
              <a:rPr lang="en-US" sz="2400" kern="1200" dirty="0">
                <a:latin typeface="Book Antiqua" pitchFamily="18" charset="0"/>
                <a:ea typeface="ＭＳ Ｐゴシック" charset="-128"/>
              </a:rPr>
              <a:t>Flexible as takt time changes, allows add/subtract work force, allows combing duties.</a:t>
            </a:r>
          </a:p>
          <a:p>
            <a:pPr defTabSz="787400" eaLnBrk="0" hangingPunct="0">
              <a:lnSpc>
                <a:spcPct val="90000"/>
              </a:lnSpc>
              <a:spcBef>
                <a:spcPct val="0"/>
              </a:spcBef>
              <a:defRPr/>
            </a:pPr>
            <a:r>
              <a:rPr lang="en-US" sz="2400" kern="1200" dirty="0">
                <a:latin typeface="Book Antiqua" pitchFamily="18" charset="0"/>
                <a:ea typeface="ＭＳ Ｐゴシック" charset="-128"/>
              </a:rPr>
              <a:t>A mixture of job shop and flow shop for producing a family of product with somehow similar set of required operations.</a:t>
            </a:r>
          </a:p>
          <a:p>
            <a:pPr defTabSz="787400" eaLnBrk="0" hangingPunct="0">
              <a:lnSpc>
                <a:spcPct val="90000"/>
              </a:lnSpc>
              <a:spcBef>
                <a:spcPct val="0"/>
              </a:spcBef>
              <a:defRPr/>
            </a:pPr>
            <a:r>
              <a:rPr lang="en-US" sz="2400" kern="1200" dirty="0">
                <a:latin typeface="Book Antiqua" pitchFamily="18" charset="0"/>
                <a:ea typeface="ＭＳ Ｐゴシック" charset="-128"/>
              </a:rPr>
              <a:t>Reduces movement and facilitates 1 piece flow</a:t>
            </a:r>
          </a:p>
          <a:p>
            <a:pPr defTabSz="787400" eaLnBrk="0" hangingPunct="0">
              <a:lnSpc>
                <a:spcPct val="90000"/>
              </a:lnSpc>
              <a:spcBef>
                <a:spcPct val="0"/>
              </a:spcBef>
              <a:defRPr/>
            </a:pPr>
            <a:r>
              <a:rPr lang="en-US" sz="2400" kern="1200" dirty="0">
                <a:latin typeface="Book Antiqua" pitchFamily="18" charset="0"/>
                <a:ea typeface="ＭＳ Ｐゴシック" charset="-128"/>
              </a:rPr>
              <a:t> Improves visibility, operators can see each others </a:t>
            </a:r>
          </a:p>
          <a:p>
            <a:pPr defTabSz="787400" eaLnBrk="0" hangingPunct="0">
              <a:lnSpc>
                <a:spcPct val="90000"/>
              </a:lnSpc>
              <a:spcBef>
                <a:spcPct val="0"/>
              </a:spcBef>
              <a:defRPr/>
            </a:pPr>
            <a:r>
              <a:rPr lang="en-US" sz="2400" kern="1200" dirty="0">
                <a:latin typeface="Book Antiqua" pitchFamily="18" charset="0"/>
                <a:ea typeface="ＭＳ Ｐゴシック" charset="-128"/>
              </a:rPr>
              <a:t> Motivates team-work.</a:t>
            </a:r>
          </a:p>
          <a:p>
            <a:pPr eaLnBrk="0" hangingPunct="0">
              <a:spcBef>
                <a:spcPct val="0"/>
              </a:spcBef>
            </a:pPr>
            <a:r>
              <a:rPr lang="en-US" sz="2400" kern="1200" dirty="0">
                <a:latin typeface="Book Antiqua" pitchFamily="18" charset="0"/>
                <a:ea typeface="ＭＳ Ｐゴシック" charset="-128"/>
              </a:rPr>
              <a:t>U shape most common, also T, Z, L shape, and loop.</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p:pic>
        <p:nvPicPr>
          <p:cNvPr id="616" name="Picture 615">
            <a:extLst>
              <a:ext uri="{FF2B5EF4-FFF2-40B4-BE49-F238E27FC236}">
                <a16:creationId xmlns:a16="http://schemas.microsoft.com/office/drawing/2014/main" id="{FCB5CDED-240A-46F4-9662-34558EE3F2DC}"/>
              </a:ext>
            </a:extLst>
          </p:cNvPr>
          <p:cNvPicPr>
            <a:picLocks noChangeAspect="1"/>
          </p:cNvPicPr>
          <p:nvPr/>
        </p:nvPicPr>
        <p:blipFill>
          <a:blip r:embed="rId3"/>
          <a:stretch>
            <a:fillRect/>
          </a:stretch>
        </p:blipFill>
        <p:spPr>
          <a:xfrm>
            <a:off x="9240244" y="2971800"/>
            <a:ext cx="2908950" cy="3589001"/>
          </a:xfrm>
          <a:prstGeom prst="rect">
            <a:avLst/>
          </a:prstGeom>
        </p:spPr>
      </p:pic>
    </p:spTree>
    <p:extLst>
      <p:ext uri="{BB962C8B-B14F-4D97-AF65-F5344CB8AC3E}">
        <p14:creationId xmlns:p14="http://schemas.microsoft.com/office/powerpoint/2010/main" val="28844048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838200"/>
            <a:ext cx="12201236" cy="5421748"/>
          </a:xfrm>
        </p:spPr>
        <p:txBody>
          <a:bodyPr/>
          <a:lstStyle/>
          <a:p>
            <a:r>
              <a:rPr lang="en-US" sz="2400" b="1" dirty="0">
                <a:solidFill>
                  <a:srgbClr val="A80000"/>
                </a:solidFill>
                <a:latin typeface="Book Antiqua" panose="02040602050305030304" pitchFamily="18" charset="0"/>
              </a:rPr>
              <a:t>Smooth Flow. </a:t>
            </a:r>
            <a:r>
              <a:rPr lang="en-US" sz="2400" dirty="0">
                <a:latin typeface="Book Antiqua" panose="02040602050305030304" pitchFamily="18" charset="0"/>
              </a:rPr>
              <a:t>Not too many up and downs, level flow, small batch sizes.</a:t>
            </a:r>
          </a:p>
          <a:p>
            <a:r>
              <a:rPr lang="en-US" sz="2400" b="1" dirty="0">
                <a:solidFill>
                  <a:srgbClr val="A80000"/>
                </a:solidFill>
                <a:latin typeface="Book Antiqua" panose="02040602050305030304" pitchFamily="18" charset="0"/>
              </a:rPr>
              <a:t>Pull vs. Push System.  </a:t>
            </a:r>
            <a:r>
              <a:rPr lang="en-US" sz="2400" dirty="0">
                <a:latin typeface="Book Antiqua" panose="02040602050305030304" pitchFamily="18" charset="0"/>
              </a:rPr>
              <a:t>Pull: Produce only what is needed and when it is needed, rather than in anticipation of a demand. Push: Produce and add to inventory. </a:t>
            </a:r>
          </a:p>
          <a:p>
            <a:r>
              <a:rPr lang="en-US" sz="2400" b="1" dirty="0">
                <a:solidFill>
                  <a:srgbClr val="A80000"/>
                </a:solidFill>
                <a:latin typeface="Book Antiqua" panose="02040602050305030304" pitchFamily="18" charset="0"/>
              </a:rPr>
              <a:t>Supermarket</a:t>
            </a:r>
            <a:r>
              <a:rPr lang="en-US" sz="2400" dirty="0">
                <a:latin typeface="Book Antiqua" panose="02040602050305030304" pitchFamily="18" charset="0"/>
              </a:rPr>
              <a:t>. Each process is a supermarket for the succeeding process. Each production station arrayed its diverse output for the downstream station to pull when needed. Each process would produce to replenish only the items that the downstream process has consumed. </a:t>
            </a:r>
          </a:p>
          <a:p>
            <a:r>
              <a:rPr lang="en-US" sz="2400" b="1" dirty="0">
                <a:solidFill>
                  <a:srgbClr val="A80000"/>
                </a:solidFill>
                <a:latin typeface="Book Antiqua" panose="02040602050305030304" pitchFamily="18" charset="0"/>
              </a:rPr>
              <a:t>Kanban. </a:t>
            </a:r>
            <a:r>
              <a:rPr lang="en-US" sz="2400" dirty="0">
                <a:latin typeface="Book Antiqua" panose="02040602050305030304" pitchFamily="18" charset="0"/>
              </a:rPr>
              <a:t>Limit the inventory of raw material, work-in-progress, and finished good. </a:t>
            </a:r>
          </a:p>
          <a:p>
            <a:r>
              <a:rPr lang="en-US" sz="2400" b="1" dirty="0">
                <a:solidFill>
                  <a:srgbClr val="A80000"/>
                </a:solidFill>
                <a:latin typeface="Book Antiqua" panose="02040602050305030304" pitchFamily="18" charset="0"/>
              </a:rPr>
              <a:t>Kaizen. </a:t>
            </a:r>
            <a:r>
              <a:rPr lang="en-US" sz="2400" dirty="0">
                <a:latin typeface="Book Antiqua" panose="02040602050305030304" pitchFamily="18" charset="0"/>
              </a:rPr>
              <a:t>Continuous improvement –</a:t>
            </a:r>
          </a:p>
          <a:p>
            <a:endParaRPr lang="en-US" sz="2000" b="1" dirty="0">
              <a:latin typeface="Book Antiqua" panose="02040602050305030304" pitchFamily="18" charset="0"/>
            </a:endParaRPr>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267456952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838200"/>
            <a:ext cx="12201236" cy="5421748"/>
          </a:xfrm>
        </p:spPr>
        <p:txBody>
          <a:bodyPr/>
          <a:lstStyle/>
          <a:p>
            <a:r>
              <a:rPr lang="en-US" sz="2400" b="1" dirty="0">
                <a:solidFill>
                  <a:srgbClr val="A80000"/>
                </a:solidFill>
                <a:latin typeface="Book Antiqua" panose="02040602050305030304" pitchFamily="18" charset="0"/>
              </a:rPr>
              <a:t>Close Relationship with Supplies. </a:t>
            </a:r>
            <a:r>
              <a:rPr lang="en-US" sz="2400" dirty="0">
                <a:latin typeface="Book Antiqua" panose="02040602050305030304" pitchFamily="18" charset="0"/>
              </a:rPr>
              <a:t>A limited number of suppliers, certified supplier.</a:t>
            </a:r>
          </a:p>
          <a:p>
            <a:r>
              <a:rPr lang="en-US" sz="2400" dirty="0">
                <a:latin typeface="Book Antiqua" panose="02040602050305030304" pitchFamily="18" charset="0"/>
              </a:rPr>
              <a:t>Operational Information are </a:t>
            </a:r>
            <a:r>
              <a:rPr lang="en-US" sz="2400" b="1" dirty="0">
                <a:solidFill>
                  <a:srgbClr val="A80000"/>
                </a:solidFill>
                <a:latin typeface="Book Antiqua" panose="02040602050305030304" pitchFamily="18" charset="0"/>
              </a:rPr>
              <a:t>Transparent and Available to Suppliers</a:t>
            </a:r>
            <a:r>
              <a:rPr lang="en-US" sz="2400" dirty="0">
                <a:latin typeface="Book Antiqua" panose="02040602050305030304" pitchFamily="18" charset="0"/>
              </a:rPr>
              <a:t>. Suppliers need transparent access to production data to know when the next o order may arrive. If suppliers are left in the dark about when the next delivery request would come, they  built up finished goods inventory so as to better respond to requests – this is contradictory to being lean throughout the supply chain. </a:t>
            </a:r>
          </a:p>
          <a:p>
            <a:r>
              <a:rPr lang="en-US" sz="2400" dirty="0">
                <a:latin typeface="Book Antiqua" panose="02040602050305030304" pitchFamily="18" charset="0"/>
              </a:rPr>
              <a:t>Every step in the supply chain had to work in harmony to produce when a product is needed, not a single moment before. This philosophy never intend to have the supplier maintain a stock of finished goods to supply material just in time.</a:t>
            </a:r>
          </a:p>
          <a:p>
            <a:r>
              <a:rPr lang="en-US" sz="2400" dirty="0">
                <a:latin typeface="Book Antiqua" panose="02040602050305030304" pitchFamily="18" charset="0"/>
              </a:rPr>
              <a:t>Components should not be produced before they are needed (</a:t>
            </a:r>
            <a:r>
              <a:rPr lang="en-US" sz="2400" b="1" dirty="0">
                <a:solidFill>
                  <a:srgbClr val="A80000"/>
                </a:solidFill>
                <a:latin typeface="Book Antiqua" panose="02040602050305030304" pitchFamily="18" charset="0"/>
              </a:rPr>
              <a:t>Push</a:t>
            </a:r>
            <a:r>
              <a:rPr lang="en-US" sz="2400" dirty="0">
                <a:latin typeface="Book Antiqua" panose="02040602050305030304" pitchFamily="18" charset="0"/>
              </a:rPr>
              <a:t>). They should be made Just In Time (</a:t>
            </a:r>
            <a:r>
              <a:rPr lang="en-US" sz="2400" b="1" dirty="0">
                <a:solidFill>
                  <a:srgbClr val="A80000"/>
                </a:solidFill>
                <a:latin typeface="Book Antiqua" panose="02040602050305030304" pitchFamily="18" charset="0"/>
              </a:rPr>
              <a:t>Pull</a:t>
            </a:r>
            <a:r>
              <a:rPr lang="en-US" sz="2400" dirty="0">
                <a:latin typeface="Book Antiqua" panose="02040602050305030304" pitchFamily="18" charset="0"/>
              </a:rPr>
              <a:t>).</a:t>
            </a:r>
          </a:p>
          <a:p>
            <a:endParaRPr lang="en-US" sz="2400" dirty="0">
              <a:latin typeface="Book Antiqua" panose="02040602050305030304" pitchFamily="18" charset="0"/>
            </a:endParaRPr>
          </a:p>
          <a:p>
            <a:endParaRPr lang="en-US" sz="2400" dirty="0">
              <a:latin typeface="Book Antiqua" panose="02040602050305030304" pitchFamily="18" charset="0"/>
            </a:endParaRPr>
          </a:p>
          <a:p>
            <a:endParaRPr lang="en-US" sz="2000" b="1" dirty="0">
              <a:latin typeface="Book Antiqua" panose="02040602050305030304" pitchFamily="18" charset="0"/>
            </a:endParaRPr>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1282019131"/>
      </p:ext>
    </p:extLst>
  </p:cSld>
  <p:clrMapOvr>
    <a:masterClrMapping/>
  </p:clrMapOvr>
  <p:transition/>
</p:sld>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48322</TotalTime>
  <Words>1984</Words>
  <Application>Microsoft Office PowerPoint</Application>
  <PresentationFormat>Widescreen</PresentationFormat>
  <Paragraphs>156</Paragraphs>
  <Slides>19</Slides>
  <Notes>12</Notes>
  <HiddenSlides>0</HiddenSlides>
  <MMClips>0</MMClips>
  <ScaleCrop>false</ScaleCrop>
  <HeadingPairs>
    <vt:vector size="6" baseType="variant">
      <vt:variant>
        <vt:lpstr>Fonts Used</vt:lpstr>
      </vt:variant>
      <vt:variant>
        <vt:i4>12</vt:i4>
      </vt:variant>
      <vt:variant>
        <vt:lpstr>Theme</vt:lpstr>
      </vt:variant>
      <vt:variant>
        <vt:i4>6</vt:i4>
      </vt:variant>
      <vt:variant>
        <vt:lpstr>Slide Titles</vt:lpstr>
      </vt:variant>
      <vt:variant>
        <vt:i4>19</vt:i4>
      </vt:variant>
    </vt:vector>
  </HeadingPairs>
  <TitlesOfParts>
    <vt:vector size="37" baseType="lpstr">
      <vt:lpstr>Arial</vt:lpstr>
      <vt:lpstr>Book Antiqua</vt:lpstr>
      <vt:lpstr>Brush Script MT</vt:lpstr>
      <vt:lpstr>Calibri</vt:lpstr>
      <vt:lpstr>Calibri Light</vt:lpstr>
      <vt:lpstr>Cambria Math</vt:lpstr>
      <vt:lpstr>Garamond</vt:lpstr>
      <vt:lpstr>Impact</vt:lpstr>
      <vt:lpstr>Lucida Calligraphy</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Throughput Analysis Multi-Product Flow           Ardavan Asef-Vaziri </vt:lpstr>
      <vt:lpstr>Lean Operations</vt:lpstr>
      <vt:lpstr>Reduce Variability</vt:lpstr>
      <vt:lpstr>Reduce Setup Time/Cost</vt:lpstr>
      <vt:lpstr>Batch Size Reduction- One Piece Flow</vt:lpstr>
      <vt:lpstr>Flexible Resources</vt:lpstr>
      <vt:lpstr>Cellular Layout</vt:lpstr>
      <vt:lpstr>Lean Production</vt:lpstr>
      <vt:lpstr>Lean Production</vt:lpstr>
      <vt:lpstr>Lean Production</vt:lpstr>
      <vt:lpstr>Lean Production</vt:lpstr>
      <vt:lpstr>Enable Flow: River Analogy</vt:lpstr>
      <vt:lpstr>The Lean System</vt:lpstr>
      <vt:lpstr>The Read Cost of Inventory</vt:lpstr>
      <vt:lpstr>Identify Value &amp; Non-Value Added Activities  </vt:lpstr>
      <vt:lpstr>Process Flow Chart and Spaghetti Diagram</vt:lpstr>
      <vt:lpstr>Mixed-Model Scheduling and Small Batch Production</vt:lpstr>
      <vt:lpstr>Mixed-Model Scheduling and Small Batch Production</vt:lpstr>
      <vt:lpstr>Mixed Model Scheduling Example</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679</cp:revision>
  <cp:lastPrinted>2019-05-09T17:43:43Z</cp:lastPrinted>
  <dcterms:created xsi:type="dcterms:W3CDTF">2008-11-22T01:06:20Z</dcterms:created>
  <dcterms:modified xsi:type="dcterms:W3CDTF">2021-01-14T00:22:47Z</dcterms:modified>
</cp:coreProperties>
</file>