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55"/>
  </p:notesMasterIdLst>
  <p:handoutMasterIdLst>
    <p:handoutMasterId r:id="rId56"/>
  </p:handoutMasterIdLst>
  <p:sldIdLst>
    <p:sldId id="256" r:id="rId5"/>
    <p:sldId id="525" r:id="rId6"/>
    <p:sldId id="403" r:id="rId7"/>
    <p:sldId id="406" r:id="rId8"/>
    <p:sldId id="469" r:id="rId9"/>
    <p:sldId id="410" r:id="rId10"/>
    <p:sldId id="478" r:id="rId11"/>
    <p:sldId id="488" r:id="rId12"/>
    <p:sldId id="418" r:id="rId13"/>
    <p:sldId id="420" r:id="rId14"/>
    <p:sldId id="421" r:id="rId15"/>
    <p:sldId id="473" r:id="rId16"/>
    <p:sldId id="472" r:id="rId17"/>
    <p:sldId id="474" r:id="rId18"/>
    <p:sldId id="485" r:id="rId19"/>
    <p:sldId id="494" r:id="rId20"/>
    <p:sldId id="439" r:id="rId21"/>
    <p:sldId id="440" r:id="rId22"/>
    <p:sldId id="490" r:id="rId23"/>
    <p:sldId id="491" r:id="rId24"/>
    <p:sldId id="475" r:id="rId25"/>
    <p:sldId id="476" r:id="rId26"/>
    <p:sldId id="477" r:id="rId27"/>
    <p:sldId id="492" r:id="rId28"/>
    <p:sldId id="495" r:id="rId29"/>
    <p:sldId id="496" r:id="rId30"/>
    <p:sldId id="481" r:id="rId31"/>
    <p:sldId id="482" r:id="rId32"/>
    <p:sldId id="483" r:id="rId33"/>
    <p:sldId id="484" r:id="rId34"/>
    <p:sldId id="500" r:id="rId35"/>
    <p:sldId id="501" r:id="rId36"/>
    <p:sldId id="503" r:id="rId37"/>
    <p:sldId id="504" r:id="rId38"/>
    <p:sldId id="505" r:id="rId39"/>
    <p:sldId id="506" r:id="rId40"/>
    <p:sldId id="507" r:id="rId41"/>
    <p:sldId id="508" r:id="rId42"/>
    <p:sldId id="509" r:id="rId43"/>
    <p:sldId id="511" r:id="rId44"/>
    <p:sldId id="512" r:id="rId45"/>
    <p:sldId id="514" r:id="rId46"/>
    <p:sldId id="515" r:id="rId47"/>
    <p:sldId id="516" r:id="rId48"/>
    <p:sldId id="517" r:id="rId49"/>
    <p:sldId id="518" r:id="rId50"/>
    <p:sldId id="520" r:id="rId51"/>
    <p:sldId id="521" r:id="rId52"/>
    <p:sldId id="523" r:id="rId53"/>
    <p:sldId id="524" r:id="rId5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A50023"/>
    <a:srgbClr val="00007D"/>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4660"/>
  </p:normalViewPr>
  <p:slideViewPr>
    <p:cSldViewPr>
      <p:cViewPr varScale="1">
        <p:scale>
          <a:sx n="104" d="100"/>
          <a:sy n="104" d="100"/>
        </p:scale>
        <p:origin x="882" y="13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14.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8E7F3D-A477-2240-BE04-E0B5BE318EBD}" type="doc">
      <dgm:prSet loTypeId="urn:microsoft.com/office/officeart/2005/8/layout/hProcess11" loCatId="process" qsTypeId="urn:microsoft.com/office/officeart/2005/8/quickstyle/simple4" qsCatId="simple" csTypeId="urn:microsoft.com/office/officeart/2005/8/colors/accent1_2" csCatId="accent1" phldr="1"/>
      <dgm:spPr/>
    </dgm:pt>
    <dgm:pt modelId="{80368699-A39E-EE42-8747-035599C0D013}">
      <dgm:prSet phldrT="[Text]"/>
      <dgm:spPr/>
      <dgm:t>
        <a:bodyPr/>
        <a:lstStyle/>
        <a:p>
          <a:r>
            <a:rPr lang="en-US" dirty="0"/>
            <a:t>Process 1</a:t>
          </a:r>
        </a:p>
      </dgm:t>
    </dgm:pt>
    <dgm:pt modelId="{59192B33-81A8-F144-A05D-2BB1479B65A6}" type="parTrans" cxnId="{476F5A74-A5AE-B34A-AD32-39A539D471C2}">
      <dgm:prSet/>
      <dgm:spPr/>
      <dgm:t>
        <a:bodyPr/>
        <a:lstStyle/>
        <a:p>
          <a:endParaRPr lang="en-US"/>
        </a:p>
      </dgm:t>
    </dgm:pt>
    <dgm:pt modelId="{6455F2CE-E692-6B4D-B54D-457E1EDBC341}" type="sibTrans" cxnId="{476F5A74-A5AE-B34A-AD32-39A539D471C2}">
      <dgm:prSet/>
      <dgm:spPr/>
      <dgm:t>
        <a:bodyPr/>
        <a:lstStyle/>
        <a:p>
          <a:endParaRPr lang="en-US"/>
        </a:p>
      </dgm:t>
    </dgm:pt>
    <dgm:pt modelId="{760B3FD7-A983-BA47-9CF5-EACF200ADF7D}">
      <dgm:prSet phldrT="[Text]"/>
      <dgm:spPr/>
      <dgm:t>
        <a:bodyPr/>
        <a:lstStyle/>
        <a:p>
          <a:r>
            <a:rPr lang="en-US" dirty="0"/>
            <a:t>Process 4</a:t>
          </a:r>
        </a:p>
        <a:p>
          <a:endParaRPr lang="en-US" dirty="0"/>
        </a:p>
      </dgm:t>
    </dgm:pt>
    <dgm:pt modelId="{3557CF2D-89A2-804D-AE23-D2221BC38FC6}" type="parTrans" cxnId="{3A25133C-3A53-8441-8262-F744B632E5E8}">
      <dgm:prSet/>
      <dgm:spPr/>
      <dgm:t>
        <a:bodyPr/>
        <a:lstStyle/>
        <a:p>
          <a:endParaRPr lang="en-US"/>
        </a:p>
      </dgm:t>
    </dgm:pt>
    <dgm:pt modelId="{A27DF34E-131C-754B-BDB2-4759DDD9BEA1}" type="sibTrans" cxnId="{3A25133C-3A53-8441-8262-F744B632E5E8}">
      <dgm:prSet/>
      <dgm:spPr/>
      <dgm:t>
        <a:bodyPr/>
        <a:lstStyle/>
        <a:p>
          <a:endParaRPr lang="en-US"/>
        </a:p>
      </dgm:t>
    </dgm:pt>
    <dgm:pt modelId="{C8EC64E5-95D3-5F4C-A7FA-9FA70315C5BA}">
      <dgm:prSet phldrT="[Text]"/>
      <dgm:spPr/>
      <dgm:t>
        <a:bodyPr/>
        <a:lstStyle/>
        <a:p>
          <a:r>
            <a:rPr lang="en-US" dirty="0"/>
            <a:t>60 units</a:t>
          </a:r>
        </a:p>
        <a:p>
          <a:endParaRPr lang="en-US" dirty="0"/>
        </a:p>
      </dgm:t>
    </dgm:pt>
    <dgm:pt modelId="{278FB505-5F86-454E-8F9F-7FCF7736EB13}" type="parTrans" cxnId="{56447AE8-10CD-C541-917A-6ECEBAD8313B}">
      <dgm:prSet/>
      <dgm:spPr/>
      <dgm:t>
        <a:bodyPr/>
        <a:lstStyle/>
        <a:p>
          <a:endParaRPr lang="en-US"/>
        </a:p>
      </dgm:t>
    </dgm:pt>
    <dgm:pt modelId="{C72E16BC-FC2A-7C45-920E-CA102C65DB8F}" type="sibTrans" cxnId="{56447AE8-10CD-C541-917A-6ECEBAD8313B}">
      <dgm:prSet/>
      <dgm:spPr/>
      <dgm:t>
        <a:bodyPr/>
        <a:lstStyle/>
        <a:p>
          <a:endParaRPr lang="en-US"/>
        </a:p>
      </dgm:t>
    </dgm:pt>
    <dgm:pt modelId="{C1B51C5C-21C6-9D40-889E-7B233425A39B}">
      <dgm:prSet phldrT="[Text]"/>
      <dgm:spPr/>
      <dgm:t>
        <a:bodyPr/>
        <a:lstStyle/>
        <a:p>
          <a:r>
            <a:rPr lang="en-US" dirty="0"/>
            <a:t>60 units</a:t>
          </a:r>
        </a:p>
      </dgm:t>
    </dgm:pt>
    <dgm:pt modelId="{625C41BD-082D-D84C-9FAE-A64CC67A93D2}" type="parTrans" cxnId="{E9DA8CD4-9906-E640-86B3-6666F58C8096}">
      <dgm:prSet/>
      <dgm:spPr/>
      <dgm:t>
        <a:bodyPr/>
        <a:lstStyle/>
        <a:p>
          <a:endParaRPr lang="en-US"/>
        </a:p>
      </dgm:t>
    </dgm:pt>
    <dgm:pt modelId="{93AA3F08-D9AF-0B49-99BD-E50A4465BF24}" type="sibTrans" cxnId="{E9DA8CD4-9906-E640-86B3-6666F58C8096}">
      <dgm:prSet/>
      <dgm:spPr/>
      <dgm:t>
        <a:bodyPr/>
        <a:lstStyle/>
        <a:p>
          <a:endParaRPr lang="en-US"/>
        </a:p>
      </dgm:t>
    </dgm:pt>
    <dgm:pt modelId="{4313E9F1-124B-284A-B998-16D7D869DEF2}">
      <dgm:prSet phldrT="[Text]"/>
      <dgm:spPr/>
      <dgm:t>
        <a:bodyPr/>
        <a:lstStyle/>
        <a:p>
          <a:r>
            <a:rPr lang="en-US" dirty="0"/>
            <a:t>Process 2</a:t>
          </a:r>
        </a:p>
      </dgm:t>
    </dgm:pt>
    <dgm:pt modelId="{B682E55E-907B-8040-BCC0-27CA580EE6B7}" type="parTrans" cxnId="{9CC5A2F2-7F40-1A4F-85E8-6BCC13570AC0}">
      <dgm:prSet/>
      <dgm:spPr/>
      <dgm:t>
        <a:bodyPr/>
        <a:lstStyle/>
        <a:p>
          <a:endParaRPr lang="en-US"/>
        </a:p>
      </dgm:t>
    </dgm:pt>
    <dgm:pt modelId="{9A84D547-828A-CF4A-ACCD-F21472241398}" type="sibTrans" cxnId="{9CC5A2F2-7F40-1A4F-85E8-6BCC13570AC0}">
      <dgm:prSet/>
      <dgm:spPr/>
      <dgm:t>
        <a:bodyPr/>
        <a:lstStyle/>
        <a:p>
          <a:endParaRPr lang="en-US"/>
        </a:p>
      </dgm:t>
    </dgm:pt>
    <dgm:pt modelId="{F0EC9ED3-20B9-1C45-B94E-E5415950B425}">
      <dgm:prSet phldrT="[Text]"/>
      <dgm:spPr/>
      <dgm:t>
        <a:bodyPr/>
        <a:lstStyle/>
        <a:p>
          <a:r>
            <a:rPr lang="en-US" dirty="0"/>
            <a:t>60 units</a:t>
          </a:r>
        </a:p>
      </dgm:t>
    </dgm:pt>
    <dgm:pt modelId="{3DB8A822-15A0-864F-ADFF-3348A9CC9C5B}" type="parTrans" cxnId="{6EC0CE84-4C8A-5D47-A6BE-4BCA59DD1262}">
      <dgm:prSet/>
      <dgm:spPr/>
      <dgm:t>
        <a:bodyPr/>
        <a:lstStyle/>
        <a:p>
          <a:endParaRPr lang="en-US"/>
        </a:p>
      </dgm:t>
    </dgm:pt>
    <dgm:pt modelId="{2F7489E4-9E3A-774E-84A2-22ACAAA9725D}" type="sibTrans" cxnId="{6EC0CE84-4C8A-5D47-A6BE-4BCA59DD1262}">
      <dgm:prSet/>
      <dgm:spPr/>
      <dgm:t>
        <a:bodyPr/>
        <a:lstStyle/>
        <a:p>
          <a:endParaRPr lang="en-US"/>
        </a:p>
      </dgm:t>
    </dgm:pt>
    <dgm:pt modelId="{A2BEFA1E-4DCA-DE43-B788-72560E070755}">
      <dgm:prSet phldrT="[Text]"/>
      <dgm:spPr/>
      <dgm:t>
        <a:bodyPr/>
        <a:lstStyle/>
        <a:p>
          <a:r>
            <a:rPr lang="en-US" dirty="0"/>
            <a:t>Process 3</a:t>
          </a:r>
        </a:p>
      </dgm:t>
    </dgm:pt>
    <dgm:pt modelId="{F185CD89-9215-ED43-B83A-4CA4838E79EC}" type="parTrans" cxnId="{73542E18-8E67-E74D-A899-093ABDEAEEC2}">
      <dgm:prSet/>
      <dgm:spPr/>
      <dgm:t>
        <a:bodyPr/>
        <a:lstStyle/>
        <a:p>
          <a:endParaRPr lang="en-US"/>
        </a:p>
      </dgm:t>
    </dgm:pt>
    <dgm:pt modelId="{4F78F051-7ADB-6947-B257-9EC25573B588}" type="sibTrans" cxnId="{73542E18-8E67-E74D-A899-093ABDEAEEC2}">
      <dgm:prSet/>
      <dgm:spPr/>
      <dgm:t>
        <a:bodyPr/>
        <a:lstStyle/>
        <a:p>
          <a:endParaRPr lang="en-US"/>
        </a:p>
      </dgm:t>
    </dgm:pt>
    <dgm:pt modelId="{AFC6026F-C4B2-7643-A977-A0DA75905DA8}">
      <dgm:prSet phldrT="[Text]"/>
      <dgm:spPr/>
      <dgm:t>
        <a:bodyPr/>
        <a:lstStyle/>
        <a:p>
          <a:r>
            <a:rPr lang="en-US" dirty="0"/>
            <a:t>60 units</a:t>
          </a:r>
        </a:p>
      </dgm:t>
    </dgm:pt>
    <dgm:pt modelId="{69DEDF41-99D6-2345-AFC2-F3FF62396286}" type="parTrans" cxnId="{D960C3DA-EE9D-3049-B042-CB68A4EBBFE3}">
      <dgm:prSet/>
      <dgm:spPr/>
      <dgm:t>
        <a:bodyPr/>
        <a:lstStyle/>
        <a:p>
          <a:endParaRPr lang="en-US"/>
        </a:p>
      </dgm:t>
    </dgm:pt>
    <dgm:pt modelId="{80EA7EC8-D268-1A4B-9C6E-A363AAB4355F}" type="sibTrans" cxnId="{D960C3DA-EE9D-3049-B042-CB68A4EBBFE3}">
      <dgm:prSet/>
      <dgm:spPr/>
      <dgm:t>
        <a:bodyPr/>
        <a:lstStyle/>
        <a:p>
          <a:endParaRPr lang="en-US"/>
        </a:p>
      </dgm:t>
    </dgm:pt>
    <dgm:pt modelId="{806D91ED-A93D-A54E-89C0-EEEB0B73F3E8}" type="pres">
      <dgm:prSet presAssocID="{C38E7F3D-A477-2240-BE04-E0B5BE318EBD}" presName="Name0" presStyleCnt="0">
        <dgm:presLayoutVars>
          <dgm:dir/>
          <dgm:resizeHandles val="exact"/>
        </dgm:presLayoutVars>
      </dgm:prSet>
      <dgm:spPr/>
    </dgm:pt>
    <dgm:pt modelId="{0C89143C-5BBC-014D-99E5-F33CC9682952}" type="pres">
      <dgm:prSet presAssocID="{C38E7F3D-A477-2240-BE04-E0B5BE318EBD}" presName="arrow" presStyleLbl="bgShp" presStyleIdx="0" presStyleCnt="1" custLinFactNeighborX="-2754"/>
      <dgm:spPr>
        <a:blipFill rotWithShape="0">
          <a:blip xmlns:r="http://schemas.openxmlformats.org/officeDocument/2006/relationships" r:embed="rId1"/>
          <a:stretch>
            <a:fillRect/>
          </a:stretch>
        </a:blipFill>
      </dgm:spPr>
    </dgm:pt>
    <dgm:pt modelId="{42ABDDFE-541D-304D-B4D1-EC43BFCA4D1E}" type="pres">
      <dgm:prSet presAssocID="{C38E7F3D-A477-2240-BE04-E0B5BE318EBD}" presName="points" presStyleCnt="0"/>
      <dgm:spPr/>
    </dgm:pt>
    <dgm:pt modelId="{20C967D1-9B36-4A4D-BD02-3EEE81C2213E}" type="pres">
      <dgm:prSet presAssocID="{80368699-A39E-EE42-8747-035599C0D013}" presName="compositeA" presStyleCnt="0"/>
      <dgm:spPr/>
    </dgm:pt>
    <dgm:pt modelId="{75CE7C48-BBBF-D942-B3B6-5678CC6C4EBE}" type="pres">
      <dgm:prSet presAssocID="{80368699-A39E-EE42-8747-035599C0D013}" presName="textA" presStyleLbl="revTx" presStyleIdx="0" presStyleCnt="8" custScaleX="151891" custScaleY="93616" custLinFactX="54205" custLinFactNeighborX="100000" custLinFactNeighborY="-1596">
        <dgm:presLayoutVars>
          <dgm:bulletEnabled val="1"/>
        </dgm:presLayoutVars>
      </dgm:prSet>
      <dgm:spPr/>
    </dgm:pt>
    <dgm:pt modelId="{731158EE-E174-1F49-B3E3-AC87E8DC4EF7}" type="pres">
      <dgm:prSet presAssocID="{80368699-A39E-EE42-8747-035599C0D013}" presName="circleA" presStyleLbl="node1" presStyleIdx="0" presStyleCnt="8" custScaleX="225927" custScaleY="212206" custLinFactX="100000" custLinFactNeighborX="161254"/>
      <dgm:spPr/>
    </dgm:pt>
    <dgm:pt modelId="{BA06CE2F-AF21-964C-9067-BFFD0C853056}" type="pres">
      <dgm:prSet presAssocID="{80368699-A39E-EE42-8747-035599C0D013}" presName="spaceA" presStyleCnt="0"/>
      <dgm:spPr/>
    </dgm:pt>
    <dgm:pt modelId="{73B80E2D-D451-9742-BF28-CA20A1D3A60E}" type="pres">
      <dgm:prSet presAssocID="{6455F2CE-E692-6B4D-B54D-457E1EDBC341}" presName="space" presStyleCnt="0"/>
      <dgm:spPr/>
    </dgm:pt>
    <dgm:pt modelId="{2E1AAA6F-F87E-F74F-A061-A9D38FC1D9E1}" type="pres">
      <dgm:prSet presAssocID="{C1B51C5C-21C6-9D40-889E-7B233425A39B}" presName="compositeB" presStyleCnt="0"/>
      <dgm:spPr/>
    </dgm:pt>
    <dgm:pt modelId="{021465E8-21BE-E743-A4B8-078C46B97644}" type="pres">
      <dgm:prSet presAssocID="{C1B51C5C-21C6-9D40-889E-7B233425A39B}" presName="textB" presStyleLbl="revTx" presStyleIdx="1" presStyleCnt="8" custLinFactNeighborX="-65287" custLinFactNeighborY="-15310">
        <dgm:presLayoutVars>
          <dgm:bulletEnabled val="1"/>
        </dgm:presLayoutVars>
      </dgm:prSet>
      <dgm:spPr/>
    </dgm:pt>
    <dgm:pt modelId="{2F9177CB-C280-3E41-AA7C-87EE3BAC2961}" type="pres">
      <dgm:prSet presAssocID="{C1B51C5C-21C6-9D40-889E-7B233425A39B}" presName="circleB" presStyleLbl="node1" presStyleIdx="1" presStyleCnt="8" custLinFactX="-7146" custLinFactNeighborX="-100000"/>
      <dgm:spPr/>
    </dgm:pt>
    <dgm:pt modelId="{ADB322EC-B39C-2444-BCD0-90EE23FC3D05}" type="pres">
      <dgm:prSet presAssocID="{C1B51C5C-21C6-9D40-889E-7B233425A39B}" presName="spaceB" presStyleCnt="0"/>
      <dgm:spPr/>
    </dgm:pt>
    <dgm:pt modelId="{8BD20877-C9E9-6143-B39E-56F4C5A0ED15}" type="pres">
      <dgm:prSet presAssocID="{93AA3F08-D9AF-0B49-99BD-E50A4465BF24}" presName="space" presStyleCnt="0"/>
      <dgm:spPr/>
    </dgm:pt>
    <dgm:pt modelId="{E9ADD76E-AA3F-6348-9822-26F242229C18}" type="pres">
      <dgm:prSet presAssocID="{4313E9F1-124B-284A-B998-16D7D869DEF2}" presName="compositeA" presStyleCnt="0"/>
      <dgm:spPr/>
    </dgm:pt>
    <dgm:pt modelId="{AA3000B0-94B3-4342-A716-61C32807C838}" type="pres">
      <dgm:prSet presAssocID="{4313E9F1-124B-284A-B998-16D7D869DEF2}" presName="textA" presStyleLbl="revTx" presStyleIdx="2" presStyleCnt="8" custScaleX="162554" custLinFactX="1390" custLinFactNeighborX="100000">
        <dgm:presLayoutVars>
          <dgm:bulletEnabled val="1"/>
        </dgm:presLayoutVars>
      </dgm:prSet>
      <dgm:spPr/>
    </dgm:pt>
    <dgm:pt modelId="{800BE513-777C-8C46-A2FC-FD9BA0A4D595}" type="pres">
      <dgm:prSet presAssocID="{4313E9F1-124B-284A-B998-16D7D869DEF2}" presName="circleA" presStyleLbl="node1" presStyleIdx="2" presStyleCnt="8" custScaleX="236724" custScaleY="225535" custLinFactX="100000" custLinFactNeighborX="109517"/>
      <dgm:spPr/>
    </dgm:pt>
    <dgm:pt modelId="{9D792E18-A0A5-7848-843B-C4524825EC11}" type="pres">
      <dgm:prSet presAssocID="{4313E9F1-124B-284A-B998-16D7D869DEF2}" presName="spaceA" presStyleCnt="0"/>
      <dgm:spPr/>
    </dgm:pt>
    <dgm:pt modelId="{3F9F3723-7474-ED4C-B941-EB66C5B6B046}" type="pres">
      <dgm:prSet presAssocID="{9A84D547-828A-CF4A-ACCD-F21472241398}" presName="space" presStyleCnt="0"/>
      <dgm:spPr/>
    </dgm:pt>
    <dgm:pt modelId="{9CB2F0E1-10BC-CA4E-A89E-BCCFF5E1F918}" type="pres">
      <dgm:prSet presAssocID="{F0EC9ED3-20B9-1C45-B94E-E5415950B425}" presName="compositeB" presStyleCnt="0"/>
      <dgm:spPr/>
    </dgm:pt>
    <dgm:pt modelId="{025091F6-9A5A-2247-B8AA-17773DA0AFA8}" type="pres">
      <dgm:prSet presAssocID="{F0EC9ED3-20B9-1C45-B94E-E5415950B425}" presName="textB" presStyleLbl="revTx" presStyleIdx="3" presStyleCnt="8" custLinFactNeighborX="-86397" custLinFactNeighborY="-11101">
        <dgm:presLayoutVars>
          <dgm:bulletEnabled val="1"/>
        </dgm:presLayoutVars>
      </dgm:prSet>
      <dgm:spPr/>
    </dgm:pt>
    <dgm:pt modelId="{E2C2FA32-33DB-2B49-9864-07500867A5C5}" type="pres">
      <dgm:prSet presAssocID="{F0EC9ED3-20B9-1C45-B94E-E5415950B425}" presName="circleB" presStyleLbl="node1" presStyleIdx="3" presStyleCnt="8" custLinFactX="-33223" custLinFactNeighborX="-100000"/>
      <dgm:spPr/>
    </dgm:pt>
    <dgm:pt modelId="{E1FD8A4A-22E3-8545-A4F2-7CB4CF79F784}" type="pres">
      <dgm:prSet presAssocID="{F0EC9ED3-20B9-1C45-B94E-E5415950B425}" presName="spaceB" presStyleCnt="0"/>
      <dgm:spPr/>
    </dgm:pt>
    <dgm:pt modelId="{58695DA7-F76C-8640-A7D0-888806CE1ACB}" type="pres">
      <dgm:prSet presAssocID="{2F7489E4-9E3A-774E-84A2-22ACAAA9725D}" presName="space" presStyleCnt="0"/>
      <dgm:spPr/>
    </dgm:pt>
    <dgm:pt modelId="{6C390619-98F1-7744-9B10-1242BBEC98C0}" type="pres">
      <dgm:prSet presAssocID="{A2BEFA1E-4DCA-DE43-B788-72560E070755}" presName="compositeA" presStyleCnt="0"/>
      <dgm:spPr/>
    </dgm:pt>
    <dgm:pt modelId="{707EAC89-87E0-044E-8491-546E3252EB3B}" type="pres">
      <dgm:prSet presAssocID="{A2BEFA1E-4DCA-DE43-B788-72560E070755}" presName="textA" presStyleLbl="revTx" presStyleIdx="4" presStyleCnt="8" custScaleX="158468" custLinFactX="17679" custLinFactNeighborX="100000">
        <dgm:presLayoutVars>
          <dgm:bulletEnabled val="1"/>
        </dgm:presLayoutVars>
      </dgm:prSet>
      <dgm:spPr/>
    </dgm:pt>
    <dgm:pt modelId="{1429DE96-F464-D442-BF98-58D58F7A60A1}" type="pres">
      <dgm:prSet presAssocID="{A2BEFA1E-4DCA-DE43-B788-72560E070755}" presName="circleA" presStyleLbl="node1" presStyleIdx="4" presStyleCnt="8" custScaleX="236724" custScaleY="212206" custLinFactX="100000" custLinFactNeighborX="118876"/>
      <dgm:spPr/>
    </dgm:pt>
    <dgm:pt modelId="{4418A29E-CDC3-C946-80AD-33E84AEC8277}" type="pres">
      <dgm:prSet presAssocID="{A2BEFA1E-4DCA-DE43-B788-72560E070755}" presName="spaceA" presStyleCnt="0"/>
      <dgm:spPr/>
    </dgm:pt>
    <dgm:pt modelId="{06098CE5-CA32-C547-912F-878F98A86E02}" type="pres">
      <dgm:prSet presAssocID="{4F78F051-7ADB-6947-B257-9EC25573B588}" presName="space" presStyleCnt="0"/>
      <dgm:spPr/>
    </dgm:pt>
    <dgm:pt modelId="{90679E6B-10E7-0440-B958-05F3BB3E98F2}" type="pres">
      <dgm:prSet presAssocID="{AFC6026F-C4B2-7643-A977-A0DA75905DA8}" presName="compositeB" presStyleCnt="0"/>
      <dgm:spPr/>
    </dgm:pt>
    <dgm:pt modelId="{F6921C32-3823-B948-B330-CF8930388EE1}" type="pres">
      <dgm:prSet presAssocID="{AFC6026F-C4B2-7643-A977-A0DA75905DA8}" presName="textB" presStyleLbl="revTx" presStyleIdx="5" presStyleCnt="8" custLinFactNeighborX="-80679" custLinFactNeighborY="-15310">
        <dgm:presLayoutVars>
          <dgm:bulletEnabled val="1"/>
        </dgm:presLayoutVars>
      </dgm:prSet>
      <dgm:spPr/>
    </dgm:pt>
    <dgm:pt modelId="{7CB5CF85-68A0-E34D-AD6C-079AE5098EB1}" type="pres">
      <dgm:prSet presAssocID="{AFC6026F-C4B2-7643-A977-A0DA75905DA8}" presName="circleB" presStyleLbl="node1" presStyleIdx="5" presStyleCnt="8" custLinFactX="-20245" custLinFactNeighborX="-100000"/>
      <dgm:spPr/>
    </dgm:pt>
    <dgm:pt modelId="{B79D5030-C636-654B-8365-08932F9E1BDA}" type="pres">
      <dgm:prSet presAssocID="{AFC6026F-C4B2-7643-A977-A0DA75905DA8}" presName="spaceB" presStyleCnt="0"/>
      <dgm:spPr/>
    </dgm:pt>
    <dgm:pt modelId="{9A2AC9D4-02AC-8C49-BEF3-017F181EEC21}" type="pres">
      <dgm:prSet presAssocID="{80EA7EC8-D268-1A4B-9C6E-A363AAB4355F}" presName="space" presStyleCnt="0"/>
      <dgm:spPr/>
    </dgm:pt>
    <dgm:pt modelId="{D47E5E6D-C4AD-724E-B47C-86134D83E881}" type="pres">
      <dgm:prSet presAssocID="{760B3FD7-A983-BA47-9CF5-EACF200ADF7D}" presName="compositeA" presStyleCnt="0"/>
      <dgm:spPr/>
    </dgm:pt>
    <dgm:pt modelId="{EFC34F97-3140-7F4C-9B7A-90C6642B1000}" type="pres">
      <dgm:prSet presAssocID="{760B3FD7-A983-BA47-9CF5-EACF200ADF7D}" presName="textA" presStyleLbl="revTx" presStyleIdx="6" presStyleCnt="8" custScaleX="149933" custLinFactNeighborX="78683">
        <dgm:presLayoutVars>
          <dgm:bulletEnabled val="1"/>
        </dgm:presLayoutVars>
      </dgm:prSet>
      <dgm:spPr/>
    </dgm:pt>
    <dgm:pt modelId="{EA5A6F59-EEEF-A748-9F42-56EEEE9E8A6A}" type="pres">
      <dgm:prSet presAssocID="{760B3FD7-A983-BA47-9CF5-EACF200ADF7D}" presName="circleA" presStyleLbl="node1" presStyleIdx="6" presStyleCnt="8" custScaleX="236723" custScaleY="225535" custLinFactX="88179" custLinFactNeighborX="100000"/>
      <dgm:spPr/>
    </dgm:pt>
    <dgm:pt modelId="{2ADE5700-52BA-7647-BC1B-1745B1FE0541}" type="pres">
      <dgm:prSet presAssocID="{760B3FD7-A983-BA47-9CF5-EACF200ADF7D}" presName="spaceA" presStyleCnt="0"/>
      <dgm:spPr/>
    </dgm:pt>
    <dgm:pt modelId="{6A847393-731E-364E-8552-D126A92F2CCA}" type="pres">
      <dgm:prSet presAssocID="{A27DF34E-131C-754B-BDB2-4759DDD9BEA1}" presName="space" presStyleCnt="0"/>
      <dgm:spPr/>
    </dgm:pt>
    <dgm:pt modelId="{03AB882E-4515-C54D-BFAA-AE11C84E1CC4}" type="pres">
      <dgm:prSet presAssocID="{C8EC64E5-95D3-5F4C-A7FA-9FA70315C5BA}" presName="compositeB" presStyleCnt="0"/>
      <dgm:spPr/>
    </dgm:pt>
    <dgm:pt modelId="{DFEF3CB5-0C06-A047-8209-B9EF882DAB10}" type="pres">
      <dgm:prSet presAssocID="{C8EC64E5-95D3-5F4C-A7FA-9FA70315C5BA}" presName="textB" presStyleLbl="revTx" presStyleIdx="7" presStyleCnt="8" custLinFactNeighborX="-92846" custLinFactNeighborY="-15310">
        <dgm:presLayoutVars>
          <dgm:bulletEnabled val="1"/>
        </dgm:presLayoutVars>
      </dgm:prSet>
      <dgm:spPr/>
    </dgm:pt>
    <dgm:pt modelId="{D72B345B-530F-294E-A92A-876AB54E5CEE}" type="pres">
      <dgm:prSet presAssocID="{C8EC64E5-95D3-5F4C-A7FA-9FA70315C5BA}" presName="circleB" presStyleLbl="node1" presStyleIdx="7" presStyleCnt="8" custLinFactX="-68417" custLinFactNeighborX="-100000"/>
      <dgm:spPr/>
    </dgm:pt>
    <dgm:pt modelId="{A839BD61-7DDE-194C-A02F-E0214EA70318}" type="pres">
      <dgm:prSet presAssocID="{C8EC64E5-95D3-5F4C-A7FA-9FA70315C5BA}" presName="spaceB" presStyleCnt="0"/>
      <dgm:spPr/>
    </dgm:pt>
  </dgm:ptLst>
  <dgm:cxnLst>
    <dgm:cxn modelId="{73542E18-8E67-E74D-A899-093ABDEAEEC2}" srcId="{C38E7F3D-A477-2240-BE04-E0B5BE318EBD}" destId="{A2BEFA1E-4DCA-DE43-B788-72560E070755}" srcOrd="4" destOrd="0" parTransId="{F185CD89-9215-ED43-B83A-4CA4838E79EC}" sibTransId="{4F78F051-7ADB-6947-B257-9EC25573B588}"/>
    <dgm:cxn modelId="{0FF76D28-DA1B-4BF7-8312-D802EDECBCB1}" type="presOf" srcId="{80368699-A39E-EE42-8747-035599C0D013}" destId="{75CE7C48-BBBF-D942-B3B6-5678CC6C4EBE}" srcOrd="0" destOrd="0" presId="urn:microsoft.com/office/officeart/2005/8/layout/hProcess11"/>
    <dgm:cxn modelId="{0133B42F-C60A-4FFA-BE2D-76B4175CA368}" type="presOf" srcId="{F0EC9ED3-20B9-1C45-B94E-E5415950B425}" destId="{025091F6-9A5A-2247-B8AA-17773DA0AFA8}" srcOrd="0" destOrd="0" presId="urn:microsoft.com/office/officeart/2005/8/layout/hProcess11"/>
    <dgm:cxn modelId="{3A25133C-3A53-8441-8262-F744B632E5E8}" srcId="{C38E7F3D-A477-2240-BE04-E0B5BE318EBD}" destId="{760B3FD7-A983-BA47-9CF5-EACF200ADF7D}" srcOrd="6" destOrd="0" parTransId="{3557CF2D-89A2-804D-AE23-D2221BC38FC6}" sibTransId="{A27DF34E-131C-754B-BDB2-4759DDD9BEA1}"/>
    <dgm:cxn modelId="{4A0ADD5E-36A6-4E9D-B4B0-7A848AC26332}" type="presOf" srcId="{A2BEFA1E-4DCA-DE43-B788-72560E070755}" destId="{707EAC89-87E0-044E-8491-546E3252EB3B}" srcOrd="0" destOrd="0" presId="urn:microsoft.com/office/officeart/2005/8/layout/hProcess11"/>
    <dgm:cxn modelId="{B168B542-7D36-4C7C-9DBB-755F593CD8AF}" type="presOf" srcId="{C8EC64E5-95D3-5F4C-A7FA-9FA70315C5BA}" destId="{DFEF3CB5-0C06-A047-8209-B9EF882DAB10}" srcOrd="0" destOrd="0" presId="urn:microsoft.com/office/officeart/2005/8/layout/hProcess11"/>
    <dgm:cxn modelId="{476F5A74-A5AE-B34A-AD32-39A539D471C2}" srcId="{C38E7F3D-A477-2240-BE04-E0B5BE318EBD}" destId="{80368699-A39E-EE42-8747-035599C0D013}" srcOrd="0" destOrd="0" parTransId="{59192B33-81A8-F144-A05D-2BB1479B65A6}" sibTransId="{6455F2CE-E692-6B4D-B54D-457E1EDBC341}"/>
    <dgm:cxn modelId="{0A8A6C76-A440-4D76-8CC4-37B112E7E2CA}" type="presOf" srcId="{C38E7F3D-A477-2240-BE04-E0B5BE318EBD}" destId="{806D91ED-A93D-A54E-89C0-EEEB0B73F3E8}" srcOrd="0" destOrd="0" presId="urn:microsoft.com/office/officeart/2005/8/layout/hProcess11"/>
    <dgm:cxn modelId="{6EC0CE84-4C8A-5D47-A6BE-4BCA59DD1262}" srcId="{C38E7F3D-A477-2240-BE04-E0B5BE318EBD}" destId="{F0EC9ED3-20B9-1C45-B94E-E5415950B425}" srcOrd="3" destOrd="0" parTransId="{3DB8A822-15A0-864F-ADFF-3348A9CC9C5B}" sibTransId="{2F7489E4-9E3A-774E-84A2-22ACAAA9725D}"/>
    <dgm:cxn modelId="{494DE885-9E42-4E9B-AC82-FAB8A279C955}" type="presOf" srcId="{AFC6026F-C4B2-7643-A977-A0DA75905DA8}" destId="{F6921C32-3823-B948-B330-CF8930388EE1}" srcOrd="0" destOrd="0" presId="urn:microsoft.com/office/officeart/2005/8/layout/hProcess11"/>
    <dgm:cxn modelId="{6F6476AD-C879-461C-A00B-F49F91A0F309}" type="presOf" srcId="{C1B51C5C-21C6-9D40-889E-7B233425A39B}" destId="{021465E8-21BE-E743-A4B8-078C46B97644}" srcOrd="0" destOrd="0" presId="urn:microsoft.com/office/officeart/2005/8/layout/hProcess11"/>
    <dgm:cxn modelId="{6FAE29B2-E839-4B45-800F-F139ED2AAD72}" type="presOf" srcId="{4313E9F1-124B-284A-B998-16D7D869DEF2}" destId="{AA3000B0-94B3-4342-A716-61C32807C838}" srcOrd="0" destOrd="0" presId="urn:microsoft.com/office/officeart/2005/8/layout/hProcess11"/>
    <dgm:cxn modelId="{E9DA8CD4-9906-E640-86B3-6666F58C8096}" srcId="{C38E7F3D-A477-2240-BE04-E0B5BE318EBD}" destId="{C1B51C5C-21C6-9D40-889E-7B233425A39B}" srcOrd="1" destOrd="0" parTransId="{625C41BD-082D-D84C-9FAE-A64CC67A93D2}" sibTransId="{93AA3F08-D9AF-0B49-99BD-E50A4465BF24}"/>
    <dgm:cxn modelId="{D960C3DA-EE9D-3049-B042-CB68A4EBBFE3}" srcId="{C38E7F3D-A477-2240-BE04-E0B5BE318EBD}" destId="{AFC6026F-C4B2-7643-A977-A0DA75905DA8}" srcOrd="5" destOrd="0" parTransId="{69DEDF41-99D6-2345-AFC2-F3FF62396286}" sibTransId="{80EA7EC8-D268-1A4B-9C6E-A363AAB4355F}"/>
    <dgm:cxn modelId="{56447AE8-10CD-C541-917A-6ECEBAD8313B}" srcId="{C38E7F3D-A477-2240-BE04-E0B5BE318EBD}" destId="{C8EC64E5-95D3-5F4C-A7FA-9FA70315C5BA}" srcOrd="7" destOrd="0" parTransId="{278FB505-5F86-454E-8F9F-7FCF7736EB13}" sibTransId="{C72E16BC-FC2A-7C45-920E-CA102C65DB8F}"/>
    <dgm:cxn modelId="{9CC5A2F2-7F40-1A4F-85E8-6BCC13570AC0}" srcId="{C38E7F3D-A477-2240-BE04-E0B5BE318EBD}" destId="{4313E9F1-124B-284A-B998-16D7D869DEF2}" srcOrd="2" destOrd="0" parTransId="{B682E55E-907B-8040-BCC0-27CA580EE6B7}" sibTransId="{9A84D547-828A-CF4A-ACCD-F21472241398}"/>
    <dgm:cxn modelId="{B465D1F5-42F9-4F87-82B6-C679F0A07181}" type="presOf" srcId="{760B3FD7-A983-BA47-9CF5-EACF200ADF7D}" destId="{EFC34F97-3140-7F4C-9B7A-90C6642B1000}" srcOrd="0" destOrd="0" presId="urn:microsoft.com/office/officeart/2005/8/layout/hProcess11"/>
    <dgm:cxn modelId="{20E54404-0187-4403-8016-B55A861DB2B9}" type="presParOf" srcId="{806D91ED-A93D-A54E-89C0-EEEB0B73F3E8}" destId="{0C89143C-5BBC-014D-99E5-F33CC9682952}" srcOrd="0" destOrd="0" presId="urn:microsoft.com/office/officeart/2005/8/layout/hProcess11"/>
    <dgm:cxn modelId="{8CA5B8B0-8B38-450D-9C71-752A4C046A78}" type="presParOf" srcId="{806D91ED-A93D-A54E-89C0-EEEB0B73F3E8}" destId="{42ABDDFE-541D-304D-B4D1-EC43BFCA4D1E}" srcOrd="1" destOrd="0" presId="urn:microsoft.com/office/officeart/2005/8/layout/hProcess11"/>
    <dgm:cxn modelId="{CD790B32-16D7-428B-8164-E5A7AFF25469}" type="presParOf" srcId="{42ABDDFE-541D-304D-B4D1-EC43BFCA4D1E}" destId="{20C967D1-9B36-4A4D-BD02-3EEE81C2213E}" srcOrd="0" destOrd="0" presId="urn:microsoft.com/office/officeart/2005/8/layout/hProcess11"/>
    <dgm:cxn modelId="{F98473DF-3633-419D-9D39-A295E096BE2F}" type="presParOf" srcId="{20C967D1-9B36-4A4D-BD02-3EEE81C2213E}" destId="{75CE7C48-BBBF-D942-B3B6-5678CC6C4EBE}" srcOrd="0" destOrd="0" presId="urn:microsoft.com/office/officeart/2005/8/layout/hProcess11"/>
    <dgm:cxn modelId="{0921778E-D35A-4C2C-8933-2E94F6BC4ED8}" type="presParOf" srcId="{20C967D1-9B36-4A4D-BD02-3EEE81C2213E}" destId="{731158EE-E174-1F49-B3E3-AC87E8DC4EF7}" srcOrd="1" destOrd="0" presId="urn:microsoft.com/office/officeart/2005/8/layout/hProcess11"/>
    <dgm:cxn modelId="{F40548CC-FA4A-4E23-8543-CDFE7EBB4E98}" type="presParOf" srcId="{20C967D1-9B36-4A4D-BD02-3EEE81C2213E}" destId="{BA06CE2F-AF21-964C-9067-BFFD0C853056}" srcOrd="2" destOrd="0" presId="urn:microsoft.com/office/officeart/2005/8/layout/hProcess11"/>
    <dgm:cxn modelId="{EEDB4F9A-696B-47C3-BDDE-4099210A61C5}" type="presParOf" srcId="{42ABDDFE-541D-304D-B4D1-EC43BFCA4D1E}" destId="{73B80E2D-D451-9742-BF28-CA20A1D3A60E}" srcOrd="1" destOrd="0" presId="urn:microsoft.com/office/officeart/2005/8/layout/hProcess11"/>
    <dgm:cxn modelId="{8479D712-86F4-4257-ADEC-B99C87AF2DAC}" type="presParOf" srcId="{42ABDDFE-541D-304D-B4D1-EC43BFCA4D1E}" destId="{2E1AAA6F-F87E-F74F-A061-A9D38FC1D9E1}" srcOrd="2" destOrd="0" presId="urn:microsoft.com/office/officeart/2005/8/layout/hProcess11"/>
    <dgm:cxn modelId="{DE085DC7-9C41-44F4-9485-91CEE7E9EB05}" type="presParOf" srcId="{2E1AAA6F-F87E-F74F-A061-A9D38FC1D9E1}" destId="{021465E8-21BE-E743-A4B8-078C46B97644}" srcOrd="0" destOrd="0" presId="urn:microsoft.com/office/officeart/2005/8/layout/hProcess11"/>
    <dgm:cxn modelId="{631EE531-A22A-483F-B7C0-CEE1264A6C0C}" type="presParOf" srcId="{2E1AAA6F-F87E-F74F-A061-A9D38FC1D9E1}" destId="{2F9177CB-C280-3E41-AA7C-87EE3BAC2961}" srcOrd="1" destOrd="0" presId="urn:microsoft.com/office/officeart/2005/8/layout/hProcess11"/>
    <dgm:cxn modelId="{E31ACF94-82FB-4A6A-80B7-C55DE62D57FD}" type="presParOf" srcId="{2E1AAA6F-F87E-F74F-A061-A9D38FC1D9E1}" destId="{ADB322EC-B39C-2444-BCD0-90EE23FC3D05}" srcOrd="2" destOrd="0" presId="urn:microsoft.com/office/officeart/2005/8/layout/hProcess11"/>
    <dgm:cxn modelId="{4DE95733-D317-42EF-A412-5DA25F3E80D8}" type="presParOf" srcId="{42ABDDFE-541D-304D-B4D1-EC43BFCA4D1E}" destId="{8BD20877-C9E9-6143-B39E-56F4C5A0ED15}" srcOrd="3" destOrd="0" presId="urn:microsoft.com/office/officeart/2005/8/layout/hProcess11"/>
    <dgm:cxn modelId="{7E15D517-EFAA-44CA-B05E-DB59B0B3BF05}" type="presParOf" srcId="{42ABDDFE-541D-304D-B4D1-EC43BFCA4D1E}" destId="{E9ADD76E-AA3F-6348-9822-26F242229C18}" srcOrd="4" destOrd="0" presId="urn:microsoft.com/office/officeart/2005/8/layout/hProcess11"/>
    <dgm:cxn modelId="{676AED2F-FE3D-4B3C-B4A1-4EAFF2653FAF}" type="presParOf" srcId="{E9ADD76E-AA3F-6348-9822-26F242229C18}" destId="{AA3000B0-94B3-4342-A716-61C32807C838}" srcOrd="0" destOrd="0" presId="urn:microsoft.com/office/officeart/2005/8/layout/hProcess11"/>
    <dgm:cxn modelId="{113992DB-F78A-4844-BB75-13E66D4987A6}" type="presParOf" srcId="{E9ADD76E-AA3F-6348-9822-26F242229C18}" destId="{800BE513-777C-8C46-A2FC-FD9BA0A4D595}" srcOrd="1" destOrd="0" presId="urn:microsoft.com/office/officeart/2005/8/layout/hProcess11"/>
    <dgm:cxn modelId="{4CF4F53B-D7C7-401D-A103-CC2A832A88FC}" type="presParOf" srcId="{E9ADD76E-AA3F-6348-9822-26F242229C18}" destId="{9D792E18-A0A5-7848-843B-C4524825EC11}" srcOrd="2" destOrd="0" presId="urn:microsoft.com/office/officeart/2005/8/layout/hProcess11"/>
    <dgm:cxn modelId="{A708F524-742F-4D4C-B4F5-55E3E2B83FF7}" type="presParOf" srcId="{42ABDDFE-541D-304D-B4D1-EC43BFCA4D1E}" destId="{3F9F3723-7474-ED4C-B941-EB66C5B6B046}" srcOrd="5" destOrd="0" presId="urn:microsoft.com/office/officeart/2005/8/layout/hProcess11"/>
    <dgm:cxn modelId="{4975D0B7-AB96-41B8-B85C-94C47619806C}" type="presParOf" srcId="{42ABDDFE-541D-304D-B4D1-EC43BFCA4D1E}" destId="{9CB2F0E1-10BC-CA4E-A89E-BCCFF5E1F918}" srcOrd="6" destOrd="0" presId="urn:microsoft.com/office/officeart/2005/8/layout/hProcess11"/>
    <dgm:cxn modelId="{7394B2A1-AA84-46C1-B2AD-435B6984ED9C}" type="presParOf" srcId="{9CB2F0E1-10BC-CA4E-A89E-BCCFF5E1F918}" destId="{025091F6-9A5A-2247-B8AA-17773DA0AFA8}" srcOrd="0" destOrd="0" presId="urn:microsoft.com/office/officeart/2005/8/layout/hProcess11"/>
    <dgm:cxn modelId="{65B6EAE4-5A06-4CE9-BAA3-292B46FF7603}" type="presParOf" srcId="{9CB2F0E1-10BC-CA4E-A89E-BCCFF5E1F918}" destId="{E2C2FA32-33DB-2B49-9864-07500867A5C5}" srcOrd="1" destOrd="0" presId="urn:microsoft.com/office/officeart/2005/8/layout/hProcess11"/>
    <dgm:cxn modelId="{38456ADB-6033-4A93-B3B4-56570568D4D7}" type="presParOf" srcId="{9CB2F0E1-10BC-CA4E-A89E-BCCFF5E1F918}" destId="{E1FD8A4A-22E3-8545-A4F2-7CB4CF79F784}" srcOrd="2" destOrd="0" presId="urn:microsoft.com/office/officeart/2005/8/layout/hProcess11"/>
    <dgm:cxn modelId="{2923D1C6-0EEB-46C7-86BE-7133D3DE92B3}" type="presParOf" srcId="{42ABDDFE-541D-304D-B4D1-EC43BFCA4D1E}" destId="{58695DA7-F76C-8640-A7D0-888806CE1ACB}" srcOrd="7" destOrd="0" presId="urn:microsoft.com/office/officeart/2005/8/layout/hProcess11"/>
    <dgm:cxn modelId="{E55FC73E-F43D-40BA-A48F-4F3B40C273E8}" type="presParOf" srcId="{42ABDDFE-541D-304D-B4D1-EC43BFCA4D1E}" destId="{6C390619-98F1-7744-9B10-1242BBEC98C0}" srcOrd="8" destOrd="0" presId="urn:microsoft.com/office/officeart/2005/8/layout/hProcess11"/>
    <dgm:cxn modelId="{71399EAF-F1DB-4408-937E-273EA32304AE}" type="presParOf" srcId="{6C390619-98F1-7744-9B10-1242BBEC98C0}" destId="{707EAC89-87E0-044E-8491-546E3252EB3B}" srcOrd="0" destOrd="0" presId="urn:microsoft.com/office/officeart/2005/8/layout/hProcess11"/>
    <dgm:cxn modelId="{421E6D50-48DF-4950-AECD-6B3BB2D1C487}" type="presParOf" srcId="{6C390619-98F1-7744-9B10-1242BBEC98C0}" destId="{1429DE96-F464-D442-BF98-58D58F7A60A1}" srcOrd="1" destOrd="0" presId="urn:microsoft.com/office/officeart/2005/8/layout/hProcess11"/>
    <dgm:cxn modelId="{830C9683-4371-4D56-884F-0E00665A7E38}" type="presParOf" srcId="{6C390619-98F1-7744-9B10-1242BBEC98C0}" destId="{4418A29E-CDC3-C946-80AD-33E84AEC8277}" srcOrd="2" destOrd="0" presId="urn:microsoft.com/office/officeart/2005/8/layout/hProcess11"/>
    <dgm:cxn modelId="{B2EC68CA-0965-4792-B204-97AB3932300F}" type="presParOf" srcId="{42ABDDFE-541D-304D-B4D1-EC43BFCA4D1E}" destId="{06098CE5-CA32-C547-912F-878F98A86E02}" srcOrd="9" destOrd="0" presId="urn:microsoft.com/office/officeart/2005/8/layout/hProcess11"/>
    <dgm:cxn modelId="{2B387F88-9A94-45A0-A75E-926900B0EA6C}" type="presParOf" srcId="{42ABDDFE-541D-304D-B4D1-EC43BFCA4D1E}" destId="{90679E6B-10E7-0440-B958-05F3BB3E98F2}" srcOrd="10" destOrd="0" presId="urn:microsoft.com/office/officeart/2005/8/layout/hProcess11"/>
    <dgm:cxn modelId="{CA6C363B-A8AD-41D6-99F1-D1C8FC3B5D2F}" type="presParOf" srcId="{90679E6B-10E7-0440-B958-05F3BB3E98F2}" destId="{F6921C32-3823-B948-B330-CF8930388EE1}" srcOrd="0" destOrd="0" presId="urn:microsoft.com/office/officeart/2005/8/layout/hProcess11"/>
    <dgm:cxn modelId="{82527701-CE8A-4DB2-9479-F5E1C8B845E6}" type="presParOf" srcId="{90679E6B-10E7-0440-B958-05F3BB3E98F2}" destId="{7CB5CF85-68A0-E34D-AD6C-079AE5098EB1}" srcOrd="1" destOrd="0" presId="urn:microsoft.com/office/officeart/2005/8/layout/hProcess11"/>
    <dgm:cxn modelId="{7DF474A2-5C57-4CEB-AC2F-7CA0BF7B7CE4}" type="presParOf" srcId="{90679E6B-10E7-0440-B958-05F3BB3E98F2}" destId="{B79D5030-C636-654B-8365-08932F9E1BDA}" srcOrd="2" destOrd="0" presId="urn:microsoft.com/office/officeart/2005/8/layout/hProcess11"/>
    <dgm:cxn modelId="{E52D467F-8F61-4CBB-B48C-F12151C4594A}" type="presParOf" srcId="{42ABDDFE-541D-304D-B4D1-EC43BFCA4D1E}" destId="{9A2AC9D4-02AC-8C49-BEF3-017F181EEC21}" srcOrd="11" destOrd="0" presId="urn:microsoft.com/office/officeart/2005/8/layout/hProcess11"/>
    <dgm:cxn modelId="{7AF27242-3493-45F8-8DCB-ED3DCA74C9CC}" type="presParOf" srcId="{42ABDDFE-541D-304D-B4D1-EC43BFCA4D1E}" destId="{D47E5E6D-C4AD-724E-B47C-86134D83E881}" srcOrd="12" destOrd="0" presId="urn:microsoft.com/office/officeart/2005/8/layout/hProcess11"/>
    <dgm:cxn modelId="{A7DE2E2C-12D1-42F6-ADBE-EBB20A5D262E}" type="presParOf" srcId="{D47E5E6D-C4AD-724E-B47C-86134D83E881}" destId="{EFC34F97-3140-7F4C-9B7A-90C6642B1000}" srcOrd="0" destOrd="0" presId="urn:microsoft.com/office/officeart/2005/8/layout/hProcess11"/>
    <dgm:cxn modelId="{CBC5815B-1DEA-435C-99AC-33E5E7FF6D33}" type="presParOf" srcId="{D47E5E6D-C4AD-724E-B47C-86134D83E881}" destId="{EA5A6F59-EEEF-A748-9F42-56EEEE9E8A6A}" srcOrd="1" destOrd="0" presId="urn:microsoft.com/office/officeart/2005/8/layout/hProcess11"/>
    <dgm:cxn modelId="{66500504-AAD8-4830-994E-8E4B7B7A8708}" type="presParOf" srcId="{D47E5E6D-C4AD-724E-B47C-86134D83E881}" destId="{2ADE5700-52BA-7647-BC1B-1745B1FE0541}" srcOrd="2" destOrd="0" presId="urn:microsoft.com/office/officeart/2005/8/layout/hProcess11"/>
    <dgm:cxn modelId="{F75A74C9-23DE-44B2-8917-8FD687B0A44E}" type="presParOf" srcId="{42ABDDFE-541D-304D-B4D1-EC43BFCA4D1E}" destId="{6A847393-731E-364E-8552-D126A92F2CCA}" srcOrd="13" destOrd="0" presId="urn:microsoft.com/office/officeart/2005/8/layout/hProcess11"/>
    <dgm:cxn modelId="{2EF92039-1FE9-44D4-9465-0FDBA8460222}" type="presParOf" srcId="{42ABDDFE-541D-304D-B4D1-EC43BFCA4D1E}" destId="{03AB882E-4515-C54D-BFAA-AE11C84E1CC4}" srcOrd="14" destOrd="0" presId="urn:microsoft.com/office/officeart/2005/8/layout/hProcess11"/>
    <dgm:cxn modelId="{1106FD9F-6249-4F55-99A8-82FC4C249655}" type="presParOf" srcId="{03AB882E-4515-C54D-BFAA-AE11C84E1CC4}" destId="{DFEF3CB5-0C06-A047-8209-B9EF882DAB10}" srcOrd="0" destOrd="0" presId="urn:microsoft.com/office/officeart/2005/8/layout/hProcess11"/>
    <dgm:cxn modelId="{A1F6E954-9943-43A2-A224-AFA4F4C38B1C}" type="presParOf" srcId="{03AB882E-4515-C54D-BFAA-AE11C84E1CC4}" destId="{D72B345B-530F-294E-A92A-876AB54E5CEE}" srcOrd="1" destOrd="0" presId="urn:microsoft.com/office/officeart/2005/8/layout/hProcess11"/>
    <dgm:cxn modelId="{60E62820-AB68-4228-A451-EB37C00AA9D3}" type="presParOf" srcId="{03AB882E-4515-C54D-BFAA-AE11C84E1CC4}" destId="{A839BD61-7DDE-194C-A02F-E0214EA70318}"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89143C-5BBC-014D-99E5-F33CC9682952}">
      <dsp:nvSpPr>
        <dsp:cNvPr id="0" name=""/>
        <dsp:cNvSpPr/>
      </dsp:nvSpPr>
      <dsp:spPr>
        <a:xfrm>
          <a:off x="0" y="1357788"/>
          <a:ext cx="8229600" cy="1810385"/>
        </a:xfrm>
        <a:prstGeom prst="notchedRightArrow">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5CE7C48-BBBF-D942-B3B6-5678CC6C4EBE}">
      <dsp:nvSpPr>
        <dsp:cNvPr id="0" name=""/>
        <dsp:cNvSpPr/>
      </dsp:nvSpPr>
      <dsp:spPr>
        <a:xfrm>
          <a:off x="1074544" y="0"/>
          <a:ext cx="1062929" cy="1694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a:lnSpc>
              <a:spcPct val="90000"/>
            </a:lnSpc>
            <a:spcBef>
              <a:spcPct val="0"/>
            </a:spcBef>
            <a:spcAft>
              <a:spcPct val="35000"/>
            </a:spcAft>
            <a:buNone/>
          </a:pPr>
          <a:r>
            <a:rPr lang="en-US" sz="1300" kern="1200" dirty="0"/>
            <a:t>Process 1</a:t>
          </a:r>
        </a:p>
      </dsp:txBody>
      <dsp:txXfrm>
        <a:off x="1074544" y="0"/>
        <a:ext cx="1062929" cy="1694810"/>
      </dsp:txXfrm>
    </dsp:sp>
    <dsp:sp modelId="{731158EE-E174-1F49-B3E3-AC87E8DC4EF7}">
      <dsp:nvSpPr>
        <dsp:cNvPr id="0" name=""/>
        <dsp:cNvSpPr/>
      </dsp:nvSpPr>
      <dsp:spPr>
        <a:xfrm>
          <a:off x="1198044" y="1753869"/>
          <a:ext cx="1022537" cy="96043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21465E8-21BE-E743-A4B8-078C46B97644}">
      <dsp:nvSpPr>
        <dsp:cNvPr id="0" name=""/>
        <dsp:cNvSpPr/>
      </dsp:nvSpPr>
      <dsp:spPr>
        <a:xfrm>
          <a:off x="636464" y="2438407"/>
          <a:ext cx="6997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en-US" sz="1300" kern="1200" dirty="0"/>
            <a:t>60 units</a:t>
          </a:r>
        </a:p>
      </dsp:txBody>
      <dsp:txXfrm>
        <a:off x="636464" y="2438407"/>
        <a:ext cx="699797" cy="1810385"/>
      </dsp:txXfrm>
    </dsp:sp>
    <dsp:sp modelId="{2F9177CB-C280-3E41-AA7C-87EE3BAC2961}">
      <dsp:nvSpPr>
        <dsp:cNvPr id="0" name=""/>
        <dsp:cNvSpPr/>
      </dsp:nvSpPr>
      <dsp:spPr>
        <a:xfrm>
          <a:off x="732003" y="2036683"/>
          <a:ext cx="452596" cy="45259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A3000B0-94B3-4342-A716-61C32807C838}">
      <dsp:nvSpPr>
        <dsp:cNvPr id="0" name=""/>
        <dsp:cNvSpPr/>
      </dsp:nvSpPr>
      <dsp:spPr>
        <a:xfrm>
          <a:off x="2537653" y="0"/>
          <a:ext cx="1137548"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t>Process 2</a:t>
          </a:r>
        </a:p>
      </dsp:txBody>
      <dsp:txXfrm>
        <a:off x="2537653" y="0"/>
        <a:ext cx="1137548" cy="1810385"/>
      </dsp:txXfrm>
    </dsp:sp>
    <dsp:sp modelId="{800BE513-777C-8C46-A2FC-FD9BA0A4D595}">
      <dsp:nvSpPr>
        <dsp:cNvPr id="0" name=""/>
        <dsp:cNvSpPr/>
      </dsp:nvSpPr>
      <dsp:spPr>
        <a:xfrm>
          <a:off x="2809466" y="1752599"/>
          <a:ext cx="1071404" cy="1020763"/>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25091F6-9A5A-2247-B8AA-17773DA0AFA8}">
      <dsp:nvSpPr>
        <dsp:cNvPr id="0" name=""/>
        <dsp:cNvSpPr/>
      </dsp:nvSpPr>
      <dsp:spPr>
        <a:xfrm>
          <a:off x="2396063" y="2514606"/>
          <a:ext cx="6997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t>60 units</a:t>
          </a:r>
        </a:p>
      </dsp:txBody>
      <dsp:txXfrm>
        <a:off x="2396063" y="2514606"/>
        <a:ext cx="699797" cy="1810385"/>
      </dsp:txXfrm>
    </dsp:sp>
    <dsp:sp modelId="{E2C2FA32-33DB-2B49-9864-07500867A5C5}">
      <dsp:nvSpPr>
        <dsp:cNvPr id="0" name=""/>
        <dsp:cNvSpPr/>
      </dsp:nvSpPr>
      <dsp:spPr>
        <a:xfrm>
          <a:off x="2521305" y="2036683"/>
          <a:ext cx="452596" cy="45259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07EAC89-87E0-044E-8491-546E3252EB3B}">
      <dsp:nvSpPr>
        <dsp:cNvPr id="0" name=""/>
        <dsp:cNvSpPr/>
      </dsp:nvSpPr>
      <dsp:spPr>
        <a:xfrm>
          <a:off x="4558968" y="0"/>
          <a:ext cx="1108954"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t>Process 3</a:t>
          </a:r>
        </a:p>
      </dsp:txBody>
      <dsp:txXfrm>
        <a:off x="4558968" y="0"/>
        <a:ext cx="1108954" cy="1810385"/>
      </dsp:txXfrm>
    </dsp:sp>
    <dsp:sp modelId="{1429DE96-F464-D442-BF98-58D58F7A60A1}">
      <dsp:nvSpPr>
        <dsp:cNvPr id="0" name=""/>
        <dsp:cNvSpPr/>
      </dsp:nvSpPr>
      <dsp:spPr>
        <a:xfrm>
          <a:off x="4744854" y="1782763"/>
          <a:ext cx="1071404" cy="96043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6921C32-3823-B948-B330-CF8930388EE1}">
      <dsp:nvSpPr>
        <dsp:cNvPr id="0" name=""/>
        <dsp:cNvSpPr/>
      </dsp:nvSpPr>
      <dsp:spPr>
        <a:xfrm>
          <a:off x="4314809" y="2438407"/>
          <a:ext cx="6997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88950">
            <a:lnSpc>
              <a:spcPct val="90000"/>
            </a:lnSpc>
            <a:spcBef>
              <a:spcPct val="0"/>
            </a:spcBef>
            <a:spcAft>
              <a:spcPct val="35000"/>
            </a:spcAft>
            <a:buNone/>
          </a:pPr>
          <a:r>
            <a:rPr lang="en-US" sz="1100" kern="1200" dirty="0"/>
            <a:t>60 units</a:t>
          </a:r>
        </a:p>
      </dsp:txBody>
      <dsp:txXfrm>
        <a:off x="4314809" y="2438407"/>
        <a:ext cx="699797" cy="1810385"/>
      </dsp:txXfrm>
    </dsp:sp>
    <dsp:sp modelId="{7CB5CF85-68A0-E34D-AD6C-079AE5098EB1}">
      <dsp:nvSpPr>
        <dsp:cNvPr id="0" name=""/>
        <dsp:cNvSpPr/>
      </dsp:nvSpPr>
      <dsp:spPr>
        <a:xfrm>
          <a:off x="4458774" y="2036683"/>
          <a:ext cx="452596" cy="45259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FC34F97-3140-7F4C-9B7A-90C6642B1000}">
      <dsp:nvSpPr>
        <dsp:cNvPr id="0" name=""/>
        <dsp:cNvSpPr/>
      </dsp:nvSpPr>
      <dsp:spPr>
        <a:xfrm>
          <a:off x="6175893" y="0"/>
          <a:ext cx="104922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t>Process 4</a:t>
          </a:r>
        </a:p>
        <a:p>
          <a:pPr marL="0" lvl="0" indent="0" algn="ctr" defTabSz="488950">
            <a:lnSpc>
              <a:spcPct val="90000"/>
            </a:lnSpc>
            <a:spcBef>
              <a:spcPct val="0"/>
            </a:spcBef>
            <a:spcAft>
              <a:spcPct val="35000"/>
            </a:spcAft>
            <a:buNone/>
          </a:pPr>
          <a:endParaRPr lang="en-US" sz="1100" kern="1200" dirty="0"/>
        </a:p>
      </dsp:txBody>
      <dsp:txXfrm>
        <a:off x="6175893" y="0"/>
        <a:ext cx="1049227" cy="1810385"/>
      </dsp:txXfrm>
    </dsp:sp>
    <dsp:sp modelId="{EA5A6F59-EEEF-A748-9F42-56EEEE9E8A6A}">
      <dsp:nvSpPr>
        <dsp:cNvPr id="0" name=""/>
        <dsp:cNvSpPr/>
      </dsp:nvSpPr>
      <dsp:spPr>
        <a:xfrm>
          <a:off x="6465877" y="1752599"/>
          <a:ext cx="1071399" cy="1020763"/>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FEF3CB5-0C06-A047-8209-B9EF882DAB10}">
      <dsp:nvSpPr>
        <dsp:cNvPr id="0" name=""/>
        <dsp:cNvSpPr/>
      </dsp:nvSpPr>
      <dsp:spPr>
        <a:xfrm>
          <a:off x="6070841" y="2438407"/>
          <a:ext cx="69979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88950">
            <a:lnSpc>
              <a:spcPct val="90000"/>
            </a:lnSpc>
            <a:spcBef>
              <a:spcPct val="0"/>
            </a:spcBef>
            <a:spcAft>
              <a:spcPct val="35000"/>
            </a:spcAft>
            <a:buNone/>
          </a:pPr>
          <a:r>
            <a:rPr lang="en-US" sz="1100" kern="1200" dirty="0"/>
            <a:t>60 units</a:t>
          </a:r>
        </a:p>
        <a:p>
          <a:pPr marL="0" lvl="0" indent="0" algn="ctr" defTabSz="488950">
            <a:lnSpc>
              <a:spcPct val="90000"/>
            </a:lnSpc>
            <a:spcBef>
              <a:spcPct val="0"/>
            </a:spcBef>
            <a:spcAft>
              <a:spcPct val="35000"/>
            </a:spcAft>
            <a:buNone/>
          </a:pPr>
          <a:endParaRPr lang="en-US" sz="1100" kern="1200" dirty="0"/>
        </a:p>
      </dsp:txBody>
      <dsp:txXfrm>
        <a:off x="6070841" y="2438407"/>
        <a:ext cx="699797" cy="1810385"/>
      </dsp:txXfrm>
    </dsp:sp>
    <dsp:sp modelId="{D72B345B-530F-294E-A92A-876AB54E5CEE}">
      <dsp:nvSpPr>
        <dsp:cNvPr id="0" name=""/>
        <dsp:cNvSpPr/>
      </dsp:nvSpPr>
      <dsp:spPr>
        <a:xfrm>
          <a:off x="6081926" y="2036683"/>
          <a:ext cx="452596" cy="45259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9/12/2020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9/12/2020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3</a:t>
            </a:fld>
            <a:endParaRPr lang="en-US"/>
          </a:p>
        </p:txBody>
      </p:sp>
    </p:spTree>
    <p:extLst>
      <p:ext uri="{BB962C8B-B14F-4D97-AF65-F5344CB8AC3E}">
        <p14:creationId xmlns:p14="http://schemas.microsoft.com/office/powerpoint/2010/main" val="2046600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4</a:t>
            </a:fld>
            <a:endParaRPr lang="en-US"/>
          </a:p>
        </p:txBody>
      </p:sp>
    </p:spTree>
    <p:extLst>
      <p:ext uri="{BB962C8B-B14F-4D97-AF65-F5344CB8AC3E}">
        <p14:creationId xmlns:p14="http://schemas.microsoft.com/office/powerpoint/2010/main" val="4117245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a:lstStyle/>
          <a:p>
            <a:pPr eaLnBrk="1" hangingPunct="1">
              <a:spcBef>
                <a:spcPct val="0"/>
              </a:spcBef>
            </a:pPr>
            <a:endParaRPr lang="en-US">
              <a:ea typeface="ＭＳ Ｐゴシック" charset="-128"/>
            </a:endParaRPr>
          </a:p>
        </p:txBody>
      </p:sp>
      <p:sp>
        <p:nvSpPr>
          <p:cNvPr id="52228" name="Slide Number Placeholder 3"/>
          <p:cNvSpPr>
            <a:spLocks noGrp="1"/>
          </p:cNvSpPr>
          <p:nvPr>
            <p:ph type="sldNum" sz="quarter" idx="5"/>
          </p:nvPr>
        </p:nvSpPr>
        <p:spPr bwMode="auto">
          <a:noFill/>
          <a:ln>
            <a:miter lim="800000"/>
            <a:headEnd/>
            <a:tailEnd/>
          </a:ln>
        </p:spPr>
        <p:txBody>
          <a:bodyPr/>
          <a:lstStyle/>
          <a:p>
            <a:fld id="{877AFEDD-2F9A-43EB-925E-0D8098C0C90B}" type="slidenum">
              <a:rPr lang="en-US"/>
              <a:pPr/>
              <a:t>17</a:t>
            </a:fld>
            <a:endParaRPr lang="en-US"/>
          </a:p>
        </p:txBody>
      </p:sp>
    </p:spTree>
    <p:extLst>
      <p:ext uri="{BB962C8B-B14F-4D97-AF65-F5344CB8AC3E}">
        <p14:creationId xmlns:p14="http://schemas.microsoft.com/office/powerpoint/2010/main" val="1208060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38</a:t>
            </a:fld>
            <a:endParaRPr lang="en-US"/>
          </a:p>
        </p:txBody>
      </p:sp>
    </p:spTree>
    <p:extLst>
      <p:ext uri="{BB962C8B-B14F-4D97-AF65-F5344CB8AC3E}">
        <p14:creationId xmlns:p14="http://schemas.microsoft.com/office/powerpoint/2010/main" val="2754165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Like the soda refrigerators in gas stations</a:t>
            </a:r>
          </a:p>
        </p:txBody>
      </p:sp>
      <p:sp>
        <p:nvSpPr>
          <p:cNvPr id="60420" name="Slide Number Placeholder 3"/>
          <p:cNvSpPr>
            <a:spLocks noGrp="1"/>
          </p:cNvSpPr>
          <p:nvPr>
            <p:ph type="sldNum" sz="quarter" idx="5"/>
          </p:nvPr>
        </p:nvSpPr>
        <p:spPr bwMode="auto">
          <a:noFill/>
          <a:ln>
            <a:miter lim="800000"/>
            <a:headEnd/>
            <a:tailEnd/>
          </a:ln>
        </p:spPr>
        <p:txBody>
          <a:bodyPr/>
          <a:lstStyle/>
          <a:p>
            <a:fld id="{B4976D96-6C59-4DA5-8FB7-2CB4738BE01C}" type="slidenum">
              <a:rPr lang="en-US"/>
              <a:pPr/>
              <a:t>41</a:t>
            </a:fld>
            <a:endParaRPr lang="en-US"/>
          </a:p>
        </p:txBody>
      </p:sp>
    </p:spTree>
    <p:extLst>
      <p:ext uri="{BB962C8B-B14F-4D97-AF65-F5344CB8AC3E}">
        <p14:creationId xmlns:p14="http://schemas.microsoft.com/office/powerpoint/2010/main" val="872057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Toyota… </a:t>
            </a:r>
          </a:p>
        </p:txBody>
      </p:sp>
      <p:sp>
        <p:nvSpPr>
          <p:cNvPr id="62468" name="Slide Number Placeholder 3"/>
          <p:cNvSpPr>
            <a:spLocks noGrp="1"/>
          </p:cNvSpPr>
          <p:nvPr>
            <p:ph type="sldNum" sz="quarter" idx="5"/>
          </p:nvPr>
        </p:nvSpPr>
        <p:spPr bwMode="auto">
          <a:noFill/>
          <a:ln>
            <a:miter lim="800000"/>
            <a:headEnd/>
            <a:tailEnd/>
          </a:ln>
        </p:spPr>
        <p:txBody>
          <a:bodyPr/>
          <a:lstStyle/>
          <a:p>
            <a:fld id="{B6DA6ED1-65B6-42D7-A2C3-99898D4E9D19}" type="slidenum">
              <a:rPr lang="en-US"/>
              <a:pPr/>
              <a:t>42</a:t>
            </a:fld>
            <a:endParaRPr lang="en-US"/>
          </a:p>
        </p:txBody>
      </p:sp>
    </p:spTree>
    <p:extLst>
      <p:ext uri="{BB962C8B-B14F-4D97-AF65-F5344CB8AC3E}">
        <p14:creationId xmlns:p14="http://schemas.microsoft.com/office/powerpoint/2010/main" val="2962218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Toyota… </a:t>
            </a:r>
          </a:p>
        </p:txBody>
      </p:sp>
      <p:sp>
        <p:nvSpPr>
          <p:cNvPr id="62468" name="Slide Number Placeholder 3"/>
          <p:cNvSpPr>
            <a:spLocks noGrp="1"/>
          </p:cNvSpPr>
          <p:nvPr>
            <p:ph type="sldNum" sz="quarter" idx="5"/>
          </p:nvPr>
        </p:nvSpPr>
        <p:spPr bwMode="auto">
          <a:noFill/>
          <a:ln>
            <a:miter lim="800000"/>
            <a:headEnd/>
            <a:tailEnd/>
          </a:ln>
        </p:spPr>
        <p:txBody>
          <a:bodyPr/>
          <a:lstStyle/>
          <a:p>
            <a:fld id="{B6DA6ED1-65B6-42D7-A2C3-99898D4E9D19}" type="slidenum">
              <a:rPr lang="en-US"/>
              <a:pPr/>
              <a:t>43</a:t>
            </a:fld>
            <a:endParaRPr lang="en-US"/>
          </a:p>
        </p:txBody>
      </p:sp>
    </p:spTree>
    <p:extLst>
      <p:ext uri="{BB962C8B-B14F-4D97-AF65-F5344CB8AC3E}">
        <p14:creationId xmlns:p14="http://schemas.microsoft.com/office/powerpoint/2010/main" val="4186914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Fast food restaurants</a:t>
            </a:r>
          </a:p>
        </p:txBody>
      </p:sp>
      <p:sp>
        <p:nvSpPr>
          <p:cNvPr id="64516" name="Slide Number Placeholder 3"/>
          <p:cNvSpPr>
            <a:spLocks noGrp="1"/>
          </p:cNvSpPr>
          <p:nvPr>
            <p:ph type="sldNum" sz="quarter" idx="5"/>
          </p:nvPr>
        </p:nvSpPr>
        <p:spPr bwMode="auto">
          <a:noFill/>
          <a:ln>
            <a:miter lim="800000"/>
            <a:headEnd/>
            <a:tailEnd/>
          </a:ln>
        </p:spPr>
        <p:txBody>
          <a:bodyPr/>
          <a:lstStyle/>
          <a:p>
            <a:fld id="{2D799F51-F315-4BB3-AA6F-51F94EC0348B}" type="slidenum">
              <a:rPr lang="en-US"/>
              <a:pPr/>
              <a:t>45</a:t>
            </a:fld>
            <a:endParaRPr lang="en-US"/>
          </a:p>
        </p:txBody>
      </p:sp>
    </p:spTree>
    <p:extLst>
      <p:ext uri="{BB962C8B-B14F-4D97-AF65-F5344CB8AC3E}">
        <p14:creationId xmlns:p14="http://schemas.microsoft.com/office/powerpoint/2010/main" val="50571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rgbClr val="002060"/>
                </a:solidFill>
              </a:defRPr>
            </a:lvl1pPr>
            <a:lvl2pPr>
              <a:defRPr sz="2600">
                <a:solidFill>
                  <a:srgbClr val="002060"/>
                </a:solidFill>
              </a:defRPr>
            </a:lvl2pPr>
            <a:lvl3pPr>
              <a:defRPr sz="2400">
                <a:solidFill>
                  <a:srgbClr val="002060"/>
                </a:solidFill>
              </a:defRPr>
            </a:lvl3pPr>
            <a:lvl4pPr>
              <a:defRPr sz="2200">
                <a:solidFill>
                  <a:srgbClr val="002060"/>
                </a:solidFill>
              </a:defRPr>
            </a:lvl4pPr>
            <a:lvl5pPr>
              <a:buClrTx/>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09600" y="6243638"/>
            <a:ext cx="2844800" cy="457200"/>
          </a:xfrm>
          <a:prstGeom prst="rect">
            <a:avLst/>
          </a:prstGeom>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xfrm>
            <a:off x="8737600" y="6243638"/>
            <a:ext cx="2844800" cy="457200"/>
          </a:xfrm>
          <a:prstGeom prst="rect">
            <a:avLst/>
          </a:prstGeom>
          <a:ln/>
        </p:spPr>
        <p:txBody>
          <a:bodyPr/>
          <a:lstStyle>
            <a:lvl1pPr>
              <a:defRPr/>
            </a:lvl1pPr>
          </a:lstStyle>
          <a:p>
            <a:pPr>
              <a:defRPr/>
            </a:pPr>
            <a:fld id="{E195975A-530D-40A4-801F-033EBF9137B9}" type="slidenum">
              <a:rPr lang="en-US" altLang="en-US"/>
              <a:pPr>
                <a:defRPr/>
              </a:pPr>
              <a:t>‹#›</a:t>
            </a:fld>
            <a:endParaRPr lang="en-US" altLang="en-US"/>
          </a:p>
        </p:txBody>
      </p:sp>
    </p:spTree>
    <p:extLst>
      <p:ext uri="{BB962C8B-B14F-4D97-AF65-F5344CB8AC3E}">
        <p14:creationId xmlns:p14="http://schemas.microsoft.com/office/powerpoint/2010/main" val="46838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98958"/>
            <a:ext cx="12115800" cy="54161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A50023"/>
                </a:solidFill>
              </a:rPr>
              <a:pPr algn="r">
                <a:defRPr/>
              </a:pPr>
              <a:t>‹#›</a:t>
            </a:fld>
            <a:endParaRPr lang="en-US" sz="1200" b="1" i="1" dirty="0">
              <a:solidFill>
                <a:srgbClr val="A50023"/>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kern="1200" dirty="0">
                <a:solidFill>
                  <a:srgbClr val="A50023"/>
                </a:solidFill>
                <a:latin typeface="Verdana" pitchFamily="34" charset="0"/>
                <a:ea typeface="ＭＳ Ｐゴシック" charset="-128"/>
                <a:cs typeface="+mn-cs"/>
              </a:rPr>
              <a:t>Ardavan Asef-Vaziri</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A50023"/>
                </a:solidFill>
              </a:rPr>
              <a:t>Lean Thinking:  1- Introduction </a:t>
            </a:r>
          </a:p>
        </p:txBody>
      </p:sp>
      <p:sp>
        <p:nvSpPr>
          <p:cNvPr id="14" name="Rectangle 50"/>
          <p:cNvSpPr>
            <a:spLocks noGrp="1" noChangeArrowheads="1"/>
          </p:cNvSpPr>
          <p:nvPr>
            <p:ph type="title"/>
          </p:nvPr>
        </p:nvSpPr>
        <p:spPr bwMode="gray">
          <a:xfrm>
            <a:off x="0" y="-1"/>
            <a:ext cx="12192000" cy="8556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914399"/>
            <a:ext cx="12192000" cy="1588"/>
          </a:xfrm>
          <a:prstGeom prst="line">
            <a:avLst/>
          </a:prstGeom>
          <a:solidFill>
            <a:schemeClr val="accent1"/>
          </a:solidFill>
          <a:ln w="1270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788" r:id="rId6"/>
  </p:sldLayoutIdLst>
  <p:transition/>
  <p:txStyles>
    <p:titleStyle>
      <a:lvl1pPr algn="l" rtl="0" eaLnBrk="1" fontAlgn="base" hangingPunct="1">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0078"/>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007D"/>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000">
          <a:solidFill>
            <a:srgbClr val="000078"/>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0078"/>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2060"/>
                </a:solidFill>
              </a:rPr>
              <a:t>Lean Thinking:  1- Introduction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2.bin"/><Relationship Id="rId10" Type="http://schemas.openxmlformats.org/officeDocument/2006/relationships/image" Target="../media/image7.emf"/><Relationship Id="rId4" Type="http://schemas.openxmlformats.org/officeDocument/2006/relationships/image" Target="../media/image4.wmf"/><Relationship Id="rId9" Type="http://schemas.openxmlformats.org/officeDocument/2006/relationships/package" Target="../embeddings/Microsoft_Excel_Worksheet2.xlsx"/></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package" Target="../embeddings/Microsoft_Excel_Worksheet4.xlsx"/><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package" Target="../embeddings/Microsoft_Excel_Worksheet6.xlsx"/><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image" Target="../media/image16.wmf"/></Relationships>
</file>

<file path=ppt/slides/_rels/slide29.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18.wmf"/><Relationship Id="rId5" Type="http://schemas.openxmlformats.org/officeDocument/2006/relationships/oleObject" Target="../embeddings/oleObject7.bin"/><Relationship Id="rId4" Type="http://schemas.openxmlformats.org/officeDocument/2006/relationships/image" Target="../media/image17.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image" Target="../media/image20.wmf"/><Relationship Id="rId4" Type="http://schemas.openxmlformats.org/officeDocument/2006/relationships/oleObject" Target="../embeddings/oleObject9.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xlsx"/><Relationship Id="rId4" Type="http://schemas.openxmlformats.org/officeDocument/2006/relationships/image" Target="NUL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12192000" cy="1981200"/>
          </a:xfrm>
        </p:spPr>
        <p:txBody>
          <a:bodyPr/>
          <a:lstStyle/>
          <a:p>
            <a:pPr eaLnBrk="1" hangingPunct="1"/>
            <a:r>
              <a:rPr lang="en-US" dirty="0">
                <a:ea typeface="ＭＳ Ｐゴシック" charset="-128"/>
              </a:rPr>
              <a:t>Building Lean Systems</a:t>
            </a:r>
            <a:br>
              <a:rPr lang="en-US" dirty="0">
                <a:ea typeface="ＭＳ Ｐゴシック" charset="-128"/>
              </a:rPr>
            </a:br>
            <a:r>
              <a:rPr lang="en-US" sz="3200" dirty="0">
                <a:ea typeface="ＭＳ Ｐゴシック" charset="-128"/>
              </a:rPr>
              <a:t>Based on the Book- Lean Supply Chain Using the Theory of Constraints</a:t>
            </a:r>
            <a:br>
              <a:rPr lang="en-US" sz="3200" dirty="0">
                <a:ea typeface="ＭＳ Ｐゴシック" charset="-128"/>
              </a:rPr>
            </a:br>
            <a:r>
              <a:rPr lang="en-US" sz="3200" dirty="0">
                <a:ea typeface="ＭＳ Ｐゴシック" charset="-128"/>
              </a:rPr>
              <a:t>M.M. Srinivasan</a:t>
            </a:r>
          </a:p>
        </p:txBody>
      </p:sp>
      <p:pic>
        <p:nvPicPr>
          <p:cNvPr id="3" name="Picture 3" descr="pe02002_"/>
          <p:cNvPicPr>
            <a:picLocks noChangeAspect="1" noChangeArrowheads="1"/>
          </p:cNvPicPr>
          <p:nvPr/>
        </p:nvPicPr>
        <p:blipFill>
          <a:blip r:embed="rId2"/>
          <a:srcRect/>
          <a:stretch>
            <a:fillRect/>
          </a:stretch>
        </p:blipFill>
        <p:spPr bwMode="auto">
          <a:xfrm>
            <a:off x="4953000" y="2383270"/>
            <a:ext cx="2416175" cy="2419350"/>
          </a:xfrm>
          <a:prstGeom prst="rect">
            <a:avLst/>
          </a:prstGeom>
          <a:noFill/>
        </p:spPr>
      </p:pic>
      <p:sp>
        <p:nvSpPr>
          <p:cNvPr id="4" name="Content Placeholder 5"/>
          <p:cNvSpPr>
            <a:spLocks noGrp="1"/>
          </p:cNvSpPr>
          <p:nvPr>
            <p:ph sz="half" idx="2"/>
          </p:nvPr>
        </p:nvSpPr>
        <p:spPr>
          <a:xfrm>
            <a:off x="0" y="5329382"/>
            <a:ext cx="12192000" cy="1524000"/>
          </a:xfrm>
        </p:spPr>
        <p:txBody>
          <a:bodyPr/>
          <a:lstStyle/>
          <a:p>
            <a:r>
              <a:rPr lang="en-US" i="1" dirty="0"/>
              <a:t>Nothing focuses the mind better than the constant sight of a competitor who wants to wipe you off the map. </a:t>
            </a:r>
            <a:endParaRPr lang="en-US" dirty="0"/>
          </a:p>
          <a:p>
            <a:r>
              <a:rPr lang="en-US" b="1" dirty="0"/>
              <a:t>Wayne Calloway</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0"/>
            <a:ext cx="12192000" cy="762000"/>
          </a:xfrm>
        </p:spPr>
        <p:txBody>
          <a:bodyPr/>
          <a:lstStyle/>
          <a:p>
            <a:pPr eaLnBrk="1" hangingPunct="1"/>
            <a:r>
              <a:rPr lang="en-US" dirty="0">
                <a:ea typeface="ＭＳ Ｐゴシック" charset="-128"/>
              </a:rPr>
              <a:t>Average Labor Content</a:t>
            </a:r>
          </a:p>
        </p:txBody>
      </p:sp>
      <p:sp>
        <p:nvSpPr>
          <p:cNvPr id="40963" name="Content Placeholder 2"/>
          <p:cNvSpPr>
            <a:spLocks noGrp="1"/>
          </p:cNvSpPr>
          <p:nvPr>
            <p:ph idx="1"/>
          </p:nvPr>
        </p:nvSpPr>
        <p:spPr>
          <a:xfrm>
            <a:off x="22194" y="857411"/>
            <a:ext cx="12192000" cy="514190"/>
          </a:xfrm>
        </p:spPr>
        <p:txBody>
          <a:bodyPr/>
          <a:lstStyle/>
          <a:p>
            <a:pPr eaLnBrk="1" hangingPunct="1">
              <a:buNone/>
            </a:pPr>
            <a:r>
              <a:rPr lang="en-US" sz="2400" dirty="0">
                <a:ea typeface="ＭＳ Ｐゴシック" charset="-128"/>
              </a:rPr>
              <a:t>Average labor content is the minimum number of workers to sustain operations.</a:t>
            </a:r>
          </a:p>
        </p:txBody>
      </p:sp>
      <p:graphicFrame>
        <p:nvGraphicFramePr>
          <p:cNvPr id="5" name="Table 4"/>
          <p:cNvGraphicFramePr>
            <a:graphicFrameLocks noGrp="1" noChangeAspect="1"/>
          </p:cNvGraphicFramePr>
          <p:nvPr/>
        </p:nvGraphicFramePr>
        <p:xfrm>
          <a:off x="3200400" y="1295400"/>
          <a:ext cx="5562599" cy="1428587"/>
        </p:xfrm>
        <a:graphic>
          <a:graphicData uri="http://schemas.openxmlformats.org/drawingml/2006/table">
            <a:tbl>
              <a:tblPr/>
              <a:tblGrid>
                <a:gridCol w="1470999">
                  <a:extLst>
                    <a:ext uri="{9D8B030D-6E8A-4147-A177-3AD203B41FA5}">
                      <a16:colId xmlns:a16="http://schemas.microsoft.com/office/drawing/2014/main" val="20000"/>
                    </a:ext>
                  </a:extLst>
                </a:gridCol>
                <a:gridCol w="1022900">
                  <a:extLst>
                    <a:ext uri="{9D8B030D-6E8A-4147-A177-3AD203B41FA5}">
                      <a16:colId xmlns:a16="http://schemas.microsoft.com/office/drawing/2014/main" val="20001"/>
                    </a:ext>
                  </a:extLst>
                </a:gridCol>
                <a:gridCol w="1022900">
                  <a:extLst>
                    <a:ext uri="{9D8B030D-6E8A-4147-A177-3AD203B41FA5}">
                      <a16:colId xmlns:a16="http://schemas.microsoft.com/office/drawing/2014/main" val="20002"/>
                    </a:ext>
                  </a:extLst>
                </a:gridCol>
                <a:gridCol w="1022900">
                  <a:extLst>
                    <a:ext uri="{9D8B030D-6E8A-4147-A177-3AD203B41FA5}">
                      <a16:colId xmlns:a16="http://schemas.microsoft.com/office/drawing/2014/main" val="20003"/>
                    </a:ext>
                  </a:extLst>
                </a:gridCol>
                <a:gridCol w="1022900">
                  <a:extLst>
                    <a:ext uri="{9D8B030D-6E8A-4147-A177-3AD203B41FA5}">
                      <a16:colId xmlns:a16="http://schemas.microsoft.com/office/drawing/2014/main" val="20004"/>
                    </a:ext>
                  </a:extLst>
                </a:gridCol>
              </a:tblGrid>
              <a:tr h="400879">
                <a:tc gridSpan="5">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pitchFamily="34" charset="0"/>
                          <a:ea typeface="ＭＳ Ｐゴシック" charset="-128"/>
                        </a:rPr>
                        <a:t>Demand percentages for </a:t>
                      </a:r>
                      <a:r>
                        <a:rPr kumimoji="0" lang="en-US" sz="2000" b="1" i="0" u="none" strike="noStrike" cap="none" normalizeH="0" baseline="0" dirty="0" err="1">
                          <a:ln>
                            <a:noFill/>
                          </a:ln>
                          <a:solidFill>
                            <a:srgbClr val="000000"/>
                          </a:solidFill>
                          <a:effectLst/>
                          <a:latin typeface="Calibri" pitchFamily="34" charset="0"/>
                          <a:ea typeface="ＭＳ Ｐゴシック" charset="-128"/>
                        </a:rPr>
                        <a:t>Hungama</a:t>
                      </a:r>
                      <a:r>
                        <a:rPr kumimoji="0" lang="en-US" sz="2000" b="1" i="0" u="none" strike="noStrike" cap="none" normalizeH="0" baseline="0" dirty="0">
                          <a:ln>
                            <a:noFill/>
                          </a:ln>
                          <a:solidFill>
                            <a:srgbClr val="000000"/>
                          </a:solidFill>
                          <a:effectLst/>
                          <a:latin typeface="Calibri" pitchFamily="34" charset="0"/>
                          <a:ea typeface="ＭＳ Ｐゴシック" charset="-128"/>
                        </a:rPr>
                        <a:t>, Inc., Tasks</a:t>
                      </a:r>
                    </a:p>
                  </a:txBody>
                  <a:tcPr marL="9525" marR="9525" marT="9525"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369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 </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RUNS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RAPS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RAINS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RERUNS</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Jobs/Day</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12</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18</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 of Total</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10%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30%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45%</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noChangeAspect="1"/>
          </p:cNvGraphicFramePr>
          <p:nvPr/>
        </p:nvGraphicFramePr>
        <p:xfrm>
          <a:off x="3200399" y="2819400"/>
          <a:ext cx="5562599" cy="2514605"/>
        </p:xfrm>
        <a:graphic>
          <a:graphicData uri="http://schemas.openxmlformats.org/drawingml/2006/table">
            <a:tbl>
              <a:tblPr/>
              <a:tblGrid>
                <a:gridCol w="1470999">
                  <a:extLst>
                    <a:ext uri="{9D8B030D-6E8A-4147-A177-3AD203B41FA5}">
                      <a16:colId xmlns:a16="http://schemas.microsoft.com/office/drawing/2014/main" val="20000"/>
                    </a:ext>
                  </a:extLst>
                </a:gridCol>
                <a:gridCol w="1022900">
                  <a:extLst>
                    <a:ext uri="{9D8B030D-6E8A-4147-A177-3AD203B41FA5}">
                      <a16:colId xmlns:a16="http://schemas.microsoft.com/office/drawing/2014/main" val="20001"/>
                    </a:ext>
                  </a:extLst>
                </a:gridCol>
                <a:gridCol w="1022900">
                  <a:extLst>
                    <a:ext uri="{9D8B030D-6E8A-4147-A177-3AD203B41FA5}">
                      <a16:colId xmlns:a16="http://schemas.microsoft.com/office/drawing/2014/main" val="20002"/>
                    </a:ext>
                  </a:extLst>
                </a:gridCol>
                <a:gridCol w="1022900">
                  <a:extLst>
                    <a:ext uri="{9D8B030D-6E8A-4147-A177-3AD203B41FA5}">
                      <a16:colId xmlns:a16="http://schemas.microsoft.com/office/drawing/2014/main" val="20003"/>
                    </a:ext>
                  </a:extLst>
                </a:gridCol>
                <a:gridCol w="1022900">
                  <a:extLst>
                    <a:ext uri="{9D8B030D-6E8A-4147-A177-3AD203B41FA5}">
                      <a16:colId xmlns:a16="http://schemas.microsoft.com/office/drawing/2014/main" val="20004"/>
                    </a:ext>
                  </a:extLst>
                </a:gridCol>
              </a:tblGrid>
              <a:tr h="400879">
                <a:tc gridSpan="5">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pitchFamily="34" charset="0"/>
                          <a:ea typeface="ＭＳ Ｐゴシック" charset="-128"/>
                        </a:rPr>
                        <a:t>Operation times for </a:t>
                      </a:r>
                      <a:r>
                        <a:rPr kumimoji="0" lang="en-US" sz="2000" b="1" i="0" u="none" strike="noStrike" cap="none" normalizeH="0" baseline="0" dirty="0" err="1">
                          <a:ln>
                            <a:noFill/>
                          </a:ln>
                          <a:solidFill>
                            <a:srgbClr val="000000"/>
                          </a:solidFill>
                          <a:effectLst/>
                          <a:latin typeface="Calibri" pitchFamily="34" charset="0"/>
                          <a:ea typeface="ＭＳ Ｐゴシック" charset="-128"/>
                        </a:rPr>
                        <a:t>Hungama</a:t>
                      </a:r>
                      <a:r>
                        <a:rPr kumimoji="0" lang="en-US" sz="2000" b="1" i="0" u="none" strike="noStrike" cap="none" normalizeH="0" baseline="0" dirty="0">
                          <a:ln>
                            <a:noFill/>
                          </a:ln>
                          <a:solidFill>
                            <a:srgbClr val="000000"/>
                          </a:solidFill>
                          <a:effectLst/>
                          <a:latin typeface="Calibri" pitchFamily="34" charset="0"/>
                          <a:ea typeface="ＭＳ Ｐゴシック" charset="-128"/>
                        </a:rPr>
                        <a:t>, Inc. in (Minutes)</a:t>
                      </a:r>
                    </a:p>
                  </a:txBody>
                  <a:tcPr marL="9525" marR="9525" marT="9525"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3696">
                <a:tc>
                  <a:txBody>
                    <a:bodyPr/>
                    <a:lstStyle/>
                    <a:p>
                      <a:pPr marL="0" marR="0" lvl="0" indent="0" algn="ctr" defTabSz="457200" rtl="0" eaLnBrk="1" fontAlgn="b" latinLnBrk="0" hangingPunct="1">
                        <a:lnSpc>
                          <a:spcPct val="100000"/>
                        </a:lnSpc>
                        <a:spcBef>
                          <a:spcPct val="0"/>
                        </a:spcBef>
                        <a:spcAft>
                          <a:spcPct val="0"/>
                        </a:spcAft>
                        <a:buClrTx/>
                        <a:buSzTx/>
                        <a:buFontTx/>
                        <a:buNone/>
                        <a:tabLst/>
                      </a:pPr>
                      <a:endParaRPr kumimoji="0" lang="en-US" sz="1500" b="1" i="0" u="none" strike="noStrike" cap="none" normalizeH="0" baseline="0">
                        <a:ln>
                          <a:noFill/>
                        </a:ln>
                        <a:solidFill>
                          <a:srgbClr val="000000"/>
                        </a:solidFill>
                        <a:effectLst/>
                        <a:latin typeface="Calibri" pitchFamily="34" charset="0"/>
                        <a:ea typeface="ＭＳ Ｐゴシック" charset="-128"/>
                      </a:endParaRP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RUNS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RAPS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RAINS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RERUNS</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Distribution</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58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50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44</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28</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Underwriting</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43</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23</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19</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Rating</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72</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75</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Policy writing</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67</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55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50</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Total Labor</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240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155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190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172</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7" name="Content Placeholder 2">
            <a:extLst>
              <a:ext uri="{FF2B5EF4-FFF2-40B4-BE49-F238E27FC236}">
                <a16:creationId xmlns:a16="http://schemas.microsoft.com/office/drawing/2014/main" id="{67A2C4E8-5471-4932-8F3A-1D9D709DD2AB}"/>
              </a:ext>
            </a:extLst>
          </p:cNvPr>
          <p:cNvSpPr txBox="1">
            <a:spLocks/>
          </p:cNvSpPr>
          <p:nvPr/>
        </p:nvSpPr>
        <p:spPr bwMode="auto">
          <a:xfrm>
            <a:off x="76200" y="5486399"/>
            <a:ext cx="4953000" cy="5141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pPr>
            <a:r>
              <a:rPr lang="en-US" kern="0" dirty="0">
                <a:ea typeface="ＭＳ Ｐゴシック" charset="-128"/>
              </a:rPr>
              <a:t>Available time per day is 400 mins. Demand is 40 per day. </a:t>
            </a:r>
          </a:p>
        </p:txBody>
      </p:sp>
      <mc:AlternateContent xmlns:mc="http://schemas.openxmlformats.org/markup-compatibility/2006" xmlns:a14="http://schemas.microsoft.com/office/drawing/2010/main">
        <mc:Choice Requires="a14">
          <p:sp>
            <p:nvSpPr>
              <p:cNvPr id="8" name="Object 2">
                <a:extLst>
                  <a:ext uri="{FF2B5EF4-FFF2-40B4-BE49-F238E27FC236}">
                    <a16:creationId xmlns:a16="http://schemas.microsoft.com/office/drawing/2014/main" id="{AEFD25CC-D093-4707-8B8C-BBF84EC55380}"/>
                  </a:ext>
                </a:extLst>
              </p:cNvPr>
              <p:cNvSpPr txBox="1">
                <a:spLocks/>
              </p:cNvSpPr>
              <p:nvPr/>
            </p:nvSpPr>
            <p:spPr bwMode="auto">
              <a:xfrm>
                <a:off x="5029200" y="5578136"/>
                <a:ext cx="11977294" cy="7858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pPr>
                <a14:m>
                  <m:oMathPara xmlns:m="http://schemas.openxmlformats.org/officeDocument/2006/math">
                    <m:oMathParaPr>
                      <m:jc m:val="left"/>
                    </m:oMathParaPr>
                    <m:oMath xmlns:m="http://schemas.openxmlformats.org/officeDocument/2006/math">
                      <m:r>
                        <m:rPr>
                          <m:nor/>
                        </m:rPr>
                        <a:rPr lang="en-US" kern="0" smtClean="0">
                          <a:solidFill>
                            <a:srgbClr val="000000"/>
                          </a:solidFill>
                          <a:latin typeface="Cambria Math" panose="02040503050406030204" pitchFamily="18" charset="0"/>
                        </a:rPr>
                        <m:t>Takt</m:t>
                      </m:r>
                      <m:r>
                        <m:rPr>
                          <m:nor/>
                        </m:rPr>
                        <a:rPr lang="en-US" kern="0" smtClean="0">
                          <a:solidFill>
                            <a:srgbClr val="000000"/>
                          </a:solidFill>
                          <a:latin typeface="Cambria Math" panose="02040503050406030204" pitchFamily="18" charset="0"/>
                        </a:rPr>
                        <m:t> </m:t>
                      </m:r>
                      <m:r>
                        <m:rPr>
                          <m:nor/>
                        </m:rPr>
                        <a:rPr lang="en-US" kern="0" smtClean="0">
                          <a:solidFill>
                            <a:srgbClr val="000000"/>
                          </a:solidFill>
                          <a:latin typeface="Cambria Math" panose="02040503050406030204" pitchFamily="18" charset="0"/>
                        </a:rPr>
                        <m:t>Time</m:t>
                      </m:r>
                      <m:r>
                        <a:rPr lang="en-US" i="1" kern="0">
                          <a:solidFill>
                            <a:srgbClr val="000000"/>
                          </a:solidFill>
                          <a:latin typeface="Cambria Math" panose="02040503050406030204" pitchFamily="18" charset="0"/>
                        </a:rPr>
                        <m:t>=</m:t>
                      </m:r>
                      <m:f>
                        <m:fPr>
                          <m:ctrlPr>
                            <a:rPr lang="ar-AE" i="1" kern="0">
                              <a:solidFill>
                                <a:srgbClr val="000000"/>
                              </a:solidFill>
                              <a:latin typeface="Cambria Math" panose="02040503050406030204" pitchFamily="18" charset="0"/>
                            </a:rPr>
                          </m:ctrlPr>
                        </m:fPr>
                        <m:num>
                          <m:r>
                            <m:rPr>
                              <m:nor/>
                            </m:rPr>
                            <a:rPr lang="en-US" kern="0">
                              <a:solidFill>
                                <a:srgbClr val="000000"/>
                              </a:solidFill>
                              <a:latin typeface="Cambria Math" panose="02040503050406030204" pitchFamily="18" charset="0"/>
                            </a:rPr>
                            <m:t>Availab</m:t>
                          </m:r>
                          <m:r>
                            <m:rPr>
                              <m:nor/>
                            </m:rPr>
                            <a:rPr lang="en-US" kern="0" smtClean="0">
                              <a:solidFill>
                                <a:srgbClr val="000000"/>
                              </a:solidFill>
                              <a:latin typeface="Cambria Math" panose="02040503050406030204" pitchFamily="18" charset="0"/>
                            </a:rPr>
                            <m:t>le</m:t>
                          </m:r>
                          <m:r>
                            <m:rPr>
                              <m:nor/>
                            </m:rPr>
                            <a:rPr lang="en-US" kern="0" smtClean="0">
                              <a:solidFill>
                                <a:srgbClr val="000000"/>
                              </a:solidFill>
                              <a:latin typeface="Cambria Math" panose="02040503050406030204" pitchFamily="18" charset="0"/>
                            </a:rPr>
                            <m:t> </m:t>
                          </m:r>
                          <m:r>
                            <m:rPr>
                              <m:nor/>
                            </m:rPr>
                            <a:rPr lang="en-US" kern="0" smtClean="0">
                              <a:solidFill>
                                <a:srgbClr val="000000"/>
                              </a:solidFill>
                              <a:latin typeface="Cambria Math" panose="02040503050406030204" pitchFamily="18" charset="0"/>
                            </a:rPr>
                            <m:t>Time</m:t>
                          </m:r>
                        </m:num>
                        <m:den>
                          <m:r>
                            <m:rPr>
                              <m:nor/>
                            </m:rPr>
                            <a:rPr lang="en-US" kern="0">
                              <a:solidFill>
                                <a:srgbClr val="000000"/>
                              </a:solidFill>
                              <a:latin typeface="Cambria Math" panose="02040503050406030204" pitchFamily="18" charset="0"/>
                            </a:rPr>
                            <m:t>Demand</m:t>
                          </m:r>
                        </m:den>
                      </m:f>
                      <m:r>
                        <a:rPr lang="ar-AE" i="1" kern="0">
                          <a:solidFill>
                            <a:srgbClr val="000000"/>
                          </a:solidFill>
                          <a:latin typeface="Cambria Math" panose="02040503050406030204" pitchFamily="18" charset="0"/>
                        </a:rPr>
                        <m:t>=</m:t>
                      </m:r>
                      <m:f>
                        <m:fPr>
                          <m:ctrlPr>
                            <a:rPr lang="ar-AE" i="1" kern="0">
                              <a:solidFill>
                                <a:srgbClr val="000000"/>
                              </a:solidFill>
                              <a:latin typeface="Cambria Math" panose="02040503050406030204" pitchFamily="18" charset="0"/>
                            </a:rPr>
                          </m:ctrlPr>
                        </m:fPr>
                        <m:num>
                          <m:r>
                            <m:rPr>
                              <m:nor/>
                            </m:rPr>
                            <a:rPr lang="ar-AE" kern="0">
                              <a:solidFill>
                                <a:srgbClr val="000000"/>
                              </a:solidFill>
                              <a:latin typeface="Cambria Math" panose="02040503050406030204" pitchFamily="18" charset="0"/>
                            </a:rPr>
                            <m:t>400</m:t>
                          </m:r>
                        </m:num>
                        <m:den>
                          <m:r>
                            <m:rPr>
                              <m:nor/>
                            </m:rPr>
                            <a:rPr lang="ar-AE" kern="0">
                              <a:solidFill>
                                <a:srgbClr val="000000"/>
                              </a:solidFill>
                              <a:latin typeface="Cambria Math" panose="02040503050406030204" pitchFamily="18" charset="0"/>
                            </a:rPr>
                            <m:t>40</m:t>
                          </m:r>
                        </m:den>
                      </m:f>
                      <m:r>
                        <a:rPr lang="ar-AE" i="1" kern="0">
                          <a:solidFill>
                            <a:srgbClr val="000000"/>
                          </a:solidFill>
                          <a:latin typeface="Cambria Math" panose="02040503050406030204" pitchFamily="18" charset="0"/>
                        </a:rPr>
                        <m:t>=</m:t>
                      </m:r>
                      <m:r>
                        <a:rPr lang="ar-AE" i="1" kern="0">
                          <a:solidFill>
                            <a:srgbClr val="000000"/>
                          </a:solidFill>
                          <a:latin typeface="Cambria Math" panose="02040503050406030204" pitchFamily="18" charset="0"/>
                        </a:rPr>
                        <m:t>10</m:t>
                      </m:r>
                      <m:r>
                        <m:rPr>
                          <m:nor/>
                        </m:rPr>
                        <a:rPr lang="ar-AE" kern="0">
                          <a:solidFill>
                            <a:srgbClr val="000000"/>
                          </a:solidFill>
                          <a:latin typeface="Cambria Math" panose="02040503050406030204" pitchFamily="18" charset="0"/>
                        </a:rPr>
                        <m:t> </m:t>
                      </m:r>
                      <m:r>
                        <m:rPr>
                          <m:nor/>
                        </m:rPr>
                        <a:rPr lang="en-US" kern="0">
                          <a:solidFill>
                            <a:srgbClr val="000000"/>
                          </a:solidFill>
                          <a:latin typeface="Cambria Math" panose="02040503050406030204" pitchFamily="18" charset="0"/>
                        </a:rPr>
                        <m:t>minutes</m:t>
                      </m:r>
                    </m:oMath>
                  </m:oMathPara>
                </a14:m>
                <a:endParaRPr lang="en-US" kern="0" dirty="0"/>
              </a:p>
            </p:txBody>
          </p:sp>
        </mc:Choice>
        <mc:Fallback xmlns="">
          <p:sp>
            <p:nvSpPr>
              <p:cNvPr id="8" name="Object 2">
                <a:extLst>
                  <a:ext uri="{FF2B5EF4-FFF2-40B4-BE49-F238E27FC236}">
                    <a16:creationId xmlns:a16="http://schemas.microsoft.com/office/drawing/2014/main" id="{AEFD25CC-D093-4707-8B8C-BBF84EC55380}"/>
                  </a:ext>
                </a:extLst>
              </p:cNvPr>
              <p:cNvSpPr txBox="1">
                <a:spLocks noRot="1" noChangeAspect="1" noMove="1" noResize="1" noEditPoints="1" noAdjustHandles="1" noChangeArrowheads="1" noChangeShapeType="1" noTextEdit="1"/>
              </p:cNvSpPr>
              <p:nvPr/>
            </p:nvSpPr>
            <p:spPr bwMode="auto">
              <a:xfrm>
                <a:off x="5029200" y="5578136"/>
                <a:ext cx="11977294" cy="785813"/>
              </a:xfrm>
              <a:prstGeom prst="rect">
                <a:avLst/>
              </a:prstGeom>
              <a:blipFill>
                <a:blip r:embed="rId2"/>
                <a:stretch>
                  <a:fillRect/>
                </a:stretch>
              </a:blipFill>
              <a:ln w="9525">
                <a:noFill/>
                <a:miter lim="800000"/>
                <a:headEnd/>
                <a:tailEnd/>
              </a:ln>
            </p:spPr>
            <p:txBody>
              <a:bodyPr/>
              <a:lstStyle/>
              <a:p>
                <a:r>
                  <a:rPr lang="en-US">
                    <a:noFill/>
                  </a:rPr>
                  <a:t> </a:t>
                </a:r>
              </a:p>
            </p:txBody>
          </p:sp>
        </mc:Fallback>
      </mc:AlternateContent>
    </p:spTree>
    <p:extLst>
      <p:ext uri="{BB962C8B-B14F-4D97-AF65-F5344CB8AC3E}">
        <p14:creationId xmlns:p14="http://schemas.microsoft.com/office/powerpoint/2010/main" val="37594920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0" y="48087"/>
            <a:ext cx="12192000" cy="785813"/>
          </a:xfrm>
        </p:spPr>
        <p:txBody>
          <a:bodyPr/>
          <a:lstStyle/>
          <a:p>
            <a:pPr eaLnBrk="1" hangingPunct="1"/>
            <a:r>
              <a:rPr lang="en-US" dirty="0">
                <a:ea typeface="ＭＳ Ｐゴシック" charset="-128"/>
              </a:rPr>
              <a:t>Average Labor Content</a:t>
            </a:r>
          </a:p>
        </p:txBody>
      </p:sp>
      <p:graphicFrame>
        <p:nvGraphicFramePr>
          <p:cNvPr id="71683" name="Object 3"/>
          <p:cNvGraphicFramePr>
            <a:graphicFrameLocks noChangeAspect="1"/>
          </p:cNvGraphicFramePr>
          <p:nvPr/>
        </p:nvGraphicFramePr>
        <p:xfrm>
          <a:off x="85655" y="898910"/>
          <a:ext cx="9238833" cy="838200"/>
        </p:xfrm>
        <a:graphic>
          <a:graphicData uri="http://schemas.openxmlformats.org/presentationml/2006/ole">
            <mc:AlternateContent xmlns:mc="http://schemas.openxmlformats.org/markup-compatibility/2006">
              <mc:Choice xmlns:v="urn:schemas-microsoft-com:vml" Requires="v">
                <p:oleObj spid="_x0000_s13330" name="Equation" r:id="rId3" imgW="4762440" imgH="431640" progId="Equation.3">
                  <p:embed/>
                </p:oleObj>
              </mc:Choice>
              <mc:Fallback>
                <p:oleObj name="Equation" r:id="rId3" imgW="4762440" imgH="431640" progId="Equation.3">
                  <p:embed/>
                  <p:pic>
                    <p:nvPicPr>
                      <p:cNvPr id="71683"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55" y="898910"/>
                        <a:ext cx="9238833"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684" name="Object 4"/>
          <p:cNvGraphicFramePr>
            <a:graphicFrameLocks noChangeAspect="1"/>
          </p:cNvGraphicFramePr>
          <p:nvPr/>
        </p:nvGraphicFramePr>
        <p:xfrm>
          <a:off x="95272" y="2166182"/>
          <a:ext cx="7454900" cy="865188"/>
        </p:xfrm>
        <a:graphic>
          <a:graphicData uri="http://schemas.openxmlformats.org/presentationml/2006/ole">
            <mc:AlternateContent xmlns:mc="http://schemas.openxmlformats.org/markup-compatibility/2006">
              <mc:Choice xmlns:v="urn:schemas-microsoft-com:vml" Requires="v">
                <p:oleObj spid="_x0000_s13331" name="Equation" r:id="rId5" imgW="3720960" imgH="431640" progId="Equation.3">
                  <p:embed/>
                </p:oleObj>
              </mc:Choice>
              <mc:Fallback>
                <p:oleObj name="Equation" r:id="rId5" imgW="3720960" imgH="431640" progId="Equation.3">
                  <p:embed/>
                  <p:pic>
                    <p:nvPicPr>
                      <p:cNvPr id="71684"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72" y="2166182"/>
                        <a:ext cx="7454900" cy="865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ontent Placeholder 2"/>
          <p:cNvSpPr txBox="1">
            <a:spLocks/>
          </p:cNvSpPr>
          <p:nvPr/>
        </p:nvSpPr>
        <p:spPr bwMode="auto">
          <a:xfrm>
            <a:off x="0" y="1647696"/>
            <a:ext cx="9144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defRPr/>
            </a:pPr>
            <a:r>
              <a:rPr lang="en-US" sz="2400" kern="0" dirty="0">
                <a:latin typeface="Times New Roman" pitchFamily="18" charset="0"/>
                <a:cs typeface="Times New Roman" pitchFamily="18" charset="0"/>
              </a:rPr>
              <a:t>Average labor content = 0.10 (240) + 0.30 (155) + 0.15 (190) + 0.45(172) = </a:t>
            </a:r>
            <a:r>
              <a:rPr lang="en-US" sz="2400" b="1" kern="0" dirty="0">
                <a:latin typeface="Times New Roman" pitchFamily="18" charset="0"/>
                <a:cs typeface="Times New Roman" pitchFamily="18" charset="0"/>
              </a:rPr>
              <a:t>176.4 min</a:t>
            </a:r>
            <a:endParaRPr lang="en-US" sz="2400" kern="0" dirty="0">
              <a:latin typeface="MS Reference Sans Serif" pitchFamily="34" charset="0"/>
              <a:cs typeface="MS Reference Sans Serif" pitchFamily="34" charset="0"/>
            </a:endParaRPr>
          </a:p>
        </p:txBody>
      </p:sp>
      <p:graphicFrame>
        <p:nvGraphicFramePr>
          <p:cNvPr id="71685" name="Object 5"/>
          <p:cNvGraphicFramePr>
            <a:graphicFrameLocks noChangeAspect="1"/>
          </p:cNvGraphicFramePr>
          <p:nvPr/>
        </p:nvGraphicFramePr>
        <p:xfrm>
          <a:off x="166294" y="3021013"/>
          <a:ext cx="6640513" cy="788987"/>
        </p:xfrm>
        <a:graphic>
          <a:graphicData uri="http://schemas.openxmlformats.org/presentationml/2006/ole">
            <mc:AlternateContent xmlns:mc="http://schemas.openxmlformats.org/markup-compatibility/2006">
              <mc:Choice xmlns:v="urn:schemas-microsoft-com:vml" Requires="v">
                <p:oleObj spid="_x0000_s13332" name="Equation" r:id="rId7" imgW="3314520" imgH="393480" progId="Equation.3">
                  <p:embed/>
                </p:oleObj>
              </mc:Choice>
              <mc:Fallback>
                <p:oleObj name="Equation" r:id="rId7" imgW="3314520" imgH="393480" progId="Equation.3">
                  <p:embed/>
                  <p:pic>
                    <p:nvPicPr>
                      <p:cNvPr id="71685"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6294" y="3021013"/>
                        <a:ext cx="6640513" cy="788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2">
            <a:extLst>
              <a:ext uri="{FF2B5EF4-FFF2-40B4-BE49-F238E27FC236}">
                <a16:creationId xmlns:a16="http://schemas.microsoft.com/office/drawing/2014/main" id="{252C5E1D-98F6-4F8D-B8E8-7F1BC0C05E2A}"/>
              </a:ext>
            </a:extLst>
          </p:cNvPr>
          <p:cNvSpPr txBox="1">
            <a:spLocks/>
          </p:cNvSpPr>
          <p:nvPr/>
        </p:nvSpPr>
        <p:spPr bwMode="auto">
          <a:xfrm>
            <a:off x="0" y="3810000"/>
            <a:ext cx="11977293" cy="2209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pPr>
            <a:r>
              <a:rPr lang="en-US" kern="0" dirty="0">
                <a:ea typeface="ＭＳ Ｐゴシック" charset="-128"/>
              </a:rPr>
              <a:t>ALC for Distribution = (0.10 x 58) + (0.30 x 50) + (0.15 x 44) + (0.45 x 28) = 40 minutes.</a:t>
            </a:r>
          </a:p>
          <a:p>
            <a:pPr>
              <a:buFont typeface="Wingdings" pitchFamily="2" charset="2"/>
              <a:buNone/>
            </a:pPr>
            <a:endParaRPr lang="en-US" sz="1000" kern="0" dirty="0">
              <a:ea typeface="ＭＳ Ｐゴシック" charset="-128"/>
            </a:endParaRPr>
          </a:p>
          <a:p>
            <a:pPr>
              <a:buFont typeface="Wingdings" pitchFamily="2" charset="2"/>
              <a:buNone/>
            </a:pPr>
            <a:r>
              <a:rPr lang="en-US" kern="0" dirty="0">
                <a:ea typeface="ＭＳ Ｐゴシック" charset="-128"/>
              </a:rPr>
              <a:t>Since Takt time is 10 min, the minimum number of operators allocated to Distribution task will be 4. (40/10 = 4) </a:t>
            </a:r>
          </a:p>
          <a:p>
            <a:endParaRPr lang="en-US" kern="0" dirty="0">
              <a:ea typeface="ＭＳ Ｐゴシック" charset="-128"/>
            </a:endParaRPr>
          </a:p>
        </p:txBody>
      </p:sp>
      <p:graphicFrame>
        <p:nvGraphicFramePr>
          <p:cNvPr id="12" name="Object 2">
            <a:extLst>
              <a:ext uri="{FF2B5EF4-FFF2-40B4-BE49-F238E27FC236}">
                <a16:creationId xmlns:a16="http://schemas.microsoft.com/office/drawing/2014/main" id="{33DD1A29-B119-4BB0-9F19-B44BC22EC7C5}"/>
              </a:ext>
            </a:extLst>
          </p:cNvPr>
          <p:cNvGraphicFramePr>
            <a:graphicFrameLocks noChangeAspect="1"/>
          </p:cNvGraphicFramePr>
          <p:nvPr/>
        </p:nvGraphicFramePr>
        <p:xfrm>
          <a:off x="8243493" y="4914900"/>
          <a:ext cx="3733800" cy="1569945"/>
        </p:xfrm>
        <a:graphic>
          <a:graphicData uri="http://schemas.openxmlformats.org/presentationml/2006/ole">
            <mc:AlternateContent xmlns:mc="http://schemas.openxmlformats.org/markup-compatibility/2006">
              <mc:Choice xmlns:v="urn:schemas-microsoft-com:vml" Requires="v">
                <p:oleObj spid="_x0000_s13333" name="Worksheet" r:id="rId9" imgW="2926080" imgH="1219200" progId="Excel.Sheet.12">
                  <p:embed/>
                </p:oleObj>
              </mc:Choice>
              <mc:Fallback>
                <p:oleObj name="Worksheet" r:id="rId9" imgW="2926080" imgH="1219200" progId="Excel.Sheet.12">
                  <p:embed/>
                  <p:pic>
                    <p:nvPicPr>
                      <p:cNvPr id="12" name="Object 2">
                        <a:extLst>
                          <a:ext uri="{FF2B5EF4-FFF2-40B4-BE49-F238E27FC236}">
                            <a16:creationId xmlns:a16="http://schemas.microsoft.com/office/drawing/2014/main" id="{33DD1A29-B119-4BB0-9F19-B44BC22EC7C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43493" y="4914900"/>
                        <a:ext cx="3733800" cy="156994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98885479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8200"/>
          </a:xfrm>
        </p:spPr>
        <p:txBody>
          <a:bodyPr/>
          <a:lstStyle/>
          <a:p>
            <a:r>
              <a:rPr lang="en-US" dirty="0"/>
              <a:t>Practice: Pleasant Valley Health Clinic</a:t>
            </a:r>
          </a:p>
        </p:txBody>
      </p:sp>
      <p:sp>
        <p:nvSpPr>
          <p:cNvPr id="3" name="Rectangle 3"/>
          <p:cNvSpPr txBox="1">
            <a:spLocks noChangeArrowheads="1"/>
          </p:cNvSpPr>
          <p:nvPr/>
        </p:nvSpPr>
        <p:spPr>
          <a:xfrm>
            <a:off x="0" y="941363"/>
            <a:ext cx="12192000" cy="2487637"/>
          </a:xfrm>
          <a:prstGeom prst="rect">
            <a:avLst/>
          </a:prstGeom>
        </p:spPr>
        <p:txBody>
          <a:bodyPr/>
          <a:lstStyle/>
          <a:p>
            <a:pPr eaLnBrk="1" hangingPunct="1">
              <a:lnSpc>
                <a:spcPct val="90000"/>
              </a:lnSpc>
              <a:spcBef>
                <a:spcPct val="20000"/>
              </a:spcBef>
              <a:buSzPct val="75000"/>
              <a:defRPr/>
            </a:pP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The Pleasant Valley Health Clinic treats patients with respiratory illnesses. It classifies patients according to four different types of respiratory problems (commonly referred to as Diagnostic Related Groups, or DRGs): </a:t>
            </a:r>
            <a:r>
              <a:rPr lang="en-US" sz="2400" kern="0" dirty="0" err="1">
                <a:solidFill>
                  <a:srgbClr val="002060"/>
                </a:solidFill>
                <a:latin typeface="Book Antiqua" panose="02040602050305030304" pitchFamily="18" charset="0"/>
                <a:ea typeface="ＭＳ Ｐゴシック" pitchFamily="-65" charset="-128"/>
                <a:cs typeface="MS Reference Sans Serif" pitchFamily="34" charset="0"/>
              </a:rPr>
              <a:t>Bronchiolitis</a:t>
            </a: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 (BRO), Pneumonia (PNE), </a:t>
            </a:r>
            <a:r>
              <a:rPr lang="en-US" sz="2400" kern="0" dirty="0" err="1">
                <a:solidFill>
                  <a:srgbClr val="002060"/>
                </a:solidFill>
                <a:latin typeface="Book Antiqua" panose="02040602050305030304" pitchFamily="18" charset="0"/>
                <a:ea typeface="ＭＳ Ｐゴシック" pitchFamily="-65" charset="-128"/>
                <a:cs typeface="MS Reference Sans Serif" pitchFamily="34" charset="0"/>
              </a:rPr>
              <a:t>Pharyngitis</a:t>
            </a: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 (PHA) and Sinusitis (SIN). The average number of patients treated per day are summarized below. The clinic works two shifts, from 7:00 am to 3 pm and from 3 pm to 11 pm. During a shift, the staff are provided a half hour lunch break and two rest breaks of 15 minutes each.</a:t>
            </a:r>
          </a:p>
        </p:txBody>
      </p:sp>
      <p:graphicFrame>
        <p:nvGraphicFramePr>
          <p:cNvPr id="184322" name="Object 2"/>
          <p:cNvGraphicFramePr>
            <a:graphicFrameLocks noChangeAspect="1"/>
          </p:cNvGraphicFramePr>
          <p:nvPr/>
        </p:nvGraphicFramePr>
        <p:xfrm>
          <a:off x="2057400" y="3414204"/>
          <a:ext cx="7752532" cy="685800"/>
        </p:xfrm>
        <a:graphic>
          <a:graphicData uri="http://schemas.openxmlformats.org/presentationml/2006/ole">
            <mc:AlternateContent xmlns:mc="http://schemas.openxmlformats.org/markup-compatibility/2006">
              <mc:Choice xmlns:v="urn:schemas-microsoft-com:vml" Requires="v">
                <p:oleObj spid="_x0000_s14346" name="Worksheet" r:id="rId3" imgW="4540017" imgH="402336" progId="Excel.Sheet.12">
                  <p:embed/>
                </p:oleObj>
              </mc:Choice>
              <mc:Fallback>
                <p:oleObj name="Worksheet" r:id="rId3" imgW="4540017" imgH="402336" progId="Excel.Sheet.12">
                  <p:embed/>
                  <p:pic>
                    <p:nvPicPr>
                      <p:cNvPr id="18432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414204"/>
                        <a:ext cx="775253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23" name="Object 3"/>
          <p:cNvGraphicFramePr>
            <a:graphicFrameLocks noChangeAspect="1"/>
          </p:cNvGraphicFramePr>
          <p:nvPr/>
        </p:nvGraphicFramePr>
        <p:xfrm>
          <a:off x="2037532" y="4110361"/>
          <a:ext cx="7772400" cy="358726"/>
        </p:xfrm>
        <a:graphic>
          <a:graphicData uri="http://schemas.openxmlformats.org/presentationml/2006/ole">
            <mc:AlternateContent xmlns:mc="http://schemas.openxmlformats.org/markup-compatibility/2006">
              <mc:Choice xmlns:v="urn:schemas-microsoft-com:vml" Requires="v">
                <p:oleObj spid="_x0000_s14347" name="Worksheet" r:id="rId5" imgW="4540017" imgH="210181" progId="Excel.Sheet.12">
                  <p:embed/>
                </p:oleObj>
              </mc:Choice>
              <mc:Fallback>
                <p:oleObj name="Worksheet" r:id="rId5" imgW="4540017" imgH="210181" progId="Excel.Sheet.12">
                  <p:embed/>
                  <p:pic>
                    <p:nvPicPr>
                      <p:cNvPr id="184323"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37532" y="4110361"/>
                        <a:ext cx="7772400" cy="358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3">
            <a:extLst>
              <a:ext uri="{FF2B5EF4-FFF2-40B4-BE49-F238E27FC236}">
                <a16:creationId xmlns:a16="http://schemas.microsoft.com/office/drawing/2014/main" id="{0832A73E-F953-4C22-A3B4-D8244CEFD286}"/>
              </a:ext>
            </a:extLst>
          </p:cNvPr>
          <p:cNvSpPr>
            <a:spLocks noChangeArrowheads="1"/>
          </p:cNvSpPr>
          <p:nvPr/>
        </p:nvSpPr>
        <p:spPr bwMode="auto">
          <a:xfrm>
            <a:off x="33292" y="4572000"/>
            <a:ext cx="12163887" cy="1569660"/>
          </a:xfrm>
          <a:prstGeom prst="rect">
            <a:avLst/>
          </a:prstGeom>
          <a:noFill/>
          <a:ln w="9525">
            <a:noFill/>
            <a:miter lim="800000"/>
            <a:headEnd/>
            <a:tailEnd/>
          </a:ln>
        </p:spPr>
        <p:txBody>
          <a:bodyPr wrap="square">
            <a:spAutoFit/>
          </a:bodyPr>
          <a:lstStyle/>
          <a:p>
            <a:pPr algn="l"/>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Each patient typically requires 4 process steps: Check-In (includes weigh-in, blood pressure check, etc.), Evaluation (by a physician), Testing (X-Rays, administering of respiratory instruments like Pulse </a:t>
            </a:r>
            <a:r>
              <a:rPr lang="en-US" sz="2400" kern="0" dirty="0" err="1">
                <a:solidFill>
                  <a:srgbClr val="002060"/>
                </a:solidFill>
                <a:latin typeface="Book Antiqua" panose="02040602050305030304" pitchFamily="18" charset="0"/>
                <a:ea typeface="ＭＳ Ｐゴシック" pitchFamily="-65" charset="-128"/>
                <a:cs typeface="MS Reference Sans Serif" pitchFamily="34" charset="0"/>
              </a:rPr>
              <a:t>Oximeters</a:t>
            </a: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 etc.), and Assessment (diagnosis and future scheduling). The average task time for each process (in minutes) is given below:</a:t>
            </a:r>
          </a:p>
        </p:txBody>
      </p:sp>
    </p:spTree>
    <p:extLst>
      <p:ext uri="{BB962C8B-B14F-4D97-AF65-F5344CB8AC3E}">
        <p14:creationId xmlns:p14="http://schemas.microsoft.com/office/powerpoint/2010/main" val="28693575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9" y="1480"/>
            <a:ext cx="12197917" cy="863600"/>
          </a:xfrm>
        </p:spPr>
        <p:txBody>
          <a:bodyPr/>
          <a:lstStyle/>
          <a:p>
            <a:r>
              <a:rPr lang="en-US" dirty="0"/>
              <a:t>Pleasant Valley Health Clinic: Task Durations</a:t>
            </a:r>
          </a:p>
        </p:txBody>
      </p:sp>
      <p:graphicFrame>
        <p:nvGraphicFramePr>
          <p:cNvPr id="185346" name="Object 2"/>
          <p:cNvGraphicFramePr>
            <a:graphicFrameLocks noChangeAspect="1"/>
          </p:cNvGraphicFramePr>
          <p:nvPr/>
        </p:nvGraphicFramePr>
        <p:xfrm>
          <a:off x="1676400" y="1066800"/>
          <a:ext cx="7274102" cy="1905000"/>
        </p:xfrm>
        <a:graphic>
          <a:graphicData uri="http://schemas.openxmlformats.org/presentationml/2006/ole">
            <mc:AlternateContent xmlns:mc="http://schemas.openxmlformats.org/markup-compatibility/2006">
              <mc:Choice xmlns:v="urn:schemas-microsoft-com:vml" Requires="v">
                <p:oleObj spid="_x0000_s15370" name="Worksheet" r:id="rId3" imgW="4540017" imgH="1188622" progId="Excel.Sheet.12">
                  <p:embed/>
                </p:oleObj>
              </mc:Choice>
              <mc:Fallback>
                <p:oleObj name="Worksheet" r:id="rId3" imgW="4540017" imgH="1188622" progId="Excel.Sheet.12">
                  <p:embed/>
                  <p:pic>
                    <p:nvPicPr>
                      <p:cNvPr id="1853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066800"/>
                        <a:ext cx="7274102"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5347" name="Object 3"/>
          <p:cNvGraphicFramePr>
            <a:graphicFrameLocks noChangeAspect="1"/>
          </p:cNvGraphicFramePr>
          <p:nvPr/>
        </p:nvGraphicFramePr>
        <p:xfrm>
          <a:off x="8991601" y="1066800"/>
          <a:ext cx="1457363" cy="1905000"/>
        </p:xfrm>
        <a:graphic>
          <a:graphicData uri="http://schemas.openxmlformats.org/presentationml/2006/ole">
            <mc:AlternateContent xmlns:mc="http://schemas.openxmlformats.org/markup-compatibility/2006">
              <mc:Choice xmlns:v="urn:schemas-microsoft-com:vml" Requires="v">
                <p:oleObj spid="_x0000_s15371" name="Worksheet" r:id="rId5" imgW="909659" imgH="1188622" progId="Excel.Sheet.12">
                  <p:embed/>
                </p:oleObj>
              </mc:Choice>
              <mc:Fallback>
                <p:oleObj name="Worksheet" r:id="rId5" imgW="909659" imgH="1188622" progId="Excel.Sheet.12">
                  <p:embed/>
                  <p:pic>
                    <p:nvPicPr>
                      <p:cNvPr id="18534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1601" y="1066800"/>
                        <a:ext cx="1457363"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Content Placeholder 3"/>
          <p:cNvSpPr txBox="1">
            <a:spLocks/>
          </p:cNvSpPr>
          <p:nvPr/>
        </p:nvSpPr>
        <p:spPr>
          <a:xfrm>
            <a:off x="76200" y="3048000"/>
            <a:ext cx="12115798" cy="3505200"/>
          </a:xfrm>
          <a:prstGeom prst="rect">
            <a:avLst/>
          </a:prstGeom>
        </p:spPr>
        <p:txBody>
          <a:bodyPr/>
          <a:lstStyle/>
          <a:p>
            <a:pPr marL="342900" indent="-342900">
              <a:buSzPct val="75000"/>
              <a:defRPr/>
            </a:pP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Tasks 1, 3, and 4 are typically handled by RNs. Task 2 is handled by a physician. For simplicity, we assume that the arrival rates of patients are constant through both shifts. </a:t>
            </a:r>
            <a:r>
              <a:rPr lang="en-US" sz="2400" kern="0" dirty="0">
                <a:solidFill>
                  <a:srgbClr val="002060"/>
                </a:solidFill>
                <a:latin typeface="Book Antiqua" panose="02040602050305030304" pitchFamily="18" charset="0"/>
                <a:ea typeface="ＭＳ Ｐゴシック" pitchFamily="-65" charset="-128"/>
                <a:cs typeface="Tahoma" pitchFamily="34" charset="0"/>
              </a:rPr>
              <a:t>Average Work Content = 80.87 minutes. Daily demand; BRO: 15, PNE: 24, PHA: 25, SIN: 36. A total of 100.</a:t>
            </a:r>
            <a:r>
              <a:rPr lang="en-US" sz="2400" dirty="0">
                <a:latin typeface="Book Antiqua" panose="02040602050305030304" pitchFamily="18" charset="0"/>
              </a:rPr>
              <a:t> </a:t>
            </a:r>
          </a:p>
          <a:p>
            <a:pPr>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Time available in a day:  2 shift @ 8 hrs less 0.5 (lunch) - 0.5 (2 breaks) = 14 hours = 840 minutes</a:t>
            </a:r>
          </a:p>
          <a:p>
            <a:pPr>
              <a:lnSpc>
                <a:spcPct val="50000"/>
              </a:lnSpc>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Takt time = Time Available / Daily Demand = 840/100 = 8.40 minutes / request</a:t>
            </a:r>
          </a:p>
          <a:p>
            <a:pPr>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Min. # of RNs required = 80.87/8.4 = 9.627 </a:t>
            </a:r>
            <a:r>
              <a:rPr lang="en-US" sz="2400" kern="0" dirty="0">
                <a:solidFill>
                  <a:srgbClr val="002060"/>
                </a:solidFill>
                <a:latin typeface="Book Antiqua" panose="02040602050305030304" pitchFamily="18" charset="0"/>
                <a:ea typeface="ＭＳ Ｐゴシック" pitchFamily="-65" charset="-128"/>
                <a:cs typeface="Tahoma" pitchFamily="34" charset="0"/>
                <a:sym typeface="Wingdings" pitchFamily="2" charset="2"/>
              </a:rPr>
              <a:t></a:t>
            </a:r>
            <a:r>
              <a:rPr lang="en-US" sz="2400" kern="0" dirty="0">
                <a:solidFill>
                  <a:srgbClr val="002060"/>
                </a:solidFill>
                <a:latin typeface="Book Antiqua" panose="02040602050305030304" pitchFamily="18" charset="0"/>
                <a:ea typeface="ＭＳ Ｐゴシック" pitchFamily="-65" charset="-128"/>
                <a:cs typeface="Tahoma" pitchFamily="34" charset="0"/>
              </a:rPr>
              <a:t> 10</a:t>
            </a:r>
          </a:p>
          <a:p>
            <a:pPr marL="342900" indent="-342900">
              <a:buSzPct val="75000"/>
              <a:defRPr/>
            </a:pPr>
            <a:endParaRPr lang="en-US" sz="2400" kern="0" dirty="0">
              <a:solidFill>
                <a:srgbClr val="002060"/>
              </a:solidFill>
              <a:latin typeface="Book Antiqua" panose="02040602050305030304" pitchFamily="18" charset="0"/>
              <a:ea typeface="ＭＳ Ｐゴシック" pitchFamily="-65" charset="-128"/>
              <a:cs typeface="MS Reference Sans Serif" pitchFamily="34" charset="0"/>
            </a:endParaRPr>
          </a:p>
          <a:p>
            <a:pPr marL="342900" indent="-342900" eaLnBrk="1" hangingPunct="1">
              <a:spcBef>
                <a:spcPct val="20000"/>
              </a:spcBef>
              <a:buSzPct val="75000"/>
              <a:buFont typeface="Wingdings" pitchFamily="2" charset="2"/>
              <a:buChar char="p"/>
              <a:defRPr/>
            </a:pPr>
            <a:endParaRPr lang="en-US" sz="2400" kern="0" dirty="0">
              <a:solidFill>
                <a:srgbClr val="002060"/>
              </a:solidFill>
              <a:latin typeface="Book Antiqua" panose="02040602050305030304"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319948245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Takt</a:t>
            </a:r>
            <a:r>
              <a:rPr lang="en-US" b="1" dirty="0"/>
              <a:t> Time for Pleasant Valley Health Clinic</a:t>
            </a:r>
            <a:endParaRPr lang="en-US" dirty="0"/>
          </a:p>
        </p:txBody>
      </p:sp>
      <p:sp>
        <p:nvSpPr>
          <p:cNvPr id="3" name="Rectangle 3"/>
          <p:cNvSpPr txBox="1">
            <a:spLocks noChangeArrowheads="1"/>
          </p:cNvSpPr>
          <p:nvPr/>
        </p:nvSpPr>
        <p:spPr>
          <a:xfrm>
            <a:off x="19234" y="952500"/>
            <a:ext cx="12248965" cy="4953000"/>
          </a:xfrm>
          <a:prstGeom prst="rect">
            <a:avLst/>
          </a:prstGeom>
        </p:spPr>
        <p:txBody>
          <a:bodyPr/>
          <a:lstStyle/>
          <a:p>
            <a:pPr>
              <a:spcBef>
                <a:spcPct val="55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Average Work Content = 80.87 minutes.</a:t>
            </a:r>
          </a:p>
          <a:p>
            <a:pPr>
              <a:spcBef>
                <a:spcPct val="55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Daily demand; BRO: 15, PNE: 24, PHA: 25, SIN: 36. A total of 100.</a:t>
            </a:r>
            <a:r>
              <a:rPr lang="en-US" sz="2400" dirty="0">
                <a:latin typeface="Book Antiqua" panose="02040602050305030304" pitchFamily="18" charset="0"/>
              </a:rPr>
              <a:t> </a:t>
            </a:r>
          </a:p>
          <a:p>
            <a:pPr>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Time available in a day:  2 shift @ 8 hrs less 0.5 (lunch) - 0.5 (2 breaks) = 14 hours = 840 minutes</a:t>
            </a:r>
          </a:p>
          <a:p>
            <a:pPr>
              <a:lnSpc>
                <a:spcPct val="50000"/>
              </a:lnSpc>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Takt time = Time Available / Daily Demand</a:t>
            </a:r>
          </a:p>
          <a:p>
            <a:pPr>
              <a:lnSpc>
                <a:spcPct val="50000"/>
              </a:lnSpc>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		      = 840/100 = 8.40 minutes/request</a:t>
            </a:r>
          </a:p>
          <a:p>
            <a:pPr>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Min. # of RNs required = 80.87/8.4 = 9.627 </a:t>
            </a:r>
            <a:r>
              <a:rPr lang="en-US" sz="2400" kern="0" dirty="0">
                <a:solidFill>
                  <a:srgbClr val="002060"/>
                </a:solidFill>
                <a:latin typeface="Book Antiqua" panose="02040602050305030304" pitchFamily="18" charset="0"/>
                <a:ea typeface="ＭＳ Ｐゴシック" pitchFamily="-65" charset="-128"/>
                <a:cs typeface="Tahoma" pitchFamily="34" charset="0"/>
                <a:sym typeface="Wingdings" pitchFamily="2" charset="2"/>
              </a:rPr>
              <a:t></a:t>
            </a:r>
            <a:r>
              <a:rPr lang="en-US" sz="2400" kern="0" dirty="0">
                <a:solidFill>
                  <a:srgbClr val="002060"/>
                </a:solidFill>
                <a:latin typeface="Book Antiqua" panose="02040602050305030304" pitchFamily="18" charset="0"/>
                <a:ea typeface="ＭＳ Ｐゴシック" pitchFamily="-65" charset="-128"/>
                <a:cs typeface="Tahoma" pitchFamily="34" charset="0"/>
              </a:rPr>
              <a:t> 10</a:t>
            </a:r>
          </a:p>
          <a:p>
            <a:pPr>
              <a:lnSpc>
                <a:spcPct val="50000"/>
              </a:lnSpc>
              <a:spcBef>
                <a:spcPct val="50000"/>
              </a:spcBef>
              <a:buSzPct val="90000"/>
            </a:pPr>
            <a:endParaRPr lang="en-US" sz="2400" kern="0" dirty="0">
              <a:solidFill>
                <a:srgbClr val="002060"/>
              </a:solidFill>
              <a:latin typeface="Book Antiqua" panose="02040602050305030304" pitchFamily="18"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Book Antiqua" panose="02040602050305030304" pitchFamily="18"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Book Antiqua" panose="02040602050305030304" pitchFamily="18"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Book Antiqua" panose="02040602050305030304" pitchFamily="18"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Book Antiqua" panose="02040602050305030304" pitchFamily="18" charset="0"/>
              <a:ea typeface="ＭＳ Ｐゴシック" pitchFamily="-65" charset="-128"/>
              <a:cs typeface="Tahoma" pitchFamily="34" charset="0"/>
            </a:endParaRPr>
          </a:p>
          <a:p>
            <a:pPr>
              <a:spcBef>
                <a:spcPct val="55000"/>
              </a:spcBef>
              <a:buSzPct val="90000"/>
            </a:pPr>
            <a:endParaRPr lang="en-US" sz="2400" kern="0" dirty="0">
              <a:solidFill>
                <a:srgbClr val="002060"/>
              </a:solidFill>
              <a:latin typeface="Book Antiqua" panose="02040602050305030304" pitchFamily="18" charset="0"/>
              <a:ea typeface="ＭＳ Ｐゴシック" pitchFamily="-65" charset="-128"/>
              <a:cs typeface="Tahoma" pitchFamily="34" charset="0"/>
            </a:endParaRPr>
          </a:p>
          <a:p>
            <a:pPr marL="742950" indent="-742950" eaLnBrk="1" hangingPunct="1">
              <a:spcBef>
                <a:spcPct val="100000"/>
              </a:spcBef>
              <a:buSzPct val="75000"/>
              <a:defRPr/>
            </a:pPr>
            <a:endParaRPr lang="en-US" sz="2400" kern="0" dirty="0">
              <a:solidFill>
                <a:srgbClr val="002060"/>
              </a:solidFill>
              <a:latin typeface="Book Antiqua" panose="02040602050305030304" pitchFamily="18" charset="0"/>
              <a:ea typeface="ＭＳ Ｐゴシック" pitchFamily="-65" charset="-128"/>
              <a:cs typeface="Tahoma" pitchFamily="34" charset="0"/>
            </a:endParaRPr>
          </a:p>
        </p:txBody>
      </p:sp>
      <p:pic>
        <p:nvPicPr>
          <p:cNvPr id="4" name="Picture 4" descr="Drum Roll"/>
          <p:cNvPicPr>
            <a:picLocks noChangeAspect="1" noChangeArrowheads="1" noCrop="1"/>
          </p:cNvPicPr>
          <p:nvPr/>
        </p:nvPicPr>
        <p:blipFill>
          <a:blip r:embed="rId2"/>
          <a:srcRect/>
          <a:stretch>
            <a:fillRect/>
          </a:stretch>
        </p:blipFill>
        <p:spPr bwMode="auto">
          <a:xfrm>
            <a:off x="9296400" y="4343400"/>
            <a:ext cx="1143000" cy="1028700"/>
          </a:xfrm>
          <a:prstGeom prst="rect">
            <a:avLst/>
          </a:prstGeom>
          <a:noFill/>
          <a:ln w="9525">
            <a:noFill/>
            <a:miter lim="800000"/>
            <a:headEnd/>
            <a:tailEnd/>
          </a:ln>
        </p:spPr>
      </p:pic>
    </p:spTree>
    <p:extLst>
      <p:ext uri="{BB962C8B-B14F-4D97-AF65-F5344CB8AC3E}">
        <p14:creationId xmlns:p14="http://schemas.microsoft.com/office/powerpoint/2010/main" val="1277698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01" y="0"/>
            <a:ext cx="12211801" cy="914400"/>
          </a:xfrm>
        </p:spPr>
        <p:txBody>
          <a:bodyPr/>
          <a:lstStyle/>
          <a:p>
            <a:r>
              <a:rPr lang="en-US" dirty="0"/>
              <a:t>Mixed Model Sequence for </a:t>
            </a:r>
            <a:r>
              <a:rPr lang="en-US" dirty="0" err="1"/>
              <a:t>Volpens</a:t>
            </a:r>
            <a:endParaRPr lang="en-US" dirty="0"/>
          </a:p>
        </p:txBody>
      </p:sp>
      <p:sp>
        <p:nvSpPr>
          <p:cNvPr id="4" name="Text Box 4"/>
          <p:cNvSpPr txBox="1">
            <a:spLocks noChangeArrowheads="1"/>
          </p:cNvSpPr>
          <p:nvPr/>
        </p:nvSpPr>
        <p:spPr bwMode="auto">
          <a:xfrm>
            <a:off x="1752600" y="4343401"/>
            <a:ext cx="8610600" cy="830997"/>
          </a:xfrm>
          <a:prstGeom prst="rect">
            <a:avLst/>
          </a:prstGeom>
          <a:noFill/>
          <a:ln w="9525">
            <a:noFill/>
            <a:miter lim="800000"/>
            <a:headEnd/>
            <a:tailEnd/>
          </a:ln>
        </p:spPr>
        <p:txBody>
          <a:bodyPr wrap="square">
            <a:spAutoFit/>
          </a:bodyPr>
          <a:lstStyle/>
          <a:p>
            <a:pPr algn="l" eaLnBrk="0" hangingPunct="0"/>
            <a:r>
              <a:rPr lang="en-US" sz="2400" dirty="0"/>
              <a:t>Smallest possible sequence length = 1/0.09 = 11.11</a:t>
            </a:r>
          </a:p>
          <a:p>
            <a:pPr algn="l" eaLnBrk="0" hangingPunct="0"/>
            <a:r>
              <a:rPr lang="en-US" sz="2400" dirty="0"/>
              <a:t>Choose a 11 unit sequence; adjust every two cycles.</a:t>
            </a:r>
          </a:p>
        </p:txBody>
      </p:sp>
      <p:sp>
        <p:nvSpPr>
          <p:cNvPr id="5" name="Text Box 5"/>
          <p:cNvSpPr txBox="1">
            <a:spLocks noChangeArrowheads="1"/>
          </p:cNvSpPr>
          <p:nvPr/>
        </p:nvSpPr>
        <p:spPr bwMode="auto">
          <a:xfrm>
            <a:off x="1524001" y="5334001"/>
            <a:ext cx="8769965" cy="830997"/>
          </a:xfrm>
          <a:prstGeom prst="rect">
            <a:avLst/>
          </a:prstGeom>
          <a:noFill/>
          <a:ln w="9525">
            <a:noFill/>
            <a:miter lim="800000"/>
            <a:headEnd/>
            <a:tailEnd/>
          </a:ln>
        </p:spPr>
        <p:txBody>
          <a:bodyPr wrap="none">
            <a:spAutoFit/>
          </a:bodyPr>
          <a:lstStyle/>
          <a:p>
            <a:pPr algn="l" eaLnBrk="0" hangingPunct="0"/>
            <a:r>
              <a:rPr lang="en-US" sz="2400" dirty="0"/>
              <a:t>Note: A mixed model sequence is used to intentionally </a:t>
            </a:r>
          </a:p>
          <a:p>
            <a:pPr algn="l" eaLnBrk="0" hangingPunct="0"/>
            <a:r>
              <a:rPr lang="en-US" sz="2400" dirty="0"/>
              <a:t>	vary work content and component requirements.</a:t>
            </a:r>
          </a:p>
        </p:txBody>
      </p:sp>
      <p:graphicFrame>
        <p:nvGraphicFramePr>
          <p:cNvPr id="6" name="Object 4"/>
          <p:cNvGraphicFramePr>
            <a:graphicFrameLocks noChangeAspect="1"/>
          </p:cNvGraphicFramePr>
          <p:nvPr/>
        </p:nvGraphicFramePr>
        <p:xfrm>
          <a:off x="1524001" y="1259997"/>
          <a:ext cx="9117309" cy="3056417"/>
        </p:xfrm>
        <a:graphic>
          <a:graphicData uri="http://schemas.openxmlformats.org/presentationml/2006/ole">
            <mc:AlternateContent xmlns:mc="http://schemas.openxmlformats.org/markup-compatibility/2006">
              <mc:Choice xmlns:v="urn:schemas-microsoft-com:vml" Requires="v">
                <p:oleObj spid="_x0000_s16390" name="Worksheet" r:id="rId3" imgW="5294228" imgH="1774100" progId="Excel.Sheet.12">
                  <p:embed/>
                </p:oleObj>
              </mc:Choice>
              <mc:Fallback>
                <p:oleObj name="Worksheet" r:id="rId3" imgW="5294228" imgH="1774100" progId="Excel.Sheet.12">
                  <p:embed/>
                  <p:pic>
                    <p:nvPicPr>
                      <p:cNvPr id="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1259997"/>
                        <a:ext cx="9117309" cy="3056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95069304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Mixed Model Sequence For </a:t>
            </a:r>
            <a:r>
              <a:rPr lang="en-US" dirty="0" err="1"/>
              <a:t>Volpens</a:t>
            </a:r>
            <a:endParaRPr lang="en-US" dirty="0"/>
          </a:p>
        </p:txBody>
      </p:sp>
      <p:grpSp>
        <p:nvGrpSpPr>
          <p:cNvPr id="4" name="Group 3"/>
          <p:cNvGrpSpPr>
            <a:grpSpLocks/>
          </p:cNvGrpSpPr>
          <p:nvPr/>
        </p:nvGrpSpPr>
        <p:grpSpPr bwMode="auto">
          <a:xfrm>
            <a:off x="2590800" y="1276351"/>
            <a:ext cx="7010400" cy="4805363"/>
            <a:chOff x="672" y="868"/>
            <a:chExt cx="4416" cy="3027"/>
          </a:xfrm>
        </p:grpSpPr>
        <p:sp>
          <p:nvSpPr>
            <p:cNvPr id="5" name="Rectangle 4"/>
            <p:cNvSpPr>
              <a:spLocks noChangeArrowheads="1"/>
            </p:cNvSpPr>
            <p:nvPr/>
          </p:nvSpPr>
          <p:spPr bwMode="auto">
            <a:xfrm>
              <a:off x="672" y="868"/>
              <a:ext cx="675"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Seq. #</a:t>
              </a:r>
            </a:p>
          </p:txBody>
        </p:sp>
        <p:sp>
          <p:nvSpPr>
            <p:cNvPr id="6" name="Rectangle 5"/>
            <p:cNvSpPr>
              <a:spLocks noChangeArrowheads="1"/>
            </p:cNvSpPr>
            <p:nvPr/>
          </p:nvSpPr>
          <p:spPr bwMode="auto">
            <a:xfrm>
              <a:off x="1347" y="868"/>
              <a:ext cx="1349"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Model Desc.</a:t>
              </a:r>
            </a:p>
          </p:txBody>
        </p:sp>
        <p:sp>
          <p:nvSpPr>
            <p:cNvPr id="7" name="Rectangle 6"/>
            <p:cNvSpPr>
              <a:spLocks noChangeArrowheads="1"/>
            </p:cNvSpPr>
            <p:nvPr/>
          </p:nvSpPr>
          <p:spPr bwMode="auto">
            <a:xfrm>
              <a:off x="672" y="1036"/>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a:t>
              </a:r>
            </a:p>
          </p:txBody>
        </p:sp>
        <p:sp>
          <p:nvSpPr>
            <p:cNvPr id="8" name="Rectangle 7"/>
            <p:cNvSpPr>
              <a:spLocks noChangeArrowheads="1"/>
            </p:cNvSpPr>
            <p:nvPr/>
          </p:nvSpPr>
          <p:spPr bwMode="auto">
            <a:xfrm>
              <a:off x="1347" y="1036"/>
              <a:ext cx="1349" cy="169"/>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9" name="Rectangle 8"/>
            <p:cNvSpPr>
              <a:spLocks noChangeArrowheads="1"/>
            </p:cNvSpPr>
            <p:nvPr/>
          </p:nvSpPr>
          <p:spPr bwMode="auto">
            <a:xfrm>
              <a:off x="672" y="1205"/>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a:t>
              </a:r>
            </a:p>
          </p:txBody>
        </p:sp>
        <p:sp>
          <p:nvSpPr>
            <p:cNvPr id="10" name="Rectangle 9"/>
            <p:cNvSpPr>
              <a:spLocks noChangeArrowheads="1"/>
            </p:cNvSpPr>
            <p:nvPr/>
          </p:nvSpPr>
          <p:spPr bwMode="auto">
            <a:xfrm>
              <a:off x="1347" y="1205"/>
              <a:ext cx="1349" cy="167"/>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1" name="Rectangle 10"/>
            <p:cNvSpPr>
              <a:spLocks noChangeArrowheads="1"/>
            </p:cNvSpPr>
            <p:nvPr/>
          </p:nvSpPr>
          <p:spPr bwMode="auto">
            <a:xfrm>
              <a:off x="672" y="137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a:t>
              </a:r>
            </a:p>
          </p:txBody>
        </p:sp>
        <p:sp>
          <p:nvSpPr>
            <p:cNvPr id="12" name="Rectangle 11"/>
            <p:cNvSpPr>
              <a:spLocks noChangeArrowheads="1"/>
            </p:cNvSpPr>
            <p:nvPr/>
          </p:nvSpPr>
          <p:spPr bwMode="auto">
            <a:xfrm>
              <a:off x="1347" y="1372"/>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3" name="Rectangle 12"/>
            <p:cNvSpPr>
              <a:spLocks noChangeArrowheads="1"/>
            </p:cNvSpPr>
            <p:nvPr/>
          </p:nvSpPr>
          <p:spPr bwMode="auto">
            <a:xfrm>
              <a:off x="672" y="1540"/>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4</a:t>
              </a:r>
            </a:p>
          </p:txBody>
        </p:sp>
        <p:sp>
          <p:nvSpPr>
            <p:cNvPr id="14" name="Rectangle 13"/>
            <p:cNvSpPr>
              <a:spLocks noChangeArrowheads="1"/>
            </p:cNvSpPr>
            <p:nvPr/>
          </p:nvSpPr>
          <p:spPr bwMode="auto">
            <a:xfrm>
              <a:off x="672" y="1709"/>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5</a:t>
              </a:r>
            </a:p>
          </p:txBody>
        </p:sp>
        <p:sp>
          <p:nvSpPr>
            <p:cNvPr id="15" name="Rectangle 14"/>
            <p:cNvSpPr>
              <a:spLocks noChangeArrowheads="1"/>
            </p:cNvSpPr>
            <p:nvPr/>
          </p:nvSpPr>
          <p:spPr bwMode="auto">
            <a:xfrm>
              <a:off x="1347" y="1876"/>
              <a:ext cx="1349" cy="167"/>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16" name="Rectangle 15"/>
            <p:cNvSpPr>
              <a:spLocks noChangeArrowheads="1"/>
            </p:cNvSpPr>
            <p:nvPr/>
          </p:nvSpPr>
          <p:spPr bwMode="auto">
            <a:xfrm>
              <a:off x="672" y="1877"/>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6</a:t>
              </a:r>
            </a:p>
          </p:txBody>
        </p:sp>
        <p:sp>
          <p:nvSpPr>
            <p:cNvPr id="17" name="Rectangle 16"/>
            <p:cNvSpPr>
              <a:spLocks noChangeArrowheads="1"/>
            </p:cNvSpPr>
            <p:nvPr/>
          </p:nvSpPr>
          <p:spPr bwMode="auto">
            <a:xfrm>
              <a:off x="672" y="2044"/>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7</a:t>
              </a:r>
            </a:p>
          </p:txBody>
        </p:sp>
        <p:sp>
          <p:nvSpPr>
            <p:cNvPr id="18" name="Rectangle 17"/>
            <p:cNvSpPr>
              <a:spLocks noChangeArrowheads="1"/>
            </p:cNvSpPr>
            <p:nvPr/>
          </p:nvSpPr>
          <p:spPr bwMode="auto">
            <a:xfrm>
              <a:off x="1347" y="2716"/>
              <a:ext cx="1349" cy="168"/>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a:latin typeface="Courier New" pitchFamily="49" charset="0"/>
                </a:rPr>
                <a:t>Yellow Shell</a:t>
              </a:r>
            </a:p>
          </p:txBody>
        </p:sp>
        <p:sp>
          <p:nvSpPr>
            <p:cNvPr id="19" name="Rectangle 18"/>
            <p:cNvSpPr>
              <a:spLocks noChangeArrowheads="1"/>
            </p:cNvSpPr>
            <p:nvPr/>
          </p:nvSpPr>
          <p:spPr bwMode="auto">
            <a:xfrm>
              <a:off x="672" y="2213"/>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8</a:t>
              </a:r>
            </a:p>
          </p:txBody>
        </p:sp>
        <p:sp>
          <p:nvSpPr>
            <p:cNvPr id="20" name="Rectangle 19"/>
            <p:cNvSpPr>
              <a:spLocks noChangeArrowheads="1"/>
            </p:cNvSpPr>
            <p:nvPr/>
          </p:nvSpPr>
          <p:spPr bwMode="auto">
            <a:xfrm>
              <a:off x="1347" y="2212"/>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21" name="Rectangle 20"/>
            <p:cNvSpPr>
              <a:spLocks noChangeArrowheads="1"/>
            </p:cNvSpPr>
            <p:nvPr/>
          </p:nvSpPr>
          <p:spPr bwMode="auto">
            <a:xfrm>
              <a:off x="672" y="2381"/>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9</a:t>
              </a:r>
            </a:p>
          </p:txBody>
        </p:sp>
        <p:sp>
          <p:nvSpPr>
            <p:cNvPr id="22" name="Rectangle 21"/>
            <p:cNvSpPr>
              <a:spLocks noChangeArrowheads="1"/>
            </p:cNvSpPr>
            <p:nvPr/>
          </p:nvSpPr>
          <p:spPr bwMode="auto">
            <a:xfrm>
              <a:off x="672" y="2549"/>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10</a:t>
              </a:r>
            </a:p>
          </p:txBody>
        </p:sp>
        <p:sp>
          <p:nvSpPr>
            <p:cNvPr id="23" name="Rectangle 22"/>
            <p:cNvSpPr>
              <a:spLocks noChangeArrowheads="1"/>
            </p:cNvSpPr>
            <p:nvPr/>
          </p:nvSpPr>
          <p:spPr bwMode="auto">
            <a:xfrm>
              <a:off x="1347" y="2382"/>
              <a:ext cx="1349" cy="169"/>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24" name="Rectangle 23"/>
            <p:cNvSpPr>
              <a:spLocks noChangeArrowheads="1"/>
            </p:cNvSpPr>
            <p:nvPr/>
          </p:nvSpPr>
          <p:spPr bwMode="auto">
            <a:xfrm>
              <a:off x="672" y="2718"/>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11</a:t>
              </a:r>
            </a:p>
          </p:txBody>
        </p:sp>
        <p:sp>
          <p:nvSpPr>
            <p:cNvPr id="25" name="Rectangle 24"/>
            <p:cNvSpPr>
              <a:spLocks noChangeArrowheads="1"/>
            </p:cNvSpPr>
            <p:nvPr/>
          </p:nvSpPr>
          <p:spPr bwMode="auto">
            <a:xfrm>
              <a:off x="1347" y="2044"/>
              <a:ext cx="1349" cy="168"/>
            </a:xfrm>
            <a:prstGeom prst="rect">
              <a:avLst/>
            </a:prstGeom>
            <a:gradFill flip="none" rotWithShape="1">
              <a:gsLst>
                <a:gs pos="0">
                  <a:srgbClr val="66CCFF">
                    <a:shade val="30000"/>
                    <a:satMod val="115000"/>
                  </a:srgbClr>
                </a:gs>
                <a:gs pos="50000">
                  <a:srgbClr val="66CCFF">
                    <a:shade val="67500"/>
                    <a:satMod val="115000"/>
                  </a:srgbClr>
                </a:gs>
                <a:gs pos="100000">
                  <a:srgbClr val="66CCFF">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dirty="0">
                  <a:latin typeface="Courier New" pitchFamily="49" charset="0"/>
                </a:rPr>
                <a:t>Blue Shell</a:t>
              </a:r>
            </a:p>
          </p:txBody>
        </p:sp>
        <p:sp>
          <p:nvSpPr>
            <p:cNvPr id="26" name="Rectangle 25"/>
            <p:cNvSpPr>
              <a:spLocks noChangeArrowheads="1"/>
            </p:cNvSpPr>
            <p:nvPr/>
          </p:nvSpPr>
          <p:spPr bwMode="auto">
            <a:xfrm>
              <a:off x="672" y="2885"/>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12</a:t>
              </a:r>
            </a:p>
          </p:txBody>
        </p:sp>
        <p:sp>
          <p:nvSpPr>
            <p:cNvPr id="27" name="Rectangle 26"/>
            <p:cNvSpPr>
              <a:spLocks noChangeArrowheads="1"/>
            </p:cNvSpPr>
            <p:nvPr/>
          </p:nvSpPr>
          <p:spPr bwMode="auto">
            <a:xfrm>
              <a:off x="672" y="3053"/>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13</a:t>
              </a:r>
            </a:p>
          </p:txBody>
        </p:sp>
        <p:sp>
          <p:nvSpPr>
            <p:cNvPr id="28" name="Rectangle 27"/>
            <p:cNvSpPr>
              <a:spLocks noChangeArrowheads="1"/>
            </p:cNvSpPr>
            <p:nvPr/>
          </p:nvSpPr>
          <p:spPr bwMode="auto">
            <a:xfrm>
              <a:off x="672" y="322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14</a:t>
              </a:r>
            </a:p>
          </p:txBody>
        </p:sp>
        <p:sp>
          <p:nvSpPr>
            <p:cNvPr id="29" name="Rectangle 28"/>
            <p:cNvSpPr>
              <a:spLocks noChangeArrowheads="1"/>
            </p:cNvSpPr>
            <p:nvPr/>
          </p:nvSpPr>
          <p:spPr bwMode="auto">
            <a:xfrm>
              <a:off x="672" y="3390"/>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15</a:t>
              </a:r>
            </a:p>
          </p:txBody>
        </p:sp>
        <p:sp>
          <p:nvSpPr>
            <p:cNvPr id="30" name="Rectangle 29"/>
            <p:cNvSpPr>
              <a:spLocks noChangeArrowheads="1"/>
            </p:cNvSpPr>
            <p:nvPr/>
          </p:nvSpPr>
          <p:spPr bwMode="auto">
            <a:xfrm>
              <a:off x="672" y="3557"/>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16</a:t>
              </a:r>
            </a:p>
          </p:txBody>
        </p:sp>
        <p:sp>
          <p:nvSpPr>
            <p:cNvPr id="31" name="Rectangle 30"/>
            <p:cNvSpPr>
              <a:spLocks noChangeArrowheads="1"/>
            </p:cNvSpPr>
            <p:nvPr/>
          </p:nvSpPr>
          <p:spPr bwMode="auto">
            <a:xfrm>
              <a:off x="672" y="3726"/>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17</a:t>
              </a:r>
            </a:p>
          </p:txBody>
        </p:sp>
        <p:sp>
          <p:nvSpPr>
            <p:cNvPr id="32" name="Rectangle 31"/>
            <p:cNvSpPr>
              <a:spLocks noChangeArrowheads="1"/>
            </p:cNvSpPr>
            <p:nvPr/>
          </p:nvSpPr>
          <p:spPr bwMode="auto">
            <a:xfrm>
              <a:off x="3064" y="868"/>
              <a:ext cx="675"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Seq. #</a:t>
              </a:r>
            </a:p>
          </p:txBody>
        </p:sp>
        <p:sp>
          <p:nvSpPr>
            <p:cNvPr id="33" name="Rectangle 32"/>
            <p:cNvSpPr>
              <a:spLocks noChangeArrowheads="1"/>
            </p:cNvSpPr>
            <p:nvPr/>
          </p:nvSpPr>
          <p:spPr bwMode="auto">
            <a:xfrm>
              <a:off x="3739" y="868"/>
              <a:ext cx="1349"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Model Desc.</a:t>
              </a:r>
            </a:p>
          </p:txBody>
        </p:sp>
        <p:sp>
          <p:nvSpPr>
            <p:cNvPr id="34" name="Rectangle 33"/>
            <p:cNvSpPr>
              <a:spLocks noChangeArrowheads="1"/>
            </p:cNvSpPr>
            <p:nvPr/>
          </p:nvSpPr>
          <p:spPr bwMode="auto">
            <a:xfrm>
              <a:off x="3064" y="1036"/>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18</a:t>
              </a:r>
            </a:p>
          </p:txBody>
        </p:sp>
        <p:sp>
          <p:nvSpPr>
            <p:cNvPr id="35" name="Rectangle 34"/>
            <p:cNvSpPr>
              <a:spLocks noChangeArrowheads="1"/>
            </p:cNvSpPr>
            <p:nvPr/>
          </p:nvSpPr>
          <p:spPr bwMode="auto">
            <a:xfrm>
              <a:off x="3064" y="1205"/>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19</a:t>
              </a:r>
            </a:p>
          </p:txBody>
        </p:sp>
        <p:sp>
          <p:nvSpPr>
            <p:cNvPr id="36" name="Rectangle 35"/>
            <p:cNvSpPr>
              <a:spLocks noChangeArrowheads="1"/>
            </p:cNvSpPr>
            <p:nvPr/>
          </p:nvSpPr>
          <p:spPr bwMode="auto">
            <a:xfrm>
              <a:off x="3064" y="137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20</a:t>
              </a:r>
            </a:p>
          </p:txBody>
        </p:sp>
        <p:sp>
          <p:nvSpPr>
            <p:cNvPr id="37" name="Rectangle 36"/>
            <p:cNvSpPr>
              <a:spLocks noChangeArrowheads="1"/>
            </p:cNvSpPr>
            <p:nvPr/>
          </p:nvSpPr>
          <p:spPr bwMode="auto">
            <a:xfrm>
              <a:off x="3064" y="1540"/>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21</a:t>
              </a:r>
            </a:p>
          </p:txBody>
        </p:sp>
        <p:sp>
          <p:nvSpPr>
            <p:cNvPr id="38" name="Rectangle 37"/>
            <p:cNvSpPr>
              <a:spLocks noChangeArrowheads="1"/>
            </p:cNvSpPr>
            <p:nvPr/>
          </p:nvSpPr>
          <p:spPr bwMode="auto">
            <a:xfrm>
              <a:off x="3064" y="1709"/>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22</a:t>
              </a:r>
            </a:p>
          </p:txBody>
        </p:sp>
        <p:sp>
          <p:nvSpPr>
            <p:cNvPr id="39" name="Rectangle 38"/>
            <p:cNvSpPr>
              <a:spLocks noChangeArrowheads="1"/>
            </p:cNvSpPr>
            <p:nvPr/>
          </p:nvSpPr>
          <p:spPr bwMode="auto">
            <a:xfrm>
              <a:off x="3064" y="1877"/>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23</a:t>
              </a:r>
            </a:p>
          </p:txBody>
        </p:sp>
        <p:sp>
          <p:nvSpPr>
            <p:cNvPr id="40" name="Rectangle 39"/>
            <p:cNvSpPr>
              <a:spLocks noChangeArrowheads="1"/>
            </p:cNvSpPr>
            <p:nvPr/>
          </p:nvSpPr>
          <p:spPr bwMode="auto">
            <a:xfrm>
              <a:off x="3064" y="2044"/>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24</a:t>
              </a:r>
            </a:p>
          </p:txBody>
        </p:sp>
        <p:sp>
          <p:nvSpPr>
            <p:cNvPr id="41" name="Rectangle 40"/>
            <p:cNvSpPr>
              <a:spLocks noChangeArrowheads="1"/>
            </p:cNvSpPr>
            <p:nvPr/>
          </p:nvSpPr>
          <p:spPr bwMode="auto">
            <a:xfrm>
              <a:off x="3064" y="2213"/>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25</a:t>
              </a:r>
            </a:p>
          </p:txBody>
        </p:sp>
        <p:sp>
          <p:nvSpPr>
            <p:cNvPr id="42" name="Rectangle 41"/>
            <p:cNvSpPr>
              <a:spLocks noChangeArrowheads="1"/>
            </p:cNvSpPr>
            <p:nvPr/>
          </p:nvSpPr>
          <p:spPr bwMode="auto">
            <a:xfrm>
              <a:off x="3064" y="2383"/>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26</a:t>
              </a:r>
            </a:p>
          </p:txBody>
        </p:sp>
        <p:sp>
          <p:nvSpPr>
            <p:cNvPr id="43" name="Rectangle 42"/>
            <p:cNvSpPr>
              <a:spLocks noChangeArrowheads="1"/>
            </p:cNvSpPr>
            <p:nvPr/>
          </p:nvSpPr>
          <p:spPr bwMode="auto">
            <a:xfrm>
              <a:off x="3064" y="2551"/>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27</a:t>
              </a:r>
            </a:p>
          </p:txBody>
        </p:sp>
        <p:sp>
          <p:nvSpPr>
            <p:cNvPr id="44" name="Rectangle 43"/>
            <p:cNvSpPr>
              <a:spLocks noChangeArrowheads="1"/>
            </p:cNvSpPr>
            <p:nvPr/>
          </p:nvSpPr>
          <p:spPr bwMode="auto">
            <a:xfrm>
              <a:off x="3064" y="2719"/>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28</a:t>
              </a:r>
            </a:p>
          </p:txBody>
        </p:sp>
        <p:sp>
          <p:nvSpPr>
            <p:cNvPr id="45" name="Rectangle 44"/>
            <p:cNvSpPr>
              <a:spLocks noChangeArrowheads="1"/>
            </p:cNvSpPr>
            <p:nvPr/>
          </p:nvSpPr>
          <p:spPr bwMode="auto">
            <a:xfrm>
              <a:off x="3064" y="2885"/>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29</a:t>
              </a:r>
            </a:p>
          </p:txBody>
        </p:sp>
        <p:sp>
          <p:nvSpPr>
            <p:cNvPr id="46" name="Rectangle 45"/>
            <p:cNvSpPr>
              <a:spLocks noChangeArrowheads="1"/>
            </p:cNvSpPr>
            <p:nvPr/>
          </p:nvSpPr>
          <p:spPr bwMode="auto">
            <a:xfrm>
              <a:off x="3064" y="3053"/>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30</a:t>
              </a:r>
            </a:p>
          </p:txBody>
        </p:sp>
        <p:sp>
          <p:nvSpPr>
            <p:cNvPr id="47" name="Rectangle 46"/>
            <p:cNvSpPr>
              <a:spLocks noChangeArrowheads="1"/>
            </p:cNvSpPr>
            <p:nvPr/>
          </p:nvSpPr>
          <p:spPr bwMode="auto">
            <a:xfrm>
              <a:off x="3064" y="322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31</a:t>
              </a:r>
            </a:p>
          </p:txBody>
        </p:sp>
        <p:sp>
          <p:nvSpPr>
            <p:cNvPr id="48" name="Rectangle 47"/>
            <p:cNvSpPr>
              <a:spLocks noChangeArrowheads="1"/>
            </p:cNvSpPr>
            <p:nvPr/>
          </p:nvSpPr>
          <p:spPr bwMode="auto">
            <a:xfrm>
              <a:off x="3064" y="3391"/>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32</a:t>
              </a:r>
            </a:p>
          </p:txBody>
        </p:sp>
        <p:sp>
          <p:nvSpPr>
            <p:cNvPr id="49" name="Rectangle 48"/>
            <p:cNvSpPr>
              <a:spLocks noChangeArrowheads="1"/>
            </p:cNvSpPr>
            <p:nvPr/>
          </p:nvSpPr>
          <p:spPr bwMode="auto">
            <a:xfrm>
              <a:off x="3739" y="3726"/>
              <a:ext cx="1349" cy="168"/>
            </a:xfrm>
            <a:prstGeom prst="rect">
              <a:avLst/>
            </a:prstGeom>
            <a:gradFill flip="none" rotWithShape="1">
              <a:gsLst>
                <a:gs pos="0">
                  <a:srgbClr val="FF5050">
                    <a:shade val="30000"/>
                    <a:satMod val="115000"/>
                  </a:srgbClr>
                </a:gs>
                <a:gs pos="50000">
                  <a:srgbClr val="FF5050">
                    <a:shade val="67500"/>
                    <a:satMod val="115000"/>
                  </a:srgbClr>
                </a:gs>
                <a:gs pos="100000">
                  <a:srgbClr val="FF5050">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a:latin typeface="Courier New" pitchFamily="49" charset="0"/>
                </a:rPr>
                <a:t>Red Shell</a:t>
              </a:r>
            </a:p>
          </p:txBody>
        </p:sp>
        <p:sp>
          <p:nvSpPr>
            <p:cNvPr id="50" name="Rectangle 49"/>
            <p:cNvSpPr>
              <a:spLocks noChangeArrowheads="1"/>
            </p:cNvSpPr>
            <p:nvPr/>
          </p:nvSpPr>
          <p:spPr bwMode="auto">
            <a:xfrm>
              <a:off x="3064" y="3558"/>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33</a:t>
              </a:r>
            </a:p>
          </p:txBody>
        </p:sp>
        <p:sp>
          <p:nvSpPr>
            <p:cNvPr id="51" name="Rectangle 50"/>
            <p:cNvSpPr>
              <a:spLocks noChangeArrowheads="1"/>
            </p:cNvSpPr>
            <p:nvPr/>
          </p:nvSpPr>
          <p:spPr bwMode="auto">
            <a:xfrm>
              <a:off x="3064" y="3726"/>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34</a:t>
              </a:r>
            </a:p>
          </p:txBody>
        </p:sp>
        <p:sp>
          <p:nvSpPr>
            <p:cNvPr id="52" name="Rectangle 51"/>
            <p:cNvSpPr>
              <a:spLocks noChangeArrowheads="1"/>
            </p:cNvSpPr>
            <p:nvPr/>
          </p:nvSpPr>
          <p:spPr bwMode="auto">
            <a:xfrm>
              <a:off x="1347" y="1709"/>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53" name="Rectangle 52"/>
            <p:cNvSpPr>
              <a:spLocks noChangeArrowheads="1"/>
            </p:cNvSpPr>
            <p:nvPr/>
          </p:nvSpPr>
          <p:spPr bwMode="auto">
            <a:xfrm>
              <a:off x="1347" y="2885"/>
              <a:ext cx="1349" cy="169"/>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54" name="Rectangle 53"/>
            <p:cNvSpPr>
              <a:spLocks noChangeArrowheads="1"/>
            </p:cNvSpPr>
            <p:nvPr/>
          </p:nvSpPr>
          <p:spPr bwMode="auto">
            <a:xfrm>
              <a:off x="1347" y="3054"/>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55" name="Rectangle 54"/>
            <p:cNvSpPr>
              <a:spLocks noChangeArrowheads="1"/>
            </p:cNvSpPr>
            <p:nvPr/>
          </p:nvSpPr>
          <p:spPr bwMode="auto">
            <a:xfrm>
              <a:off x="1347" y="3222"/>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56" name="Rectangle 55"/>
            <p:cNvSpPr>
              <a:spLocks noChangeArrowheads="1"/>
            </p:cNvSpPr>
            <p:nvPr/>
          </p:nvSpPr>
          <p:spPr bwMode="auto">
            <a:xfrm>
              <a:off x="1347" y="3727"/>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57" name="Rectangle 56"/>
            <p:cNvSpPr>
              <a:spLocks noChangeArrowheads="1"/>
            </p:cNvSpPr>
            <p:nvPr/>
          </p:nvSpPr>
          <p:spPr bwMode="auto">
            <a:xfrm>
              <a:off x="1347" y="3389"/>
              <a:ext cx="1349" cy="168"/>
            </a:xfrm>
            <a:prstGeom prst="rect">
              <a:avLst/>
            </a:prstGeom>
            <a:gradFill flip="none" rotWithShape="1">
              <a:gsLst>
                <a:gs pos="0">
                  <a:srgbClr val="FF5050">
                    <a:shade val="30000"/>
                    <a:satMod val="115000"/>
                  </a:srgbClr>
                </a:gs>
                <a:gs pos="50000">
                  <a:srgbClr val="FF5050">
                    <a:shade val="67500"/>
                    <a:satMod val="115000"/>
                  </a:srgbClr>
                </a:gs>
                <a:gs pos="100000">
                  <a:srgbClr val="FF5050">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a:latin typeface="Courier New" pitchFamily="49" charset="0"/>
                </a:rPr>
                <a:t>Red Shell</a:t>
              </a:r>
            </a:p>
          </p:txBody>
        </p:sp>
        <p:sp>
          <p:nvSpPr>
            <p:cNvPr id="58" name="Rectangle 57"/>
            <p:cNvSpPr>
              <a:spLocks noChangeArrowheads="1"/>
            </p:cNvSpPr>
            <p:nvPr/>
          </p:nvSpPr>
          <p:spPr bwMode="auto">
            <a:xfrm>
              <a:off x="1347" y="3557"/>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59" name="Rectangle 58"/>
            <p:cNvSpPr>
              <a:spLocks noChangeArrowheads="1"/>
            </p:cNvSpPr>
            <p:nvPr/>
          </p:nvSpPr>
          <p:spPr bwMode="auto">
            <a:xfrm>
              <a:off x="3739" y="1205"/>
              <a:ext cx="1349" cy="167"/>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60" name="Rectangle 59"/>
            <p:cNvSpPr>
              <a:spLocks noChangeArrowheads="1"/>
            </p:cNvSpPr>
            <p:nvPr/>
          </p:nvSpPr>
          <p:spPr bwMode="auto">
            <a:xfrm>
              <a:off x="3739" y="1371"/>
              <a:ext cx="1349" cy="169"/>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61" name="Rectangle 60"/>
            <p:cNvSpPr>
              <a:spLocks noChangeArrowheads="1"/>
            </p:cNvSpPr>
            <p:nvPr/>
          </p:nvSpPr>
          <p:spPr bwMode="auto">
            <a:xfrm>
              <a:off x="3739" y="1037"/>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Shell</a:t>
              </a:r>
            </a:p>
          </p:txBody>
        </p:sp>
        <p:sp>
          <p:nvSpPr>
            <p:cNvPr id="62" name="Rectangle 61"/>
            <p:cNvSpPr>
              <a:spLocks noChangeArrowheads="1"/>
            </p:cNvSpPr>
            <p:nvPr/>
          </p:nvSpPr>
          <p:spPr bwMode="auto">
            <a:xfrm>
              <a:off x="3739" y="1709"/>
              <a:ext cx="1349" cy="169"/>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a:latin typeface="Courier New" pitchFamily="49" charset="0"/>
                </a:rPr>
                <a:t>Yellow Shell</a:t>
              </a:r>
            </a:p>
          </p:txBody>
        </p:sp>
        <p:sp>
          <p:nvSpPr>
            <p:cNvPr id="63" name="Rectangle 62"/>
            <p:cNvSpPr>
              <a:spLocks noChangeArrowheads="1"/>
            </p:cNvSpPr>
            <p:nvPr/>
          </p:nvSpPr>
          <p:spPr bwMode="auto">
            <a:xfrm>
              <a:off x="3739" y="1876"/>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64" name="Rectangle 63"/>
            <p:cNvSpPr>
              <a:spLocks noChangeArrowheads="1"/>
            </p:cNvSpPr>
            <p:nvPr/>
          </p:nvSpPr>
          <p:spPr bwMode="auto">
            <a:xfrm>
              <a:off x="3739" y="2046"/>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65" name="Rectangle 64"/>
            <p:cNvSpPr>
              <a:spLocks noChangeArrowheads="1"/>
            </p:cNvSpPr>
            <p:nvPr/>
          </p:nvSpPr>
          <p:spPr bwMode="auto">
            <a:xfrm>
              <a:off x="3739" y="2214"/>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66" name="Rectangle 65"/>
            <p:cNvSpPr>
              <a:spLocks noChangeArrowheads="1"/>
            </p:cNvSpPr>
            <p:nvPr/>
          </p:nvSpPr>
          <p:spPr bwMode="auto">
            <a:xfrm>
              <a:off x="3739" y="2716"/>
              <a:ext cx="1349" cy="167"/>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67" name="Rectangle 66"/>
            <p:cNvSpPr>
              <a:spLocks noChangeArrowheads="1"/>
            </p:cNvSpPr>
            <p:nvPr/>
          </p:nvSpPr>
          <p:spPr bwMode="auto">
            <a:xfrm>
              <a:off x="3739" y="2382"/>
              <a:ext cx="1349" cy="169"/>
            </a:xfrm>
            <a:prstGeom prst="rect">
              <a:avLst/>
            </a:prstGeom>
            <a:gradFill flip="none" rotWithShape="1">
              <a:gsLst>
                <a:gs pos="0">
                  <a:srgbClr val="FF5050">
                    <a:shade val="30000"/>
                    <a:satMod val="115000"/>
                  </a:srgbClr>
                </a:gs>
                <a:gs pos="50000">
                  <a:srgbClr val="FF5050">
                    <a:shade val="67500"/>
                    <a:satMod val="115000"/>
                  </a:srgbClr>
                </a:gs>
                <a:gs pos="100000">
                  <a:srgbClr val="FF5050">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a:latin typeface="Courier New" pitchFamily="49" charset="0"/>
                </a:rPr>
                <a:t>Red Shell</a:t>
              </a:r>
            </a:p>
          </p:txBody>
        </p:sp>
        <p:sp>
          <p:nvSpPr>
            <p:cNvPr id="68" name="Rectangle 67"/>
            <p:cNvSpPr>
              <a:spLocks noChangeArrowheads="1"/>
            </p:cNvSpPr>
            <p:nvPr/>
          </p:nvSpPr>
          <p:spPr bwMode="auto">
            <a:xfrm>
              <a:off x="3739" y="3054"/>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69" name="Rectangle 68"/>
            <p:cNvSpPr>
              <a:spLocks noChangeArrowheads="1"/>
            </p:cNvSpPr>
            <p:nvPr/>
          </p:nvSpPr>
          <p:spPr bwMode="auto">
            <a:xfrm>
              <a:off x="3739" y="2886"/>
              <a:ext cx="1349" cy="168"/>
            </a:xfrm>
            <a:prstGeom prst="rect">
              <a:avLst/>
            </a:prstGeom>
            <a:gradFill flip="none" rotWithShape="1">
              <a:gsLst>
                <a:gs pos="0">
                  <a:srgbClr val="66CCFF">
                    <a:shade val="30000"/>
                    <a:satMod val="115000"/>
                  </a:srgbClr>
                </a:gs>
                <a:gs pos="50000">
                  <a:srgbClr val="66CCFF">
                    <a:shade val="67500"/>
                    <a:satMod val="115000"/>
                  </a:srgbClr>
                </a:gs>
                <a:gs pos="100000">
                  <a:srgbClr val="66CCFF">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a:latin typeface="Courier New" pitchFamily="49" charset="0"/>
                </a:rPr>
                <a:t>Blue Shell</a:t>
              </a:r>
            </a:p>
          </p:txBody>
        </p:sp>
        <p:sp>
          <p:nvSpPr>
            <p:cNvPr id="70" name="Rectangle 69"/>
            <p:cNvSpPr>
              <a:spLocks noChangeArrowheads="1"/>
            </p:cNvSpPr>
            <p:nvPr/>
          </p:nvSpPr>
          <p:spPr bwMode="auto">
            <a:xfrm>
              <a:off x="3739" y="2551"/>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71" name="Rectangle 70"/>
            <p:cNvSpPr>
              <a:spLocks noChangeArrowheads="1"/>
            </p:cNvSpPr>
            <p:nvPr/>
          </p:nvSpPr>
          <p:spPr bwMode="auto">
            <a:xfrm>
              <a:off x="3739" y="3557"/>
              <a:ext cx="1349" cy="168"/>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a:latin typeface="Courier New" pitchFamily="49" charset="0"/>
                </a:rPr>
                <a:t>Yellow Shell</a:t>
              </a:r>
            </a:p>
          </p:txBody>
        </p:sp>
        <p:sp>
          <p:nvSpPr>
            <p:cNvPr id="72" name="Rectangle 71"/>
            <p:cNvSpPr>
              <a:spLocks noChangeArrowheads="1"/>
            </p:cNvSpPr>
            <p:nvPr/>
          </p:nvSpPr>
          <p:spPr bwMode="auto">
            <a:xfrm>
              <a:off x="3739" y="3391"/>
              <a:ext cx="1349" cy="167"/>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73" name="Rectangle 72"/>
            <p:cNvSpPr>
              <a:spLocks noChangeArrowheads="1"/>
            </p:cNvSpPr>
            <p:nvPr/>
          </p:nvSpPr>
          <p:spPr bwMode="auto">
            <a:xfrm>
              <a:off x="1347" y="1541"/>
              <a:ext cx="1349" cy="169"/>
            </a:xfrm>
            <a:prstGeom prst="rect">
              <a:avLst/>
            </a:prstGeom>
            <a:gradFill flip="none" rotWithShape="1">
              <a:gsLst>
                <a:gs pos="0">
                  <a:srgbClr val="FF5050">
                    <a:shade val="30000"/>
                    <a:satMod val="115000"/>
                  </a:srgbClr>
                </a:gs>
                <a:gs pos="50000">
                  <a:srgbClr val="FF5050">
                    <a:shade val="67500"/>
                    <a:satMod val="115000"/>
                  </a:srgbClr>
                </a:gs>
                <a:gs pos="100000">
                  <a:srgbClr val="FF5050">
                    <a:shade val="100000"/>
                    <a:satMod val="115000"/>
                  </a:srgbClr>
                </a:gs>
              </a:gsLst>
              <a:lin ang="2700000" scaled="1"/>
              <a:tileRect/>
            </a:gradFill>
            <a:ln w="12700">
              <a:solidFill>
                <a:schemeClr val="tx1"/>
              </a:solidFill>
              <a:miter lim="800000"/>
              <a:headEnd/>
              <a:tailEnd/>
            </a:ln>
          </p:spPr>
          <p:txBody>
            <a:bodyPr wrap="none" anchor="ctr"/>
            <a:lstStyle/>
            <a:p>
              <a:pPr algn="l" eaLnBrk="0" hangingPunct="0"/>
              <a:r>
                <a:rPr lang="en-US" sz="1600" dirty="0">
                  <a:latin typeface="Courier New" pitchFamily="49" charset="0"/>
                </a:rPr>
                <a:t>Red Shell</a:t>
              </a:r>
            </a:p>
          </p:txBody>
        </p:sp>
        <p:sp>
          <p:nvSpPr>
            <p:cNvPr id="74" name="Rectangle 73"/>
            <p:cNvSpPr>
              <a:spLocks noChangeArrowheads="1"/>
            </p:cNvSpPr>
            <p:nvPr/>
          </p:nvSpPr>
          <p:spPr bwMode="auto">
            <a:xfrm>
              <a:off x="1347" y="2551"/>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75" name="Rectangle 74"/>
            <p:cNvSpPr>
              <a:spLocks noChangeArrowheads="1"/>
            </p:cNvSpPr>
            <p:nvPr/>
          </p:nvSpPr>
          <p:spPr bwMode="auto">
            <a:xfrm>
              <a:off x="3739" y="1540"/>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76" name="Rectangle 75"/>
            <p:cNvSpPr>
              <a:spLocks noChangeArrowheads="1"/>
            </p:cNvSpPr>
            <p:nvPr/>
          </p:nvSpPr>
          <p:spPr bwMode="auto">
            <a:xfrm>
              <a:off x="3739" y="3221"/>
              <a:ext cx="1349" cy="169"/>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grpSp>
    </p:spTree>
    <p:extLst>
      <p:ext uri="{BB962C8B-B14F-4D97-AF65-F5344CB8AC3E}">
        <p14:creationId xmlns:p14="http://schemas.microsoft.com/office/powerpoint/2010/main" val="29796273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133600" y="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203" name="Title 1"/>
          <p:cNvSpPr>
            <a:spLocks noGrp="1"/>
          </p:cNvSpPr>
          <p:nvPr>
            <p:ph type="title"/>
          </p:nvPr>
        </p:nvSpPr>
        <p:spPr>
          <a:xfrm>
            <a:off x="1524000" y="0"/>
            <a:ext cx="9372600" cy="1143000"/>
          </a:xfrm>
          <a:solidFill>
            <a:schemeClr val="bg1">
              <a:alpha val="0"/>
            </a:schemeClr>
          </a:solidFill>
        </p:spPr>
        <p:txBody>
          <a:bodyPr/>
          <a:lstStyle/>
          <a:p>
            <a:r>
              <a:rPr lang="en-US" dirty="0">
                <a:ea typeface="ＭＳ Ｐゴシック" charset="-128"/>
              </a:rPr>
              <a:t>One Piece Flow</a:t>
            </a:r>
          </a:p>
        </p:txBody>
      </p:sp>
      <p:sp>
        <p:nvSpPr>
          <p:cNvPr id="7" name="TextBox 6"/>
          <p:cNvSpPr txBox="1">
            <a:spLocks noChangeArrowheads="1"/>
          </p:cNvSpPr>
          <p:nvPr/>
        </p:nvSpPr>
        <p:spPr bwMode="auto">
          <a:xfrm>
            <a:off x="2438400" y="4953001"/>
            <a:ext cx="7924800" cy="646113"/>
          </a:xfrm>
          <a:prstGeom prst="rect">
            <a:avLst/>
          </a:prstGeom>
          <a:noFill/>
          <a:ln w="9525">
            <a:noFill/>
            <a:miter lim="800000"/>
            <a:headEnd/>
            <a:tailEnd/>
          </a:ln>
        </p:spPr>
        <p:txBody>
          <a:bodyPr>
            <a:spAutoFit/>
          </a:bodyPr>
          <a:lstStyle/>
          <a:p>
            <a:endParaRPr lang="en-US" dirty="0"/>
          </a:p>
          <a:p>
            <a:endParaRPr lang="en-US" dirty="0"/>
          </a:p>
        </p:txBody>
      </p:sp>
      <p:sp>
        <p:nvSpPr>
          <p:cNvPr id="9" name="Content Placeholder 1"/>
          <p:cNvSpPr txBox="1">
            <a:spLocks/>
          </p:cNvSpPr>
          <p:nvPr/>
        </p:nvSpPr>
        <p:spPr bwMode="auto">
          <a:xfrm>
            <a:off x="1905000" y="3048001"/>
            <a:ext cx="85344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1775" indent="-231775">
              <a:buFont typeface="Wingdings" pitchFamily="2" charset="2"/>
              <a:buChar char="v"/>
            </a:pPr>
            <a:r>
              <a:rPr lang="en-US" sz="2800" dirty="0">
                <a:solidFill>
                  <a:srgbClr val="002060"/>
                </a:solidFill>
                <a:latin typeface="MS Reference Sans Serif" pitchFamily="34" charset="0"/>
                <a:ea typeface="ＭＳ Ｐゴシック" pitchFamily="-65" charset="-128"/>
                <a:cs typeface="MS Reference Sans Serif" pitchFamily="34" charset="0"/>
              </a:rPr>
              <a:t>Reduce lead time by reducing WIP</a:t>
            </a:r>
          </a:p>
          <a:p>
            <a:pPr marL="231775" indent="-231775">
              <a:buFont typeface="Wingdings" pitchFamily="2" charset="2"/>
              <a:buChar char="v"/>
            </a:pPr>
            <a:r>
              <a:rPr lang="en-US" sz="2800" dirty="0">
                <a:solidFill>
                  <a:srgbClr val="002060"/>
                </a:solidFill>
                <a:latin typeface="MS Reference Sans Serif" pitchFamily="34" charset="0"/>
                <a:ea typeface="ＭＳ Ｐゴシック" pitchFamily="-65" charset="-128"/>
                <a:cs typeface="MS Reference Sans Serif" pitchFamily="34" charset="0"/>
              </a:rPr>
              <a:t>Move products between workstations</a:t>
            </a:r>
          </a:p>
          <a:p>
            <a:pPr marL="231775" indent="-231775">
              <a:buFont typeface="Wingdings" pitchFamily="2" charset="2"/>
              <a:buChar char="v"/>
            </a:pPr>
            <a:r>
              <a:rPr lang="en-US" sz="2800" dirty="0">
                <a:solidFill>
                  <a:srgbClr val="002060"/>
                </a:solidFill>
                <a:latin typeface="MS Reference Sans Serif" pitchFamily="34" charset="0"/>
                <a:ea typeface="ＭＳ Ｐゴシック" pitchFamily="-65" charset="-128"/>
                <a:cs typeface="MS Reference Sans Serif" pitchFamily="34" charset="0"/>
              </a:rPr>
              <a:t>Average lead time = WIP/Throughput</a:t>
            </a:r>
          </a:p>
          <a:p>
            <a:pPr marL="231775" indent="-231775">
              <a:buFont typeface="Wingdings" pitchFamily="2" charset="2"/>
              <a:buChar char="v"/>
            </a:pPr>
            <a:r>
              <a:rPr lang="en-US" sz="2800" dirty="0">
                <a:solidFill>
                  <a:srgbClr val="002060"/>
                </a:solidFill>
                <a:latin typeface="MS Reference Sans Serif" pitchFamily="34" charset="0"/>
                <a:ea typeface="ＭＳ Ｐゴシック" pitchFamily="-65" charset="-128"/>
                <a:cs typeface="MS Reference Sans Serif" pitchFamily="34" charset="0"/>
              </a:rPr>
              <a:t>What is the average lead time for the system above, if throughput is 100/week?</a:t>
            </a:r>
          </a:p>
          <a:p>
            <a:pPr marL="231775" indent="-231775">
              <a:buFont typeface="Wingdings" pitchFamily="2" charset="2"/>
              <a:buChar char="v"/>
            </a:pPr>
            <a:r>
              <a:rPr lang="en-US" sz="2800" dirty="0">
                <a:solidFill>
                  <a:srgbClr val="002060"/>
                </a:solidFill>
                <a:latin typeface="MS Reference Sans Serif" pitchFamily="34" charset="0"/>
                <a:ea typeface="ＭＳ Ｐゴシック" pitchFamily="-65" charset="-128"/>
                <a:cs typeface="MS Reference Sans Serif" pitchFamily="34" charset="0"/>
              </a:rPr>
              <a:t>2.4 weeks</a:t>
            </a:r>
          </a:p>
          <a:p>
            <a:pPr>
              <a:buFont typeface="Arial" pitchFamily="34" charset="0"/>
              <a:buChar char="•"/>
            </a:pPr>
            <a:endParaRPr lang="en-US" sz="2800" kern="0" dirty="0">
              <a:solidFill>
                <a:srgbClr val="002060"/>
              </a:solidFill>
              <a:latin typeface="MS Reference Sans Serif" pitchFamily="34"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11540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752600" y="228601"/>
            <a:ext cx="8229600" cy="788987"/>
          </a:xfrm>
        </p:spPr>
        <p:txBody>
          <a:bodyPr/>
          <a:lstStyle/>
          <a:p>
            <a:r>
              <a:rPr lang="en-US" dirty="0">
                <a:ea typeface="ＭＳ Ｐゴシック" charset="-128"/>
              </a:rPr>
              <a:t>One Piece Flow</a:t>
            </a:r>
          </a:p>
        </p:txBody>
      </p:sp>
      <p:sp>
        <p:nvSpPr>
          <p:cNvPr id="3" name="Content Placeholder 2"/>
          <p:cNvSpPr>
            <a:spLocks noGrp="1"/>
          </p:cNvSpPr>
          <p:nvPr>
            <p:ph idx="1"/>
          </p:nvPr>
        </p:nvSpPr>
        <p:spPr>
          <a:xfrm>
            <a:off x="1600200" y="1219201"/>
            <a:ext cx="8915400" cy="568325"/>
          </a:xfrm>
        </p:spPr>
        <p:txBody>
          <a:bodyPr/>
          <a:lstStyle/>
          <a:p>
            <a:pPr>
              <a:buFont typeface="Wingdings" pitchFamily="2" charset="2"/>
              <a:buNone/>
            </a:pPr>
            <a:r>
              <a:rPr lang="en-US" dirty="0">
                <a:ea typeface="ＭＳ Ｐゴシック" charset="-128"/>
              </a:rPr>
              <a:t>What is the average lead time for this system?</a:t>
            </a:r>
          </a:p>
          <a:p>
            <a:pPr>
              <a:buFont typeface="Wingdings" pitchFamily="2" charset="2"/>
              <a:buNone/>
            </a:pPr>
            <a:endParaRPr lang="en-US" dirty="0">
              <a:ea typeface="ＭＳ Ｐゴシック" charset="-128"/>
            </a:endParaRPr>
          </a:p>
        </p:txBody>
      </p:sp>
      <p:sp>
        <p:nvSpPr>
          <p:cNvPr id="4" name="Notched Right Arrow 3"/>
          <p:cNvSpPr>
            <a:spLocks noChangeArrowheads="1"/>
          </p:cNvSpPr>
          <p:nvPr/>
        </p:nvSpPr>
        <p:spPr bwMode="auto">
          <a:xfrm>
            <a:off x="1981200" y="1812925"/>
            <a:ext cx="8229600" cy="1809750"/>
          </a:xfrm>
          <a:prstGeom prst="notchedRightArrow">
            <a:avLst>
              <a:gd name="adj1" fmla="val 50000"/>
              <a:gd name="adj2" fmla="val 50021"/>
            </a:avLst>
          </a:prstGeom>
          <a:blipFill dpi="0" rotWithShape="0">
            <a:blip r:embed="rId2"/>
            <a:srcRect/>
            <a:stretch>
              <a:fillRect/>
            </a:stretch>
          </a:blipFill>
          <a:ln w="9525">
            <a:noFill/>
            <a:miter lim="800000"/>
            <a:headEnd/>
            <a:tailEnd/>
          </a:ln>
          <a:effectLst>
            <a:outerShdw blurRad="63500" dist="23000" dir="5400000" rotWithShape="0">
              <a:srgbClr val="000000">
                <a:alpha val="34998"/>
              </a:srgbClr>
            </a:outerShdw>
          </a:effectLst>
        </p:spPr>
        <p:txBody>
          <a:bodyPr/>
          <a:lstStyle/>
          <a:p>
            <a:endParaRPr lang="en-US"/>
          </a:p>
        </p:txBody>
      </p:sp>
      <p:grpSp>
        <p:nvGrpSpPr>
          <p:cNvPr id="2" name="Group 4"/>
          <p:cNvGrpSpPr>
            <a:grpSpLocks/>
          </p:cNvGrpSpPr>
          <p:nvPr/>
        </p:nvGrpSpPr>
        <p:grpSpPr bwMode="auto">
          <a:xfrm>
            <a:off x="3055939" y="455613"/>
            <a:ext cx="1062037" cy="1693863"/>
            <a:chOff x="1074544" y="0"/>
            <a:chExt cx="1062929" cy="1694810"/>
          </a:xfrm>
        </p:grpSpPr>
        <p:sp>
          <p:nvSpPr>
            <p:cNvPr id="35" name="Rectangle 34"/>
            <p:cNvSpPr/>
            <p:nvPr/>
          </p:nvSpPr>
          <p:spPr>
            <a:xfrm>
              <a:off x="1074544" y="0"/>
              <a:ext cx="1062929" cy="169481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6" name="Rectangle 35"/>
            <p:cNvSpPr/>
            <p:nvPr/>
          </p:nvSpPr>
          <p:spPr>
            <a:xfrm>
              <a:off x="1074544" y="0"/>
              <a:ext cx="1062929" cy="169481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9568" tIns="99568" rIns="99568" bIns="99568" anchor="b"/>
            <a:lstStyle/>
            <a:p>
              <a:pPr algn="ctr" defTabSz="622300">
                <a:lnSpc>
                  <a:spcPct val="90000"/>
                </a:lnSpc>
                <a:spcAft>
                  <a:spcPct val="35000"/>
                </a:spcAft>
              </a:pPr>
              <a:r>
                <a:rPr lang="en-US" sz="1400">
                  <a:solidFill>
                    <a:srgbClr val="000000"/>
                  </a:solidFill>
                  <a:ea typeface="ＭＳ Ｐゴシック" charset="-128"/>
                </a:rPr>
                <a:t>Process 1</a:t>
              </a:r>
            </a:p>
          </p:txBody>
        </p:sp>
      </p:grpSp>
      <p:sp>
        <p:nvSpPr>
          <p:cNvPr id="6" name="Oval 5"/>
          <p:cNvSpPr>
            <a:spLocks noChangeArrowheads="1"/>
          </p:cNvSpPr>
          <p:nvPr/>
        </p:nvSpPr>
        <p:spPr bwMode="auto">
          <a:xfrm>
            <a:off x="3179763" y="2209801"/>
            <a:ext cx="1022350" cy="960437"/>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grpSp>
        <p:nvGrpSpPr>
          <p:cNvPr id="5" name="Group 6"/>
          <p:cNvGrpSpPr>
            <a:grpSpLocks/>
          </p:cNvGrpSpPr>
          <p:nvPr/>
        </p:nvGrpSpPr>
        <p:grpSpPr bwMode="auto">
          <a:xfrm>
            <a:off x="2617789" y="2894012"/>
            <a:ext cx="700087" cy="1809750"/>
            <a:chOff x="636464" y="2438407"/>
            <a:chExt cx="699797" cy="1810385"/>
          </a:xfrm>
        </p:grpSpPr>
        <p:sp>
          <p:nvSpPr>
            <p:cNvPr id="33" name="Rectangle 32"/>
            <p:cNvSpPr/>
            <p:nvPr/>
          </p:nvSpPr>
          <p:spPr>
            <a:xfrm>
              <a:off x="636464" y="2438407"/>
              <a:ext cx="699797" cy="181038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4" name="Rectangle 33"/>
            <p:cNvSpPr/>
            <p:nvPr/>
          </p:nvSpPr>
          <p:spPr>
            <a:xfrm>
              <a:off x="636464" y="2438407"/>
              <a:ext cx="699797" cy="181038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9568" tIns="99568" rIns="99568" bIns="99568"/>
            <a:lstStyle/>
            <a:p>
              <a:pPr algn="ctr" defTabSz="622300">
                <a:lnSpc>
                  <a:spcPct val="90000"/>
                </a:lnSpc>
                <a:spcAft>
                  <a:spcPct val="35000"/>
                </a:spcAft>
              </a:pPr>
              <a:r>
                <a:rPr lang="en-US" sz="1400">
                  <a:solidFill>
                    <a:srgbClr val="000000"/>
                  </a:solidFill>
                  <a:ea typeface="ＭＳ Ｐゴシック" charset="-128"/>
                </a:rPr>
                <a:t>1 unit</a:t>
              </a:r>
            </a:p>
          </p:txBody>
        </p:sp>
      </p:grpSp>
      <p:sp>
        <p:nvSpPr>
          <p:cNvPr id="8" name="Oval 7"/>
          <p:cNvSpPr>
            <a:spLocks noChangeArrowheads="1"/>
          </p:cNvSpPr>
          <p:nvPr/>
        </p:nvSpPr>
        <p:spPr bwMode="auto">
          <a:xfrm>
            <a:off x="2713039" y="2492376"/>
            <a:ext cx="452437" cy="452437"/>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grpSp>
        <p:nvGrpSpPr>
          <p:cNvPr id="7" name="Group 8"/>
          <p:cNvGrpSpPr>
            <a:grpSpLocks/>
          </p:cNvGrpSpPr>
          <p:nvPr/>
        </p:nvGrpSpPr>
        <p:grpSpPr bwMode="auto">
          <a:xfrm>
            <a:off x="4519613" y="455612"/>
            <a:ext cx="1136650" cy="1809750"/>
            <a:chOff x="2537653" y="0"/>
            <a:chExt cx="1137548" cy="1810385"/>
          </a:xfrm>
        </p:grpSpPr>
        <p:sp>
          <p:nvSpPr>
            <p:cNvPr id="31" name="Rectangle 30"/>
            <p:cNvSpPr/>
            <p:nvPr/>
          </p:nvSpPr>
          <p:spPr>
            <a:xfrm>
              <a:off x="2537653" y="0"/>
              <a:ext cx="1137548" cy="181038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2" name="Rectangle 31"/>
            <p:cNvSpPr/>
            <p:nvPr/>
          </p:nvSpPr>
          <p:spPr>
            <a:xfrm>
              <a:off x="2537653" y="0"/>
              <a:ext cx="1137548" cy="181038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9568" tIns="99568" rIns="99568" bIns="99568" anchor="b"/>
            <a:lstStyle/>
            <a:p>
              <a:pPr algn="ctr" defTabSz="622300">
                <a:lnSpc>
                  <a:spcPct val="90000"/>
                </a:lnSpc>
                <a:spcAft>
                  <a:spcPct val="35000"/>
                </a:spcAft>
              </a:pPr>
              <a:r>
                <a:rPr lang="en-US" sz="1400">
                  <a:solidFill>
                    <a:srgbClr val="000000"/>
                  </a:solidFill>
                  <a:ea typeface="ＭＳ Ｐゴシック" charset="-128"/>
                </a:rPr>
                <a:t>Process 2</a:t>
              </a:r>
            </a:p>
          </p:txBody>
        </p:sp>
      </p:grpSp>
      <p:sp>
        <p:nvSpPr>
          <p:cNvPr id="10" name="Oval 9"/>
          <p:cNvSpPr>
            <a:spLocks noChangeArrowheads="1"/>
          </p:cNvSpPr>
          <p:nvPr/>
        </p:nvSpPr>
        <p:spPr bwMode="auto">
          <a:xfrm>
            <a:off x="4791076" y="2208213"/>
            <a:ext cx="1071563" cy="1020763"/>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grpSp>
        <p:nvGrpSpPr>
          <p:cNvPr id="9" name="Group 10"/>
          <p:cNvGrpSpPr>
            <a:grpSpLocks/>
          </p:cNvGrpSpPr>
          <p:nvPr/>
        </p:nvGrpSpPr>
        <p:grpSpPr bwMode="auto">
          <a:xfrm>
            <a:off x="4376739" y="2970212"/>
            <a:ext cx="700087" cy="1809750"/>
            <a:chOff x="2396063" y="2514606"/>
            <a:chExt cx="699797" cy="1810385"/>
          </a:xfrm>
        </p:grpSpPr>
        <p:sp>
          <p:nvSpPr>
            <p:cNvPr id="29" name="Rectangle 28"/>
            <p:cNvSpPr/>
            <p:nvPr/>
          </p:nvSpPr>
          <p:spPr>
            <a:xfrm>
              <a:off x="2396063" y="2514606"/>
              <a:ext cx="699797" cy="181038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0" name="Rectangle 29"/>
            <p:cNvSpPr/>
            <p:nvPr/>
          </p:nvSpPr>
          <p:spPr>
            <a:xfrm>
              <a:off x="2396063" y="2514606"/>
              <a:ext cx="699797" cy="181038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9568" tIns="99568" rIns="99568" bIns="99568"/>
            <a:lstStyle/>
            <a:p>
              <a:pPr algn="ctr" defTabSz="622300">
                <a:lnSpc>
                  <a:spcPct val="90000"/>
                </a:lnSpc>
                <a:spcAft>
                  <a:spcPct val="35000"/>
                </a:spcAft>
              </a:pPr>
              <a:r>
                <a:rPr lang="en-US" sz="1400">
                  <a:solidFill>
                    <a:srgbClr val="000000"/>
                  </a:solidFill>
                  <a:ea typeface="ＭＳ Ｐゴシック" charset="-128"/>
                </a:rPr>
                <a:t>1 unit</a:t>
              </a:r>
            </a:p>
          </p:txBody>
        </p:sp>
      </p:grpSp>
      <p:sp>
        <p:nvSpPr>
          <p:cNvPr id="12" name="Oval 11"/>
          <p:cNvSpPr>
            <a:spLocks noChangeArrowheads="1"/>
          </p:cNvSpPr>
          <p:nvPr/>
        </p:nvSpPr>
        <p:spPr bwMode="auto">
          <a:xfrm>
            <a:off x="4502150" y="2492376"/>
            <a:ext cx="452438" cy="452437"/>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grpSp>
        <p:nvGrpSpPr>
          <p:cNvPr id="11" name="Group 12"/>
          <p:cNvGrpSpPr>
            <a:grpSpLocks/>
          </p:cNvGrpSpPr>
          <p:nvPr/>
        </p:nvGrpSpPr>
        <p:grpSpPr bwMode="auto">
          <a:xfrm>
            <a:off x="6540501" y="455612"/>
            <a:ext cx="1108075" cy="1809750"/>
            <a:chOff x="4558968" y="0"/>
            <a:chExt cx="1108954" cy="1810385"/>
          </a:xfrm>
        </p:grpSpPr>
        <p:sp>
          <p:nvSpPr>
            <p:cNvPr id="27" name="Rectangle 26"/>
            <p:cNvSpPr/>
            <p:nvPr/>
          </p:nvSpPr>
          <p:spPr>
            <a:xfrm>
              <a:off x="4558968" y="0"/>
              <a:ext cx="1108954" cy="181038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Rectangle 27"/>
            <p:cNvSpPr/>
            <p:nvPr/>
          </p:nvSpPr>
          <p:spPr>
            <a:xfrm>
              <a:off x="4558968" y="0"/>
              <a:ext cx="1108954" cy="181038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2456" tIns="92456" rIns="92456" bIns="92456" anchor="b"/>
            <a:lstStyle/>
            <a:p>
              <a:pPr algn="ctr" defTabSz="577850">
                <a:lnSpc>
                  <a:spcPct val="90000"/>
                </a:lnSpc>
                <a:spcAft>
                  <a:spcPct val="35000"/>
                </a:spcAft>
              </a:pPr>
              <a:r>
                <a:rPr lang="en-US" sz="1300">
                  <a:solidFill>
                    <a:srgbClr val="000000"/>
                  </a:solidFill>
                  <a:ea typeface="ＭＳ Ｐゴシック" charset="-128"/>
                </a:rPr>
                <a:t>Process 3</a:t>
              </a:r>
            </a:p>
          </p:txBody>
        </p:sp>
      </p:grpSp>
      <p:sp>
        <p:nvSpPr>
          <p:cNvPr id="14" name="Oval 13"/>
          <p:cNvSpPr>
            <a:spLocks noChangeArrowheads="1"/>
          </p:cNvSpPr>
          <p:nvPr/>
        </p:nvSpPr>
        <p:spPr bwMode="auto">
          <a:xfrm>
            <a:off x="6726238" y="2238376"/>
            <a:ext cx="1071562" cy="960437"/>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grpSp>
        <p:nvGrpSpPr>
          <p:cNvPr id="13" name="Group 14"/>
          <p:cNvGrpSpPr>
            <a:grpSpLocks/>
          </p:cNvGrpSpPr>
          <p:nvPr/>
        </p:nvGrpSpPr>
        <p:grpSpPr bwMode="auto">
          <a:xfrm>
            <a:off x="6296025" y="2894012"/>
            <a:ext cx="700088" cy="1809750"/>
            <a:chOff x="4314809" y="2438407"/>
            <a:chExt cx="699797" cy="1810385"/>
          </a:xfrm>
        </p:grpSpPr>
        <p:sp>
          <p:nvSpPr>
            <p:cNvPr id="25" name="Rectangle 24"/>
            <p:cNvSpPr/>
            <p:nvPr/>
          </p:nvSpPr>
          <p:spPr>
            <a:xfrm>
              <a:off x="4314809" y="2438407"/>
              <a:ext cx="699797" cy="181038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Rectangle 25"/>
            <p:cNvSpPr/>
            <p:nvPr/>
          </p:nvSpPr>
          <p:spPr>
            <a:xfrm>
              <a:off x="4314809" y="2438407"/>
              <a:ext cx="699797" cy="181038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2456" tIns="92456" rIns="92456" bIns="92456"/>
            <a:lstStyle/>
            <a:p>
              <a:pPr algn="ctr" defTabSz="577850">
                <a:lnSpc>
                  <a:spcPct val="90000"/>
                </a:lnSpc>
                <a:spcAft>
                  <a:spcPct val="35000"/>
                </a:spcAft>
              </a:pPr>
              <a:r>
                <a:rPr lang="en-US" sz="1300">
                  <a:solidFill>
                    <a:srgbClr val="000000"/>
                  </a:solidFill>
                  <a:ea typeface="ＭＳ Ｐゴシック" charset="-128"/>
                </a:rPr>
                <a:t>1 unit</a:t>
              </a:r>
            </a:p>
          </p:txBody>
        </p:sp>
      </p:grpSp>
      <p:sp>
        <p:nvSpPr>
          <p:cNvPr id="16" name="Oval 15"/>
          <p:cNvSpPr>
            <a:spLocks noChangeArrowheads="1"/>
          </p:cNvSpPr>
          <p:nvPr/>
        </p:nvSpPr>
        <p:spPr bwMode="auto">
          <a:xfrm>
            <a:off x="6440489" y="2492376"/>
            <a:ext cx="452437" cy="452437"/>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grpSp>
        <p:nvGrpSpPr>
          <p:cNvPr id="15" name="Group 16"/>
          <p:cNvGrpSpPr>
            <a:grpSpLocks/>
          </p:cNvGrpSpPr>
          <p:nvPr/>
        </p:nvGrpSpPr>
        <p:grpSpPr bwMode="auto">
          <a:xfrm>
            <a:off x="8156575" y="455612"/>
            <a:ext cx="1049338" cy="1809750"/>
            <a:chOff x="6175893" y="0"/>
            <a:chExt cx="1049227" cy="1810385"/>
          </a:xfrm>
        </p:grpSpPr>
        <p:sp>
          <p:nvSpPr>
            <p:cNvPr id="23" name="Rectangle 22"/>
            <p:cNvSpPr/>
            <p:nvPr/>
          </p:nvSpPr>
          <p:spPr>
            <a:xfrm>
              <a:off x="6175893" y="0"/>
              <a:ext cx="1049227" cy="181038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Rectangle 23"/>
            <p:cNvSpPr/>
            <p:nvPr/>
          </p:nvSpPr>
          <p:spPr>
            <a:xfrm>
              <a:off x="6175893" y="0"/>
              <a:ext cx="1049227" cy="181038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2456" tIns="92456" rIns="92456" bIns="92456" anchor="b"/>
            <a:lstStyle/>
            <a:p>
              <a:pPr algn="ctr" defTabSz="577850">
                <a:lnSpc>
                  <a:spcPct val="90000"/>
                </a:lnSpc>
                <a:spcAft>
                  <a:spcPct val="35000"/>
                </a:spcAft>
              </a:pPr>
              <a:r>
                <a:rPr lang="en-US" sz="1300">
                  <a:solidFill>
                    <a:srgbClr val="000000"/>
                  </a:solidFill>
                  <a:ea typeface="ＭＳ Ｐゴシック" charset="-128"/>
                </a:rPr>
                <a:t>Process 4</a:t>
              </a:r>
            </a:p>
            <a:p>
              <a:pPr algn="ctr" defTabSz="577850">
                <a:lnSpc>
                  <a:spcPct val="90000"/>
                </a:lnSpc>
                <a:spcAft>
                  <a:spcPct val="35000"/>
                </a:spcAft>
              </a:pPr>
              <a:endParaRPr lang="en-US" sz="1300">
                <a:solidFill>
                  <a:srgbClr val="000000"/>
                </a:solidFill>
                <a:ea typeface="ＭＳ Ｐゴシック" charset="-128"/>
              </a:endParaRPr>
            </a:p>
          </p:txBody>
        </p:sp>
      </p:grpSp>
      <p:sp>
        <p:nvSpPr>
          <p:cNvPr id="18" name="Oval 17"/>
          <p:cNvSpPr>
            <a:spLocks noChangeArrowheads="1"/>
          </p:cNvSpPr>
          <p:nvPr/>
        </p:nvSpPr>
        <p:spPr bwMode="auto">
          <a:xfrm>
            <a:off x="8447088" y="2208213"/>
            <a:ext cx="1071562" cy="1020763"/>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grpSp>
        <p:nvGrpSpPr>
          <p:cNvPr id="17" name="Group 18"/>
          <p:cNvGrpSpPr>
            <a:grpSpLocks/>
          </p:cNvGrpSpPr>
          <p:nvPr/>
        </p:nvGrpSpPr>
        <p:grpSpPr bwMode="auto">
          <a:xfrm>
            <a:off x="8051800" y="2894012"/>
            <a:ext cx="700088" cy="1809750"/>
            <a:chOff x="6070841" y="2438407"/>
            <a:chExt cx="699797" cy="1810385"/>
          </a:xfrm>
        </p:grpSpPr>
        <p:sp>
          <p:nvSpPr>
            <p:cNvPr id="21" name="Rectangle 20"/>
            <p:cNvSpPr/>
            <p:nvPr/>
          </p:nvSpPr>
          <p:spPr>
            <a:xfrm>
              <a:off x="6070841" y="2438407"/>
              <a:ext cx="699797" cy="181038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tangle 21"/>
            <p:cNvSpPr/>
            <p:nvPr/>
          </p:nvSpPr>
          <p:spPr>
            <a:xfrm>
              <a:off x="6070841" y="2438407"/>
              <a:ext cx="699797" cy="181038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2456" tIns="92456" rIns="92456" bIns="92456"/>
            <a:lstStyle/>
            <a:p>
              <a:pPr algn="ctr" defTabSz="577850">
                <a:lnSpc>
                  <a:spcPct val="90000"/>
                </a:lnSpc>
                <a:spcAft>
                  <a:spcPct val="35000"/>
                </a:spcAft>
              </a:pPr>
              <a:r>
                <a:rPr lang="en-US" sz="1300">
                  <a:solidFill>
                    <a:srgbClr val="000000"/>
                  </a:solidFill>
                  <a:ea typeface="ＭＳ Ｐゴシック" charset="-128"/>
                </a:rPr>
                <a:t>1 unit</a:t>
              </a:r>
            </a:p>
            <a:p>
              <a:pPr algn="ctr" defTabSz="577850">
                <a:lnSpc>
                  <a:spcPct val="90000"/>
                </a:lnSpc>
                <a:spcAft>
                  <a:spcPct val="35000"/>
                </a:spcAft>
              </a:pPr>
              <a:endParaRPr lang="en-US" sz="1300">
                <a:solidFill>
                  <a:srgbClr val="000000"/>
                </a:solidFill>
                <a:ea typeface="ＭＳ Ｐゴシック" charset="-128"/>
              </a:endParaRPr>
            </a:p>
          </p:txBody>
        </p:sp>
      </p:grpSp>
      <p:sp>
        <p:nvSpPr>
          <p:cNvPr id="20" name="Oval 19"/>
          <p:cNvSpPr>
            <a:spLocks noChangeArrowheads="1"/>
          </p:cNvSpPr>
          <p:nvPr/>
        </p:nvSpPr>
        <p:spPr bwMode="auto">
          <a:xfrm>
            <a:off x="8062914" y="2492376"/>
            <a:ext cx="452437" cy="452437"/>
          </a:xfrm>
          <a:prstGeom prst="ellipse">
            <a:avLst/>
          </a:prstGeom>
          <a:gradFill rotWithShape="1">
            <a:gsLst>
              <a:gs pos="0">
                <a:srgbClr val="DBFF85"/>
              </a:gs>
              <a:gs pos="100000">
                <a:srgbClr val="A8EB00"/>
              </a:gs>
            </a:gsLst>
            <a:lin ang="5400000"/>
          </a:gradFill>
          <a:ln w="9525">
            <a:noFill/>
            <a:round/>
            <a:headEnd/>
            <a:tailEnd/>
          </a:ln>
          <a:effectLst>
            <a:outerShdw dist="23000" dir="5400000" rotWithShape="0">
              <a:srgbClr val="808080">
                <a:alpha val="34998"/>
              </a:srgbClr>
            </a:outerShdw>
          </a:effectLst>
        </p:spPr>
        <p:txBody>
          <a:bodyPr/>
          <a:lstStyle/>
          <a:p>
            <a:endParaRPr lang="en-US"/>
          </a:p>
        </p:txBody>
      </p:sp>
      <p:sp>
        <p:nvSpPr>
          <p:cNvPr id="37" name="Content Placeholder 2"/>
          <p:cNvSpPr txBox="1">
            <a:spLocks/>
          </p:cNvSpPr>
          <p:nvPr/>
        </p:nvSpPr>
        <p:spPr bwMode="auto">
          <a:xfrm>
            <a:off x="1752600" y="3657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buFont typeface="Wingdings" pitchFamily="2" charset="2"/>
              <a:buChar char="p"/>
              <a:defRPr/>
            </a:pPr>
            <a:r>
              <a:rPr lang="en-US" sz="2400" kern="0" dirty="0">
                <a:solidFill>
                  <a:srgbClr val="002060"/>
                </a:solidFill>
                <a:latin typeface="MS Reference Sans Serif" pitchFamily="34" charset="0"/>
                <a:cs typeface="MS Reference Sans Serif" pitchFamily="34" charset="0"/>
              </a:rPr>
              <a:t>One piece could mean a pallet, a box etc.  </a:t>
            </a:r>
          </a:p>
          <a:p>
            <a:pPr marL="342900" indent="-342900" eaLnBrk="1" hangingPunct="1">
              <a:spcBef>
                <a:spcPct val="20000"/>
              </a:spcBef>
              <a:buSzPct val="75000"/>
              <a:buFont typeface="Wingdings" pitchFamily="2" charset="2"/>
              <a:buChar char="p"/>
              <a:defRPr/>
            </a:pPr>
            <a:r>
              <a:rPr lang="en-US" sz="2400" kern="0" dirty="0">
                <a:solidFill>
                  <a:srgbClr val="002060"/>
                </a:solidFill>
                <a:latin typeface="MS Reference Sans Serif" pitchFamily="34" charset="0"/>
                <a:cs typeface="MS Reference Sans Serif" pitchFamily="34" charset="0"/>
              </a:rPr>
              <a:t>Is not practical in every situation</a:t>
            </a:r>
          </a:p>
          <a:p>
            <a:pPr marL="342900" indent="-342900" eaLnBrk="1" hangingPunct="1">
              <a:spcBef>
                <a:spcPct val="20000"/>
              </a:spcBef>
              <a:buSzPct val="75000"/>
              <a:buFont typeface="Wingdings" pitchFamily="2" charset="2"/>
              <a:buChar char="p"/>
            </a:pPr>
            <a:r>
              <a:rPr lang="en-US" sz="2400" kern="0" dirty="0">
                <a:solidFill>
                  <a:srgbClr val="002060"/>
                </a:solidFill>
                <a:latin typeface="MS Reference Sans Serif" pitchFamily="34" charset="0"/>
                <a:cs typeface="MS Reference Sans Serif" pitchFamily="34" charset="0"/>
              </a:rPr>
              <a:t>One-piece flow may require relocation of the people/equipment. </a:t>
            </a:r>
          </a:p>
          <a:p>
            <a:pPr marL="342900" indent="-342900" eaLnBrk="1" hangingPunct="1">
              <a:spcBef>
                <a:spcPct val="20000"/>
              </a:spcBef>
              <a:buSzPct val="75000"/>
              <a:buFont typeface="Wingdings" pitchFamily="2" charset="2"/>
              <a:buChar char="p"/>
            </a:pPr>
            <a:r>
              <a:rPr lang="en-US" sz="2400" kern="0" dirty="0">
                <a:solidFill>
                  <a:srgbClr val="002060"/>
                </a:solidFill>
                <a:latin typeface="MS Reference Sans Serif" pitchFamily="34" charset="0"/>
                <a:cs typeface="MS Reference Sans Serif" pitchFamily="34" charset="0"/>
              </a:rPr>
              <a:t>A process layout (grouping operations by function) must be replaced by a product layout (arranging operations in the order of flow.)</a:t>
            </a:r>
          </a:p>
          <a:p>
            <a:pPr marL="342900" indent="-342900" eaLnBrk="1" hangingPunct="1">
              <a:spcBef>
                <a:spcPct val="20000"/>
              </a:spcBef>
              <a:buSzPct val="75000"/>
              <a:buFont typeface="Wingdings" pitchFamily="2" charset="2"/>
              <a:buChar char="p"/>
              <a:defRPr/>
            </a:pPr>
            <a:endParaRPr lang="en-US" sz="2800" kern="0" dirty="0">
              <a:solidFill>
                <a:srgbClr val="002060"/>
              </a:solidFill>
              <a:latin typeface="MS Reference Sans Serif" pitchFamily="34" charset="0"/>
              <a:cs typeface="MS Reference Sans Serif" pitchFamily="34" charset="0"/>
            </a:endParaRPr>
          </a:p>
        </p:txBody>
      </p:sp>
    </p:spTree>
    <p:extLst>
      <p:ext uri="{BB962C8B-B14F-4D97-AF65-F5344CB8AC3E}">
        <p14:creationId xmlns:p14="http://schemas.microsoft.com/office/powerpoint/2010/main" val="371647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p:nvPr>
        </p:nvSpPr>
        <p:spPr/>
        <p:txBody>
          <a:bodyPr/>
          <a:lstStyle/>
          <a:p>
            <a:pPr eaLnBrk="1" hangingPunct="1"/>
            <a:r>
              <a:rPr lang="en-US"/>
              <a:t>Batch Process For Volpens, Ltd. </a:t>
            </a:r>
          </a:p>
        </p:txBody>
      </p:sp>
      <p:grpSp>
        <p:nvGrpSpPr>
          <p:cNvPr id="2" name="Group 3"/>
          <p:cNvGrpSpPr>
            <a:grpSpLocks/>
          </p:cNvGrpSpPr>
          <p:nvPr/>
        </p:nvGrpSpPr>
        <p:grpSpPr bwMode="auto">
          <a:xfrm>
            <a:off x="5297488" y="2647950"/>
            <a:ext cx="666750" cy="438150"/>
            <a:chOff x="2580" y="1584"/>
            <a:chExt cx="420" cy="276"/>
          </a:xfrm>
        </p:grpSpPr>
        <p:sp>
          <p:nvSpPr>
            <p:cNvPr id="13425" name="Rectangle 4"/>
            <p:cNvSpPr>
              <a:spLocks noChangeArrowheads="1"/>
            </p:cNvSpPr>
            <p:nvPr/>
          </p:nvSpPr>
          <p:spPr bwMode="auto">
            <a:xfrm>
              <a:off x="2580" y="1584"/>
              <a:ext cx="420"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26" name="AutoShape 5"/>
            <p:cNvSpPr>
              <a:spLocks noChangeArrowheads="1"/>
            </p:cNvSpPr>
            <p:nvPr/>
          </p:nvSpPr>
          <p:spPr bwMode="auto">
            <a:xfrm rot="10800000" flipH="1">
              <a:off x="2663" y="1619"/>
              <a:ext cx="236" cy="200"/>
            </a:xfrm>
            <a:prstGeom prst="triangle">
              <a:avLst>
                <a:gd name="adj" fmla="val 49995"/>
              </a:avLst>
            </a:prstGeom>
            <a:solidFill>
              <a:srgbClr val="FAFD00"/>
            </a:solidFill>
            <a:ln w="25400">
              <a:solidFill>
                <a:schemeClr val="tx1"/>
              </a:solidFill>
              <a:miter lim="800000"/>
              <a:headEnd/>
              <a:tailEnd/>
            </a:ln>
          </p:spPr>
          <p:txBody>
            <a:bodyPr wrap="none" anchor="ctr"/>
            <a:lstStyle/>
            <a:p>
              <a:endParaRPr lang="en-US"/>
            </a:p>
          </p:txBody>
        </p:sp>
      </p:grpSp>
      <p:grpSp>
        <p:nvGrpSpPr>
          <p:cNvPr id="3" name="Group 6"/>
          <p:cNvGrpSpPr>
            <a:grpSpLocks/>
          </p:cNvGrpSpPr>
          <p:nvPr/>
        </p:nvGrpSpPr>
        <p:grpSpPr bwMode="auto">
          <a:xfrm>
            <a:off x="1982789" y="1962150"/>
            <a:ext cx="644525" cy="450850"/>
            <a:chOff x="720" y="1032"/>
            <a:chExt cx="406" cy="284"/>
          </a:xfrm>
        </p:grpSpPr>
        <p:sp>
          <p:nvSpPr>
            <p:cNvPr id="13423" name="Rectangle 7"/>
            <p:cNvSpPr>
              <a:spLocks noChangeArrowheads="1"/>
            </p:cNvSpPr>
            <p:nvPr/>
          </p:nvSpPr>
          <p:spPr bwMode="auto">
            <a:xfrm>
              <a:off x="720" y="103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24" name="AutoShape 8"/>
            <p:cNvSpPr>
              <a:spLocks noChangeArrowheads="1"/>
            </p:cNvSpPr>
            <p:nvPr/>
          </p:nvSpPr>
          <p:spPr bwMode="auto">
            <a:xfrm>
              <a:off x="785" y="108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4" name="Group 9"/>
          <p:cNvGrpSpPr>
            <a:grpSpLocks/>
          </p:cNvGrpSpPr>
          <p:nvPr/>
        </p:nvGrpSpPr>
        <p:grpSpPr bwMode="auto">
          <a:xfrm>
            <a:off x="1982789" y="3219450"/>
            <a:ext cx="644525" cy="450850"/>
            <a:chOff x="720" y="2112"/>
            <a:chExt cx="406" cy="284"/>
          </a:xfrm>
        </p:grpSpPr>
        <p:sp>
          <p:nvSpPr>
            <p:cNvPr id="13421" name="Rectangle 10"/>
            <p:cNvSpPr>
              <a:spLocks noChangeArrowheads="1"/>
            </p:cNvSpPr>
            <p:nvPr/>
          </p:nvSpPr>
          <p:spPr bwMode="auto">
            <a:xfrm>
              <a:off x="720" y="211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22" name="AutoShape 11"/>
            <p:cNvSpPr>
              <a:spLocks noChangeArrowheads="1"/>
            </p:cNvSpPr>
            <p:nvPr/>
          </p:nvSpPr>
          <p:spPr bwMode="auto">
            <a:xfrm>
              <a:off x="785" y="216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5" name="Group 12"/>
          <p:cNvGrpSpPr>
            <a:grpSpLocks/>
          </p:cNvGrpSpPr>
          <p:nvPr/>
        </p:nvGrpSpPr>
        <p:grpSpPr bwMode="auto">
          <a:xfrm>
            <a:off x="2878138" y="3200400"/>
            <a:ext cx="704850" cy="495300"/>
            <a:chOff x="1560" y="2148"/>
            <a:chExt cx="444" cy="276"/>
          </a:xfrm>
        </p:grpSpPr>
        <p:sp>
          <p:nvSpPr>
            <p:cNvPr id="13419" name="Rectangle 13"/>
            <p:cNvSpPr>
              <a:spLocks noChangeArrowheads="1"/>
            </p:cNvSpPr>
            <p:nvPr/>
          </p:nvSpPr>
          <p:spPr bwMode="auto">
            <a:xfrm>
              <a:off x="1560" y="2148"/>
              <a:ext cx="444"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20" name="Oval 14"/>
            <p:cNvSpPr>
              <a:spLocks noChangeArrowheads="1"/>
            </p:cNvSpPr>
            <p:nvPr/>
          </p:nvSpPr>
          <p:spPr bwMode="auto">
            <a:xfrm>
              <a:off x="1655" y="2168"/>
              <a:ext cx="236" cy="236"/>
            </a:xfrm>
            <a:prstGeom prst="ellipse">
              <a:avLst/>
            </a:prstGeom>
            <a:solidFill>
              <a:srgbClr val="00AE00"/>
            </a:solidFill>
            <a:ln w="25400">
              <a:solidFill>
                <a:schemeClr val="tx1"/>
              </a:solidFill>
              <a:round/>
              <a:headEnd/>
              <a:tailEnd/>
            </a:ln>
          </p:spPr>
          <p:txBody>
            <a:bodyPr wrap="none" anchor="ctr"/>
            <a:lstStyle/>
            <a:p>
              <a:endParaRPr lang="en-US"/>
            </a:p>
          </p:txBody>
        </p:sp>
      </p:grpSp>
      <p:grpSp>
        <p:nvGrpSpPr>
          <p:cNvPr id="6" name="Group 15"/>
          <p:cNvGrpSpPr>
            <a:grpSpLocks/>
          </p:cNvGrpSpPr>
          <p:nvPr/>
        </p:nvGrpSpPr>
        <p:grpSpPr bwMode="auto">
          <a:xfrm>
            <a:off x="9615488" y="5067300"/>
            <a:ext cx="609600" cy="419100"/>
            <a:chOff x="3240" y="3348"/>
            <a:chExt cx="432" cy="276"/>
          </a:xfrm>
        </p:grpSpPr>
        <p:sp>
          <p:nvSpPr>
            <p:cNvPr id="13417" name="Rectangle 16"/>
            <p:cNvSpPr>
              <a:spLocks noChangeArrowheads="1"/>
            </p:cNvSpPr>
            <p:nvPr/>
          </p:nvSpPr>
          <p:spPr bwMode="auto">
            <a:xfrm>
              <a:off x="3240" y="3348"/>
              <a:ext cx="432"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18" name="Rectangle 17"/>
            <p:cNvSpPr>
              <a:spLocks noChangeArrowheads="1"/>
            </p:cNvSpPr>
            <p:nvPr/>
          </p:nvSpPr>
          <p:spPr bwMode="auto">
            <a:xfrm>
              <a:off x="3383" y="3374"/>
              <a:ext cx="140" cy="224"/>
            </a:xfrm>
            <a:prstGeom prst="rect">
              <a:avLst/>
            </a:prstGeom>
            <a:solidFill>
              <a:srgbClr val="FAFD00"/>
            </a:solidFill>
            <a:ln w="25400">
              <a:solidFill>
                <a:schemeClr val="tx1"/>
              </a:solidFill>
              <a:miter lim="800000"/>
              <a:headEnd/>
              <a:tailEnd/>
            </a:ln>
          </p:spPr>
          <p:txBody>
            <a:bodyPr wrap="none" anchor="ctr"/>
            <a:lstStyle/>
            <a:p>
              <a:endParaRPr lang="en-US"/>
            </a:p>
          </p:txBody>
        </p:sp>
      </p:grpSp>
      <p:grpSp>
        <p:nvGrpSpPr>
          <p:cNvPr id="7" name="Group 18"/>
          <p:cNvGrpSpPr>
            <a:grpSpLocks/>
          </p:cNvGrpSpPr>
          <p:nvPr/>
        </p:nvGrpSpPr>
        <p:grpSpPr bwMode="auto">
          <a:xfrm>
            <a:off x="2878138" y="1962150"/>
            <a:ext cx="704850" cy="438150"/>
            <a:chOff x="1560" y="2148"/>
            <a:chExt cx="444" cy="276"/>
          </a:xfrm>
        </p:grpSpPr>
        <p:sp>
          <p:nvSpPr>
            <p:cNvPr id="13415" name="Rectangle 19"/>
            <p:cNvSpPr>
              <a:spLocks noChangeArrowheads="1"/>
            </p:cNvSpPr>
            <p:nvPr/>
          </p:nvSpPr>
          <p:spPr bwMode="auto">
            <a:xfrm>
              <a:off x="1560" y="2148"/>
              <a:ext cx="444"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16" name="Oval 20"/>
            <p:cNvSpPr>
              <a:spLocks noChangeArrowheads="1"/>
            </p:cNvSpPr>
            <p:nvPr/>
          </p:nvSpPr>
          <p:spPr bwMode="auto">
            <a:xfrm>
              <a:off x="1655" y="2168"/>
              <a:ext cx="236" cy="236"/>
            </a:xfrm>
            <a:prstGeom prst="ellipse">
              <a:avLst/>
            </a:prstGeom>
            <a:solidFill>
              <a:srgbClr val="00AE00"/>
            </a:solidFill>
            <a:ln w="25400">
              <a:solidFill>
                <a:schemeClr val="tx1"/>
              </a:solidFill>
              <a:round/>
              <a:headEnd/>
              <a:tailEnd/>
            </a:ln>
          </p:spPr>
          <p:txBody>
            <a:bodyPr wrap="none" anchor="ctr"/>
            <a:lstStyle/>
            <a:p>
              <a:endParaRPr lang="en-US"/>
            </a:p>
          </p:txBody>
        </p:sp>
      </p:grpSp>
      <p:grpSp>
        <p:nvGrpSpPr>
          <p:cNvPr id="8" name="Group 21"/>
          <p:cNvGrpSpPr>
            <a:grpSpLocks/>
          </p:cNvGrpSpPr>
          <p:nvPr/>
        </p:nvGrpSpPr>
        <p:grpSpPr bwMode="auto">
          <a:xfrm>
            <a:off x="3811588" y="3200400"/>
            <a:ext cx="666750" cy="476250"/>
            <a:chOff x="3840" y="2760"/>
            <a:chExt cx="360" cy="240"/>
          </a:xfrm>
        </p:grpSpPr>
        <p:sp>
          <p:nvSpPr>
            <p:cNvPr id="13413" name="Rectangle 22"/>
            <p:cNvSpPr>
              <a:spLocks noChangeArrowheads="1"/>
            </p:cNvSpPr>
            <p:nvPr/>
          </p:nvSpPr>
          <p:spPr bwMode="auto">
            <a:xfrm>
              <a:off x="3840" y="2760"/>
              <a:ext cx="360" cy="24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14" name="Freeform 23"/>
            <p:cNvSpPr>
              <a:spLocks/>
            </p:cNvSpPr>
            <p:nvPr/>
          </p:nvSpPr>
          <p:spPr bwMode="auto">
            <a:xfrm>
              <a:off x="3972" y="2784"/>
              <a:ext cx="108" cy="192"/>
            </a:xfrm>
            <a:custGeom>
              <a:avLst/>
              <a:gdLst>
                <a:gd name="T0" fmla="*/ 0 w 156"/>
                <a:gd name="T1" fmla="*/ 0 h 252"/>
                <a:gd name="T2" fmla="*/ 0 w 156"/>
                <a:gd name="T3" fmla="*/ 252 h 252"/>
                <a:gd name="T4" fmla="*/ 96 w 156"/>
                <a:gd name="T5" fmla="*/ 240 h 252"/>
                <a:gd name="T6" fmla="*/ 156 w 156"/>
                <a:gd name="T7" fmla="*/ 156 h 252"/>
                <a:gd name="T8" fmla="*/ 144 w 156"/>
                <a:gd name="T9" fmla="*/ 60 h 252"/>
                <a:gd name="T10" fmla="*/ 72 w 156"/>
                <a:gd name="T11" fmla="*/ 0 h 252"/>
                <a:gd name="T12" fmla="*/ 0 w 156"/>
                <a:gd name="T13" fmla="*/ 0 h 252"/>
                <a:gd name="T14" fmla="*/ 0 60000 65536"/>
                <a:gd name="T15" fmla="*/ 0 60000 65536"/>
                <a:gd name="T16" fmla="*/ 0 60000 65536"/>
                <a:gd name="T17" fmla="*/ 0 60000 65536"/>
                <a:gd name="T18" fmla="*/ 0 60000 65536"/>
                <a:gd name="T19" fmla="*/ 0 60000 65536"/>
                <a:gd name="T20" fmla="*/ 0 60000 65536"/>
                <a:gd name="T21" fmla="*/ 0 w 156"/>
                <a:gd name="T22" fmla="*/ 0 h 252"/>
                <a:gd name="T23" fmla="*/ 156 w 156"/>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6" h="252">
                  <a:moveTo>
                    <a:pt x="0" y="0"/>
                  </a:moveTo>
                  <a:lnTo>
                    <a:pt x="0" y="252"/>
                  </a:lnTo>
                  <a:lnTo>
                    <a:pt x="96" y="240"/>
                  </a:lnTo>
                  <a:lnTo>
                    <a:pt x="156" y="156"/>
                  </a:lnTo>
                  <a:lnTo>
                    <a:pt x="144" y="60"/>
                  </a:lnTo>
                  <a:lnTo>
                    <a:pt x="72" y="0"/>
                  </a:lnTo>
                  <a:lnTo>
                    <a:pt x="0" y="0"/>
                  </a:lnTo>
                  <a:close/>
                </a:path>
              </a:pathLst>
            </a:custGeom>
            <a:solidFill>
              <a:srgbClr val="FFFF00"/>
            </a:solidFill>
            <a:ln w="9525">
              <a:solidFill>
                <a:schemeClr val="tx1"/>
              </a:solidFill>
              <a:round/>
              <a:headEnd/>
              <a:tailEnd/>
            </a:ln>
          </p:spPr>
          <p:txBody>
            <a:bodyPr wrap="none" anchor="ctr"/>
            <a:lstStyle/>
            <a:p>
              <a:endParaRPr lang="en-US"/>
            </a:p>
          </p:txBody>
        </p:sp>
      </p:grpSp>
      <p:grpSp>
        <p:nvGrpSpPr>
          <p:cNvPr id="9" name="Group 24"/>
          <p:cNvGrpSpPr>
            <a:grpSpLocks/>
          </p:cNvGrpSpPr>
          <p:nvPr/>
        </p:nvGrpSpPr>
        <p:grpSpPr bwMode="auto">
          <a:xfrm>
            <a:off x="3773488" y="1943100"/>
            <a:ext cx="666750" cy="476250"/>
            <a:chOff x="3840" y="2760"/>
            <a:chExt cx="360" cy="240"/>
          </a:xfrm>
        </p:grpSpPr>
        <p:sp>
          <p:nvSpPr>
            <p:cNvPr id="13411" name="Rectangle 25"/>
            <p:cNvSpPr>
              <a:spLocks noChangeArrowheads="1"/>
            </p:cNvSpPr>
            <p:nvPr/>
          </p:nvSpPr>
          <p:spPr bwMode="auto">
            <a:xfrm>
              <a:off x="3840" y="2760"/>
              <a:ext cx="360" cy="24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12" name="Freeform 26"/>
            <p:cNvSpPr>
              <a:spLocks/>
            </p:cNvSpPr>
            <p:nvPr/>
          </p:nvSpPr>
          <p:spPr bwMode="auto">
            <a:xfrm>
              <a:off x="3972" y="2784"/>
              <a:ext cx="108" cy="192"/>
            </a:xfrm>
            <a:custGeom>
              <a:avLst/>
              <a:gdLst>
                <a:gd name="T0" fmla="*/ 0 w 156"/>
                <a:gd name="T1" fmla="*/ 0 h 252"/>
                <a:gd name="T2" fmla="*/ 0 w 156"/>
                <a:gd name="T3" fmla="*/ 252 h 252"/>
                <a:gd name="T4" fmla="*/ 96 w 156"/>
                <a:gd name="T5" fmla="*/ 240 h 252"/>
                <a:gd name="T6" fmla="*/ 156 w 156"/>
                <a:gd name="T7" fmla="*/ 156 h 252"/>
                <a:gd name="T8" fmla="*/ 144 w 156"/>
                <a:gd name="T9" fmla="*/ 60 h 252"/>
                <a:gd name="T10" fmla="*/ 72 w 156"/>
                <a:gd name="T11" fmla="*/ 0 h 252"/>
                <a:gd name="T12" fmla="*/ 0 w 156"/>
                <a:gd name="T13" fmla="*/ 0 h 252"/>
                <a:gd name="T14" fmla="*/ 0 60000 65536"/>
                <a:gd name="T15" fmla="*/ 0 60000 65536"/>
                <a:gd name="T16" fmla="*/ 0 60000 65536"/>
                <a:gd name="T17" fmla="*/ 0 60000 65536"/>
                <a:gd name="T18" fmla="*/ 0 60000 65536"/>
                <a:gd name="T19" fmla="*/ 0 60000 65536"/>
                <a:gd name="T20" fmla="*/ 0 60000 65536"/>
                <a:gd name="T21" fmla="*/ 0 w 156"/>
                <a:gd name="T22" fmla="*/ 0 h 252"/>
                <a:gd name="T23" fmla="*/ 156 w 156"/>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6" h="252">
                  <a:moveTo>
                    <a:pt x="0" y="0"/>
                  </a:moveTo>
                  <a:lnTo>
                    <a:pt x="0" y="252"/>
                  </a:lnTo>
                  <a:lnTo>
                    <a:pt x="96" y="240"/>
                  </a:lnTo>
                  <a:lnTo>
                    <a:pt x="156" y="156"/>
                  </a:lnTo>
                  <a:lnTo>
                    <a:pt x="144" y="60"/>
                  </a:lnTo>
                  <a:lnTo>
                    <a:pt x="72" y="0"/>
                  </a:lnTo>
                  <a:lnTo>
                    <a:pt x="0" y="0"/>
                  </a:lnTo>
                  <a:close/>
                </a:path>
              </a:pathLst>
            </a:custGeom>
            <a:solidFill>
              <a:srgbClr val="FFFF00"/>
            </a:solidFill>
            <a:ln w="9525">
              <a:solidFill>
                <a:schemeClr val="tx1"/>
              </a:solidFill>
              <a:round/>
              <a:headEnd/>
              <a:tailEnd/>
            </a:ln>
          </p:spPr>
          <p:txBody>
            <a:bodyPr wrap="none" anchor="ctr"/>
            <a:lstStyle/>
            <a:p>
              <a:endParaRPr lang="en-US"/>
            </a:p>
          </p:txBody>
        </p:sp>
      </p:grpSp>
      <p:grpSp>
        <p:nvGrpSpPr>
          <p:cNvPr id="10" name="Group 27"/>
          <p:cNvGrpSpPr>
            <a:grpSpLocks/>
          </p:cNvGrpSpPr>
          <p:nvPr/>
        </p:nvGrpSpPr>
        <p:grpSpPr bwMode="auto">
          <a:xfrm rot="2125192">
            <a:off x="4687889" y="2057400"/>
            <a:ext cx="644525" cy="450850"/>
            <a:chOff x="720" y="1032"/>
            <a:chExt cx="406" cy="284"/>
          </a:xfrm>
        </p:grpSpPr>
        <p:sp>
          <p:nvSpPr>
            <p:cNvPr id="13409" name="Rectangle 28"/>
            <p:cNvSpPr>
              <a:spLocks noChangeArrowheads="1"/>
            </p:cNvSpPr>
            <p:nvPr/>
          </p:nvSpPr>
          <p:spPr bwMode="auto">
            <a:xfrm>
              <a:off x="720" y="103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10" name="AutoShape 29"/>
            <p:cNvSpPr>
              <a:spLocks noChangeArrowheads="1"/>
            </p:cNvSpPr>
            <p:nvPr/>
          </p:nvSpPr>
          <p:spPr bwMode="auto">
            <a:xfrm>
              <a:off x="785" y="108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11" name="Group 30"/>
          <p:cNvGrpSpPr>
            <a:grpSpLocks/>
          </p:cNvGrpSpPr>
          <p:nvPr/>
        </p:nvGrpSpPr>
        <p:grpSpPr bwMode="auto">
          <a:xfrm rot="-1403349">
            <a:off x="4649789" y="3181350"/>
            <a:ext cx="644525" cy="450850"/>
            <a:chOff x="720" y="2112"/>
            <a:chExt cx="406" cy="284"/>
          </a:xfrm>
        </p:grpSpPr>
        <p:sp>
          <p:nvSpPr>
            <p:cNvPr id="13407" name="Rectangle 31"/>
            <p:cNvSpPr>
              <a:spLocks noChangeArrowheads="1"/>
            </p:cNvSpPr>
            <p:nvPr/>
          </p:nvSpPr>
          <p:spPr bwMode="auto">
            <a:xfrm>
              <a:off x="720" y="211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08" name="AutoShape 32"/>
            <p:cNvSpPr>
              <a:spLocks noChangeArrowheads="1"/>
            </p:cNvSpPr>
            <p:nvPr/>
          </p:nvSpPr>
          <p:spPr bwMode="auto">
            <a:xfrm>
              <a:off x="785" y="216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12" name="Group 33"/>
          <p:cNvGrpSpPr>
            <a:grpSpLocks/>
          </p:cNvGrpSpPr>
          <p:nvPr/>
        </p:nvGrpSpPr>
        <p:grpSpPr bwMode="auto">
          <a:xfrm>
            <a:off x="9653588" y="2571750"/>
            <a:ext cx="666750" cy="438150"/>
            <a:chOff x="2580" y="1584"/>
            <a:chExt cx="420" cy="276"/>
          </a:xfrm>
        </p:grpSpPr>
        <p:sp>
          <p:nvSpPr>
            <p:cNvPr id="13405" name="Rectangle 34"/>
            <p:cNvSpPr>
              <a:spLocks noChangeArrowheads="1"/>
            </p:cNvSpPr>
            <p:nvPr/>
          </p:nvSpPr>
          <p:spPr bwMode="auto">
            <a:xfrm>
              <a:off x="2580" y="1584"/>
              <a:ext cx="420"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06" name="AutoShape 35"/>
            <p:cNvSpPr>
              <a:spLocks noChangeArrowheads="1"/>
            </p:cNvSpPr>
            <p:nvPr/>
          </p:nvSpPr>
          <p:spPr bwMode="auto">
            <a:xfrm rot="10800000" flipH="1">
              <a:off x="2663" y="1619"/>
              <a:ext cx="236" cy="200"/>
            </a:xfrm>
            <a:prstGeom prst="triangle">
              <a:avLst>
                <a:gd name="adj" fmla="val 49995"/>
              </a:avLst>
            </a:prstGeom>
            <a:solidFill>
              <a:srgbClr val="FAFD00"/>
            </a:solidFill>
            <a:ln w="25400">
              <a:solidFill>
                <a:schemeClr val="tx1"/>
              </a:solidFill>
              <a:miter lim="800000"/>
              <a:headEnd/>
              <a:tailEnd/>
            </a:ln>
          </p:spPr>
          <p:txBody>
            <a:bodyPr wrap="none" anchor="ctr"/>
            <a:lstStyle/>
            <a:p>
              <a:endParaRPr lang="en-US"/>
            </a:p>
          </p:txBody>
        </p:sp>
      </p:grpSp>
      <p:grpSp>
        <p:nvGrpSpPr>
          <p:cNvPr id="13" name="Group 36"/>
          <p:cNvGrpSpPr>
            <a:grpSpLocks/>
          </p:cNvGrpSpPr>
          <p:nvPr/>
        </p:nvGrpSpPr>
        <p:grpSpPr bwMode="auto">
          <a:xfrm rot="-1732579">
            <a:off x="6116639" y="2095500"/>
            <a:ext cx="644525" cy="450850"/>
            <a:chOff x="720" y="1032"/>
            <a:chExt cx="406" cy="284"/>
          </a:xfrm>
        </p:grpSpPr>
        <p:sp>
          <p:nvSpPr>
            <p:cNvPr id="13403" name="Rectangle 37"/>
            <p:cNvSpPr>
              <a:spLocks noChangeArrowheads="1"/>
            </p:cNvSpPr>
            <p:nvPr/>
          </p:nvSpPr>
          <p:spPr bwMode="auto">
            <a:xfrm>
              <a:off x="720" y="103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04" name="AutoShape 38"/>
            <p:cNvSpPr>
              <a:spLocks noChangeArrowheads="1"/>
            </p:cNvSpPr>
            <p:nvPr/>
          </p:nvSpPr>
          <p:spPr bwMode="auto">
            <a:xfrm>
              <a:off x="785" y="108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14" name="Group 39"/>
          <p:cNvGrpSpPr>
            <a:grpSpLocks/>
          </p:cNvGrpSpPr>
          <p:nvPr/>
        </p:nvGrpSpPr>
        <p:grpSpPr bwMode="auto">
          <a:xfrm rot="2011143">
            <a:off x="6154739" y="3086100"/>
            <a:ext cx="644525" cy="450850"/>
            <a:chOff x="720" y="2112"/>
            <a:chExt cx="406" cy="284"/>
          </a:xfrm>
        </p:grpSpPr>
        <p:sp>
          <p:nvSpPr>
            <p:cNvPr id="13401" name="Rectangle 40"/>
            <p:cNvSpPr>
              <a:spLocks noChangeArrowheads="1"/>
            </p:cNvSpPr>
            <p:nvPr/>
          </p:nvSpPr>
          <p:spPr bwMode="auto">
            <a:xfrm>
              <a:off x="720" y="211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02" name="AutoShape 41"/>
            <p:cNvSpPr>
              <a:spLocks noChangeArrowheads="1"/>
            </p:cNvSpPr>
            <p:nvPr/>
          </p:nvSpPr>
          <p:spPr bwMode="auto">
            <a:xfrm>
              <a:off x="785" y="216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15" name="Group 42"/>
          <p:cNvGrpSpPr>
            <a:grpSpLocks/>
          </p:cNvGrpSpPr>
          <p:nvPr/>
        </p:nvGrpSpPr>
        <p:grpSpPr bwMode="auto">
          <a:xfrm>
            <a:off x="7031038" y="3181350"/>
            <a:ext cx="704850" cy="495300"/>
            <a:chOff x="1560" y="2148"/>
            <a:chExt cx="444" cy="276"/>
          </a:xfrm>
        </p:grpSpPr>
        <p:sp>
          <p:nvSpPr>
            <p:cNvPr id="13399" name="Rectangle 43"/>
            <p:cNvSpPr>
              <a:spLocks noChangeArrowheads="1"/>
            </p:cNvSpPr>
            <p:nvPr/>
          </p:nvSpPr>
          <p:spPr bwMode="auto">
            <a:xfrm>
              <a:off x="1560" y="2148"/>
              <a:ext cx="444"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400" name="Oval 44"/>
            <p:cNvSpPr>
              <a:spLocks noChangeArrowheads="1"/>
            </p:cNvSpPr>
            <p:nvPr/>
          </p:nvSpPr>
          <p:spPr bwMode="auto">
            <a:xfrm>
              <a:off x="1655" y="2168"/>
              <a:ext cx="236" cy="236"/>
            </a:xfrm>
            <a:prstGeom prst="ellipse">
              <a:avLst/>
            </a:prstGeom>
            <a:solidFill>
              <a:srgbClr val="00AE00"/>
            </a:solidFill>
            <a:ln w="25400">
              <a:solidFill>
                <a:schemeClr val="tx1"/>
              </a:solidFill>
              <a:round/>
              <a:headEnd/>
              <a:tailEnd/>
            </a:ln>
          </p:spPr>
          <p:txBody>
            <a:bodyPr wrap="none" anchor="ctr"/>
            <a:lstStyle/>
            <a:p>
              <a:endParaRPr lang="en-US"/>
            </a:p>
          </p:txBody>
        </p:sp>
      </p:grpSp>
      <p:grpSp>
        <p:nvGrpSpPr>
          <p:cNvPr id="16" name="Group 45"/>
          <p:cNvGrpSpPr>
            <a:grpSpLocks/>
          </p:cNvGrpSpPr>
          <p:nvPr/>
        </p:nvGrpSpPr>
        <p:grpSpPr bwMode="auto">
          <a:xfrm>
            <a:off x="7031038" y="1943100"/>
            <a:ext cx="704850" cy="438150"/>
            <a:chOff x="1560" y="2148"/>
            <a:chExt cx="444" cy="276"/>
          </a:xfrm>
        </p:grpSpPr>
        <p:sp>
          <p:nvSpPr>
            <p:cNvPr id="13397" name="Rectangle 46"/>
            <p:cNvSpPr>
              <a:spLocks noChangeArrowheads="1"/>
            </p:cNvSpPr>
            <p:nvPr/>
          </p:nvSpPr>
          <p:spPr bwMode="auto">
            <a:xfrm>
              <a:off x="1560" y="2148"/>
              <a:ext cx="444"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98" name="Oval 47"/>
            <p:cNvSpPr>
              <a:spLocks noChangeArrowheads="1"/>
            </p:cNvSpPr>
            <p:nvPr/>
          </p:nvSpPr>
          <p:spPr bwMode="auto">
            <a:xfrm>
              <a:off x="1655" y="2168"/>
              <a:ext cx="236" cy="236"/>
            </a:xfrm>
            <a:prstGeom prst="ellipse">
              <a:avLst/>
            </a:prstGeom>
            <a:solidFill>
              <a:srgbClr val="00AE00"/>
            </a:solidFill>
            <a:ln w="25400">
              <a:solidFill>
                <a:schemeClr val="tx1"/>
              </a:solidFill>
              <a:round/>
              <a:headEnd/>
              <a:tailEnd/>
            </a:ln>
          </p:spPr>
          <p:txBody>
            <a:bodyPr wrap="none" anchor="ctr"/>
            <a:lstStyle/>
            <a:p>
              <a:endParaRPr lang="en-US"/>
            </a:p>
          </p:txBody>
        </p:sp>
      </p:grpSp>
      <p:grpSp>
        <p:nvGrpSpPr>
          <p:cNvPr id="17" name="Group 48"/>
          <p:cNvGrpSpPr>
            <a:grpSpLocks/>
          </p:cNvGrpSpPr>
          <p:nvPr/>
        </p:nvGrpSpPr>
        <p:grpSpPr bwMode="auto">
          <a:xfrm>
            <a:off x="7964488" y="3181350"/>
            <a:ext cx="666750" cy="476250"/>
            <a:chOff x="3840" y="2760"/>
            <a:chExt cx="360" cy="240"/>
          </a:xfrm>
        </p:grpSpPr>
        <p:sp>
          <p:nvSpPr>
            <p:cNvPr id="13395" name="Rectangle 49"/>
            <p:cNvSpPr>
              <a:spLocks noChangeArrowheads="1"/>
            </p:cNvSpPr>
            <p:nvPr/>
          </p:nvSpPr>
          <p:spPr bwMode="auto">
            <a:xfrm>
              <a:off x="3840" y="2760"/>
              <a:ext cx="360" cy="24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96" name="Freeform 50"/>
            <p:cNvSpPr>
              <a:spLocks/>
            </p:cNvSpPr>
            <p:nvPr/>
          </p:nvSpPr>
          <p:spPr bwMode="auto">
            <a:xfrm>
              <a:off x="3972" y="2784"/>
              <a:ext cx="108" cy="192"/>
            </a:xfrm>
            <a:custGeom>
              <a:avLst/>
              <a:gdLst>
                <a:gd name="T0" fmla="*/ 0 w 156"/>
                <a:gd name="T1" fmla="*/ 0 h 252"/>
                <a:gd name="T2" fmla="*/ 0 w 156"/>
                <a:gd name="T3" fmla="*/ 252 h 252"/>
                <a:gd name="T4" fmla="*/ 96 w 156"/>
                <a:gd name="T5" fmla="*/ 240 h 252"/>
                <a:gd name="T6" fmla="*/ 156 w 156"/>
                <a:gd name="T7" fmla="*/ 156 h 252"/>
                <a:gd name="T8" fmla="*/ 144 w 156"/>
                <a:gd name="T9" fmla="*/ 60 h 252"/>
                <a:gd name="T10" fmla="*/ 72 w 156"/>
                <a:gd name="T11" fmla="*/ 0 h 252"/>
                <a:gd name="T12" fmla="*/ 0 w 156"/>
                <a:gd name="T13" fmla="*/ 0 h 252"/>
                <a:gd name="T14" fmla="*/ 0 60000 65536"/>
                <a:gd name="T15" fmla="*/ 0 60000 65536"/>
                <a:gd name="T16" fmla="*/ 0 60000 65536"/>
                <a:gd name="T17" fmla="*/ 0 60000 65536"/>
                <a:gd name="T18" fmla="*/ 0 60000 65536"/>
                <a:gd name="T19" fmla="*/ 0 60000 65536"/>
                <a:gd name="T20" fmla="*/ 0 60000 65536"/>
                <a:gd name="T21" fmla="*/ 0 w 156"/>
                <a:gd name="T22" fmla="*/ 0 h 252"/>
                <a:gd name="T23" fmla="*/ 156 w 156"/>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6" h="252">
                  <a:moveTo>
                    <a:pt x="0" y="0"/>
                  </a:moveTo>
                  <a:lnTo>
                    <a:pt x="0" y="252"/>
                  </a:lnTo>
                  <a:lnTo>
                    <a:pt x="96" y="240"/>
                  </a:lnTo>
                  <a:lnTo>
                    <a:pt x="156" y="156"/>
                  </a:lnTo>
                  <a:lnTo>
                    <a:pt x="144" y="60"/>
                  </a:lnTo>
                  <a:lnTo>
                    <a:pt x="72" y="0"/>
                  </a:lnTo>
                  <a:lnTo>
                    <a:pt x="0" y="0"/>
                  </a:lnTo>
                  <a:close/>
                </a:path>
              </a:pathLst>
            </a:custGeom>
            <a:solidFill>
              <a:srgbClr val="FFFF00"/>
            </a:solidFill>
            <a:ln w="9525">
              <a:solidFill>
                <a:schemeClr val="tx1"/>
              </a:solidFill>
              <a:round/>
              <a:headEnd/>
              <a:tailEnd/>
            </a:ln>
          </p:spPr>
          <p:txBody>
            <a:bodyPr wrap="none" anchor="ctr"/>
            <a:lstStyle/>
            <a:p>
              <a:endParaRPr lang="en-US"/>
            </a:p>
          </p:txBody>
        </p:sp>
      </p:grpSp>
      <p:grpSp>
        <p:nvGrpSpPr>
          <p:cNvPr id="18" name="Group 51"/>
          <p:cNvGrpSpPr>
            <a:grpSpLocks/>
          </p:cNvGrpSpPr>
          <p:nvPr/>
        </p:nvGrpSpPr>
        <p:grpSpPr bwMode="auto">
          <a:xfrm>
            <a:off x="7983538" y="1924050"/>
            <a:ext cx="666750" cy="476250"/>
            <a:chOff x="3840" y="2760"/>
            <a:chExt cx="360" cy="240"/>
          </a:xfrm>
        </p:grpSpPr>
        <p:sp>
          <p:nvSpPr>
            <p:cNvPr id="13393" name="Rectangle 52"/>
            <p:cNvSpPr>
              <a:spLocks noChangeArrowheads="1"/>
            </p:cNvSpPr>
            <p:nvPr/>
          </p:nvSpPr>
          <p:spPr bwMode="auto">
            <a:xfrm>
              <a:off x="3840" y="2760"/>
              <a:ext cx="360" cy="24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94" name="Freeform 53"/>
            <p:cNvSpPr>
              <a:spLocks/>
            </p:cNvSpPr>
            <p:nvPr/>
          </p:nvSpPr>
          <p:spPr bwMode="auto">
            <a:xfrm>
              <a:off x="3972" y="2784"/>
              <a:ext cx="108" cy="192"/>
            </a:xfrm>
            <a:custGeom>
              <a:avLst/>
              <a:gdLst>
                <a:gd name="T0" fmla="*/ 0 w 156"/>
                <a:gd name="T1" fmla="*/ 0 h 252"/>
                <a:gd name="T2" fmla="*/ 0 w 156"/>
                <a:gd name="T3" fmla="*/ 252 h 252"/>
                <a:gd name="T4" fmla="*/ 96 w 156"/>
                <a:gd name="T5" fmla="*/ 240 h 252"/>
                <a:gd name="T6" fmla="*/ 156 w 156"/>
                <a:gd name="T7" fmla="*/ 156 h 252"/>
                <a:gd name="T8" fmla="*/ 144 w 156"/>
                <a:gd name="T9" fmla="*/ 60 h 252"/>
                <a:gd name="T10" fmla="*/ 72 w 156"/>
                <a:gd name="T11" fmla="*/ 0 h 252"/>
                <a:gd name="T12" fmla="*/ 0 w 156"/>
                <a:gd name="T13" fmla="*/ 0 h 252"/>
                <a:gd name="T14" fmla="*/ 0 60000 65536"/>
                <a:gd name="T15" fmla="*/ 0 60000 65536"/>
                <a:gd name="T16" fmla="*/ 0 60000 65536"/>
                <a:gd name="T17" fmla="*/ 0 60000 65536"/>
                <a:gd name="T18" fmla="*/ 0 60000 65536"/>
                <a:gd name="T19" fmla="*/ 0 60000 65536"/>
                <a:gd name="T20" fmla="*/ 0 60000 65536"/>
                <a:gd name="T21" fmla="*/ 0 w 156"/>
                <a:gd name="T22" fmla="*/ 0 h 252"/>
                <a:gd name="T23" fmla="*/ 156 w 156"/>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6" h="252">
                  <a:moveTo>
                    <a:pt x="0" y="0"/>
                  </a:moveTo>
                  <a:lnTo>
                    <a:pt x="0" y="252"/>
                  </a:lnTo>
                  <a:lnTo>
                    <a:pt x="96" y="240"/>
                  </a:lnTo>
                  <a:lnTo>
                    <a:pt x="156" y="156"/>
                  </a:lnTo>
                  <a:lnTo>
                    <a:pt x="144" y="60"/>
                  </a:lnTo>
                  <a:lnTo>
                    <a:pt x="72" y="0"/>
                  </a:lnTo>
                  <a:lnTo>
                    <a:pt x="0" y="0"/>
                  </a:lnTo>
                  <a:close/>
                </a:path>
              </a:pathLst>
            </a:custGeom>
            <a:solidFill>
              <a:srgbClr val="FFFF00"/>
            </a:solidFill>
            <a:ln w="9525">
              <a:solidFill>
                <a:schemeClr val="tx1"/>
              </a:solidFill>
              <a:round/>
              <a:headEnd/>
              <a:tailEnd/>
            </a:ln>
          </p:spPr>
          <p:txBody>
            <a:bodyPr wrap="none" anchor="ctr"/>
            <a:lstStyle/>
            <a:p>
              <a:endParaRPr lang="en-US"/>
            </a:p>
          </p:txBody>
        </p:sp>
      </p:grpSp>
      <p:grpSp>
        <p:nvGrpSpPr>
          <p:cNvPr id="19" name="Group 54"/>
          <p:cNvGrpSpPr>
            <a:grpSpLocks/>
          </p:cNvGrpSpPr>
          <p:nvPr/>
        </p:nvGrpSpPr>
        <p:grpSpPr bwMode="auto">
          <a:xfrm rot="2125192">
            <a:off x="8859839" y="2095500"/>
            <a:ext cx="644525" cy="450850"/>
            <a:chOff x="720" y="1032"/>
            <a:chExt cx="406" cy="284"/>
          </a:xfrm>
        </p:grpSpPr>
        <p:sp>
          <p:nvSpPr>
            <p:cNvPr id="13391" name="Rectangle 55"/>
            <p:cNvSpPr>
              <a:spLocks noChangeArrowheads="1"/>
            </p:cNvSpPr>
            <p:nvPr/>
          </p:nvSpPr>
          <p:spPr bwMode="auto">
            <a:xfrm>
              <a:off x="720" y="103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92" name="AutoShape 56"/>
            <p:cNvSpPr>
              <a:spLocks noChangeArrowheads="1"/>
            </p:cNvSpPr>
            <p:nvPr/>
          </p:nvSpPr>
          <p:spPr bwMode="auto">
            <a:xfrm>
              <a:off x="785" y="108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20" name="Group 57"/>
          <p:cNvGrpSpPr>
            <a:grpSpLocks/>
          </p:cNvGrpSpPr>
          <p:nvPr/>
        </p:nvGrpSpPr>
        <p:grpSpPr bwMode="auto">
          <a:xfrm rot="-1403349">
            <a:off x="8840789" y="3048000"/>
            <a:ext cx="644525" cy="450850"/>
            <a:chOff x="720" y="2112"/>
            <a:chExt cx="406" cy="284"/>
          </a:xfrm>
        </p:grpSpPr>
        <p:sp>
          <p:nvSpPr>
            <p:cNvPr id="13389" name="Rectangle 58"/>
            <p:cNvSpPr>
              <a:spLocks noChangeArrowheads="1"/>
            </p:cNvSpPr>
            <p:nvPr/>
          </p:nvSpPr>
          <p:spPr bwMode="auto">
            <a:xfrm>
              <a:off x="720" y="211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90" name="AutoShape 59"/>
            <p:cNvSpPr>
              <a:spLocks noChangeArrowheads="1"/>
            </p:cNvSpPr>
            <p:nvPr/>
          </p:nvSpPr>
          <p:spPr bwMode="auto">
            <a:xfrm>
              <a:off x="785" y="216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sp>
        <p:nvSpPr>
          <p:cNvPr id="13334" name="Rectangle 60"/>
          <p:cNvSpPr>
            <a:spLocks noChangeArrowheads="1"/>
          </p:cNvSpPr>
          <p:nvPr/>
        </p:nvSpPr>
        <p:spPr bwMode="auto">
          <a:xfrm>
            <a:off x="4364038" y="4095750"/>
            <a:ext cx="1350962" cy="647700"/>
          </a:xfrm>
          <a:prstGeom prst="rect">
            <a:avLst/>
          </a:prstGeom>
          <a:solidFill>
            <a:schemeClr val="bg1"/>
          </a:solidFill>
          <a:ln w="9525">
            <a:solidFill>
              <a:schemeClr val="tx1"/>
            </a:solidFill>
            <a:miter lim="800000"/>
            <a:headEnd/>
            <a:tailEnd/>
          </a:ln>
        </p:spPr>
        <p:txBody>
          <a:bodyPr wrap="none" anchor="ctr"/>
          <a:lstStyle/>
          <a:p>
            <a:pPr eaLnBrk="0" hangingPunct="0"/>
            <a:r>
              <a:rPr lang="en-US"/>
              <a:t>Production</a:t>
            </a:r>
          </a:p>
          <a:p>
            <a:pPr eaLnBrk="0" hangingPunct="0"/>
            <a:r>
              <a:rPr lang="en-US"/>
              <a:t>Scheduler</a:t>
            </a:r>
            <a:endParaRPr lang="en-US" sz="2400"/>
          </a:p>
        </p:txBody>
      </p:sp>
      <p:sp>
        <p:nvSpPr>
          <p:cNvPr id="13335" name="Rectangle 61"/>
          <p:cNvSpPr>
            <a:spLocks noChangeArrowheads="1"/>
          </p:cNvSpPr>
          <p:nvPr/>
        </p:nvSpPr>
        <p:spPr bwMode="auto">
          <a:xfrm>
            <a:off x="2154238" y="5429250"/>
            <a:ext cx="1066800" cy="647700"/>
          </a:xfrm>
          <a:prstGeom prst="rect">
            <a:avLst/>
          </a:prstGeom>
          <a:solidFill>
            <a:schemeClr val="bg1"/>
          </a:solidFill>
          <a:ln w="9525">
            <a:solidFill>
              <a:schemeClr val="tx1"/>
            </a:solidFill>
            <a:miter lim="800000"/>
            <a:headEnd/>
            <a:tailEnd/>
          </a:ln>
        </p:spPr>
        <p:txBody>
          <a:bodyPr wrap="none" anchor="ctr"/>
          <a:lstStyle/>
          <a:p>
            <a:pPr eaLnBrk="0" hangingPunct="0"/>
            <a:r>
              <a:rPr lang="en-US"/>
              <a:t>Raw</a:t>
            </a:r>
          </a:p>
          <a:p>
            <a:pPr eaLnBrk="0" hangingPunct="0"/>
            <a:r>
              <a:rPr lang="en-US"/>
              <a:t>Materials</a:t>
            </a:r>
            <a:endParaRPr lang="en-US" sz="2400"/>
          </a:p>
        </p:txBody>
      </p:sp>
      <p:grpSp>
        <p:nvGrpSpPr>
          <p:cNvPr id="21" name="Group 62"/>
          <p:cNvGrpSpPr>
            <a:grpSpLocks/>
          </p:cNvGrpSpPr>
          <p:nvPr/>
        </p:nvGrpSpPr>
        <p:grpSpPr bwMode="auto">
          <a:xfrm rot="5400000">
            <a:off x="9653588" y="3390901"/>
            <a:ext cx="644525" cy="450850"/>
            <a:chOff x="720" y="2112"/>
            <a:chExt cx="406" cy="284"/>
          </a:xfrm>
        </p:grpSpPr>
        <p:sp>
          <p:nvSpPr>
            <p:cNvPr id="13387" name="Rectangle 63"/>
            <p:cNvSpPr>
              <a:spLocks noChangeArrowheads="1"/>
            </p:cNvSpPr>
            <p:nvPr/>
          </p:nvSpPr>
          <p:spPr bwMode="auto">
            <a:xfrm>
              <a:off x="720" y="211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88" name="AutoShape 64"/>
            <p:cNvSpPr>
              <a:spLocks noChangeArrowheads="1"/>
            </p:cNvSpPr>
            <p:nvPr/>
          </p:nvSpPr>
          <p:spPr bwMode="auto">
            <a:xfrm>
              <a:off x="785" y="216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grpSp>
        <p:nvGrpSpPr>
          <p:cNvPr id="22" name="Group 65"/>
          <p:cNvGrpSpPr>
            <a:grpSpLocks/>
          </p:cNvGrpSpPr>
          <p:nvPr/>
        </p:nvGrpSpPr>
        <p:grpSpPr bwMode="auto">
          <a:xfrm>
            <a:off x="9596438" y="4362450"/>
            <a:ext cx="704850" cy="495300"/>
            <a:chOff x="1560" y="2148"/>
            <a:chExt cx="444" cy="276"/>
          </a:xfrm>
        </p:grpSpPr>
        <p:sp>
          <p:nvSpPr>
            <p:cNvPr id="13385" name="Rectangle 66"/>
            <p:cNvSpPr>
              <a:spLocks noChangeArrowheads="1"/>
            </p:cNvSpPr>
            <p:nvPr/>
          </p:nvSpPr>
          <p:spPr bwMode="auto">
            <a:xfrm>
              <a:off x="1560" y="2148"/>
              <a:ext cx="444" cy="276"/>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86" name="Oval 67"/>
            <p:cNvSpPr>
              <a:spLocks noChangeArrowheads="1"/>
            </p:cNvSpPr>
            <p:nvPr/>
          </p:nvSpPr>
          <p:spPr bwMode="auto">
            <a:xfrm>
              <a:off x="1655" y="2168"/>
              <a:ext cx="236" cy="236"/>
            </a:xfrm>
            <a:prstGeom prst="ellipse">
              <a:avLst/>
            </a:prstGeom>
            <a:solidFill>
              <a:srgbClr val="00AE00"/>
            </a:solidFill>
            <a:ln w="25400">
              <a:solidFill>
                <a:schemeClr val="tx1"/>
              </a:solidFill>
              <a:round/>
              <a:headEnd/>
              <a:tailEnd/>
            </a:ln>
          </p:spPr>
          <p:txBody>
            <a:bodyPr wrap="none" anchor="ctr"/>
            <a:lstStyle/>
            <a:p>
              <a:endParaRPr lang="en-US"/>
            </a:p>
          </p:txBody>
        </p:sp>
      </p:grpSp>
      <p:sp>
        <p:nvSpPr>
          <p:cNvPr id="13338" name="Rectangle 68"/>
          <p:cNvSpPr>
            <a:spLocks noChangeArrowheads="1"/>
          </p:cNvSpPr>
          <p:nvPr/>
        </p:nvSpPr>
        <p:spPr bwMode="auto">
          <a:xfrm>
            <a:off x="9386888" y="5676900"/>
            <a:ext cx="1066800" cy="647700"/>
          </a:xfrm>
          <a:prstGeom prst="rect">
            <a:avLst/>
          </a:prstGeom>
          <a:solidFill>
            <a:schemeClr val="bg1"/>
          </a:solidFill>
          <a:ln w="9525">
            <a:solidFill>
              <a:schemeClr val="tx1"/>
            </a:solidFill>
            <a:miter lim="800000"/>
            <a:headEnd/>
            <a:tailEnd/>
          </a:ln>
        </p:spPr>
        <p:txBody>
          <a:bodyPr wrap="none" anchor="ctr"/>
          <a:lstStyle/>
          <a:p>
            <a:pPr eaLnBrk="0" hangingPunct="0"/>
            <a:r>
              <a:rPr lang="en-US"/>
              <a:t>Finished</a:t>
            </a:r>
          </a:p>
          <a:p>
            <a:pPr eaLnBrk="0" hangingPunct="0"/>
            <a:r>
              <a:rPr lang="en-US"/>
              <a:t>Goods</a:t>
            </a:r>
            <a:endParaRPr lang="en-US" sz="2400"/>
          </a:p>
        </p:txBody>
      </p:sp>
      <p:sp>
        <p:nvSpPr>
          <p:cNvPr id="13339" name="Freeform 69"/>
          <p:cNvSpPr>
            <a:spLocks/>
          </p:cNvSpPr>
          <p:nvPr/>
        </p:nvSpPr>
        <p:spPr bwMode="auto">
          <a:xfrm flipV="1">
            <a:off x="2687638" y="2133600"/>
            <a:ext cx="209550" cy="2152650"/>
          </a:xfrm>
          <a:custGeom>
            <a:avLst/>
            <a:gdLst>
              <a:gd name="T0" fmla="*/ 0 w 96"/>
              <a:gd name="T1" fmla="*/ 0 h 1104"/>
              <a:gd name="T2" fmla="*/ 0 w 96"/>
              <a:gd name="T3" fmla="*/ 1104 h 1104"/>
              <a:gd name="T4" fmla="*/ 96 w 96"/>
              <a:gd name="T5" fmla="*/ 1104 h 1104"/>
              <a:gd name="T6" fmla="*/ 0 60000 65536"/>
              <a:gd name="T7" fmla="*/ 0 60000 65536"/>
              <a:gd name="T8" fmla="*/ 0 60000 65536"/>
              <a:gd name="T9" fmla="*/ 0 w 96"/>
              <a:gd name="T10" fmla="*/ 0 h 1104"/>
              <a:gd name="T11" fmla="*/ 96 w 96"/>
              <a:gd name="T12" fmla="*/ 1104 h 1104"/>
            </a:gdLst>
            <a:ahLst/>
            <a:cxnLst>
              <a:cxn ang="T6">
                <a:pos x="T0" y="T1"/>
              </a:cxn>
              <a:cxn ang="T7">
                <a:pos x="T2" y="T3"/>
              </a:cxn>
              <a:cxn ang="T8">
                <a:pos x="T4" y="T5"/>
              </a:cxn>
            </a:cxnLst>
            <a:rect l="T9" t="T10" r="T11" b="T12"/>
            <a:pathLst>
              <a:path w="96" h="1104">
                <a:moveTo>
                  <a:pt x="0" y="0"/>
                </a:moveTo>
                <a:lnTo>
                  <a:pt x="0" y="1104"/>
                </a:lnTo>
                <a:lnTo>
                  <a:pt x="96" y="1104"/>
                </a:lnTo>
              </a:path>
            </a:pathLst>
          </a:custGeom>
          <a:noFill/>
          <a:ln w="9525">
            <a:solidFill>
              <a:schemeClr val="tx1"/>
            </a:solidFill>
            <a:round/>
            <a:headEnd/>
            <a:tailEnd type="stealth" w="lg" len="lg"/>
          </a:ln>
        </p:spPr>
        <p:txBody>
          <a:bodyPr wrap="none" anchor="ctr"/>
          <a:lstStyle/>
          <a:p>
            <a:endParaRPr lang="en-US"/>
          </a:p>
        </p:txBody>
      </p:sp>
      <p:sp>
        <p:nvSpPr>
          <p:cNvPr id="13340" name="Line 70"/>
          <p:cNvSpPr>
            <a:spLocks noChangeShapeType="1"/>
          </p:cNvSpPr>
          <p:nvPr/>
        </p:nvSpPr>
        <p:spPr bwMode="auto">
          <a:xfrm>
            <a:off x="2687638" y="3448050"/>
            <a:ext cx="190500" cy="0"/>
          </a:xfrm>
          <a:prstGeom prst="line">
            <a:avLst/>
          </a:prstGeom>
          <a:noFill/>
          <a:ln w="9525">
            <a:solidFill>
              <a:schemeClr val="tx1"/>
            </a:solidFill>
            <a:round/>
            <a:headEnd/>
            <a:tailEnd type="stealth" w="lg" len="lg"/>
          </a:ln>
        </p:spPr>
        <p:txBody>
          <a:bodyPr wrap="none" anchor="ctr"/>
          <a:lstStyle/>
          <a:p>
            <a:endParaRPr lang="en-US"/>
          </a:p>
        </p:txBody>
      </p:sp>
      <p:sp>
        <p:nvSpPr>
          <p:cNvPr id="13341" name="Freeform 71"/>
          <p:cNvSpPr>
            <a:spLocks/>
          </p:cNvSpPr>
          <p:nvPr/>
        </p:nvSpPr>
        <p:spPr bwMode="auto">
          <a:xfrm>
            <a:off x="1754188" y="2190750"/>
            <a:ext cx="2590800" cy="2228850"/>
          </a:xfrm>
          <a:custGeom>
            <a:avLst/>
            <a:gdLst>
              <a:gd name="T0" fmla="*/ 2136 w 2136"/>
              <a:gd name="T1" fmla="*/ 1404 h 1404"/>
              <a:gd name="T2" fmla="*/ 0 w 2136"/>
              <a:gd name="T3" fmla="*/ 1404 h 1404"/>
              <a:gd name="T4" fmla="*/ 0 w 2136"/>
              <a:gd name="T5" fmla="*/ 0 h 1404"/>
              <a:gd name="T6" fmla="*/ 144 w 2136"/>
              <a:gd name="T7" fmla="*/ 0 h 1404"/>
              <a:gd name="T8" fmla="*/ 0 60000 65536"/>
              <a:gd name="T9" fmla="*/ 0 60000 65536"/>
              <a:gd name="T10" fmla="*/ 0 60000 65536"/>
              <a:gd name="T11" fmla="*/ 0 60000 65536"/>
              <a:gd name="T12" fmla="*/ 0 w 2136"/>
              <a:gd name="T13" fmla="*/ 0 h 1404"/>
              <a:gd name="T14" fmla="*/ 2136 w 2136"/>
              <a:gd name="T15" fmla="*/ 1404 h 1404"/>
            </a:gdLst>
            <a:ahLst/>
            <a:cxnLst>
              <a:cxn ang="T8">
                <a:pos x="T0" y="T1"/>
              </a:cxn>
              <a:cxn ang="T9">
                <a:pos x="T2" y="T3"/>
              </a:cxn>
              <a:cxn ang="T10">
                <a:pos x="T4" y="T5"/>
              </a:cxn>
              <a:cxn ang="T11">
                <a:pos x="T6" y="T7"/>
              </a:cxn>
            </a:cxnLst>
            <a:rect l="T12" t="T13" r="T14" b="T15"/>
            <a:pathLst>
              <a:path w="2136" h="1404">
                <a:moveTo>
                  <a:pt x="2136" y="1404"/>
                </a:moveTo>
                <a:lnTo>
                  <a:pt x="0" y="1404"/>
                </a:lnTo>
                <a:lnTo>
                  <a:pt x="0" y="0"/>
                </a:lnTo>
                <a:lnTo>
                  <a:pt x="144" y="0"/>
                </a:lnTo>
              </a:path>
            </a:pathLst>
          </a:custGeom>
          <a:noFill/>
          <a:ln w="9525">
            <a:solidFill>
              <a:schemeClr val="tx1"/>
            </a:solidFill>
            <a:prstDash val="dash"/>
            <a:round/>
            <a:headEnd/>
            <a:tailEnd type="stealth" w="lg" len="lg"/>
          </a:ln>
        </p:spPr>
        <p:txBody>
          <a:bodyPr wrap="none" anchor="ctr"/>
          <a:lstStyle/>
          <a:p>
            <a:endParaRPr lang="en-US"/>
          </a:p>
        </p:txBody>
      </p:sp>
      <p:sp>
        <p:nvSpPr>
          <p:cNvPr id="13342" name="Line 72"/>
          <p:cNvSpPr>
            <a:spLocks noChangeShapeType="1"/>
          </p:cNvSpPr>
          <p:nvPr/>
        </p:nvSpPr>
        <p:spPr bwMode="auto">
          <a:xfrm>
            <a:off x="1773238" y="3448050"/>
            <a:ext cx="209550" cy="0"/>
          </a:xfrm>
          <a:prstGeom prst="line">
            <a:avLst/>
          </a:prstGeom>
          <a:noFill/>
          <a:ln w="9525">
            <a:solidFill>
              <a:schemeClr val="tx1"/>
            </a:solidFill>
            <a:prstDash val="dash"/>
            <a:round/>
            <a:headEnd/>
            <a:tailEnd type="stealth" w="lg" len="lg"/>
          </a:ln>
        </p:spPr>
        <p:txBody>
          <a:bodyPr wrap="none" anchor="ctr"/>
          <a:lstStyle/>
          <a:p>
            <a:endParaRPr lang="en-US"/>
          </a:p>
        </p:txBody>
      </p:sp>
      <p:grpSp>
        <p:nvGrpSpPr>
          <p:cNvPr id="23" name="Group 73"/>
          <p:cNvGrpSpPr>
            <a:grpSpLocks/>
          </p:cNvGrpSpPr>
          <p:nvPr/>
        </p:nvGrpSpPr>
        <p:grpSpPr bwMode="auto">
          <a:xfrm rot="-5400000">
            <a:off x="2344738" y="4724401"/>
            <a:ext cx="644525" cy="450850"/>
            <a:chOff x="720" y="2112"/>
            <a:chExt cx="406" cy="284"/>
          </a:xfrm>
        </p:grpSpPr>
        <p:sp>
          <p:nvSpPr>
            <p:cNvPr id="13383" name="Rectangle 74"/>
            <p:cNvSpPr>
              <a:spLocks noChangeArrowheads="1"/>
            </p:cNvSpPr>
            <p:nvPr/>
          </p:nvSpPr>
          <p:spPr bwMode="auto">
            <a:xfrm>
              <a:off x="720" y="2112"/>
              <a:ext cx="406" cy="284"/>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84" name="AutoShape 75"/>
            <p:cNvSpPr>
              <a:spLocks noChangeArrowheads="1"/>
            </p:cNvSpPr>
            <p:nvPr/>
          </p:nvSpPr>
          <p:spPr bwMode="auto">
            <a:xfrm>
              <a:off x="785" y="2162"/>
              <a:ext cx="313" cy="202"/>
            </a:xfrm>
            <a:prstGeom prst="rightArrow">
              <a:avLst>
                <a:gd name="adj1" fmla="val 50000"/>
                <a:gd name="adj2" fmla="val 77482"/>
              </a:avLst>
            </a:prstGeom>
            <a:solidFill>
              <a:srgbClr val="FAFD00"/>
            </a:solidFill>
            <a:ln w="25400">
              <a:solidFill>
                <a:schemeClr val="tx1"/>
              </a:solidFill>
              <a:miter lim="800000"/>
              <a:headEnd/>
              <a:tailEnd/>
            </a:ln>
          </p:spPr>
          <p:txBody>
            <a:bodyPr wrap="none" anchor="ctr"/>
            <a:lstStyle/>
            <a:p>
              <a:endParaRPr lang="en-US"/>
            </a:p>
          </p:txBody>
        </p:sp>
      </p:grpSp>
      <p:sp>
        <p:nvSpPr>
          <p:cNvPr id="13344" name="Line 76"/>
          <p:cNvSpPr>
            <a:spLocks noChangeShapeType="1"/>
          </p:cNvSpPr>
          <p:nvPr/>
        </p:nvSpPr>
        <p:spPr bwMode="auto">
          <a:xfrm>
            <a:off x="2687638" y="4533900"/>
            <a:ext cx="0" cy="114300"/>
          </a:xfrm>
          <a:prstGeom prst="line">
            <a:avLst/>
          </a:prstGeom>
          <a:noFill/>
          <a:ln w="9525">
            <a:solidFill>
              <a:schemeClr val="tx1"/>
            </a:solidFill>
            <a:round/>
            <a:headEnd/>
            <a:tailEnd/>
          </a:ln>
        </p:spPr>
        <p:txBody>
          <a:bodyPr wrap="none" anchor="ctr"/>
          <a:lstStyle/>
          <a:p>
            <a:endParaRPr lang="en-US"/>
          </a:p>
        </p:txBody>
      </p:sp>
      <p:sp>
        <p:nvSpPr>
          <p:cNvPr id="13345" name="Line 77"/>
          <p:cNvSpPr>
            <a:spLocks noChangeShapeType="1"/>
          </p:cNvSpPr>
          <p:nvPr/>
        </p:nvSpPr>
        <p:spPr bwMode="auto">
          <a:xfrm>
            <a:off x="2668588" y="5295900"/>
            <a:ext cx="0" cy="133350"/>
          </a:xfrm>
          <a:prstGeom prst="line">
            <a:avLst/>
          </a:prstGeom>
          <a:noFill/>
          <a:ln w="9525">
            <a:solidFill>
              <a:schemeClr val="tx1"/>
            </a:solidFill>
            <a:round/>
            <a:headEnd/>
            <a:tailEnd/>
          </a:ln>
        </p:spPr>
        <p:txBody>
          <a:bodyPr wrap="none" anchor="ctr"/>
          <a:lstStyle/>
          <a:p>
            <a:endParaRPr lang="en-US"/>
          </a:p>
        </p:txBody>
      </p:sp>
      <p:sp>
        <p:nvSpPr>
          <p:cNvPr id="13346" name="Freeform 78"/>
          <p:cNvSpPr>
            <a:spLocks/>
          </p:cNvSpPr>
          <p:nvPr/>
        </p:nvSpPr>
        <p:spPr bwMode="auto">
          <a:xfrm>
            <a:off x="5430838" y="2419350"/>
            <a:ext cx="666750" cy="1924050"/>
          </a:xfrm>
          <a:custGeom>
            <a:avLst/>
            <a:gdLst>
              <a:gd name="T0" fmla="*/ 0 w 180"/>
              <a:gd name="T1" fmla="*/ 1176 h 1176"/>
              <a:gd name="T2" fmla="*/ 180 w 180"/>
              <a:gd name="T3" fmla="*/ 1176 h 1176"/>
              <a:gd name="T4" fmla="*/ 180 w 180"/>
              <a:gd name="T5" fmla="*/ 528 h 1176"/>
              <a:gd name="T6" fmla="*/ 180 w 180"/>
              <a:gd name="T7" fmla="*/ 0 h 1176"/>
              <a:gd name="T8" fmla="*/ 0 60000 65536"/>
              <a:gd name="T9" fmla="*/ 0 60000 65536"/>
              <a:gd name="T10" fmla="*/ 0 60000 65536"/>
              <a:gd name="T11" fmla="*/ 0 60000 65536"/>
              <a:gd name="T12" fmla="*/ 0 w 180"/>
              <a:gd name="T13" fmla="*/ 0 h 1176"/>
              <a:gd name="T14" fmla="*/ 180 w 180"/>
              <a:gd name="T15" fmla="*/ 1176 h 1176"/>
            </a:gdLst>
            <a:ahLst/>
            <a:cxnLst>
              <a:cxn ang="T8">
                <a:pos x="T0" y="T1"/>
              </a:cxn>
              <a:cxn ang="T9">
                <a:pos x="T2" y="T3"/>
              </a:cxn>
              <a:cxn ang="T10">
                <a:pos x="T4" y="T5"/>
              </a:cxn>
              <a:cxn ang="T11">
                <a:pos x="T6" y="T7"/>
              </a:cxn>
            </a:cxnLst>
            <a:rect l="T12" t="T13" r="T14" b="T15"/>
            <a:pathLst>
              <a:path w="180" h="1176">
                <a:moveTo>
                  <a:pt x="0" y="1176"/>
                </a:moveTo>
                <a:lnTo>
                  <a:pt x="180" y="1176"/>
                </a:lnTo>
                <a:lnTo>
                  <a:pt x="180" y="528"/>
                </a:lnTo>
                <a:lnTo>
                  <a:pt x="180" y="0"/>
                </a:lnTo>
              </a:path>
            </a:pathLst>
          </a:custGeom>
          <a:noFill/>
          <a:ln w="9525">
            <a:solidFill>
              <a:schemeClr val="tx1"/>
            </a:solidFill>
            <a:prstDash val="dash"/>
            <a:round/>
            <a:headEnd/>
            <a:tailEnd type="stealth" w="lg" len="lg"/>
          </a:ln>
        </p:spPr>
        <p:txBody>
          <a:bodyPr wrap="none" anchor="ctr"/>
          <a:lstStyle/>
          <a:p>
            <a:endParaRPr lang="en-US"/>
          </a:p>
        </p:txBody>
      </p:sp>
      <p:sp>
        <p:nvSpPr>
          <p:cNvPr id="13347" name="Freeform 79"/>
          <p:cNvSpPr>
            <a:spLocks/>
          </p:cNvSpPr>
          <p:nvPr/>
        </p:nvSpPr>
        <p:spPr bwMode="auto">
          <a:xfrm>
            <a:off x="6059488" y="3371850"/>
            <a:ext cx="74612" cy="133350"/>
          </a:xfrm>
          <a:custGeom>
            <a:avLst/>
            <a:gdLst>
              <a:gd name="T0" fmla="*/ 60 w 144"/>
              <a:gd name="T1" fmla="*/ 0 h 216"/>
              <a:gd name="T2" fmla="*/ 0 w 144"/>
              <a:gd name="T3" fmla="*/ 216 h 216"/>
              <a:gd name="T4" fmla="*/ 72 w 144"/>
              <a:gd name="T5" fmla="*/ 144 h 216"/>
              <a:gd name="T6" fmla="*/ 144 w 144"/>
              <a:gd name="T7" fmla="*/ 216 h 216"/>
              <a:gd name="T8" fmla="*/ 60 w 144"/>
              <a:gd name="T9" fmla="*/ 0 h 216"/>
              <a:gd name="T10" fmla="*/ 0 60000 65536"/>
              <a:gd name="T11" fmla="*/ 0 60000 65536"/>
              <a:gd name="T12" fmla="*/ 0 60000 65536"/>
              <a:gd name="T13" fmla="*/ 0 60000 65536"/>
              <a:gd name="T14" fmla="*/ 0 60000 65536"/>
              <a:gd name="T15" fmla="*/ 0 w 144"/>
              <a:gd name="T16" fmla="*/ 0 h 216"/>
              <a:gd name="T17" fmla="*/ 144 w 144"/>
              <a:gd name="T18" fmla="*/ 216 h 216"/>
            </a:gdLst>
            <a:ahLst/>
            <a:cxnLst>
              <a:cxn ang="T10">
                <a:pos x="T0" y="T1"/>
              </a:cxn>
              <a:cxn ang="T11">
                <a:pos x="T2" y="T3"/>
              </a:cxn>
              <a:cxn ang="T12">
                <a:pos x="T4" y="T5"/>
              </a:cxn>
              <a:cxn ang="T13">
                <a:pos x="T6" y="T7"/>
              </a:cxn>
              <a:cxn ang="T14">
                <a:pos x="T8" y="T9"/>
              </a:cxn>
            </a:cxnLst>
            <a:rect l="T15" t="T16" r="T17" b="T18"/>
            <a:pathLst>
              <a:path w="144" h="216">
                <a:moveTo>
                  <a:pt x="60" y="0"/>
                </a:moveTo>
                <a:lnTo>
                  <a:pt x="0" y="216"/>
                </a:lnTo>
                <a:lnTo>
                  <a:pt x="72" y="144"/>
                </a:lnTo>
                <a:lnTo>
                  <a:pt x="144" y="216"/>
                </a:lnTo>
                <a:lnTo>
                  <a:pt x="60" y="0"/>
                </a:lnTo>
                <a:close/>
              </a:path>
            </a:pathLst>
          </a:custGeom>
          <a:solidFill>
            <a:schemeClr val="tx1"/>
          </a:solidFill>
          <a:ln w="9525">
            <a:solidFill>
              <a:schemeClr val="tx1"/>
            </a:solidFill>
            <a:round/>
            <a:headEnd/>
            <a:tailEnd/>
          </a:ln>
        </p:spPr>
        <p:txBody>
          <a:bodyPr wrap="none" anchor="ctr"/>
          <a:lstStyle/>
          <a:p>
            <a:endParaRPr lang="en-US"/>
          </a:p>
        </p:txBody>
      </p:sp>
      <p:sp>
        <p:nvSpPr>
          <p:cNvPr id="13348" name="Line 80"/>
          <p:cNvSpPr>
            <a:spLocks noChangeShapeType="1"/>
          </p:cNvSpPr>
          <p:nvPr/>
        </p:nvSpPr>
        <p:spPr bwMode="auto">
          <a:xfrm>
            <a:off x="6097588" y="4343400"/>
            <a:ext cx="3009900" cy="0"/>
          </a:xfrm>
          <a:prstGeom prst="line">
            <a:avLst/>
          </a:prstGeom>
          <a:noFill/>
          <a:ln w="9525">
            <a:solidFill>
              <a:schemeClr val="tx1"/>
            </a:solidFill>
            <a:prstDash val="dash"/>
            <a:round/>
            <a:headEnd/>
            <a:tailEnd/>
          </a:ln>
        </p:spPr>
        <p:txBody>
          <a:bodyPr wrap="none" anchor="ctr"/>
          <a:lstStyle/>
          <a:p>
            <a:endParaRPr lang="en-US"/>
          </a:p>
        </p:txBody>
      </p:sp>
      <p:sp>
        <p:nvSpPr>
          <p:cNvPr id="13349" name="Line 81"/>
          <p:cNvSpPr>
            <a:spLocks noChangeShapeType="1"/>
          </p:cNvSpPr>
          <p:nvPr/>
        </p:nvSpPr>
        <p:spPr bwMode="auto">
          <a:xfrm flipV="1">
            <a:off x="9126538" y="3848100"/>
            <a:ext cx="552450" cy="514350"/>
          </a:xfrm>
          <a:prstGeom prst="line">
            <a:avLst/>
          </a:prstGeom>
          <a:noFill/>
          <a:ln w="9525">
            <a:solidFill>
              <a:schemeClr val="tx1"/>
            </a:solidFill>
            <a:prstDash val="dash"/>
            <a:round/>
            <a:headEnd/>
            <a:tailEnd type="stealth" w="lg" len="lg"/>
          </a:ln>
        </p:spPr>
        <p:txBody>
          <a:bodyPr wrap="none" anchor="ctr"/>
          <a:lstStyle/>
          <a:p>
            <a:endParaRPr lang="en-US"/>
          </a:p>
        </p:txBody>
      </p:sp>
      <p:sp>
        <p:nvSpPr>
          <p:cNvPr id="13350" name="Text Box 82"/>
          <p:cNvSpPr txBox="1">
            <a:spLocks noChangeArrowheads="1"/>
          </p:cNvSpPr>
          <p:nvPr/>
        </p:nvSpPr>
        <p:spPr bwMode="auto">
          <a:xfrm>
            <a:off x="8615364" y="5124450"/>
            <a:ext cx="1042273" cy="369332"/>
          </a:xfrm>
          <a:prstGeom prst="rect">
            <a:avLst/>
          </a:prstGeom>
          <a:noFill/>
          <a:ln w="9525">
            <a:noFill/>
            <a:miter lim="800000"/>
            <a:headEnd/>
            <a:tailEnd/>
          </a:ln>
        </p:spPr>
        <p:txBody>
          <a:bodyPr wrap="none">
            <a:spAutoFit/>
          </a:bodyPr>
          <a:lstStyle/>
          <a:p>
            <a:pPr algn="l" eaLnBrk="0" hangingPunct="0"/>
            <a:r>
              <a:rPr lang="en-US"/>
              <a:t>Inspect</a:t>
            </a:r>
          </a:p>
        </p:txBody>
      </p:sp>
      <p:sp>
        <p:nvSpPr>
          <p:cNvPr id="13351" name="Text Box 83"/>
          <p:cNvSpPr txBox="1">
            <a:spLocks noChangeArrowheads="1"/>
          </p:cNvSpPr>
          <p:nvPr/>
        </p:nvSpPr>
        <p:spPr bwMode="auto">
          <a:xfrm>
            <a:off x="8305800" y="4343401"/>
            <a:ext cx="1345240" cy="646331"/>
          </a:xfrm>
          <a:prstGeom prst="rect">
            <a:avLst/>
          </a:prstGeom>
          <a:noFill/>
          <a:ln w="9525">
            <a:noFill/>
            <a:miter lim="800000"/>
            <a:headEnd/>
            <a:tailEnd/>
          </a:ln>
        </p:spPr>
        <p:txBody>
          <a:bodyPr wrap="none">
            <a:spAutoFit/>
          </a:bodyPr>
          <a:lstStyle/>
          <a:p>
            <a:pPr algn="l" eaLnBrk="0" hangingPunct="0"/>
            <a:r>
              <a:rPr lang="en-US"/>
              <a:t>Test, Pack</a:t>
            </a:r>
          </a:p>
          <a:p>
            <a:pPr algn="l" eaLnBrk="0" hangingPunct="0"/>
            <a:r>
              <a:rPr lang="en-US"/>
              <a:t>&amp; Ship</a:t>
            </a:r>
          </a:p>
        </p:txBody>
      </p:sp>
      <p:sp>
        <p:nvSpPr>
          <p:cNvPr id="13352" name="Text Box 84"/>
          <p:cNvSpPr txBox="1">
            <a:spLocks noChangeArrowheads="1"/>
          </p:cNvSpPr>
          <p:nvPr/>
        </p:nvSpPr>
        <p:spPr bwMode="auto">
          <a:xfrm>
            <a:off x="9694864" y="2133600"/>
            <a:ext cx="649537" cy="369332"/>
          </a:xfrm>
          <a:prstGeom prst="rect">
            <a:avLst/>
          </a:prstGeom>
          <a:noFill/>
          <a:ln w="9525">
            <a:noFill/>
            <a:miter lim="800000"/>
            <a:headEnd/>
            <a:tailEnd/>
          </a:ln>
        </p:spPr>
        <p:txBody>
          <a:bodyPr wrap="none">
            <a:spAutoFit/>
          </a:bodyPr>
          <a:lstStyle/>
          <a:p>
            <a:pPr algn="l" eaLnBrk="0" hangingPunct="0"/>
            <a:r>
              <a:rPr lang="en-US"/>
              <a:t>WIP</a:t>
            </a:r>
          </a:p>
        </p:txBody>
      </p:sp>
      <p:sp>
        <p:nvSpPr>
          <p:cNvPr id="13353" name="Text Box 85"/>
          <p:cNvSpPr txBox="1">
            <a:spLocks noChangeArrowheads="1"/>
          </p:cNvSpPr>
          <p:nvPr/>
        </p:nvSpPr>
        <p:spPr bwMode="auto">
          <a:xfrm>
            <a:off x="5376864" y="2228850"/>
            <a:ext cx="649537" cy="369332"/>
          </a:xfrm>
          <a:prstGeom prst="rect">
            <a:avLst/>
          </a:prstGeom>
          <a:noFill/>
          <a:ln w="9525">
            <a:noFill/>
            <a:miter lim="800000"/>
            <a:headEnd/>
            <a:tailEnd/>
          </a:ln>
        </p:spPr>
        <p:txBody>
          <a:bodyPr wrap="none">
            <a:spAutoFit/>
          </a:bodyPr>
          <a:lstStyle/>
          <a:p>
            <a:pPr algn="l" eaLnBrk="0" hangingPunct="0"/>
            <a:r>
              <a:rPr lang="en-US"/>
              <a:t>WIP</a:t>
            </a:r>
          </a:p>
        </p:txBody>
      </p:sp>
      <p:sp>
        <p:nvSpPr>
          <p:cNvPr id="13354" name="Text Box 86"/>
          <p:cNvSpPr txBox="1">
            <a:spLocks noChangeArrowheads="1"/>
          </p:cNvSpPr>
          <p:nvPr/>
        </p:nvSpPr>
        <p:spPr bwMode="auto">
          <a:xfrm>
            <a:off x="2728914" y="1504950"/>
            <a:ext cx="1244251" cy="369332"/>
          </a:xfrm>
          <a:prstGeom prst="rect">
            <a:avLst/>
          </a:prstGeom>
          <a:noFill/>
          <a:ln w="9525">
            <a:noFill/>
            <a:miter lim="800000"/>
            <a:headEnd/>
            <a:tailEnd/>
          </a:ln>
        </p:spPr>
        <p:txBody>
          <a:bodyPr wrap="none">
            <a:spAutoFit/>
          </a:bodyPr>
          <a:lstStyle/>
          <a:p>
            <a:pPr algn="l" eaLnBrk="0" hangingPunct="0"/>
            <a:r>
              <a:rPr lang="en-US"/>
              <a:t>Cap Assy</a:t>
            </a:r>
          </a:p>
        </p:txBody>
      </p:sp>
      <p:sp>
        <p:nvSpPr>
          <p:cNvPr id="13355" name="Text Box 87"/>
          <p:cNvSpPr txBox="1">
            <a:spLocks noChangeArrowheads="1"/>
          </p:cNvSpPr>
          <p:nvPr/>
        </p:nvSpPr>
        <p:spPr bwMode="auto">
          <a:xfrm>
            <a:off x="6862764" y="1581150"/>
            <a:ext cx="1217769" cy="369332"/>
          </a:xfrm>
          <a:prstGeom prst="rect">
            <a:avLst/>
          </a:prstGeom>
          <a:noFill/>
          <a:ln w="9525">
            <a:noFill/>
            <a:miter lim="800000"/>
            <a:headEnd/>
            <a:tailEnd/>
          </a:ln>
        </p:spPr>
        <p:txBody>
          <a:bodyPr wrap="none">
            <a:spAutoFit/>
          </a:bodyPr>
          <a:lstStyle/>
          <a:p>
            <a:pPr algn="l" eaLnBrk="0" hangingPunct="0"/>
            <a:r>
              <a:rPr lang="en-US"/>
              <a:t>Pen Assy</a:t>
            </a:r>
          </a:p>
        </p:txBody>
      </p:sp>
      <p:sp>
        <p:nvSpPr>
          <p:cNvPr id="13356" name="Text Box 88"/>
          <p:cNvSpPr txBox="1">
            <a:spLocks noChangeArrowheads="1"/>
          </p:cNvSpPr>
          <p:nvPr/>
        </p:nvSpPr>
        <p:spPr bwMode="auto">
          <a:xfrm>
            <a:off x="7053264" y="3733801"/>
            <a:ext cx="826637" cy="646331"/>
          </a:xfrm>
          <a:prstGeom prst="rect">
            <a:avLst/>
          </a:prstGeom>
          <a:noFill/>
          <a:ln w="9525">
            <a:noFill/>
            <a:miter lim="800000"/>
            <a:headEnd/>
            <a:tailEnd/>
          </a:ln>
        </p:spPr>
        <p:txBody>
          <a:bodyPr wrap="none">
            <a:spAutoFit/>
          </a:bodyPr>
          <a:lstStyle/>
          <a:p>
            <a:pPr algn="l" eaLnBrk="0" hangingPunct="0"/>
            <a:r>
              <a:rPr lang="en-US"/>
              <a:t>Peel&amp;</a:t>
            </a:r>
          </a:p>
          <a:p>
            <a:pPr algn="l" eaLnBrk="0" hangingPunct="0"/>
            <a:r>
              <a:rPr lang="en-US"/>
              <a:t>Stick</a:t>
            </a:r>
          </a:p>
        </p:txBody>
      </p:sp>
      <p:sp>
        <p:nvSpPr>
          <p:cNvPr id="13357" name="Text Box 89"/>
          <p:cNvSpPr txBox="1">
            <a:spLocks noChangeArrowheads="1"/>
          </p:cNvSpPr>
          <p:nvPr/>
        </p:nvSpPr>
        <p:spPr bwMode="auto">
          <a:xfrm>
            <a:off x="2843214" y="3714751"/>
            <a:ext cx="800219" cy="646331"/>
          </a:xfrm>
          <a:prstGeom prst="rect">
            <a:avLst/>
          </a:prstGeom>
          <a:noFill/>
          <a:ln w="9525">
            <a:noFill/>
            <a:miter lim="800000"/>
            <a:headEnd/>
            <a:tailEnd/>
          </a:ln>
        </p:spPr>
        <p:txBody>
          <a:bodyPr wrap="none">
            <a:spAutoFit/>
          </a:bodyPr>
          <a:lstStyle/>
          <a:p>
            <a:pPr algn="l" eaLnBrk="0" hangingPunct="0"/>
            <a:r>
              <a:rPr lang="en-US"/>
              <a:t>Label</a:t>
            </a:r>
          </a:p>
          <a:p>
            <a:pPr algn="l" eaLnBrk="0" hangingPunct="0"/>
            <a:r>
              <a:rPr lang="en-US"/>
              <a:t>Press</a:t>
            </a:r>
          </a:p>
        </p:txBody>
      </p:sp>
      <p:sp>
        <p:nvSpPr>
          <p:cNvPr id="13358" name="AutoShape 90"/>
          <p:cNvSpPr>
            <a:spLocks/>
          </p:cNvSpPr>
          <p:nvPr/>
        </p:nvSpPr>
        <p:spPr bwMode="auto">
          <a:xfrm>
            <a:off x="2689226" y="4267200"/>
            <a:ext cx="74613" cy="247650"/>
          </a:xfrm>
          <a:prstGeom prst="rightBracket">
            <a:avLst>
              <a:gd name="adj" fmla="val 27659"/>
            </a:avLst>
          </a:prstGeom>
          <a:noFill/>
          <a:ln w="9525">
            <a:solidFill>
              <a:schemeClr val="tx1"/>
            </a:solidFill>
            <a:round/>
            <a:headEnd/>
            <a:tailEnd/>
          </a:ln>
        </p:spPr>
        <p:txBody>
          <a:bodyPr wrap="none" anchor="ctr"/>
          <a:lstStyle/>
          <a:p>
            <a:endParaRPr lang="en-US"/>
          </a:p>
        </p:txBody>
      </p:sp>
      <p:sp>
        <p:nvSpPr>
          <p:cNvPr id="13359" name="Line 91"/>
          <p:cNvSpPr>
            <a:spLocks noChangeShapeType="1"/>
          </p:cNvSpPr>
          <p:nvPr/>
        </p:nvSpPr>
        <p:spPr bwMode="auto">
          <a:xfrm>
            <a:off x="3582988" y="3448050"/>
            <a:ext cx="228600" cy="0"/>
          </a:xfrm>
          <a:prstGeom prst="line">
            <a:avLst/>
          </a:prstGeom>
          <a:noFill/>
          <a:ln w="9525">
            <a:solidFill>
              <a:schemeClr val="tx1"/>
            </a:solidFill>
            <a:round/>
            <a:headEnd/>
            <a:tailEnd type="stealth" w="lg" len="lg"/>
          </a:ln>
        </p:spPr>
        <p:txBody>
          <a:bodyPr wrap="none" anchor="ctr"/>
          <a:lstStyle/>
          <a:p>
            <a:endParaRPr lang="en-US"/>
          </a:p>
        </p:txBody>
      </p:sp>
      <p:sp>
        <p:nvSpPr>
          <p:cNvPr id="13360" name="Line 92"/>
          <p:cNvSpPr>
            <a:spLocks noChangeShapeType="1"/>
          </p:cNvSpPr>
          <p:nvPr/>
        </p:nvSpPr>
        <p:spPr bwMode="auto">
          <a:xfrm>
            <a:off x="3563938" y="2171700"/>
            <a:ext cx="228600" cy="0"/>
          </a:xfrm>
          <a:prstGeom prst="line">
            <a:avLst/>
          </a:prstGeom>
          <a:noFill/>
          <a:ln w="9525">
            <a:solidFill>
              <a:schemeClr val="tx1"/>
            </a:solidFill>
            <a:round/>
            <a:headEnd/>
            <a:tailEnd type="stealth" w="lg" len="lg"/>
          </a:ln>
        </p:spPr>
        <p:txBody>
          <a:bodyPr wrap="none" anchor="ctr"/>
          <a:lstStyle/>
          <a:p>
            <a:endParaRPr lang="en-US"/>
          </a:p>
        </p:txBody>
      </p:sp>
      <p:sp>
        <p:nvSpPr>
          <p:cNvPr id="13361" name="Line 93"/>
          <p:cNvSpPr>
            <a:spLocks noChangeShapeType="1"/>
          </p:cNvSpPr>
          <p:nvPr/>
        </p:nvSpPr>
        <p:spPr bwMode="auto">
          <a:xfrm>
            <a:off x="4459288" y="2152650"/>
            <a:ext cx="228600" cy="0"/>
          </a:xfrm>
          <a:prstGeom prst="line">
            <a:avLst/>
          </a:prstGeom>
          <a:noFill/>
          <a:ln w="9525">
            <a:solidFill>
              <a:schemeClr val="tx1"/>
            </a:solidFill>
            <a:round/>
            <a:headEnd/>
            <a:tailEnd type="stealth" w="lg" len="lg"/>
          </a:ln>
        </p:spPr>
        <p:txBody>
          <a:bodyPr wrap="none" anchor="ctr"/>
          <a:lstStyle/>
          <a:p>
            <a:endParaRPr lang="en-US"/>
          </a:p>
        </p:txBody>
      </p:sp>
      <p:sp>
        <p:nvSpPr>
          <p:cNvPr id="13362" name="Line 94"/>
          <p:cNvSpPr>
            <a:spLocks noChangeShapeType="1"/>
          </p:cNvSpPr>
          <p:nvPr/>
        </p:nvSpPr>
        <p:spPr bwMode="auto">
          <a:xfrm>
            <a:off x="4459288" y="3486150"/>
            <a:ext cx="228600" cy="0"/>
          </a:xfrm>
          <a:prstGeom prst="line">
            <a:avLst/>
          </a:prstGeom>
          <a:noFill/>
          <a:ln w="9525">
            <a:solidFill>
              <a:schemeClr val="tx1"/>
            </a:solidFill>
            <a:round/>
            <a:headEnd/>
            <a:tailEnd type="stealth" w="lg" len="lg"/>
          </a:ln>
        </p:spPr>
        <p:txBody>
          <a:bodyPr wrap="none" anchor="ctr"/>
          <a:lstStyle/>
          <a:p>
            <a:endParaRPr lang="en-US"/>
          </a:p>
        </p:txBody>
      </p:sp>
      <p:sp>
        <p:nvSpPr>
          <p:cNvPr id="13363" name="Line 95"/>
          <p:cNvSpPr>
            <a:spLocks noChangeShapeType="1"/>
          </p:cNvSpPr>
          <p:nvPr/>
        </p:nvSpPr>
        <p:spPr bwMode="auto">
          <a:xfrm>
            <a:off x="7754938" y="2152650"/>
            <a:ext cx="247650" cy="0"/>
          </a:xfrm>
          <a:prstGeom prst="line">
            <a:avLst/>
          </a:prstGeom>
          <a:noFill/>
          <a:ln w="9525">
            <a:solidFill>
              <a:schemeClr val="tx1"/>
            </a:solidFill>
            <a:round/>
            <a:headEnd/>
            <a:tailEnd type="stealth" w="lg" len="lg"/>
          </a:ln>
        </p:spPr>
        <p:txBody>
          <a:bodyPr wrap="none" anchor="ctr"/>
          <a:lstStyle/>
          <a:p>
            <a:endParaRPr lang="en-US"/>
          </a:p>
        </p:txBody>
      </p:sp>
      <p:sp>
        <p:nvSpPr>
          <p:cNvPr id="13364" name="Line 96"/>
          <p:cNvSpPr>
            <a:spLocks noChangeShapeType="1"/>
          </p:cNvSpPr>
          <p:nvPr/>
        </p:nvSpPr>
        <p:spPr bwMode="auto">
          <a:xfrm>
            <a:off x="7754938" y="3448050"/>
            <a:ext cx="247650" cy="0"/>
          </a:xfrm>
          <a:prstGeom prst="line">
            <a:avLst/>
          </a:prstGeom>
          <a:noFill/>
          <a:ln w="9525">
            <a:solidFill>
              <a:schemeClr val="tx1"/>
            </a:solidFill>
            <a:round/>
            <a:headEnd/>
            <a:tailEnd type="stealth" w="lg" len="lg"/>
          </a:ln>
        </p:spPr>
        <p:txBody>
          <a:bodyPr wrap="none" anchor="ctr"/>
          <a:lstStyle/>
          <a:p>
            <a:endParaRPr lang="en-US"/>
          </a:p>
        </p:txBody>
      </p:sp>
      <p:sp>
        <p:nvSpPr>
          <p:cNvPr id="13365" name="Line 97"/>
          <p:cNvSpPr>
            <a:spLocks noChangeShapeType="1"/>
          </p:cNvSpPr>
          <p:nvPr/>
        </p:nvSpPr>
        <p:spPr bwMode="auto">
          <a:xfrm>
            <a:off x="6764338" y="3467100"/>
            <a:ext cx="247650" cy="0"/>
          </a:xfrm>
          <a:prstGeom prst="line">
            <a:avLst/>
          </a:prstGeom>
          <a:noFill/>
          <a:ln w="9525">
            <a:solidFill>
              <a:schemeClr val="tx1"/>
            </a:solidFill>
            <a:round/>
            <a:headEnd/>
            <a:tailEnd type="stealth" w="lg" len="lg"/>
          </a:ln>
        </p:spPr>
        <p:txBody>
          <a:bodyPr wrap="none" anchor="ctr"/>
          <a:lstStyle/>
          <a:p>
            <a:endParaRPr lang="en-US"/>
          </a:p>
        </p:txBody>
      </p:sp>
      <p:sp>
        <p:nvSpPr>
          <p:cNvPr id="13366" name="Line 98"/>
          <p:cNvSpPr>
            <a:spLocks noChangeShapeType="1"/>
          </p:cNvSpPr>
          <p:nvPr/>
        </p:nvSpPr>
        <p:spPr bwMode="auto">
          <a:xfrm>
            <a:off x="6764338" y="2171700"/>
            <a:ext cx="247650" cy="0"/>
          </a:xfrm>
          <a:prstGeom prst="line">
            <a:avLst/>
          </a:prstGeom>
          <a:noFill/>
          <a:ln w="9525">
            <a:solidFill>
              <a:schemeClr val="tx1"/>
            </a:solidFill>
            <a:round/>
            <a:headEnd/>
            <a:tailEnd type="stealth" w="lg" len="lg"/>
          </a:ln>
        </p:spPr>
        <p:txBody>
          <a:bodyPr wrap="none" anchor="ctr"/>
          <a:lstStyle/>
          <a:p>
            <a:endParaRPr lang="en-US"/>
          </a:p>
        </p:txBody>
      </p:sp>
      <p:sp>
        <p:nvSpPr>
          <p:cNvPr id="13367" name="Line 99"/>
          <p:cNvSpPr>
            <a:spLocks noChangeShapeType="1"/>
          </p:cNvSpPr>
          <p:nvPr/>
        </p:nvSpPr>
        <p:spPr bwMode="auto">
          <a:xfrm>
            <a:off x="8650288" y="2171700"/>
            <a:ext cx="247650" cy="0"/>
          </a:xfrm>
          <a:prstGeom prst="line">
            <a:avLst/>
          </a:prstGeom>
          <a:noFill/>
          <a:ln w="9525">
            <a:solidFill>
              <a:schemeClr val="tx1"/>
            </a:solidFill>
            <a:round/>
            <a:headEnd/>
            <a:tailEnd type="stealth" w="lg" len="lg"/>
          </a:ln>
        </p:spPr>
        <p:txBody>
          <a:bodyPr wrap="none" anchor="ctr"/>
          <a:lstStyle/>
          <a:p>
            <a:endParaRPr lang="en-US"/>
          </a:p>
        </p:txBody>
      </p:sp>
      <p:sp>
        <p:nvSpPr>
          <p:cNvPr id="13368" name="Line 100"/>
          <p:cNvSpPr>
            <a:spLocks noChangeShapeType="1"/>
          </p:cNvSpPr>
          <p:nvPr/>
        </p:nvSpPr>
        <p:spPr bwMode="auto">
          <a:xfrm>
            <a:off x="8650288" y="3448050"/>
            <a:ext cx="247650" cy="0"/>
          </a:xfrm>
          <a:prstGeom prst="line">
            <a:avLst/>
          </a:prstGeom>
          <a:noFill/>
          <a:ln w="9525">
            <a:solidFill>
              <a:schemeClr val="tx1"/>
            </a:solidFill>
            <a:round/>
            <a:headEnd/>
            <a:tailEnd type="stealth" w="lg" len="lg"/>
          </a:ln>
        </p:spPr>
        <p:txBody>
          <a:bodyPr wrap="none" anchor="ctr"/>
          <a:lstStyle/>
          <a:p>
            <a:endParaRPr lang="en-US"/>
          </a:p>
        </p:txBody>
      </p:sp>
      <p:sp>
        <p:nvSpPr>
          <p:cNvPr id="13369" name="Line 101"/>
          <p:cNvSpPr>
            <a:spLocks noChangeShapeType="1"/>
          </p:cNvSpPr>
          <p:nvPr/>
        </p:nvSpPr>
        <p:spPr bwMode="auto">
          <a:xfrm flipV="1">
            <a:off x="5926138" y="2400300"/>
            <a:ext cx="171450" cy="247650"/>
          </a:xfrm>
          <a:prstGeom prst="line">
            <a:avLst/>
          </a:prstGeom>
          <a:noFill/>
          <a:ln w="9525">
            <a:solidFill>
              <a:schemeClr val="tx1"/>
            </a:solidFill>
            <a:round/>
            <a:headEnd/>
            <a:tailEnd type="stealth" w="lg" len="lg"/>
          </a:ln>
        </p:spPr>
        <p:txBody>
          <a:bodyPr wrap="none" anchor="ctr"/>
          <a:lstStyle/>
          <a:p>
            <a:endParaRPr lang="en-US"/>
          </a:p>
        </p:txBody>
      </p:sp>
      <p:sp>
        <p:nvSpPr>
          <p:cNvPr id="13370" name="Line 102"/>
          <p:cNvSpPr>
            <a:spLocks noChangeShapeType="1"/>
          </p:cNvSpPr>
          <p:nvPr/>
        </p:nvSpPr>
        <p:spPr bwMode="auto">
          <a:xfrm flipV="1">
            <a:off x="5316538" y="3086100"/>
            <a:ext cx="171450" cy="247650"/>
          </a:xfrm>
          <a:prstGeom prst="line">
            <a:avLst/>
          </a:prstGeom>
          <a:noFill/>
          <a:ln w="9525">
            <a:solidFill>
              <a:schemeClr val="tx1"/>
            </a:solidFill>
            <a:round/>
            <a:headEnd/>
            <a:tailEnd type="stealth" w="lg" len="lg"/>
          </a:ln>
        </p:spPr>
        <p:txBody>
          <a:bodyPr wrap="none" anchor="ctr"/>
          <a:lstStyle/>
          <a:p>
            <a:endParaRPr lang="en-US"/>
          </a:p>
        </p:txBody>
      </p:sp>
      <p:sp>
        <p:nvSpPr>
          <p:cNvPr id="13371" name="Line 103"/>
          <p:cNvSpPr>
            <a:spLocks noChangeShapeType="1"/>
          </p:cNvSpPr>
          <p:nvPr/>
        </p:nvSpPr>
        <p:spPr bwMode="auto">
          <a:xfrm>
            <a:off x="5297488" y="2457450"/>
            <a:ext cx="247650" cy="190500"/>
          </a:xfrm>
          <a:prstGeom prst="line">
            <a:avLst/>
          </a:prstGeom>
          <a:noFill/>
          <a:ln w="9525">
            <a:solidFill>
              <a:schemeClr val="tx1"/>
            </a:solidFill>
            <a:round/>
            <a:headEnd/>
            <a:tailEnd type="stealth" w="lg" len="lg"/>
          </a:ln>
        </p:spPr>
        <p:txBody>
          <a:bodyPr wrap="none" anchor="ctr"/>
          <a:lstStyle/>
          <a:p>
            <a:endParaRPr lang="en-US"/>
          </a:p>
        </p:txBody>
      </p:sp>
      <p:sp>
        <p:nvSpPr>
          <p:cNvPr id="13372" name="Line 104"/>
          <p:cNvSpPr>
            <a:spLocks noChangeShapeType="1"/>
          </p:cNvSpPr>
          <p:nvPr/>
        </p:nvSpPr>
        <p:spPr bwMode="auto">
          <a:xfrm>
            <a:off x="5983288" y="2971800"/>
            <a:ext cx="247650" cy="190500"/>
          </a:xfrm>
          <a:prstGeom prst="line">
            <a:avLst/>
          </a:prstGeom>
          <a:noFill/>
          <a:ln w="9525">
            <a:solidFill>
              <a:schemeClr val="tx1"/>
            </a:solidFill>
            <a:round/>
            <a:headEnd/>
            <a:tailEnd type="stealth" w="lg" len="lg"/>
          </a:ln>
        </p:spPr>
        <p:txBody>
          <a:bodyPr wrap="none" anchor="ctr"/>
          <a:lstStyle/>
          <a:p>
            <a:endParaRPr lang="en-US"/>
          </a:p>
        </p:txBody>
      </p:sp>
      <p:sp>
        <p:nvSpPr>
          <p:cNvPr id="13373" name="Line 105"/>
          <p:cNvSpPr>
            <a:spLocks noChangeShapeType="1"/>
          </p:cNvSpPr>
          <p:nvPr/>
        </p:nvSpPr>
        <p:spPr bwMode="auto">
          <a:xfrm flipV="1">
            <a:off x="9431338" y="2876550"/>
            <a:ext cx="247650" cy="171450"/>
          </a:xfrm>
          <a:prstGeom prst="line">
            <a:avLst/>
          </a:prstGeom>
          <a:noFill/>
          <a:ln w="9525">
            <a:solidFill>
              <a:schemeClr val="tx1"/>
            </a:solidFill>
            <a:round/>
            <a:headEnd/>
            <a:tailEnd type="stealth" w="lg" len="lg"/>
          </a:ln>
        </p:spPr>
        <p:txBody>
          <a:bodyPr wrap="none" anchor="ctr"/>
          <a:lstStyle/>
          <a:p>
            <a:endParaRPr lang="en-US"/>
          </a:p>
        </p:txBody>
      </p:sp>
      <p:sp>
        <p:nvSpPr>
          <p:cNvPr id="13374" name="Line 106"/>
          <p:cNvSpPr>
            <a:spLocks noChangeShapeType="1"/>
          </p:cNvSpPr>
          <p:nvPr/>
        </p:nvSpPr>
        <p:spPr bwMode="auto">
          <a:xfrm>
            <a:off x="9431338" y="2584450"/>
            <a:ext cx="247650" cy="190500"/>
          </a:xfrm>
          <a:prstGeom prst="line">
            <a:avLst/>
          </a:prstGeom>
          <a:noFill/>
          <a:ln w="9525">
            <a:solidFill>
              <a:schemeClr val="tx1"/>
            </a:solidFill>
            <a:round/>
            <a:headEnd/>
            <a:tailEnd type="stealth" w="lg" len="lg"/>
          </a:ln>
        </p:spPr>
        <p:txBody>
          <a:bodyPr wrap="none" anchor="ctr"/>
          <a:lstStyle/>
          <a:p>
            <a:endParaRPr lang="en-US"/>
          </a:p>
        </p:txBody>
      </p:sp>
      <p:sp>
        <p:nvSpPr>
          <p:cNvPr id="13375" name="Line 107"/>
          <p:cNvSpPr>
            <a:spLocks noChangeShapeType="1"/>
          </p:cNvSpPr>
          <p:nvPr/>
        </p:nvSpPr>
        <p:spPr bwMode="auto">
          <a:xfrm rot="16200000" flipH="1">
            <a:off x="9841707" y="3151982"/>
            <a:ext cx="295275" cy="1588"/>
          </a:xfrm>
          <a:prstGeom prst="line">
            <a:avLst/>
          </a:prstGeom>
          <a:noFill/>
          <a:ln w="9525">
            <a:solidFill>
              <a:schemeClr val="tx1"/>
            </a:solidFill>
            <a:round/>
            <a:headEnd/>
            <a:tailEnd type="stealth" w="lg" len="lg"/>
          </a:ln>
        </p:spPr>
        <p:txBody>
          <a:bodyPr wrap="none" anchor="ctr"/>
          <a:lstStyle/>
          <a:p>
            <a:endParaRPr lang="en-US"/>
          </a:p>
        </p:txBody>
      </p:sp>
      <p:sp>
        <p:nvSpPr>
          <p:cNvPr id="13376" name="Line 108"/>
          <p:cNvSpPr>
            <a:spLocks noChangeShapeType="1"/>
          </p:cNvSpPr>
          <p:nvPr/>
        </p:nvSpPr>
        <p:spPr bwMode="auto">
          <a:xfrm rot="16200000" flipH="1">
            <a:off x="9732170" y="4156870"/>
            <a:ext cx="409575" cy="1587"/>
          </a:xfrm>
          <a:prstGeom prst="line">
            <a:avLst/>
          </a:prstGeom>
          <a:noFill/>
          <a:ln w="9525">
            <a:solidFill>
              <a:schemeClr val="tx1"/>
            </a:solidFill>
            <a:round/>
            <a:headEnd/>
            <a:tailEnd type="stealth" w="lg" len="lg"/>
          </a:ln>
        </p:spPr>
        <p:txBody>
          <a:bodyPr wrap="none" anchor="ctr"/>
          <a:lstStyle/>
          <a:p>
            <a:endParaRPr lang="en-US"/>
          </a:p>
        </p:txBody>
      </p:sp>
      <p:sp>
        <p:nvSpPr>
          <p:cNvPr id="13377" name="Line 109"/>
          <p:cNvSpPr>
            <a:spLocks noChangeShapeType="1"/>
          </p:cNvSpPr>
          <p:nvPr/>
        </p:nvSpPr>
        <p:spPr bwMode="auto">
          <a:xfrm rot="16200000" flipH="1">
            <a:off x="9813132" y="4952207"/>
            <a:ext cx="238125" cy="1588"/>
          </a:xfrm>
          <a:prstGeom prst="line">
            <a:avLst/>
          </a:prstGeom>
          <a:noFill/>
          <a:ln w="9525">
            <a:solidFill>
              <a:schemeClr val="tx1"/>
            </a:solidFill>
            <a:round/>
            <a:headEnd/>
            <a:tailEnd type="stealth" w="lg" len="lg"/>
          </a:ln>
        </p:spPr>
        <p:txBody>
          <a:bodyPr wrap="none" anchor="ctr"/>
          <a:lstStyle/>
          <a:p>
            <a:endParaRPr lang="en-US"/>
          </a:p>
        </p:txBody>
      </p:sp>
      <p:sp>
        <p:nvSpPr>
          <p:cNvPr id="13378" name="Line 110"/>
          <p:cNvSpPr>
            <a:spLocks noChangeShapeType="1"/>
          </p:cNvSpPr>
          <p:nvPr/>
        </p:nvSpPr>
        <p:spPr bwMode="auto">
          <a:xfrm rot="16200000" flipH="1">
            <a:off x="9813132" y="5580857"/>
            <a:ext cx="200025" cy="1588"/>
          </a:xfrm>
          <a:prstGeom prst="line">
            <a:avLst/>
          </a:prstGeom>
          <a:noFill/>
          <a:ln w="9525">
            <a:solidFill>
              <a:schemeClr val="tx1"/>
            </a:solidFill>
            <a:round/>
            <a:headEnd/>
            <a:tailEnd type="stealth" w="lg" len="lg"/>
          </a:ln>
        </p:spPr>
        <p:txBody>
          <a:bodyPr wrap="none" anchor="ctr"/>
          <a:lstStyle/>
          <a:p>
            <a:endParaRPr lang="en-US"/>
          </a:p>
        </p:txBody>
      </p:sp>
      <p:sp>
        <p:nvSpPr>
          <p:cNvPr id="13379" name="Line 111"/>
          <p:cNvSpPr>
            <a:spLocks noChangeShapeType="1"/>
          </p:cNvSpPr>
          <p:nvPr/>
        </p:nvSpPr>
        <p:spPr bwMode="auto">
          <a:xfrm>
            <a:off x="3941763" y="5467350"/>
            <a:ext cx="838200" cy="0"/>
          </a:xfrm>
          <a:prstGeom prst="line">
            <a:avLst/>
          </a:prstGeom>
          <a:noFill/>
          <a:ln w="28575">
            <a:solidFill>
              <a:schemeClr val="tx1"/>
            </a:solidFill>
            <a:round/>
            <a:headEnd/>
            <a:tailEnd type="stealth" w="lg" len="lg"/>
          </a:ln>
        </p:spPr>
        <p:txBody>
          <a:bodyPr wrap="none" anchor="ctr"/>
          <a:lstStyle/>
          <a:p>
            <a:endParaRPr lang="en-US"/>
          </a:p>
        </p:txBody>
      </p:sp>
      <p:sp>
        <p:nvSpPr>
          <p:cNvPr id="13380" name="Line 112"/>
          <p:cNvSpPr>
            <a:spLocks noChangeShapeType="1"/>
          </p:cNvSpPr>
          <p:nvPr/>
        </p:nvSpPr>
        <p:spPr bwMode="auto">
          <a:xfrm>
            <a:off x="3922713" y="6000750"/>
            <a:ext cx="838200" cy="0"/>
          </a:xfrm>
          <a:prstGeom prst="line">
            <a:avLst/>
          </a:prstGeom>
          <a:noFill/>
          <a:ln w="28575">
            <a:solidFill>
              <a:schemeClr val="tx1"/>
            </a:solidFill>
            <a:prstDash val="dash"/>
            <a:round/>
            <a:headEnd/>
            <a:tailEnd type="stealth" w="lg" len="lg"/>
          </a:ln>
        </p:spPr>
        <p:txBody>
          <a:bodyPr wrap="none" anchor="ctr"/>
          <a:lstStyle/>
          <a:p>
            <a:endParaRPr lang="en-US"/>
          </a:p>
        </p:txBody>
      </p:sp>
      <p:sp>
        <p:nvSpPr>
          <p:cNvPr id="13381" name="Text Box 113"/>
          <p:cNvSpPr txBox="1">
            <a:spLocks noChangeArrowheads="1"/>
          </p:cNvSpPr>
          <p:nvPr/>
        </p:nvSpPr>
        <p:spPr bwMode="auto">
          <a:xfrm>
            <a:off x="4878389" y="5314950"/>
            <a:ext cx="1717137" cy="369332"/>
          </a:xfrm>
          <a:prstGeom prst="rect">
            <a:avLst/>
          </a:prstGeom>
          <a:noFill/>
          <a:ln w="9525">
            <a:noFill/>
            <a:miter lim="800000"/>
            <a:headEnd/>
            <a:tailEnd/>
          </a:ln>
        </p:spPr>
        <p:txBody>
          <a:bodyPr wrap="none">
            <a:spAutoFit/>
          </a:bodyPr>
          <a:lstStyle/>
          <a:p>
            <a:pPr algn="l" eaLnBrk="0" hangingPunct="0"/>
            <a:r>
              <a:rPr lang="en-US"/>
              <a:t>Material Flow</a:t>
            </a:r>
          </a:p>
        </p:txBody>
      </p:sp>
      <p:sp>
        <p:nvSpPr>
          <p:cNvPr id="13382" name="Text Box 114"/>
          <p:cNvSpPr txBox="1">
            <a:spLocks noChangeArrowheads="1"/>
          </p:cNvSpPr>
          <p:nvPr/>
        </p:nvSpPr>
        <p:spPr bwMode="auto">
          <a:xfrm>
            <a:off x="4859339" y="5791200"/>
            <a:ext cx="2157963" cy="369332"/>
          </a:xfrm>
          <a:prstGeom prst="rect">
            <a:avLst/>
          </a:prstGeom>
          <a:noFill/>
          <a:ln w="9525">
            <a:noFill/>
            <a:miter lim="800000"/>
            <a:headEnd/>
            <a:tailEnd/>
          </a:ln>
        </p:spPr>
        <p:txBody>
          <a:bodyPr wrap="none">
            <a:spAutoFit/>
          </a:bodyPr>
          <a:lstStyle/>
          <a:p>
            <a:pPr algn="l" eaLnBrk="0" hangingPunct="0"/>
            <a:r>
              <a:rPr lang="en-US"/>
              <a:t>Information Flow</a:t>
            </a:r>
          </a:p>
        </p:txBody>
      </p:sp>
    </p:spTree>
    <p:extLst>
      <p:ext uri="{BB962C8B-B14F-4D97-AF65-F5344CB8AC3E}">
        <p14:creationId xmlns:p14="http://schemas.microsoft.com/office/powerpoint/2010/main" val="28529830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23091" y="2133600"/>
            <a:ext cx="12192000" cy="2590800"/>
          </a:xfrm>
        </p:spPr>
        <p:txBody>
          <a:bodyPr/>
          <a:lstStyle/>
          <a:p>
            <a:br>
              <a:rPr lang="en-US" dirty="0">
                <a:ea typeface="ＭＳ Ｐゴシック" charset="-128"/>
              </a:rPr>
            </a:br>
            <a:r>
              <a:rPr lang="en-US" sz="9600" dirty="0">
                <a:ea typeface="ＭＳ Ｐゴシック" charset="-128"/>
              </a:rPr>
              <a:t>Stop Here</a:t>
            </a:r>
            <a:br>
              <a:rPr lang="en-US" sz="9600" dirty="0">
                <a:ea typeface="ＭＳ Ｐゴシック" charset="-128"/>
              </a:rPr>
            </a:br>
            <a:r>
              <a:rPr lang="en-US" sz="9600" dirty="0">
                <a:ea typeface="ＭＳ Ｐゴシック" charset="-128"/>
              </a:rPr>
              <a:t>Stop Here</a:t>
            </a:r>
            <a:br>
              <a:rPr lang="en-US" sz="9600" dirty="0">
                <a:ea typeface="ＭＳ Ｐゴシック" charset="-128"/>
              </a:rPr>
            </a:br>
            <a:r>
              <a:rPr lang="en-US" sz="9600" dirty="0">
                <a:ea typeface="ＭＳ Ｐゴシック" charset="-128"/>
              </a:rPr>
              <a:t>Stop Here</a:t>
            </a:r>
            <a:br>
              <a:rPr lang="en-US" sz="9600" dirty="0">
                <a:ea typeface="ＭＳ Ｐゴシック" charset="-128"/>
              </a:rPr>
            </a:br>
            <a:r>
              <a:rPr lang="en-US" sz="9600" dirty="0">
                <a:ea typeface="ＭＳ Ｐゴシック" charset="-128"/>
              </a:rPr>
              <a:t>Stop Here</a:t>
            </a:r>
            <a:br>
              <a:rPr lang="en-US" sz="9600" dirty="0">
                <a:ea typeface="ＭＳ Ｐゴシック" charset="-128"/>
              </a:rPr>
            </a:br>
            <a:endParaRPr lang="en-US" sz="9600" dirty="0">
              <a:ea typeface="ＭＳ Ｐゴシック" charset="-128"/>
            </a:endParaRPr>
          </a:p>
        </p:txBody>
      </p:sp>
    </p:spTree>
    <p:extLst>
      <p:ext uri="{BB962C8B-B14F-4D97-AF65-F5344CB8AC3E}">
        <p14:creationId xmlns:p14="http://schemas.microsoft.com/office/powerpoint/2010/main" val="292323443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057400" y="228600"/>
            <a:ext cx="8204200" cy="793750"/>
          </a:xfrm>
          <a:noFill/>
        </p:spPr>
        <p:txBody>
          <a:bodyPr vert="horz" wrap="square" lIns="79375" tIns="39688" rIns="79375" bIns="39688" numCol="1" anchor="ctr" anchorCtr="0" compatLnSpc="1">
            <a:prstTxWarp prst="textNoShape">
              <a:avLst/>
            </a:prstTxWarp>
          </a:bodyPr>
          <a:lstStyle/>
          <a:p>
            <a:pPr algn="ctr" defTabSz="787400"/>
            <a:r>
              <a:rPr lang="en-US" b="1" dirty="0" err="1"/>
              <a:t>Takt</a:t>
            </a:r>
            <a:r>
              <a:rPr lang="en-US" b="1" dirty="0"/>
              <a:t> Time for </a:t>
            </a:r>
            <a:r>
              <a:rPr lang="en-US" b="1" dirty="0" err="1"/>
              <a:t>Volpens</a:t>
            </a:r>
            <a:r>
              <a:rPr lang="en-US" b="1" dirty="0"/>
              <a:t>, Ltd.</a:t>
            </a:r>
          </a:p>
        </p:txBody>
      </p:sp>
      <p:sp>
        <p:nvSpPr>
          <p:cNvPr id="14339" name="Rectangle 3"/>
          <p:cNvSpPr>
            <a:spLocks noGrp="1" noChangeArrowheads="1"/>
          </p:cNvSpPr>
          <p:nvPr>
            <p:ph type="body" idx="1"/>
          </p:nvPr>
        </p:nvSpPr>
        <p:spPr>
          <a:xfrm>
            <a:off x="2566988" y="1639888"/>
            <a:ext cx="7670800" cy="4114800"/>
          </a:xfrm>
          <a:noFill/>
        </p:spPr>
        <p:txBody>
          <a:bodyPr vert="horz" wrap="square" lIns="79375" tIns="39688" rIns="79375" bIns="39688" numCol="1" anchor="t" anchorCtr="0" compatLnSpc="1">
            <a:prstTxWarp prst="textNoShape">
              <a:avLst/>
            </a:prstTxWarp>
          </a:bodyPr>
          <a:lstStyle/>
          <a:p>
            <a:pPr marL="454025" indent="-454025" defTabSz="787400">
              <a:spcBef>
                <a:spcPts val="1200"/>
              </a:spcBef>
              <a:buNone/>
            </a:pPr>
            <a:r>
              <a:rPr lang="en-US" sz="3200">
                <a:latin typeface="Times New Roman" pitchFamily="18" charset="0"/>
              </a:rPr>
              <a:t>Monthly Demand =</a:t>
            </a:r>
          </a:p>
          <a:p>
            <a:pPr marL="454025" indent="-454025" defTabSz="787400">
              <a:spcBef>
                <a:spcPct val="50000"/>
              </a:spcBef>
              <a:buNone/>
            </a:pPr>
            <a:r>
              <a:rPr lang="en-US" sz="3200">
                <a:latin typeface="Times New Roman" pitchFamily="18" charset="0"/>
              </a:rPr>
              <a:t>No. of days per month = 16</a:t>
            </a:r>
          </a:p>
          <a:p>
            <a:pPr marL="454025" indent="-454025" defTabSz="787400">
              <a:spcBef>
                <a:spcPct val="50000"/>
              </a:spcBef>
              <a:buNone/>
            </a:pPr>
            <a:r>
              <a:rPr lang="en-US" sz="3200">
                <a:latin typeface="Times New Roman" pitchFamily="18" charset="0"/>
              </a:rPr>
              <a:t>Daily Demand =</a:t>
            </a:r>
          </a:p>
          <a:p>
            <a:pPr marL="454025" indent="-454025" defTabSz="787400">
              <a:spcBef>
                <a:spcPct val="50000"/>
              </a:spcBef>
              <a:buNone/>
            </a:pPr>
            <a:r>
              <a:rPr lang="en-US" sz="3200">
                <a:latin typeface="Times New Roman" pitchFamily="18" charset="0"/>
              </a:rPr>
              <a:t>Avail. Time/Day =</a:t>
            </a:r>
          </a:p>
          <a:p>
            <a:pPr marL="454025" indent="-454025" defTabSz="787400">
              <a:spcBef>
                <a:spcPct val="50000"/>
              </a:spcBef>
              <a:buNone/>
            </a:pPr>
            <a:r>
              <a:rPr lang="en-US" sz="3200">
                <a:latin typeface="Times New Roman" pitchFamily="18" charset="0"/>
              </a:rPr>
              <a:t>Takt Time =</a:t>
            </a:r>
          </a:p>
        </p:txBody>
      </p:sp>
      <p:sp>
        <p:nvSpPr>
          <p:cNvPr id="635908" name="Rectangle 4"/>
          <p:cNvSpPr>
            <a:spLocks noChangeArrowheads="1"/>
          </p:cNvSpPr>
          <p:nvPr/>
        </p:nvSpPr>
        <p:spPr bwMode="auto">
          <a:xfrm>
            <a:off x="6076951" y="1647826"/>
            <a:ext cx="707245" cy="584775"/>
          </a:xfrm>
          <a:prstGeom prst="rect">
            <a:avLst/>
          </a:prstGeom>
          <a:noFill/>
          <a:ln w="9525">
            <a:noFill/>
            <a:miter lim="800000"/>
            <a:headEnd/>
            <a:tailEnd/>
          </a:ln>
        </p:spPr>
        <p:txBody>
          <a:bodyPr wrap="none">
            <a:spAutoFit/>
          </a:bodyPr>
          <a:lstStyle/>
          <a:p>
            <a:pPr algn="l" eaLnBrk="0" hangingPunct="0"/>
            <a:r>
              <a:rPr lang="en-US" sz="3200"/>
              <a:t>68</a:t>
            </a:r>
          </a:p>
        </p:txBody>
      </p:sp>
    </p:spTree>
    <p:extLst>
      <p:ext uri="{BB962C8B-B14F-4D97-AF65-F5344CB8AC3E}">
        <p14:creationId xmlns:p14="http://schemas.microsoft.com/office/powerpoint/2010/main" val="30600118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59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90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81200" y="0"/>
            <a:ext cx="8458200" cy="1143000"/>
          </a:xfrm>
          <a:noFill/>
        </p:spPr>
        <p:txBody>
          <a:bodyPr vert="horz" wrap="square" lIns="79375" tIns="39688" rIns="79375" bIns="39688" numCol="1" anchor="ctr" anchorCtr="0" compatLnSpc="1">
            <a:prstTxWarp prst="textNoShape">
              <a:avLst/>
            </a:prstTxWarp>
          </a:bodyPr>
          <a:lstStyle/>
          <a:p>
            <a:pPr algn="ctr" defTabSz="787400"/>
            <a:r>
              <a:rPr lang="en-US" sz="4400" b="1" dirty="0">
                <a:latin typeface="Times New Roman" pitchFamily="18" charset="0"/>
              </a:rPr>
              <a:t>Manpower requirements for </a:t>
            </a:r>
            <a:r>
              <a:rPr lang="en-US" sz="4400" b="1" dirty="0" err="1">
                <a:latin typeface="Times New Roman" pitchFamily="18" charset="0"/>
              </a:rPr>
              <a:t>Volpens</a:t>
            </a:r>
            <a:r>
              <a:rPr lang="en-US" sz="4400" b="1" dirty="0">
                <a:latin typeface="Times New Roman" pitchFamily="18" charset="0"/>
              </a:rPr>
              <a:t> Ltd.</a:t>
            </a:r>
          </a:p>
        </p:txBody>
      </p:sp>
      <p:sp>
        <p:nvSpPr>
          <p:cNvPr id="15363" name="Rectangle 3"/>
          <p:cNvSpPr>
            <a:spLocks noGrp="1" noChangeArrowheads="1"/>
          </p:cNvSpPr>
          <p:nvPr>
            <p:ph type="body" idx="1"/>
          </p:nvPr>
        </p:nvSpPr>
        <p:spPr>
          <a:xfrm>
            <a:off x="2354263" y="1954214"/>
            <a:ext cx="7772400" cy="3590925"/>
          </a:xfrm>
          <a:noFill/>
        </p:spPr>
        <p:txBody>
          <a:bodyPr vert="horz" wrap="square" lIns="79375" tIns="39688" rIns="79375" bIns="39688" numCol="1" anchor="t" anchorCtr="0" compatLnSpc="1">
            <a:prstTxWarp prst="textNoShape">
              <a:avLst/>
            </a:prstTxWarp>
          </a:bodyPr>
          <a:lstStyle/>
          <a:p>
            <a:pPr marL="295275" indent="-295275" defTabSz="787400">
              <a:spcBef>
                <a:spcPts val="1200"/>
              </a:spcBef>
            </a:pPr>
            <a:r>
              <a:rPr lang="en-US" sz="2800">
                <a:latin typeface="Times New Roman" pitchFamily="18" charset="0"/>
              </a:rPr>
              <a:t>Pessimistic times for the current activities</a:t>
            </a:r>
          </a:p>
          <a:p>
            <a:pPr marL="641350" lvl="1" indent="-231775" defTabSz="787400"/>
            <a:r>
              <a:rPr lang="en-US" sz="2800">
                <a:latin typeface="Times New Roman" pitchFamily="18" charset="0"/>
              </a:rPr>
              <a:t>Cap Assembly:	25 seconds</a:t>
            </a:r>
          </a:p>
          <a:p>
            <a:pPr marL="641350" lvl="1" indent="-231775" defTabSz="787400"/>
            <a:r>
              <a:rPr lang="en-US" sz="2800">
                <a:latin typeface="Times New Roman" pitchFamily="18" charset="0"/>
              </a:rPr>
              <a:t>Pen Assembly:	17 seconds for pens, 						5 seconds for shells</a:t>
            </a:r>
          </a:p>
          <a:p>
            <a:pPr marL="641350" lvl="1" indent="-231775" defTabSz="787400"/>
            <a:r>
              <a:rPr lang="en-US" sz="2800">
                <a:latin typeface="Times New Roman" pitchFamily="18" charset="0"/>
              </a:rPr>
              <a:t>Label Making:	28 seconds</a:t>
            </a:r>
          </a:p>
          <a:p>
            <a:pPr marL="641350" lvl="1" indent="-231775" defTabSz="787400"/>
            <a:r>
              <a:rPr lang="en-US" sz="2800">
                <a:latin typeface="Times New Roman" pitchFamily="18" charset="0"/>
              </a:rPr>
              <a:t>Peel &amp; Stick:	16 seconds</a:t>
            </a:r>
          </a:p>
          <a:p>
            <a:pPr marL="641350" lvl="1" indent="-231775" defTabSz="787400"/>
            <a:r>
              <a:rPr lang="en-US" sz="2800">
                <a:latin typeface="Times New Roman" pitchFamily="18" charset="0"/>
              </a:rPr>
              <a:t>Test,Pack,Ship:	15 seconds</a:t>
            </a:r>
          </a:p>
        </p:txBody>
      </p:sp>
    </p:spTree>
    <p:extLst>
      <p:ext uri="{BB962C8B-B14F-4D97-AF65-F5344CB8AC3E}">
        <p14:creationId xmlns:p14="http://schemas.microsoft.com/office/powerpoint/2010/main" val="269306734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2178050" y="1804988"/>
            <a:ext cx="7988300" cy="3325812"/>
          </a:xfrm>
          <a:noFill/>
        </p:spPr>
        <p:txBody>
          <a:bodyPr vert="horz" wrap="square" lIns="79375" tIns="39688" rIns="79375" bIns="39688" numCol="1" anchor="t" anchorCtr="0" compatLnSpc="1">
            <a:prstTxWarp prst="textNoShape">
              <a:avLst/>
            </a:prstTxWarp>
          </a:bodyPr>
          <a:lstStyle/>
          <a:p>
            <a:pPr marL="295275" indent="-295275" defTabSz="787400">
              <a:spcBef>
                <a:spcPts val="1200"/>
              </a:spcBef>
            </a:pPr>
            <a:r>
              <a:rPr lang="en-US" sz="2800">
                <a:latin typeface="Times New Roman" pitchFamily="18" charset="0"/>
              </a:rPr>
              <a:t>Note that activities 3, 4, 5 are not performed for shells.  Also, activity 2 is minimal for shells.  The only activity done, for all items, is cap assembly.</a:t>
            </a:r>
          </a:p>
          <a:p>
            <a:pPr marL="295275" indent="-295275" defTabSz="787400">
              <a:spcBef>
                <a:spcPts val="1200"/>
              </a:spcBef>
            </a:pPr>
            <a:r>
              <a:rPr lang="en-US" sz="2800">
                <a:latin typeface="Times New Roman" pitchFamily="18" charset="0"/>
              </a:rPr>
              <a:t>The time for activity 3 includes an allowance for changing coils; excluding this allowance, a pessimistic time will be 23 seconds.  Use this number for your calculations.</a:t>
            </a:r>
          </a:p>
        </p:txBody>
      </p:sp>
      <p:sp>
        <p:nvSpPr>
          <p:cNvPr id="16387" name="Rectangle 3"/>
          <p:cNvSpPr>
            <a:spLocks noGrp="1" noChangeArrowheads="1"/>
          </p:cNvSpPr>
          <p:nvPr>
            <p:ph type="title"/>
          </p:nvPr>
        </p:nvSpPr>
        <p:spPr>
          <a:xfrm>
            <a:off x="2224088" y="469900"/>
            <a:ext cx="7772400" cy="1143000"/>
          </a:xfrm>
          <a:noFill/>
        </p:spPr>
        <p:txBody>
          <a:bodyPr anchor="b"/>
          <a:lstStyle/>
          <a:p>
            <a:pPr algn="ctr" defTabSz="787400"/>
            <a:r>
              <a:rPr lang="en-US" sz="4400" b="1">
                <a:latin typeface="Times New Roman" pitchFamily="18" charset="0"/>
              </a:rPr>
              <a:t>Manpower requirements for Volpens Ltd.</a:t>
            </a:r>
          </a:p>
        </p:txBody>
      </p:sp>
    </p:spTree>
    <p:extLst>
      <p:ext uri="{BB962C8B-B14F-4D97-AF65-F5344CB8AC3E}">
        <p14:creationId xmlns:p14="http://schemas.microsoft.com/office/powerpoint/2010/main" val="56422292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144713" y="249238"/>
            <a:ext cx="7772400" cy="1427162"/>
          </a:xfrm>
          <a:noFill/>
        </p:spPr>
        <p:txBody>
          <a:bodyPr anchor="ctr"/>
          <a:lstStyle/>
          <a:p>
            <a:pPr algn="ctr" eaLnBrk="1" hangingPunct="1"/>
            <a:r>
              <a:rPr lang="en-US" sz="4400" b="1">
                <a:latin typeface="Times New Roman" pitchFamily="18" charset="0"/>
              </a:rPr>
              <a:t>Minimum Manpower Required for Volpens, Ltd.</a:t>
            </a:r>
          </a:p>
        </p:txBody>
      </p:sp>
      <p:sp>
        <p:nvSpPr>
          <p:cNvPr id="17411" name="Rectangle 3"/>
          <p:cNvSpPr>
            <a:spLocks noGrp="1" noChangeArrowheads="1"/>
          </p:cNvSpPr>
          <p:nvPr>
            <p:ph type="body" idx="1"/>
          </p:nvPr>
        </p:nvSpPr>
        <p:spPr>
          <a:xfrm>
            <a:off x="2220913" y="2100263"/>
            <a:ext cx="7848600" cy="4114800"/>
          </a:xfrm>
          <a:noFill/>
        </p:spPr>
        <p:txBody>
          <a:bodyPr/>
          <a:lstStyle/>
          <a:p>
            <a:pPr marL="0" indent="0">
              <a:lnSpc>
                <a:spcPct val="120000"/>
              </a:lnSpc>
              <a:buNone/>
              <a:tabLst>
                <a:tab pos="2239963" algn="l"/>
                <a:tab pos="3887788" algn="l"/>
                <a:tab pos="5611813" algn="l"/>
              </a:tabLst>
            </a:pPr>
            <a:r>
              <a:rPr lang="en-US" sz="3200">
                <a:latin typeface="Times New Roman" pitchFamily="18" charset="0"/>
              </a:rPr>
              <a:t>Monthly Demand for Pens       = 48</a:t>
            </a:r>
          </a:p>
          <a:p>
            <a:pPr marL="0" indent="0">
              <a:lnSpc>
                <a:spcPct val="120000"/>
              </a:lnSpc>
              <a:buNone/>
              <a:tabLst>
                <a:tab pos="2239963" algn="l"/>
                <a:tab pos="3887788" algn="l"/>
                <a:tab pos="5611813" algn="l"/>
              </a:tabLst>
            </a:pPr>
            <a:r>
              <a:rPr lang="en-US" sz="3200">
                <a:latin typeface="Times New Roman" pitchFamily="18" charset="0"/>
              </a:rPr>
              <a:t>Monthly Demand for Shells     = 20</a:t>
            </a:r>
          </a:p>
          <a:p>
            <a:pPr marL="0" indent="0">
              <a:lnSpc>
                <a:spcPct val="120000"/>
              </a:lnSpc>
              <a:buNone/>
              <a:tabLst>
                <a:tab pos="2239963" algn="l"/>
                <a:tab pos="3887788" algn="l"/>
                <a:tab pos="5611813" algn="l"/>
              </a:tabLst>
            </a:pPr>
            <a:r>
              <a:rPr lang="en-US" sz="3200">
                <a:latin typeface="Times New Roman" pitchFamily="18" charset="0"/>
              </a:rPr>
              <a:t>Total Monthly Demand            = 68</a:t>
            </a:r>
          </a:p>
          <a:p>
            <a:pPr marL="0" indent="0">
              <a:lnSpc>
                <a:spcPct val="120000"/>
              </a:lnSpc>
              <a:buNone/>
              <a:tabLst>
                <a:tab pos="2239963" algn="l"/>
                <a:tab pos="3887788" algn="l"/>
                <a:tab pos="5611813" algn="l"/>
              </a:tabLst>
            </a:pPr>
            <a:r>
              <a:rPr lang="en-US" sz="3200">
                <a:latin typeface="Times New Roman" pitchFamily="18" charset="0"/>
              </a:rPr>
              <a:t>Percentage Demand for Pens    =</a:t>
            </a:r>
          </a:p>
          <a:p>
            <a:pPr marL="0" indent="0">
              <a:lnSpc>
                <a:spcPct val="120000"/>
              </a:lnSpc>
              <a:buNone/>
              <a:tabLst>
                <a:tab pos="2239963" algn="l"/>
                <a:tab pos="3887788" algn="l"/>
                <a:tab pos="5611813" algn="l"/>
              </a:tabLst>
            </a:pPr>
            <a:r>
              <a:rPr lang="en-US" sz="3200">
                <a:latin typeface="Times New Roman" pitchFamily="18" charset="0"/>
              </a:rPr>
              <a:t>Percentage Demand for Shells  =</a:t>
            </a:r>
          </a:p>
        </p:txBody>
      </p:sp>
    </p:spTree>
    <p:extLst>
      <p:ext uri="{BB962C8B-B14F-4D97-AF65-F5344CB8AC3E}">
        <p14:creationId xmlns:p14="http://schemas.microsoft.com/office/powerpoint/2010/main" val="319771670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1968501" y="1612900"/>
            <a:ext cx="8304213" cy="4306888"/>
          </a:xfrm>
          <a:noFill/>
        </p:spPr>
        <p:txBody>
          <a:bodyPr/>
          <a:lstStyle/>
          <a:p>
            <a:pPr marL="114300" lvl="1" indent="0">
              <a:lnSpc>
                <a:spcPct val="90000"/>
              </a:lnSpc>
              <a:buNone/>
              <a:tabLst>
                <a:tab pos="2239963" algn="l"/>
                <a:tab pos="3887788" algn="l"/>
                <a:tab pos="5611813" algn="l"/>
              </a:tabLst>
            </a:pPr>
            <a:r>
              <a:rPr lang="en-US" sz="2400" u="sng">
                <a:latin typeface="Times New Roman" pitchFamily="18" charset="0"/>
              </a:rPr>
              <a:t>Activity</a:t>
            </a:r>
            <a:r>
              <a:rPr lang="en-US" sz="2400">
                <a:latin typeface="Times New Roman" pitchFamily="18" charset="0"/>
              </a:rPr>
              <a:t>	</a:t>
            </a:r>
            <a:r>
              <a:rPr lang="en-US" sz="2400" u="sng">
                <a:latin typeface="Times New Roman" pitchFamily="18" charset="0"/>
              </a:rPr>
              <a:t>Pens </a:t>
            </a:r>
            <a:r>
              <a:rPr lang="en-US" sz="2400">
                <a:latin typeface="Times New Roman" pitchFamily="18" charset="0"/>
              </a:rPr>
              <a:t>(    %)   </a:t>
            </a:r>
            <a:r>
              <a:rPr lang="en-US" sz="2400" u="sng">
                <a:latin typeface="Times New Roman" pitchFamily="18" charset="0"/>
              </a:rPr>
              <a:t>Shells</a:t>
            </a:r>
            <a:r>
              <a:rPr lang="en-US" sz="2400">
                <a:latin typeface="Times New Roman" pitchFamily="18" charset="0"/>
              </a:rPr>
              <a:t> (    %)     </a:t>
            </a:r>
            <a:r>
              <a:rPr lang="en-US" sz="2400" u="sng">
                <a:latin typeface="Times New Roman" pitchFamily="18" charset="0"/>
              </a:rPr>
              <a:t>Ave.Time/Unit</a:t>
            </a:r>
            <a:endParaRPr lang="en-US" sz="2400">
              <a:latin typeface="Times New Roman" pitchFamily="18" charset="0"/>
            </a:endParaRPr>
          </a:p>
          <a:p>
            <a:pPr marL="114300" lvl="1" indent="0">
              <a:lnSpc>
                <a:spcPct val="90000"/>
              </a:lnSpc>
              <a:buNone/>
              <a:tabLst>
                <a:tab pos="2239963" algn="l"/>
                <a:tab pos="3887788" algn="l"/>
                <a:tab pos="5611813" algn="l"/>
              </a:tabLst>
            </a:pPr>
            <a:r>
              <a:rPr lang="en-US" sz="2400">
                <a:latin typeface="Times New Roman" pitchFamily="18" charset="0"/>
              </a:rPr>
              <a:t>Cap Assembly	</a:t>
            </a:r>
          </a:p>
          <a:p>
            <a:pPr marL="114300" lvl="1" indent="0">
              <a:lnSpc>
                <a:spcPct val="90000"/>
              </a:lnSpc>
              <a:buNone/>
              <a:tabLst>
                <a:tab pos="2239963" algn="l"/>
                <a:tab pos="3887788" algn="l"/>
                <a:tab pos="5611813" algn="l"/>
              </a:tabLst>
            </a:pPr>
            <a:r>
              <a:rPr lang="en-US" sz="2400">
                <a:latin typeface="Times New Roman" pitchFamily="18" charset="0"/>
              </a:rPr>
              <a:t>Pen Assembly	</a:t>
            </a:r>
          </a:p>
          <a:p>
            <a:pPr marL="114300" lvl="1" indent="0">
              <a:lnSpc>
                <a:spcPct val="90000"/>
              </a:lnSpc>
              <a:buNone/>
              <a:tabLst>
                <a:tab pos="2239963" algn="l"/>
                <a:tab pos="3887788" algn="l"/>
                <a:tab pos="5611813" algn="l"/>
              </a:tabLst>
            </a:pPr>
            <a:r>
              <a:rPr lang="en-US" sz="2400">
                <a:latin typeface="Times New Roman" pitchFamily="18" charset="0"/>
              </a:rPr>
              <a:t>Label Making	</a:t>
            </a:r>
          </a:p>
          <a:p>
            <a:pPr marL="114300" lvl="1" indent="0">
              <a:lnSpc>
                <a:spcPct val="90000"/>
              </a:lnSpc>
              <a:buNone/>
              <a:tabLst>
                <a:tab pos="2239963" algn="l"/>
                <a:tab pos="3887788" algn="l"/>
                <a:tab pos="5611813" algn="l"/>
              </a:tabLst>
            </a:pPr>
            <a:r>
              <a:rPr lang="en-US" sz="2400">
                <a:latin typeface="Times New Roman" pitchFamily="18" charset="0"/>
              </a:rPr>
              <a:t>Peel &amp; Stick	</a:t>
            </a:r>
          </a:p>
          <a:p>
            <a:pPr marL="114300" lvl="1" indent="0">
              <a:lnSpc>
                <a:spcPct val="90000"/>
              </a:lnSpc>
              <a:buNone/>
              <a:tabLst>
                <a:tab pos="2239963" algn="l"/>
                <a:tab pos="3887788" algn="l"/>
                <a:tab pos="5611813" algn="l"/>
              </a:tabLst>
            </a:pPr>
            <a:r>
              <a:rPr lang="en-US" sz="2400">
                <a:latin typeface="Times New Roman" pitchFamily="18" charset="0"/>
              </a:rPr>
              <a:t>Test,Pack,Ship	</a:t>
            </a:r>
          </a:p>
          <a:p>
            <a:pPr marL="114300" lvl="1" indent="0">
              <a:lnSpc>
                <a:spcPct val="90000"/>
              </a:lnSpc>
              <a:buNone/>
              <a:tabLst>
                <a:tab pos="2239963" algn="l"/>
                <a:tab pos="3887788" algn="l"/>
                <a:tab pos="5611813" algn="l"/>
              </a:tabLst>
            </a:pPr>
            <a:r>
              <a:rPr lang="en-US" sz="2400">
                <a:latin typeface="Times New Roman" pitchFamily="18" charset="0"/>
              </a:rPr>
              <a:t>			    _____________</a:t>
            </a:r>
          </a:p>
          <a:p>
            <a:pPr marL="114300" lvl="1" indent="0">
              <a:lnSpc>
                <a:spcPct val="110000"/>
              </a:lnSpc>
              <a:buNone/>
              <a:tabLst>
                <a:tab pos="2239963" algn="l"/>
                <a:tab pos="3887788" algn="l"/>
                <a:tab pos="5611813" algn="l"/>
              </a:tabLst>
            </a:pPr>
            <a:r>
              <a:rPr lang="en-US" sz="2400">
                <a:latin typeface="Times New Roman" pitchFamily="18" charset="0"/>
              </a:rPr>
              <a:t>Total Labor Content per Unit:		</a:t>
            </a:r>
          </a:p>
          <a:p>
            <a:pPr marL="114300" lvl="1" indent="0">
              <a:lnSpc>
                <a:spcPct val="110000"/>
              </a:lnSpc>
              <a:buNone/>
              <a:tabLst>
                <a:tab pos="2239963" algn="l"/>
                <a:tab pos="3887788" algn="l"/>
                <a:tab pos="5611813" algn="l"/>
              </a:tabLst>
            </a:pPr>
            <a:r>
              <a:rPr lang="en-US" sz="2400">
                <a:latin typeface="Times New Roman" pitchFamily="18" charset="0"/>
              </a:rPr>
              <a:t>Takt Time per Unit:		</a:t>
            </a:r>
          </a:p>
          <a:p>
            <a:pPr marL="114300" lvl="1" indent="0">
              <a:lnSpc>
                <a:spcPct val="110000"/>
              </a:lnSpc>
              <a:buNone/>
              <a:tabLst>
                <a:tab pos="2239963" algn="l"/>
                <a:tab pos="3887788" algn="l"/>
                <a:tab pos="5611813" algn="l"/>
              </a:tabLst>
            </a:pPr>
            <a:r>
              <a:rPr lang="en-US" sz="2400">
                <a:latin typeface="Times New Roman" pitchFamily="18" charset="0"/>
              </a:rPr>
              <a:t>Minimum Manpower Required =</a:t>
            </a:r>
          </a:p>
        </p:txBody>
      </p:sp>
      <p:sp>
        <p:nvSpPr>
          <p:cNvPr id="18435" name="Rectangle 7"/>
          <p:cNvSpPr>
            <a:spLocks noGrp="1" noChangeArrowheads="1"/>
          </p:cNvSpPr>
          <p:nvPr>
            <p:ph type="title"/>
          </p:nvPr>
        </p:nvSpPr>
        <p:spPr>
          <a:xfrm>
            <a:off x="2132013" y="234950"/>
            <a:ext cx="7772400" cy="1162050"/>
          </a:xfrm>
          <a:noFill/>
        </p:spPr>
        <p:txBody>
          <a:bodyPr anchor="ctr"/>
          <a:lstStyle/>
          <a:p>
            <a:pPr algn="ctr" eaLnBrk="1" hangingPunct="1"/>
            <a:r>
              <a:rPr lang="en-US" sz="4400" b="1">
                <a:latin typeface="Times New Roman" pitchFamily="18" charset="0"/>
              </a:rPr>
              <a:t>Minimum Manpower Required for Volpens, Ltd.</a:t>
            </a:r>
          </a:p>
        </p:txBody>
      </p:sp>
    </p:spTree>
    <p:extLst>
      <p:ext uri="{BB962C8B-B14F-4D97-AF65-F5344CB8AC3E}">
        <p14:creationId xmlns:p14="http://schemas.microsoft.com/office/powerpoint/2010/main" val="324878813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1978025" y="327025"/>
            <a:ext cx="8032750" cy="768350"/>
          </a:xfrm>
          <a:prstGeom prst="rect">
            <a:avLst/>
          </a:prstGeom>
          <a:noFill/>
          <a:ln w="9525">
            <a:noFill/>
            <a:miter lim="800000"/>
            <a:headEnd/>
            <a:tailEnd/>
          </a:ln>
        </p:spPr>
        <p:txBody>
          <a:bodyPr lIns="79375" tIns="39688" rIns="79375" bIns="39688" anchor="ctr"/>
          <a:lstStyle/>
          <a:p>
            <a:pPr defTabSz="787400"/>
            <a:r>
              <a:rPr lang="en-US" sz="4000">
                <a:solidFill>
                  <a:srgbClr val="006600"/>
                </a:solidFill>
              </a:rPr>
              <a:t>Mixed Model Sequence for Volpens</a:t>
            </a:r>
            <a:endParaRPr lang="en-US" sz="2400">
              <a:solidFill>
                <a:srgbClr val="006600"/>
              </a:solidFill>
            </a:endParaRPr>
          </a:p>
        </p:txBody>
      </p:sp>
      <p:graphicFrame>
        <p:nvGraphicFramePr>
          <p:cNvPr id="1026" name="Object 3"/>
          <p:cNvGraphicFramePr>
            <a:graphicFrameLocks noChangeAspect="1"/>
          </p:cNvGraphicFramePr>
          <p:nvPr/>
        </p:nvGraphicFramePr>
        <p:xfrm>
          <a:off x="2749550" y="1417638"/>
          <a:ext cx="6508750" cy="3016250"/>
        </p:xfrm>
        <a:graphic>
          <a:graphicData uri="http://schemas.openxmlformats.org/presentationml/2006/ole">
            <mc:AlternateContent xmlns:mc="http://schemas.openxmlformats.org/markup-compatibility/2006">
              <mc:Choice xmlns:v="urn:schemas-microsoft-com:vml" Requires="v">
                <p:oleObj spid="_x0000_s17414" name="Document" r:id="rId3" imgW="6521400" imgH="3030480" progId="Word.Document.8">
                  <p:embed/>
                </p:oleObj>
              </mc:Choice>
              <mc:Fallback>
                <p:oleObj name="Document" r:id="rId3" imgW="6521400" imgH="3030480" progId="Word.Document.8">
                  <p:embed/>
                  <p:pic>
                    <p:nvPicPr>
                      <p:cNvPr id="1026"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9550" y="1417638"/>
                        <a:ext cx="6508750"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Text Box 4"/>
          <p:cNvSpPr txBox="1">
            <a:spLocks noChangeArrowheads="1"/>
          </p:cNvSpPr>
          <p:nvPr/>
        </p:nvSpPr>
        <p:spPr bwMode="auto">
          <a:xfrm>
            <a:off x="2706689" y="4448176"/>
            <a:ext cx="8379217" cy="830997"/>
          </a:xfrm>
          <a:prstGeom prst="rect">
            <a:avLst/>
          </a:prstGeom>
          <a:noFill/>
          <a:ln w="9525">
            <a:noFill/>
            <a:miter lim="800000"/>
            <a:headEnd/>
            <a:tailEnd/>
          </a:ln>
        </p:spPr>
        <p:txBody>
          <a:bodyPr wrap="none">
            <a:spAutoFit/>
          </a:bodyPr>
          <a:lstStyle/>
          <a:p>
            <a:pPr algn="l" eaLnBrk="0" hangingPunct="0"/>
            <a:r>
              <a:rPr lang="en-US" sz="2400"/>
              <a:t>Smallest possible sequence length = 1/0.09 = 11.11</a:t>
            </a:r>
          </a:p>
          <a:p>
            <a:pPr algn="l" eaLnBrk="0" hangingPunct="0"/>
            <a:r>
              <a:rPr lang="en-US" sz="2400"/>
              <a:t>Choose a 11 unit sequence; adjust every two cycles.</a:t>
            </a:r>
          </a:p>
        </p:txBody>
      </p:sp>
      <p:sp>
        <p:nvSpPr>
          <p:cNvPr id="1029" name="Text Box 5"/>
          <p:cNvSpPr txBox="1">
            <a:spLocks noChangeArrowheads="1"/>
          </p:cNvSpPr>
          <p:nvPr/>
        </p:nvSpPr>
        <p:spPr bwMode="auto">
          <a:xfrm>
            <a:off x="2373313" y="5251451"/>
            <a:ext cx="10179966" cy="954107"/>
          </a:xfrm>
          <a:prstGeom prst="rect">
            <a:avLst/>
          </a:prstGeom>
          <a:noFill/>
          <a:ln w="9525">
            <a:noFill/>
            <a:miter lim="800000"/>
            <a:headEnd/>
            <a:tailEnd/>
          </a:ln>
        </p:spPr>
        <p:txBody>
          <a:bodyPr wrap="none">
            <a:spAutoFit/>
          </a:bodyPr>
          <a:lstStyle/>
          <a:p>
            <a:pPr algn="l" eaLnBrk="0" hangingPunct="0"/>
            <a:r>
              <a:rPr lang="en-US" sz="2800"/>
              <a:t>Note: A mixed model sequence is used to intentionally </a:t>
            </a:r>
          </a:p>
          <a:p>
            <a:pPr algn="l" eaLnBrk="0" hangingPunct="0"/>
            <a:r>
              <a:rPr lang="en-US" sz="2800"/>
              <a:t>	vary work content and component requirements.</a:t>
            </a:r>
          </a:p>
        </p:txBody>
      </p:sp>
    </p:spTree>
    <p:extLst>
      <p:ext uri="{BB962C8B-B14F-4D97-AF65-F5344CB8AC3E}">
        <p14:creationId xmlns:p14="http://schemas.microsoft.com/office/powerpoint/2010/main" val="45205013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122489" y="454025"/>
            <a:ext cx="8124825" cy="515938"/>
          </a:xfrm>
          <a:prstGeom prst="rect">
            <a:avLst/>
          </a:prstGeom>
          <a:noFill/>
          <a:ln w="9525">
            <a:noFill/>
            <a:miter lim="800000"/>
            <a:headEnd/>
            <a:tailEnd/>
          </a:ln>
        </p:spPr>
        <p:txBody>
          <a:bodyPr lIns="79375" tIns="39688" rIns="79375" bIns="39688" anchor="ctr"/>
          <a:lstStyle/>
          <a:p>
            <a:pPr defTabSz="787400"/>
            <a:r>
              <a:rPr lang="en-US" sz="4000">
                <a:solidFill>
                  <a:srgbClr val="006600"/>
                </a:solidFill>
              </a:rPr>
              <a:t>Mixed Model Sequence For Volpens</a:t>
            </a:r>
            <a:endParaRPr lang="en-US" sz="2400">
              <a:solidFill>
                <a:srgbClr val="006600"/>
              </a:solidFill>
            </a:endParaRPr>
          </a:p>
        </p:txBody>
      </p:sp>
      <p:grpSp>
        <p:nvGrpSpPr>
          <p:cNvPr id="2" name="Group 3"/>
          <p:cNvGrpSpPr>
            <a:grpSpLocks/>
          </p:cNvGrpSpPr>
          <p:nvPr/>
        </p:nvGrpSpPr>
        <p:grpSpPr bwMode="auto">
          <a:xfrm>
            <a:off x="2590800" y="1276351"/>
            <a:ext cx="7010400" cy="4805363"/>
            <a:chOff x="672" y="868"/>
            <a:chExt cx="4416" cy="3027"/>
          </a:xfrm>
        </p:grpSpPr>
        <p:sp>
          <p:nvSpPr>
            <p:cNvPr id="19460" name="Rectangle 4"/>
            <p:cNvSpPr>
              <a:spLocks noChangeArrowheads="1"/>
            </p:cNvSpPr>
            <p:nvPr/>
          </p:nvSpPr>
          <p:spPr bwMode="auto">
            <a:xfrm>
              <a:off x="672" y="868"/>
              <a:ext cx="675"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Seq. #</a:t>
              </a:r>
            </a:p>
          </p:txBody>
        </p:sp>
        <p:sp>
          <p:nvSpPr>
            <p:cNvPr id="19461" name="Rectangle 5"/>
            <p:cNvSpPr>
              <a:spLocks noChangeArrowheads="1"/>
            </p:cNvSpPr>
            <p:nvPr/>
          </p:nvSpPr>
          <p:spPr bwMode="auto">
            <a:xfrm>
              <a:off x="1347" y="868"/>
              <a:ext cx="1349"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Model Desc.</a:t>
              </a:r>
            </a:p>
          </p:txBody>
        </p:sp>
        <p:sp>
          <p:nvSpPr>
            <p:cNvPr id="19462" name="Rectangle 6"/>
            <p:cNvSpPr>
              <a:spLocks noChangeArrowheads="1"/>
            </p:cNvSpPr>
            <p:nvPr/>
          </p:nvSpPr>
          <p:spPr bwMode="auto">
            <a:xfrm>
              <a:off x="672" y="1036"/>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a:t>
              </a:r>
            </a:p>
          </p:txBody>
        </p:sp>
        <p:sp>
          <p:nvSpPr>
            <p:cNvPr id="19463" name="Rectangle 7"/>
            <p:cNvSpPr>
              <a:spLocks noChangeArrowheads="1"/>
            </p:cNvSpPr>
            <p:nvPr/>
          </p:nvSpPr>
          <p:spPr bwMode="auto">
            <a:xfrm>
              <a:off x="1347" y="1036"/>
              <a:ext cx="1349" cy="169"/>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464" name="Rectangle 8"/>
            <p:cNvSpPr>
              <a:spLocks noChangeArrowheads="1"/>
            </p:cNvSpPr>
            <p:nvPr/>
          </p:nvSpPr>
          <p:spPr bwMode="auto">
            <a:xfrm>
              <a:off x="672" y="1205"/>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a:t>
              </a:r>
            </a:p>
          </p:txBody>
        </p:sp>
        <p:sp>
          <p:nvSpPr>
            <p:cNvPr id="19465" name="Rectangle 9"/>
            <p:cNvSpPr>
              <a:spLocks noChangeArrowheads="1"/>
            </p:cNvSpPr>
            <p:nvPr/>
          </p:nvSpPr>
          <p:spPr bwMode="auto">
            <a:xfrm>
              <a:off x="1347" y="1205"/>
              <a:ext cx="1349" cy="167"/>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9466" name="Rectangle 10"/>
            <p:cNvSpPr>
              <a:spLocks noChangeArrowheads="1"/>
            </p:cNvSpPr>
            <p:nvPr/>
          </p:nvSpPr>
          <p:spPr bwMode="auto">
            <a:xfrm>
              <a:off x="672" y="137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a:t>
              </a:r>
            </a:p>
          </p:txBody>
        </p:sp>
        <p:sp>
          <p:nvSpPr>
            <p:cNvPr id="19467" name="Rectangle 11"/>
            <p:cNvSpPr>
              <a:spLocks noChangeArrowheads="1"/>
            </p:cNvSpPr>
            <p:nvPr/>
          </p:nvSpPr>
          <p:spPr bwMode="auto">
            <a:xfrm>
              <a:off x="1347" y="1372"/>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468" name="Rectangle 12"/>
            <p:cNvSpPr>
              <a:spLocks noChangeArrowheads="1"/>
            </p:cNvSpPr>
            <p:nvPr/>
          </p:nvSpPr>
          <p:spPr bwMode="auto">
            <a:xfrm>
              <a:off x="672" y="1540"/>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4</a:t>
              </a:r>
            </a:p>
          </p:txBody>
        </p:sp>
        <p:sp>
          <p:nvSpPr>
            <p:cNvPr id="19469" name="Rectangle 13"/>
            <p:cNvSpPr>
              <a:spLocks noChangeArrowheads="1"/>
            </p:cNvSpPr>
            <p:nvPr/>
          </p:nvSpPr>
          <p:spPr bwMode="auto">
            <a:xfrm>
              <a:off x="672" y="1709"/>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5</a:t>
              </a:r>
            </a:p>
          </p:txBody>
        </p:sp>
        <p:sp>
          <p:nvSpPr>
            <p:cNvPr id="19470" name="Rectangle 14"/>
            <p:cNvSpPr>
              <a:spLocks noChangeArrowheads="1"/>
            </p:cNvSpPr>
            <p:nvPr/>
          </p:nvSpPr>
          <p:spPr bwMode="auto">
            <a:xfrm>
              <a:off x="1347" y="1876"/>
              <a:ext cx="1349" cy="167"/>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19471" name="Rectangle 15"/>
            <p:cNvSpPr>
              <a:spLocks noChangeArrowheads="1"/>
            </p:cNvSpPr>
            <p:nvPr/>
          </p:nvSpPr>
          <p:spPr bwMode="auto">
            <a:xfrm>
              <a:off x="672" y="1877"/>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6</a:t>
              </a:r>
            </a:p>
          </p:txBody>
        </p:sp>
        <p:sp>
          <p:nvSpPr>
            <p:cNvPr id="19472" name="Rectangle 16"/>
            <p:cNvSpPr>
              <a:spLocks noChangeArrowheads="1"/>
            </p:cNvSpPr>
            <p:nvPr/>
          </p:nvSpPr>
          <p:spPr bwMode="auto">
            <a:xfrm>
              <a:off x="672" y="2044"/>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7</a:t>
              </a:r>
            </a:p>
          </p:txBody>
        </p:sp>
        <p:sp>
          <p:nvSpPr>
            <p:cNvPr id="19473" name="Rectangle 17"/>
            <p:cNvSpPr>
              <a:spLocks noChangeArrowheads="1"/>
            </p:cNvSpPr>
            <p:nvPr/>
          </p:nvSpPr>
          <p:spPr bwMode="auto">
            <a:xfrm>
              <a:off x="1347" y="2716"/>
              <a:ext cx="1349" cy="168"/>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Shell</a:t>
              </a:r>
            </a:p>
          </p:txBody>
        </p:sp>
        <p:sp>
          <p:nvSpPr>
            <p:cNvPr id="19474" name="Rectangle 18"/>
            <p:cNvSpPr>
              <a:spLocks noChangeArrowheads="1"/>
            </p:cNvSpPr>
            <p:nvPr/>
          </p:nvSpPr>
          <p:spPr bwMode="auto">
            <a:xfrm>
              <a:off x="672" y="2213"/>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8</a:t>
              </a:r>
            </a:p>
          </p:txBody>
        </p:sp>
        <p:sp>
          <p:nvSpPr>
            <p:cNvPr id="19475" name="Rectangle 19"/>
            <p:cNvSpPr>
              <a:spLocks noChangeArrowheads="1"/>
            </p:cNvSpPr>
            <p:nvPr/>
          </p:nvSpPr>
          <p:spPr bwMode="auto">
            <a:xfrm>
              <a:off x="1347" y="2212"/>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9476" name="Rectangle 20"/>
            <p:cNvSpPr>
              <a:spLocks noChangeArrowheads="1"/>
            </p:cNvSpPr>
            <p:nvPr/>
          </p:nvSpPr>
          <p:spPr bwMode="auto">
            <a:xfrm>
              <a:off x="672" y="2381"/>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9</a:t>
              </a:r>
            </a:p>
          </p:txBody>
        </p:sp>
        <p:sp>
          <p:nvSpPr>
            <p:cNvPr id="19477" name="Rectangle 21"/>
            <p:cNvSpPr>
              <a:spLocks noChangeArrowheads="1"/>
            </p:cNvSpPr>
            <p:nvPr/>
          </p:nvSpPr>
          <p:spPr bwMode="auto">
            <a:xfrm>
              <a:off x="672" y="2549"/>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10</a:t>
              </a:r>
            </a:p>
          </p:txBody>
        </p:sp>
        <p:sp>
          <p:nvSpPr>
            <p:cNvPr id="19478" name="Rectangle 22"/>
            <p:cNvSpPr>
              <a:spLocks noChangeArrowheads="1"/>
            </p:cNvSpPr>
            <p:nvPr/>
          </p:nvSpPr>
          <p:spPr bwMode="auto">
            <a:xfrm>
              <a:off x="1347" y="2382"/>
              <a:ext cx="1349" cy="169"/>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19479" name="Rectangle 23"/>
            <p:cNvSpPr>
              <a:spLocks noChangeArrowheads="1"/>
            </p:cNvSpPr>
            <p:nvPr/>
          </p:nvSpPr>
          <p:spPr bwMode="auto">
            <a:xfrm>
              <a:off x="672" y="2718"/>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11</a:t>
              </a:r>
            </a:p>
          </p:txBody>
        </p:sp>
        <p:sp>
          <p:nvSpPr>
            <p:cNvPr id="19480" name="Rectangle 24"/>
            <p:cNvSpPr>
              <a:spLocks noChangeArrowheads="1"/>
            </p:cNvSpPr>
            <p:nvPr/>
          </p:nvSpPr>
          <p:spPr bwMode="auto">
            <a:xfrm>
              <a:off x="1347" y="2044"/>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Shell</a:t>
              </a:r>
            </a:p>
          </p:txBody>
        </p:sp>
        <p:sp>
          <p:nvSpPr>
            <p:cNvPr id="19481" name="Rectangle 25"/>
            <p:cNvSpPr>
              <a:spLocks noChangeArrowheads="1"/>
            </p:cNvSpPr>
            <p:nvPr/>
          </p:nvSpPr>
          <p:spPr bwMode="auto">
            <a:xfrm>
              <a:off x="672" y="2885"/>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12</a:t>
              </a:r>
            </a:p>
          </p:txBody>
        </p:sp>
        <p:sp>
          <p:nvSpPr>
            <p:cNvPr id="19482" name="Rectangle 26"/>
            <p:cNvSpPr>
              <a:spLocks noChangeArrowheads="1"/>
            </p:cNvSpPr>
            <p:nvPr/>
          </p:nvSpPr>
          <p:spPr bwMode="auto">
            <a:xfrm>
              <a:off x="672" y="3053"/>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13</a:t>
              </a:r>
            </a:p>
          </p:txBody>
        </p:sp>
        <p:sp>
          <p:nvSpPr>
            <p:cNvPr id="19483" name="Rectangle 27"/>
            <p:cNvSpPr>
              <a:spLocks noChangeArrowheads="1"/>
            </p:cNvSpPr>
            <p:nvPr/>
          </p:nvSpPr>
          <p:spPr bwMode="auto">
            <a:xfrm>
              <a:off x="672" y="322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14</a:t>
              </a:r>
            </a:p>
          </p:txBody>
        </p:sp>
        <p:sp>
          <p:nvSpPr>
            <p:cNvPr id="19484" name="Rectangle 28"/>
            <p:cNvSpPr>
              <a:spLocks noChangeArrowheads="1"/>
            </p:cNvSpPr>
            <p:nvPr/>
          </p:nvSpPr>
          <p:spPr bwMode="auto">
            <a:xfrm>
              <a:off x="672" y="3390"/>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15</a:t>
              </a:r>
            </a:p>
          </p:txBody>
        </p:sp>
        <p:sp>
          <p:nvSpPr>
            <p:cNvPr id="19485" name="Rectangle 29"/>
            <p:cNvSpPr>
              <a:spLocks noChangeArrowheads="1"/>
            </p:cNvSpPr>
            <p:nvPr/>
          </p:nvSpPr>
          <p:spPr bwMode="auto">
            <a:xfrm>
              <a:off x="672" y="3557"/>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16</a:t>
              </a:r>
            </a:p>
          </p:txBody>
        </p:sp>
        <p:sp>
          <p:nvSpPr>
            <p:cNvPr id="19486" name="Rectangle 30"/>
            <p:cNvSpPr>
              <a:spLocks noChangeArrowheads="1"/>
            </p:cNvSpPr>
            <p:nvPr/>
          </p:nvSpPr>
          <p:spPr bwMode="auto">
            <a:xfrm>
              <a:off x="672" y="3726"/>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17</a:t>
              </a:r>
            </a:p>
          </p:txBody>
        </p:sp>
        <p:sp>
          <p:nvSpPr>
            <p:cNvPr id="19487" name="Rectangle 31"/>
            <p:cNvSpPr>
              <a:spLocks noChangeArrowheads="1"/>
            </p:cNvSpPr>
            <p:nvPr/>
          </p:nvSpPr>
          <p:spPr bwMode="auto">
            <a:xfrm>
              <a:off x="3064" y="868"/>
              <a:ext cx="675"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Seq. #</a:t>
              </a:r>
            </a:p>
          </p:txBody>
        </p:sp>
        <p:sp>
          <p:nvSpPr>
            <p:cNvPr id="19488" name="Rectangle 32"/>
            <p:cNvSpPr>
              <a:spLocks noChangeArrowheads="1"/>
            </p:cNvSpPr>
            <p:nvPr/>
          </p:nvSpPr>
          <p:spPr bwMode="auto">
            <a:xfrm>
              <a:off x="3739" y="868"/>
              <a:ext cx="1349" cy="168"/>
            </a:xfrm>
            <a:prstGeom prst="rect">
              <a:avLst/>
            </a:prstGeom>
            <a:noFill/>
            <a:ln w="12700">
              <a:solidFill>
                <a:schemeClr val="tx1"/>
              </a:solidFill>
              <a:miter lim="800000"/>
              <a:headEnd/>
              <a:tailEnd/>
            </a:ln>
          </p:spPr>
          <p:txBody>
            <a:bodyPr wrap="none" anchor="ctr"/>
            <a:lstStyle/>
            <a:p>
              <a:pPr eaLnBrk="0" hangingPunct="0"/>
              <a:r>
                <a:rPr lang="en-US" sz="1600">
                  <a:latin typeface="Courier New" pitchFamily="49" charset="0"/>
                </a:rPr>
                <a:t>Model Desc.</a:t>
              </a:r>
            </a:p>
          </p:txBody>
        </p:sp>
        <p:sp>
          <p:nvSpPr>
            <p:cNvPr id="19489" name="Rectangle 33"/>
            <p:cNvSpPr>
              <a:spLocks noChangeArrowheads="1"/>
            </p:cNvSpPr>
            <p:nvPr/>
          </p:nvSpPr>
          <p:spPr bwMode="auto">
            <a:xfrm>
              <a:off x="3064" y="1036"/>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18</a:t>
              </a:r>
            </a:p>
          </p:txBody>
        </p:sp>
        <p:sp>
          <p:nvSpPr>
            <p:cNvPr id="19490" name="Rectangle 34"/>
            <p:cNvSpPr>
              <a:spLocks noChangeArrowheads="1"/>
            </p:cNvSpPr>
            <p:nvPr/>
          </p:nvSpPr>
          <p:spPr bwMode="auto">
            <a:xfrm>
              <a:off x="3064" y="1205"/>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19</a:t>
              </a:r>
            </a:p>
          </p:txBody>
        </p:sp>
        <p:sp>
          <p:nvSpPr>
            <p:cNvPr id="19491" name="Rectangle 35"/>
            <p:cNvSpPr>
              <a:spLocks noChangeArrowheads="1"/>
            </p:cNvSpPr>
            <p:nvPr/>
          </p:nvSpPr>
          <p:spPr bwMode="auto">
            <a:xfrm>
              <a:off x="3064" y="137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20</a:t>
              </a:r>
            </a:p>
          </p:txBody>
        </p:sp>
        <p:sp>
          <p:nvSpPr>
            <p:cNvPr id="19492" name="Rectangle 36"/>
            <p:cNvSpPr>
              <a:spLocks noChangeArrowheads="1"/>
            </p:cNvSpPr>
            <p:nvPr/>
          </p:nvSpPr>
          <p:spPr bwMode="auto">
            <a:xfrm>
              <a:off x="3064" y="1540"/>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21</a:t>
              </a:r>
            </a:p>
          </p:txBody>
        </p:sp>
        <p:sp>
          <p:nvSpPr>
            <p:cNvPr id="19493" name="Rectangle 37"/>
            <p:cNvSpPr>
              <a:spLocks noChangeArrowheads="1"/>
            </p:cNvSpPr>
            <p:nvPr/>
          </p:nvSpPr>
          <p:spPr bwMode="auto">
            <a:xfrm>
              <a:off x="3064" y="1709"/>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22</a:t>
              </a:r>
            </a:p>
          </p:txBody>
        </p:sp>
        <p:sp>
          <p:nvSpPr>
            <p:cNvPr id="19494" name="Rectangle 38"/>
            <p:cNvSpPr>
              <a:spLocks noChangeArrowheads="1"/>
            </p:cNvSpPr>
            <p:nvPr/>
          </p:nvSpPr>
          <p:spPr bwMode="auto">
            <a:xfrm>
              <a:off x="3064" y="1877"/>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23</a:t>
              </a:r>
            </a:p>
          </p:txBody>
        </p:sp>
        <p:sp>
          <p:nvSpPr>
            <p:cNvPr id="19495" name="Rectangle 39"/>
            <p:cNvSpPr>
              <a:spLocks noChangeArrowheads="1"/>
            </p:cNvSpPr>
            <p:nvPr/>
          </p:nvSpPr>
          <p:spPr bwMode="auto">
            <a:xfrm>
              <a:off x="3064" y="2044"/>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24</a:t>
              </a:r>
            </a:p>
          </p:txBody>
        </p:sp>
        <p:sp>
          <p:nvSpPr>
            <p:cNvPr id="19496" name="Rectangle 40"/>
            <p:cNvSpPr>
              <a:spLocks noChangeArrowheads="1"/>
            </p:cNvSpPr>
            <p:nvPr/>
          </p:nvSpPr>
          <p:spPr bwMode="auto">
            <a:xfrm>
              <a:off x="3064" y="2213"/>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25</a:t>
              </a:r>
            </a:p>
          </p:txBody>
        </p:sp>
        <p:sp>
          <p:nvSpPr>
            <p:cNvPr id="19497" name="Rectangle 41"/>
            <p:cNvSpPr>
              <a:spLocks noChangeArrowheads="1"/>
            </p:cNvSpPr>
            <p:nvPr/>
          </p:nvSpPr>
          <p:spPr bwMode="auto">
            <a:xfrm>
              <a:off x="3064" y="2383"/>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26</a:t>
              </a:r>
            </a:p>
          </p:txBody>
        </p:sp>
        <p:sp>
          <p:nvSpPr>
            <p:cNvPr id="19498" name="Rectangle 42"/>
            <p:cNvSpPr>
              <a:spLocks noChangeArrowheads="1"/>
            </p:cNvSpPr>
            <p:nvPr/>
          </p:nvSpPr>
          <p:spPr bwMode="auto">
            <a:xfrm>
              <a:off x="3064" y="2551"/>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27</a:t>
              </a:r>
            </a:p>
          </p:txBody>
        </p:sp>
        <p:sp>
          <p:nvSpPr>
            <p:cNvPr id="19499" name="Rectangle 43"/>
            <p:cNvSpPr>
              <a:spLocks noChangeArrowheads="1"/>
            </p:cNvSpPr>
            <p:nvPr/>
          </p:nvSpPr>
          <p:spPr bwMode="auto">
            <a:xfrm>
              <a:off x="3064" y="2719"/>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28</a:t>
              </a:r>
            </a:p>
          </p:txBody>
        </p:sp>
        <p:sp>
          <p:nvSpPr>
            <p:cNvPr id="19500" name="Rectangle 44"/>
            <p:cNvSpPr>
              <a:spLocks noChangeArrowheads="1"/>
            </p:cNvSpPr>
            <p:nvPr/>
          </p:nvSpPr>
          <p:spPr bwMode="auto">
            <a:xfrm>
              <a:off x="3064" y="2885"/>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29</a:t>
              </a:r>
            </a:p>
          </p:txBody>
        </p:sp>
        <p:sp>
          <p:nvSpPr>
            <p:cNvPr id="19501" name="Rectangle 45"/>
            <p:cNvSpPr>
              <a:spLocks noChangeArrowheads="1"/>
            </p:cNvSpPr>
            <p:nvPr/>
          </p:nvSpPr>
          <p:spPr bwMode="auto">
            <a:xfrm>
              <a:off x="3064" y="3053"/>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30</a:t>
              </a:r>
            </a:p>
          </p:txBody>
        </p:sp>
        <p:sp>
          <p:nvSpPr>
            <p:cNvPr id="19502" name="Rectangle 46"/>
            <p:cNvSpPr>
              <a:spLocks noChangeArrowheads="1"/>
            </p:cNvSpPr>
            <p:nvPr/>
          </p:nvSpPr>
          <p:spPr bwMode="auto">
            <a:xfrm>
              <a:off x="3064" y="3222"/>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31</a:t>
              </a:r>
            </a:p>
          </p:txBody>
        </p:sp>
        <p:sp>
          <p:nvSpPr>
            <p:cNvPr id="19503" name="Rectangle 47"/>
            <p:cNvSpPr>
              <a:spLocks noChangeArrowheads="1"/>
            </p:cNvSpPr>
            <p:nvPr/>
          </p:nvSpPr>
          <p:spPr bwMode="auto">
            <a:xfrm>
              <a:off x="3064" y="3391"/>
              <a:ext cx="675" cy="167"/>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32</a:t>
              </a:r>
            </a:p>
          </p:txBody>
        </p:sp>
        <p:sp>
          <p:nvSpPr>
            <p:cNvPr id="19504" name="Rectangle 48"/>
            <p:cNvSpPr>
              <a:spLocks noChangeArrowheads="1"/>
            </p:cNvSpPr>
            <p:nvPr/>
          </p:nvSpPr>
          <p:spPr bwMode="auto">
            <a:xfrm>
              <a:off x="3739" y="3726"/>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Shell</a:t>
              </a:r>
            </a:p>
          </p:txBody>
        </p:sp>
        <p:sp>
          <p:nvSpPr>
            <p:cNvPr id="19505" name="Rectangle 49"/>
            <p:cNvSpPr>
              <a:spLocks noChangeArrowheads="1"/>
            </p:cNvSpPr>
            <p:nvPr/>
          </p:nvSpPr>
          <p:spPr bwMode="auto">
            <a:xfrm>
              <a:off x="3064" y="3558"/>
              <a:ext cx="675" cy="169"/>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33</a:t>
              </a:r>
            </a:p>
          </p:txBody>
        </p:sp>
        <p:sp>
          <p:nvSpPr>
            <p:cNvPr id="19506" name="Rectangle 50"/>
            <p:cNvSpPr>
              <a:spLocks noChangeArrowheads="1"/>
            </p:cNvSpPr>
            <p:nvPr/>
          </p:nvSpPr>
          <p:spPr bwMode="auto">
            <a:xfrm>
              <a:off x="3064" y="3726"/>
              <a:ext cx="675" cy="168"/>
            </a:xfrm>
            <a:prstGeom prst="rect">
              <a:avLst/>
            </a:prstGeom>
            <a:solidFill>
              <a:schemeClr val="bg1"/>
            </a:solidFill>
            <a:ln w="12700">
              <a:solidFill>
                <a:schemeClr val="tx1"/>
              </a:solidFill>
              <a:miter lim="800000"/>
              <a:headEnd/>
              <a:tailEnd/>
            </a:ln>
          </p:spPr>
          <p:txBody>
            <a:bodyPr wrap="none" anchor="ctr"/>
            <a:lstStyle/>
            <a:p>
              <a:pPr eaLnBrk="0" hangingPunct="0"/>
              <a:r>
                <a:rPr lang="en-US" sz="1600">
                  <a:latin typeface="Courier New" pitchFamily="49" charset="0"/>
                </a:rPr>
                <a:t>34</a:t>
              </a:r>
            </a:p>
          </p:txBody>
        </p:sp>
        <p:sp>
          <p:nvSpPr>
            <p:cNvPr id="19507" name="Rectangle 51"/>
            <p:cNvSpPr>
              <a:spLocks noChangeArrowheads="1"/>
            </p:cNvSpPr>
            <p:nvPr/>
          </p:nvSpPr>
          <p:spPr bwMode="auto">
            <a:xfrm>
              <a:off x="1347" y="1709"/>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08" name="Rectangle 52"/>
            <p:cNvSpPr>
              <a:spLocks noChangeArrowheads="1"/>
            </p:cNvSpPr>
            <p:nvPr/>
          </p:nvSpPr>
          <p:spPr bwMode="auto">
            <a:xfrm>
              <a:off x="1347" y="2885"/>
              <a:ext cx="1349" cy="169"/>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09" name="Rectangle 53"/>
            <p:cNvSpPr>
              <a:spLocks noChangeArrowheads="1"/>
            </p:cNvSpPr>
            <p:nvPr/>
          </p:nvSpPr>
          <p:spPr bwMode="auto">
            <a:xfrm>
              <a:off x="1347" y="3054"/>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9510" name="Rectangle 54"/>
            <p:cNvSpPr>
              <a:spLocks noChangeArrowheads="1"/>
            </p:cNvSpPr>
            <p:nvPr/>
          </p:nvSpPr>
          <p:spPr bwMode="auto">
            <a:xfrm>
              <a:off x="1347" y="3222"/>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11" name="Rectangle 55"/>
            <p:cNvSpPr>
              <a:spLocks noChangeArrowheads="1"/>
            </p:cNvSpPr>
            <p:nvPr/>
          </p:nvSpPr>
          <p:spPr bwMode="auto">
            <a:xfrm>
              <a:off x="1347" y="3727"/>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9512" name="Rectangle 56"/>
            <p:cNvSpPr>
              <a:spLocks noChangeArrowheads="1"/>
            </p:cNvSpPr>
            <p:nvPr/>
          </p:nvSpPr>
          <p:spPr bwMode="auto">
            <a:xfrm>
              <a:off x="1347" y="3389"/>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Shell</a:t>
              </a:r>
            </a:p>
          </p:txBody>
        </p:sp>
        <p:sp>
          <p:nvSpPr>
            <p:cNvPr id="19513" name="Rectangle 57"/>
            <p:cNvSpPr>
              <a:spLocks noChangeArrowheads="1"/>
            </p:cNvSpPr>
            <p:nvPr/>
          </p:nvSpPr>
          <p:spPr bwMode="auto">
            <a:xfrm>
              <a:off x="1347" y="3557"/>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14" name="Rectangle 58"/>
            <p:cNvSpPr>
              <a:spLocks noChangeArrowheads="1"/>
            </p:cNvSpPr>
            <p:nvPr/>
          </p:nvSpPr>
          <p:spPr bwMode="auto">
            <a:xfrm>
              <a:off x="3739" y="1205"/>
              <a:ext cx="1349" cy="167"/>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9515" name="Rectangle 59"/>
            <p:cNvSpPr>
              <a:spLocks noChangeArrowheads="1"/>
            </p:cNvSpPr>
            <p:nvPr/>
          </p:nvSpPr>
          <p:spPr bwMode="auto">
            <a:xfrm>
              <a:off x="3739" y="1371"/>
              <a:ext cx="1349" cy="169"/>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19516" name="Rectangle 60"/>
            <p:cNvSpPr>
              <a:spLocks noChangeArrowheads="1"/>
            </p:cNvSpPr>
            <p:nvPr/>
          </p:nvSpPr>
          <p:spPr bwMode="auto">
            <a:xfrm>
              <a:off x="3739" y="1037"/>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Shell</a:t>
              </a:r>
            </a:p>
          </p:txBody>
        </p:sp>
        <p:sp>
          <p:nvSpPr>
            <p:cNvPr id="19517" name="Rectangle 61"/>
            <p:cNvSpPr>
              <a:spLocks noChangeArrowheads="1"/>
            </p:cNvSpPr>
            <p:nvPr/>
          </p:nvSpPr>
          <p:spPr bwMode="auto">
            <a:xfrm>
              <a:off x="3739" y="1709"/>
              <a:ext cx="1349" cy="169"/>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Shell</a:t>
              </a:r>
            </a:p>
          </p:txBody>
        </p:sp>
        <p:sp>
          <p:nvSpPr>
            <p:cNvPr id="19518" name="Rectangle 62"/>
            <p:cNvSpPr>
              <a:spLocks noChangeArrowheads="1"/>
            </p:cNvSpPr>
            <p:nvPr/>
          </p:nvSpPr>
          <p:spPr bwMode="auto">
            <a:xfrm>
              <a:off x="3739" y="1876"/>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19" name="Rectangle 63"/>
            <p:cNvSpPr>
              <a:spLocks noChangeArrowheads="1"/>
            </p:cNvSpPr>
            <p:nvPr/>
          </p:nvSpPr>
          <p:spPr bwMode="auto">
            <a:xfrm>
              <a:off x="3739" y="2046"/>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9520" name="Rectangle 64"/>
            <p:cNvSpPr>
              <a:spLocks noChangeArrowheads="1"/>
            </p:cNvSpPr>
            <p:nvPr/>
          </p:nvSpPr>
          <p:spPr bwMode="auto">
            <a:xfrm>
              <a:off x="3739" y="2214"/>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21" name="Rectangle 65"/>
            <p:cNvSpPr>
              <a:spLocks noChangeArrowheads="1"/>
            </p:cNvSpPr>
            <p:nvPr/>
          </p:nvSpPr>
          <p:spPr bwMode="auto">
            <a:xfrm>
              <a:off x="3739" y="2716"/>
              <a:ext cx="1349" cy="167"/>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sp>
          <p:nvSpPr>
            <p:cNvPr id="19522" name="Rectangle 66"/>
            <p:cNvSpPr>
              <a:spLocks noChangeArrowheads="1"/>
            </p:cNvSpPr>
            <p:nvPr/>
          </p:nvSpPr>
          <p:spPr bwMode="auto">
            <a:xfrm>
              <a:off x="3739" y="2382"/>
              <a:ext cx="1349" cy="169"/>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Shell</a:t>
              </a:r>
            </a:p>
          </p:txBody>
        </p:sp>
        <p:sp>
          <p:nvSpPr>
            <p:cNvPr id="19523" name="Rectangle 67"/>
            <p:cNvSpPr>
              <a:spLocks noChangeArrowheads="1"/>
            </p:cNvSpPr>
            <p:nvPr/>
          </p:nvSpPr>
          <p:spPr bwMode="auto">
            <a:xfrm>
              <a:off x="3739" y="3054"/>
              <a:ext cx="1349" cy="168"/>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Pen</a:t>
              </a:r>
            </a:p>
          </p:txBody>
        </p:sp>
        <p:sp>
          <p:nvSpPr>
            <p:cNvPr id="19524" name="Rectangle 68"/>
            <p:cNvSpPr>
              <a:spLocks noChangeArrowheads="1"/>
            </p:cNvSpPr>
            <p:nvPr/>
          </p:nvSpPr>
          <p:spPr bwMode="auto">
            <a:xfrm>
              <a:off x="3739" y="2886"/>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Shell</a:t>
              </a:r>
            </a:p>
          </p:txBody>
        </p:sp>
        <p:sp>
          <p:nvSpPr>
            <p:cNvPr id="19525" name="Rectangle 69"/>
            <p:cNvSpPr>
              <a:spLocks noChangeArrowheads="1"/>
            </p:cNvSpPr>
            <p:nvPr/>
          </p:nvSpPr>
          <p:spPr bwMode="auto">
            <a:xfrm>
              <a:off x="3739" y="2551"/>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26" name="Rectangle 70"/>
            <p:cNvSpPr>
              <a:spLocks noChangeArrowheads="1"/>
            </p:cNvSpPr>
            <p:nvPr/>
          </p:nvSpPr>
          <p:spPr bwMode="auto">
            <a:xfrm>
              <a:off x="3739" y="3557"/>
              <a:ext cx="1349" cy="168"/>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Shell</a:t>
              </a:r>
            </a:p>
          </p:txBody>
        </p:sp>
        <p:sp>
          <p:nvSpPr>
            <p:cNvPr id="19527" name="Rectangle 71"/>
            <p:cNvSpPr>
              <a:spLocks noChangeArrowheads="1"/>
            </p:cNvSpPr>
            <p:nvPr/>
          </p:nvSpPr>
          <p:spPr bwMode="auto">
            <a:xfrm>
              <a:off x="3739" y="3391"/>
              <a:ext cx="1349" cy="167"/>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28" name="Rectangle 72"/>
            <p:cNvSpPr>
              <a:spLocks noChangeArrowheads="1"/>
            </p:cNvSpPr>
            <p:nvPr/>
          </p:nvSpPr>
          <p:spPr bwMode="auto">
            <a:xfrm>
              <a:off x="1347" y="1541"/>
              <a:ext cx="1349" cy="169"/>
            </a:xfrm>
            <a:prstGeom prst="rect">
              <a:avLst/>
            </a:prstGeom>
            <a:solidFill>
              <a:srgbClr val="FF5050"/>
            </a:solidFill>
            <a:ln w="12700">
              <a:solidFill>
                <a:schemeClr val="tx1"/>
              </a:solidFill>
              <a:miter lim="800000"/>
              <a:headEnd/>
              <a:tailEnd/>
            </a:ln>
          </p:spPr>
          <p:txBody>
            <a:bodyPr wrap="none" anchor="ctr"/>
            <a:lstStyle/>
            <a:p>
              <a:pPr algn="l" eaLnBrk="0" hangingPunct="0"/>
              <a:r>
                <a:rPr lang="en-US" sz="1600">
                  <a:latin typeface="Courier New" pitchFamily="49" charset="0"/>
                </a:rPr>
                <a:t>Red Shell</a:t>
              </a:r>
            </a:p>
          </p:txBody>
        </p:sp>
        <p:sp>
          <p:nvSpPr>
            <p:cNvPr id="19529" name="Rectangle 73"/>
            <p:cNvSpPr>
              <a:spLocks noChangeArrowheads="1"/>
            </p:cNvSpPr>
            <p:nvPr/>
          </p:nvSpPr>
          <p:spPr bwMode="auto">
            <a:xfrm>
              <a:off x="1347" y="2551"/>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30" name="Rectangle 74"/>
            <p:cNvSpPr>
              <a:spLocks noChangeArrowheads="1"/>
            </p:cNvSpPr>
            <p:nvPr/>
          </p:nvSpPr>
          <p:spPr bwMode="auto">
            <a:xfrm>
              <a:off x="3739" y="1540"/>
              <a:ext cx="1349" cy="168"/>
            </a:xfrm>
            <a:prstGeom prst="rect">
              <a:avLst/>
            </a:prstGeom>
            <a:solidFill>
              <a:srgbClr val="66CCFF"/>
            </a:solidFill>
            <a:ln w="12700">
              <a:solidFill>
                <a:schemeClr val="tx1"/>
              </a:solidFill>
              <a:miter lim="800000"/>
              <a:headEnd/>
              <a:tailEnd/>
            </a:ln>
          </p:spPr>
          <p:txBody>
            <a:bodyPr wrap="none" anchor="ctr"/>
            <a:lstStyle/>
            <a:p>
              <a:pPr algn="l" eaLnBrk="0" hangingPunct="0"/>
              <a:r>
                <a:rPr lang="en-US" sz="1600">
                  <a:latin typeface="Courier New" pitchFamily="49" charset="0"/>
                </a:rPr>
                <a:t>Blue Pen</a:t>
              </a:r>
            </a:p>
          </p:txBody>
        </p:sp>
        <p:sp>
          <p:nvSpPr>
            <p:cNvPr id="19531" name="Rectangle 75"/>
            <p:cNvSpPr>
              <a:spLocks noChangeArrowheads="1"/>
            </p:cNvSpPr>
            <p:nvPr/>
          </p:nvSpPr>
          <p:spPr bwMode="auto">
            <a:xfrm>
              <a:off x="3739" y="3221"/>
              <a:ext cx="1349" cy="169"/>
            </a:xfrm>
            <a:prstGeom prst="rect">
              <a:avLst/>
            </a:prstGeom>
            <a:solidFill>
              <a:srgbClr val="FFFF00"/>
            </a:solidFill>
            <a:ln w="12700">
              <a:solidFill>
                <a:schemeClr val="tx1"/>
              </a:solidFill>
              <a:miter lim="800000"/>
              <a:headEnd/>
              <a:tailEnd/>
            </a:ln>
          </p:spPr>
          <p:txBody>
            <a:bodyPr wrap="none" anchor="ctr"/>
            <a:lstStyle/>
            <a:p>
              <a:pPr algn="l" eaLnBrk="0" hangingPunct="0"/>
              <a:r>
                <a:rPr lang="en-US" sz="1600">
                  <a:latin typeface="Courier New" pitchFamily="49" charset="0"/>
                </a:rPr>
                <a:t>Yellow Pen</a:t>
              </a:r>
            </a:p>
          </p:txBody>
        </p:sp>
      </p:grpSp>
    </p:spTree>
    <p:extLst>
      <p:ext uri="{BB962C8B-B14F-4D97-AF65-F5344CB8AC3E}">
        <p14:creationId xmlns:p14="http://schemas.microsoft.com/office/powerpoint/2010/main" val="14623069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019300" y="309563"/>
            <a:ext cx="8229600" cy="1181100"/>
          </a:xfrm>
          <a:noFill/>
        </p:spPr>
        <p:txBody>
          <a:bodyPr vert="horz" wrap="square" lIns="92075" tIns="46038" rIns="92075" bIns="46038" numCol="1" anchor="b" anchorCtr="0" compatLnSpc="1">
            <a:prstTxWarp prst="textNoShape">
              <a:avLst/>
            </a:prstTxWarp>
          </a:bodyPr>
          <a:lstStyle/>
          <a:p>
            <a:pPr algn="ctr" eaLnBrk="1" hangingPunct="1"/>
            <a:r>
              <a:rPr lang="en-US" sz="4400" b="1">
                <a:latin typeface="Times New Roman" pitchFamily="18" charset="0"/>
              </a:rPr>
              <a:t>Mixed Model Assembly Schedule for Volpens</a:t>
            </a:r>
          </a:p>
        </p:txBody>
      </p:sp>
      <p:sp>
        <p:nvSpPr>
          <p:cNvPr id="20483" name="Rectangle 3"/>
          <p:cNvSpPr>
            <a:spLocks noChangeArrowheads="1"/>
          </p:cNvSpPr>
          <p:nvPr/>
        </p:nvSpPr>
        <p:spPr bwMode="auto">
          <a:xfrm>
            <a:off x="2713039" y="1833563"/>
            <a:ext cx="1717521"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Family: Pens</a:t>
            </a:r>
            <a:endParaRPr lang="en-US" sz="2400"/>
          </a:p>
        </p:txBody>
      </p:sp>
      <p:sp>
        <p:nvSpPr>
          <p:cNvPr id="20484" name="Rectangle 4"/>
          <p:cNvSpPr>
            <a:spLocks noChangeArrowheads="1"/>
          </p:cNvSpPr>
          <p:nvPr/>
        </p:nvSpPr>
        <p:spPr bwMode="auto">
          <a:xfrm>
            <a:off x="5327651" y="1866900"/>
            <a:ext cx="771301" cy="230832"/>
          </a:xfrm>
          <a:prstGeom prst="rect">
            <a:avLst/>
          </a:prstGeom>
          <a:noFill/>
          <a:ln w="9525">
            <a:noFill/>
            <a:miter lim="800000"/>
            <a:headEnd/>
            <a:tailEnd/>
          </a:ln>
        </p:spPr>
        <p:txBody>
          <a:bodyPr wrap="none" lIns="0" tIns="0" rIns="0" bIns="0">
            <a:spAutoFit/>
          </a:bodyPr>
          <a:lstStyle/>
          <a:p>
            <a:pPr algn="l" eaLnBrk="0" hangingPunct="0"/>
            <a:r>
              <a:rPr lang="en-US" sz="1300">
                <a:solidFill>
                  <a:srgbClr val="000000"/>
                </a:solidFill>
              </a:rPr>
              <a:t> </a:t>
            </a:r>
            <a:r>
              <a:rPr lang="en-US" sz="1500">
                <a:solidFill>
                  <a:srgbClr val="000000"/>
                </a:solidFill>
              </a:rPr>
              <a:t>Week 3</a:t>
            </a:r>
            <a:endParaRPr lang="en-US" sz="2800"/>
          </a:p>
        </p:txBody>
      </p:sp>
      <p:sp>
        <p:nvSpPr>
          <p:cNvPr id="20485" name="Rectangle 5"/>
          <p:cNvSpPr>
            <a:spLocks noChangeArrowheads="1"/>
          </p:cNvSpPr>
          <p:nvPr/>
        </p:nvSpPr>
        <p:spPr bwMode="auto">
          <a:xfrm>
            <a:off x="6303964" y="1866900"/>
            <a:ext cx="771301" cy="230832"/>
          </a:xfrm>
          <a:prstGeom prst="rect">
            <a:avLst/>
          </a:prstGeom>
          <a:noFill/>
          <a:ln w="9525">
            <a:noFill/>
            <a:miter lim="800000"/>
            <a:headEnd/>
            <a:tailEnd/>
          </a:ln>
        </p:spPr>
        <p:txBody>
          <a:bodyPr wrap="none" lIns="0" tIns="0" rIns="0" bIns="0">
            <a:spAutoFit/>
          </a:bodyPr>
          <a:lstStyle/>
          <a:p>
            <a:pPr algn="l" eaLnBrk="0" hangingPunct="0"/>
            <a:r>
              <a:rPr lang="en-US" sz="1300">
                <a:solidFill>
                  <a:srgbClr val="000000"/>
                </a:solidFill>
              </a:rPr>
              <a:t> </a:t>
            </a:r>
            <a:r>
              <a:rPr lang="en-US" sz="1500">
                <a:solidFill>
                  <a:srgbClr val="000000"/>
                </a:solidFill>
              </a:rPr>
              <a:t>Week 4</a:t>
            </a:r>
            <a:endParaRPr lang="en-US" sz="2800"/>
          </a:p>
        </p:txBody>
      </p:sp>
      <p:sp>
        <p:nvSpPr>
          <p:cNvPr id="20486" name="Rectangle 6"/>
          <p:cNvSpPr>
            <a:spLocks noChangeArrowheads="1"/>
          </p:cNvSpPr>
          <p:nvPr/>
        </p:nvSpPr>
        <p:spPr bwMode="auto">
          <a:xfrm>
            <a:off x="7278689" y="1866900"/>
            <a:ext cx="771301" cy="230832"/>
          </a:xfrm>
          <a:prstGeom prst="rect">
            <a:avLst/>
          </a:prstGeom>
          <a:noFill/>
          <a:ln w="9525">
            <a:noFill/>
            <a:miter lim="800000"/>
            <a:headEnd/>
            <a:tailEnd/>
          </a:ln>
        </p:spPr>
        <p:txBody>
          <a:bodyPr wrap="none" lIns="0" tIns="0" rIns="0" bIns="0">
            <a:spAutoFit/>
          </a:bodyPr>
          <a:lstStyle/>
          <a:p>
            <a:pPr algn="l" eaLnBrk="0" hangingPunct="0"/>
            <a:r>
              <a:rPr lang="en-US" sz="1300">
                <a:solidFill>
                  <a:srgbClr val="000000"/>
                </a:solidFill>
              </a:rPr>
              <a:t> </a:t>
            </a:r>
            <a:r>
              <a:rPr lang="en-US" sz="1500">
                <a:solidFill>
                  <a:srgbClr val="000000"/>
                </a:solidFill>
              </a:rPr>
              <a:t>Week 5</a:t>
            </a:r>
            <a:endParaRPr lang="en-US" sz="2800"/>
          </a:p>
        </p:txBody>
      </p:sp>
      <p:sp>
        <p:nvSpPr>
          <p:cNvPr id="20487" name="Rectangle 7"/>
          <p:cNvSpPr>
            <a:spLocks noChangeArrowheads="1"/>
          </p:cNvSpPr>
          <p:nvPr/>
        </p:nvSpPr>
        <p:spPr bwMode="auto">
          <a:xfrm>
            <a:off x="8255001" y="1866900"/>
            <a:ext cx="771301" cy="230832"/>
          </a:xfrm>
          <a:prstGeom prst="rect">
            <a:avLst/>
          </a:prstGeom>
          <a:noFill/>
          <a:ln w="9525">
            <a:noFill/>
            <a:miter lim="800000"/>
            <a:headEnd/>
            <a:tailEnd/>
          </a:ln>
        </p:spPr>
        <p:txBody>
          <a:bodyPr wrap="none" lIns="0" tIns="0" rIns="0" bIns="0">
            <a:spAutoFit/>
          </a:bodyPr>
          <a:lstStyle/>
          <a:p>
            <a:pPr algn="l" eaLnBrk="0" hangingPunct="0"/>
            <a:r>
              <a:rPr lang="en-US" sz="1300">
                <a:solidFill>
                  <a:srgbClr val="000000"/>
                </a:solidFill>
              </a:rPr>
              <a:t> </a:t>
            </a:r>
            <a:r>
              <a:rPr lang="en-US" sz="1500">
                <a:solidFill>
                  <a:srgbClr val="000000"/>
                </a:solidFill>
              </a:rPr>
              <a:t>Week 6</a:t>
            </a:r>
            <a:endParaRPr lang="en-US" sz="2800"/>
          </a:p>
        </p:txBody>
      </p:sp>
      <p:sp>
        <p:nvSpPr>
          <p:cNvPr id="20488" name="Rectangle 8"/>
          <p:cNvSpPr>
            <a:spLocks noChangeArrowheads="1"/>
          </p:cNvSpPr>
          <p:nvPr/>
        </p:nvSpPr>
        <p:spPr bwMode="auto">
          <a:xfrm>
            <a:off x="2638425" y="1692275"/>
            <a:ext cx="19050" cy="26988"/>
          </a:xfrm>
          <a:prstGeom prst="rect">
            <a:avLst/>
          </a:prstGeom>
          <a:solidFill>
            <a:srgbClr val="000000"/>
          </a:solidFill>
          <a:ln w="9525">
            <a:noFill/>
            <a:miter lim="800000"/>
            <a:headEnd/>
            <a:tailEnd/>
          </a:ln>
        </p:spPr>
        <p:txBody>
          <a:bodyPr/>
          <a:lstStyle/>
          <a:p>
            <a:endParaRPr lang="en-US"/>
          </a:p>
        </p:txBody>
      </p:sp>
      <p:sp>
        <p:nvSpPr>
          <p:cNvPr id="20489" name="Rectangle 9"/>
          <p:cNvSpPr>
            <a:spLocks noChangeArrowheads="1"/>
          </p:cNvSpPr>
          <p:nvPr/>
        </p:nvSpPr>
        <p:spPr bwMode="auto">
          <a:xfrm>
            <a:off x="2638425" y="1692275"/>
            <a:ext cx="38100" cy="14288"/>
          </a:xfrm>
          <a:prstGeom prst="rect">
            <a:avLst/>
          </a:prstGeom>
          <a:solidFill>
            <a:srgbClr val="000000"/>
          </a:solidFill>
          <a:ln w="9525">
            <a:noFill/>
            <a:miter lim="800000"/>
            <a:headEnd/>
            <a:tailEnd/>
          </a:ln>
        </p:spPr>
        <p:txBody>
          <a:bodyPr/>
          <a:lstStyle/>
          <a:p>
            <a:endParaRPr lang="en-US"/>
          </a:p>
        </p:txBody>
      </p:sp>
      <p:sp>
        <p:nvSpPr>
          <p:cNvPr id="20490" name="Rectangle 10"/>
          <p:cNvSpPr>
            <a:spLocks noChangeArrowheads="1"/>
          </p:cNvSpPr>
          <p:nvPr/>
        </p:nvSpPr>
        <p:spPr bwMode="auto">
          <a:xfrm>
            <a:off x="2657475" y="1706563"/>
            <a:ext cx="19050" cy="12700"/>
          </a:xfrm>
          <a:prstGeom prst="rect">
            <a:avLst/>
          </a:prstGeom>
          <a:solidFill>
            <a:srgbClr val="000000"/>
          </a:solidFill>
          <a:ln w="9525">
            <a:noFill/>
            <a:miter lim="800000"/>
            <a:headEnd/>
            <a:tailEnd/>
          </a:ln>
        </p:spPr>
        <p:txBody>
          <a:bodyPr/>
          <a:lstStyle/>
          <a:p>
            <a:endParaRPr lang="en-US"/>
          </a:p>
        </p:txBody>
      </p:sp>
      <p:sp>
        <p:nvSpPr>
          <p:cNvPr id="20491" name="Rectangle 11"/>
          <p:cNvSpPr>
            <a:spLocks noChangeArrowheads="1"/>
          </p:cNvSpPr>
          <p:nvPr/>
        </p:nvSpPr>
        <p:spPr bwMode="auto">
          <a:xfrm>
            <a:off x="2657475" y="1706563"/>
            <a:ext cx="19050" cy="12700"/>
          </a:xfrm>
          <a:prstGeom prst="rect">
            <a:avLst/>
          </a:prstGeom>
          <a:solidFill>
            <a:srgbClr val="000000"/>
          </a:solidFill>
          <a:ln w="9525">
            <a:noFill/>
            <a:miter lim="800000"/>
            <a:headEnd/>
            <a:tailEnd/>
          </a:ln>
        </p:spPr>
        <p:txBody>
          <a:bodyPr/>
          <a:lstStyle/>
          <a:p>
            <a:endParaRPr lang="en-US"/>
          </a:p>
        </p:txBody>
      </p:sp>
      <p:sp>
        <p:nvSpPr>
          <p:cNvPr id="20492" name="Rectangle 12"/>
          <p:cNvSpPr>
            <a:spLocks noChangeArrowheads="1"/>
          </p:cNvSpPr>
          <p:nvPr/>
        </p:nvSpPr>
        <p:spPr bwMode="auto">
          <a:xfrm>
            <a:off x="2676525" y="1692275"/>
            <a:ext cx="2579688" cy="14288"/>
          </a:xfrm>
          <a:prstGeom prst="rect">
            <a:avLst/>
          </a:prstGeom>
          <a:solidFill>
            <a:srgbClr val="000000"/>
          </a:solidFill>
          <a:ln w="9525">
            <a:noFill/>
            <a:miter lim="800000"/>
            <a:headEnd/>
            <a:tailEnd/>
          </a:ln>
        </p:spPr>
        <p:txBody>
          <a:bodyPr/>
          <a:lstStyle/>
          <a:p>
            <a:endParaRPr lang="en-US"/>
          </a:p>
        </p:txBody>
      </p:sp>
      <p:sp>
        <p:nvSpPr>
          <p:cNvPr id="20493" name="Rectangle 13"/>
          <p:cNvSpPr>
            <a:spLocks noChangeArrowheads="1"/>
          </p:cNvSpPr>
          <p:nvPr/>
        </p:nvSpPr>
        <p:spPr bwMode="auto">
          <a:xfrm>
            <a:off x="2676525" y="1706563"/>
            <a:ext cx="2579688" cy="12700"/>
          </a:xfrm>
          <a:prstGeom prst="rect">
            <a:avLst/>
          </a:prstGeom>
          <a:solidFill>
            <a:srgbClr val="000000"/>
          </a:solidFill>
          <a:ln w="9525">
            <a:noFill/>
            <a:miter lim="800000"/>
            <a:headEnd/>
            <a:tailEnd/>
          </a:ln>
        </p:spPr>
        <p:txBody>
          <a:bodyPr/>
          <a:lstStyle/>
          <a:p>
            <a:endParaRPr lang="en-US"/>
          </a:p>
        </p:txBody>
      </p:sp>
      <p:sp>
        <p:nvSpPr>
          <p:cNvPr id="20494" name="Rectangle 14"/>
          <p:cNvSpPr>
            <a:spLocks noChangeArrowheads="1"/>
          </p:cNvSpPr>
          <p:nvPr/>
        </p:nvSpPr>
        <p:spPr bwMode="auto">
          <a:xfrm>
            <a:off x="5256214" y="1692275"/>
            <a:ext cx="39687" cy="14288"/>
          </a:xfrm>
          <a:prstGeom prst="rect">
            <a:avLst/>
          </a:prstGeom>
          <a:solidFill>
            <a:srgbClr val="000000"/>
          </a:solidFill>
          <a:ln w="9525">
            <a:noFill/>
            <a:miter lim="800000"/>
            <a:headEnd/>
            <a:tailEnd/>
          </a:ln>
        </p:spPr>
        <p:txBody>
          <a:bodyPr/>
          <a:lstStyle/>
          <a:p>
            <a:endParaRPr lang="en-US"/>
          </a:p>
        </p:txBody>
      </p:sp>
      <p:sp>
        <p:nvSpPr>
          <p:cNvPr id="20495" name="Rectangle 15"/>
          <p:cNvSpPr>
            <a:spLocks noChangeArrowheads="1"/>
          </p:cNvSpPr>
          <p:nvPr/>
        </p:nvSpPr>
        <p:spPr bwMode="auto">
          <a:xfrm>
            <a:off x="5256214" y="1706563"/>
            <a:ext cx="39687" cy="12700"/>
          </a:xfrm>
          <a:prstGeom prst="rect">
            <a:avLst/>
          </a:prstGeom>
          <a:solidFill>
            <a:srgbClr val="000000"/>
          </a:solidFill>
          <a:ln w="9525">
            <a:noFill/>
            <a:miter lim="800000"/>
            <a:headEnd/>
            <a:tailEnd/>
          </a:ln>
        </p:spPr>
        <p:txBody>
          <a:bodyPr/>
          <a:lstStyle/>
          <a:p>
            <a:endParaRPr lang="en-US"/>
          </a:p>
        </p:txBody>
      </p:sp>
      <p:sp>
        <p:nvSpPr>
          <p:cNvPr id="20496" name="Rectangle 16"/>
          <p:cNvSpPr>
            <a:spLocks noChangeArrowheads="1"/>
          </p:cNvSpPr>
          <p:nvPr/>
        </p:nvSpPr>
        <p:spPr bwMode="auto">
          <a:xfrm>
            <a:off x="5295901" y="1692275"/>
            <a:ext cx="936625" cy="14288"/>
          </a:xfrm>
          <a:prstGeom prst="rect">
            <a:avLst/>
          </a:prstGeom>
          <a:solidFill>
            <a:srgbClr val="000000"/>
          </a:solidFill>
          <a:ln w="9525">
            <a:noFill/>
            <a:miter lim="800000"/>
            <a:headEnd/>
            <a:tailEnd/>
          </a:ln>
        </p:spPr>
        <p:txBody>
          <a:bodyPr/>
          <a:lstStyle/>
          <a:p>
            <a:endParaRPr lang="en-US"/>
          </a:p>
        </p:txBody>
      </p:sp>
      <p:sp>
        <p:nvSpPr>
          <p:cNvPr id="20497" name="Rectangle 17"/>
          <p:cNvSpPr>
            <a:spLocks noChangeArrowheads="1"/>
          </p:cNvSpPr>
          <p:nvPr/>
        </p:nvSpPr>
        <p:spPr bwMode="auto">
          <a:xfrm>
            <a:off x="5295901" y="1706563"/>
            <a:ext cx="936625" cy="12700"/>
          </a:xfrm>
          <a:prstGeom prst="rect">
            <a:avLst/>
          </a:prstGeom>
          <a:solidFill>
            <a:srgbClr val="000000"/>
          </a:solidFill>
          <a:ln w="9525">
            <a:noFill/>
            <a:miter lim="800000"/>
            <a:headEnd/>
            <a:tailEnd/>
          </a:ln>
        </p:spPr>
        <p:txBody>
          <a:bodyPr/>
          <a:lstStyle/>
          <a:p>
            <a:endParaRPr lang="en-US"/>
          </a:p>
        </p:txBody>
      </p:sp>
      <p:sp>
        <p:nvSpPr>
          <p:cNvPr id="20498" name="Rectangle 18"/>
          <p:cNvSpPr>
            <a:spLocks noChangeArrowheads="1"/>
          </p:cNvSpPr>
          <p:nvPr/>
        </p:nvSpPr>
        <p:spPr bwMode="auto">
          <a:xfrm>
            <a:off x="6232525" y="1692275"/>
            <a:ext cx="38100" cy="14288"/>
          </a:xfrm>
          <a:prstGeom prst="rect">
            <a:avLst/>
          </a:prstGeom>
          <a:solidFill>
            <a:srgbClr val="000000"/>
          </a:solidFill>
          <a:ln w="9525">
            <a:noFill/>
            <a:miter lim="800000"/>
            <a:headEnd/>
            <a:tailEnd/>
          </a:ln>
        </p:spPr>
        <p:txBody>
          <a:bodyPr/>
          <a:lstStyle/>
          <a:p>
            <a:endParaRPr lang="en-US"/>
          </a:p>
        </p:txBody>
      </p:sp>
      <p:sp>
        <p:nvSpPr>
          <p:cNvPr id="20499" name="Rectangle 19"/>
          <p:cNvSpPr>
            <a:spLocks noChangeArrowheads="1"/>
          </p:cNvSpPr>
          <p:nvPr/>
        </p:nvSpPr>
        <p:spPr bwMode="auto">
          <a:xfrm>
            <a:off x="6232525" y="1706563"/>
            <a:ext cx="38100" cy="12700"/>
          </a:xfrm>
          <a:prstGeom prst="rect">
            <a:avLst/>
          </a:prstGeom>
          <a:solidFill>
            <a:srgbClr val="000000"/>
          </a:solidFill>
          <a:ln w="9525">
            <a:noFill/>
            <a:miter lim="800000"/>
            <a:headEnd/>
            <a:tailEnd/>
          </a:ln>
        </p:spPr>
        <p:txBody>
          <a:bodyPr/>
          <a:lstStyle/>
          <a:p>
            <a:endParaRPr lang="en-US"/>
          </a:p>
        </p:txBody>
      </p:sp>
      <p:sp>
        <p:nvSpPr>
          <p:cNvPr id="20500" name="Rectangle 20"/>
          <p:cNvSpPr>
            <a:spLocks noChangeArrowheads="1"/>
          </p:cNvSpPr>
          <p:nvPr/>
        </p:nvSpPr>
        <p:spPr bwMode="auto">
          <a:xfrm>
            <a:off x="6270626" y="1692275"/>
            <a:ext cx="936625" cy="14288"/>
          </a:xfrm>
          <a:prstGeom prst="rect">
            <a:avLst/>
          </a:prstGeom>
          <a:solidFill>
            <a:srgbClr val="000000"/>
          </a:solidFill>
          <a:ln w="9525">
            <a:noFill/>
            <a:miter lim="800000"/>
            <a:headEnd/>
            <a:tailEnd/>
          </a:ln>
        </p:spPr>
        <p:txBody>
          <a:bodyPr/>
          <a:lstStyle/>
          <a:p>
            <a:endParaRPr lang="en-US"/>
          </a:p>
        </p:txBody>
      </p:sp>
      <p:sp>
        <p:nvSpPr>
          <p:cNvPr id="20501" name="Rectangle 21"/>
          <p:cNvSpPr>
            <a:spLocks noChangeArrowheads="1"/>
          </p:cNvSpPr>
          <p:nvPr/>
        </p:nvSpPr>
        <p:spPr bwMode="auto">
          <a:xfrm>
            <a:off x="6270626" y="1706563"/>
            <a:ext cx="936625" cy="12700"/>
          </a:xfrm>
          <a:prstGeom prst="rect">
            <a:avLst/>
          </a:prstGeom>
          <a:solidFill>
            <a:srgbClr val="000000"/>
          </a:solidFill>
          <a:ln w="9525">
            <a:noFill/>
            <a:miter lim="800000"/>
            <a:headEnd/>
            <a:tailEnd/>
          </a:ln>
        </p:spPr>
        <p:txBody>
          <a:bodyPr/>
          <a:lstStyle/>
          <a:p>
            <a:endParaRPr lang="en-US"/>
          </a:p>
        </p:txBody>
      </p:sp>
      <p:sp>
        <p:nvSpPr>
          <p:cNvPr id="20502" name="Rectangle 22"/>
          <p:cNvSpPr>
            <a:spLocks noChangeArrowheads="1"/>
          </p:cNvSpPr>
          <p:nvPr/>
        </p:nvSpPr>
        <p:spPr bwMode="auto">
          <a:xfrm>
            <a:off x="7207250" y="1692275"/>
            <a:ext cx="39688" cy="14288"/>
          </a:xfrm>
          <a:prstGeom prst="rect">
            <a:avLst/>
          </a:prstGeom>
          <a:solidFill>
            <a:srgbClr val="000000"/>
          </a:solidFill>
          <a:ln w="9525">
            <a:noFill/>
            <a:miter lim="800000"/>
            <a:headEnd/>
            <a:tailEnd/>
          </a:ln>
        </p:spPr>
        <p:txBody>
          <a:bodyPr/>
          <a:lstStyle/>
          <a:p>
            <a:endParaRPr lang="en-US"/>
          </a:p>
        </p:txBody>
      </p:sp>
      <p:sp>
        <p:nvSpPr>
          <p:cNvPr id="20503" name="Rectangle 23"/>
          <p:cNvSpPr>
            <a:spLocks noChangeArrowheads="1"/>
          </p:cNvSpPr>
          <p:nvPr/>
        </p:nvSpPr>
        <p:spPr bwMode="auto">
          <a:xfrm>
            <a:off x="7207250" y="1706563"/>
            <a:ext cx="39688" cy="12700"/>
          </a:xfrm>
          <a:prstGeom prst="rect">
            <a:avLst/>
          </a:prstGeom>
          <a:solidFill>
            <a:srgbClr val="000000"/>
          </a:solidFill>
          <a:ln w="9525">
            <a:noFill/>
            <a:miter lim="800000"/>
            <a:headEnd/>
            <a:tailEnd/>
          </a:ln>
        </p:spPr>
        <p:txBody>
          <a:bodyPr/>
          <a:lstStyle/>
          <a:p>
            <a:endParaRPr lang="en-US"/>
          </a:p>
        </p:txBody>
      </p:sp>
      <p:sp>
        <p:nvSpPr>
          <p:cNvPr id="20504" name="Rectangle 24"/>
          <p:cNvSpPr>
            <a:spLocks noChangeArrowheads="1"/>
          </p:cNvSpPr>
          <p:nvPr/>
        </p:nvSpPr>
        <p:spPr bwMode="auto">
          <a:xfrm>
            <a:off x="7246939" y="1692275"/>
            <a:ext cx="936625" cy="14288"/>
          </a:xfrm>
          <a:prstGeom prst="rect">
            <a:avLst/>
          </a:prstGeom>
          <a:solidFill>
            <a:srgbClr val="000000"/>
          </a:solidFill>
          <a:ln w="9525">
            <a:noFill/>
            <a:miter lim="800000"/>
            <a:headEnd/>
            <a:tailEnd/>
          </a:ln>
        </p:spPr>
        <p:txBody>
          <a:bodyPr/>
          <a:lstStyle/>
          <a:p>
            <a:endParaRPr lang="en-US"/>
          </a:p>
        </p:txBody>
      </p:sp>
      <p:sp>
        <p:nvSpPr>
          <p:cNvPr id="20505" name="Rectangle 25"/>
          <p:cNvSpPr>
            <a:spLocks noChangeArrowheads="1"/>
          </p:cNvSpPr>
          <p:nvPr/>
        </p:nvSpPr>
        <p:spPr bwMode="auto">
          <a:xfrm>
            <a:off x="7246939" y="1706563"/>
            <a:ext cx="936625" cy="12700"/>
          </a:xfrm>
          <a:prstGeom prst="rect">
            <a:avLst/>
          </a:prstGeom>
          <a:solidFill>
            <a:srgbClr val="000000"/>
          </a:solidFill>
          <a:ln w="9525">
            <a:noFill/>
            <a:miter lim="800000"/>
            <a:headEnd/>
            <a:tailEnd/>
          </a:ln>
        </p:spPr>
        <p:txBody>
          <a:bodyPr/>
          <a:lstStyle/>
          <a:p>
            <a:endParaRPr lang="en-US"/>
          </a:p>
        </p:txBody>
      </p:sp>
      <p:sp>
        <p:nvSpPr>
          <p:cNvPr id="20506" name="Rectangle 26"/>
          <p:cNvSpPr>
            <a:spLocks noChangeArrowheads="1"/>
          </p:cNvSpPr>
          <p:nvPr/>
        </p:nvSpPr>
        <p:spPr bwMode="auto">
          <a:xfrm>
            <a:off x="8183564" y="1692275"/>
            <a:ext cx="39687" cy="14288"/>
          </a:xfrm>
          <a:prstGeom prst="rect">
            <a:avLst/>
          </a:prstGeom>
          <a:solidFill>
            <a:srgbClr val="000000"/>
          </a:solidFill>
          <a:ln w="9525">
            <a:noFill/>
            <a:miter lim="800000"/>
            <a:headEnd/>
            <a:tailEnd/>
          </a:ln>
        </p:spPr>
        <p:txBody>
          <a:bodyPr/>
          <a:lstStyle/>
          <a:p>
            <a:endParaRPr lang="en-US"/>
          </a:p>
        </p:txBody>
      </p:sp>
      <p:sp>
        <p:nvSpPr>
          <p:cNvPr id="20507" name="Rectangle 27"/>
          <p:cNvSpPr>
            <a:spLocks noChangeArrowheads="1"/>
          </p:cNvSpPr>
          <p:nvPr/>
        </p:nvSpPr>
        <p:spPr bwMode="auto">
          <a:xfrm>
            <a:off x="8183564" y="1706563"/>
            <a:ext cx="39687" cy="12700"/>
          </a:xfrm>
          <a:prstGeom prst="rect">
            <a:avLst/>
          </a:prstGeom>
          <a:solidFill>
            <a:srgbClr val="000000"/>
          </a:solidFill>
          <a:ln w="9525">
            <a:noFill/>
            <a:miter lim="800000"/>
            <a:headEnd/>
            <a:tailEnd/>
          </a:ln>
        </p:spPr>
        <p:txBody>
          <a:bodyPr/>
          <a:lstStyle/>
          <a:p>
            <a:endParaRPr lang="en-US"/>
          </a:p>
        </p:txBody>
      </p:sp>
      <p:sp>
        <p:nvSpPr>
          <p:cNvPr id="20508" name="Rectangle 28"/>
          <p:cNvSpPr>
            <a:spLocks noChangeArrowheads="1"/>
          </p:cNvSpPr>
          <p:nvPr/>
        </p:nvSpPr>
        <p:spPr bwMode="auto">
          <a:xfrm>
            <a:off x="8223251" y="1692275"/>
            <a:ext cx="936625" cy="14288"/>
          </a:xfrm>
          <a:prstGeom prst="rect">
            <a:avLst/>
          </a:prstGeom>
          <a:solidFill>
            <a:srgbClr val="000000"/>
          </a:solidFill>
          <a:ln w="9525">
            <a:noFill/>
            <a:miter lim="800000"/>
            <a:headEnd/>
            <a:tailEnd/>
          </a:ln>
        </p:spPr>
        <p:txBody>
          <a:bodyPr/>
          <a:lstStyle/>
          <a:p>
            <a:endParaRPr lang="en-US"/>
          </a:p>
        </p:txBody>
      </p:sp>
      <p:sp>
        <p:nvSpPr>
          <p:cNvPr id="20509" name="Rectangle 29"/>
          <p:cNvSpPr>
            <a:spLocks noChangeArrowheads="1"/>
          </p:cNvSpPr>
          <p:nvPr/>
        </p:nvSpPr>
        <p:spPr bwMode="auto">
          <a:xfrm>
            <a:off x="8223251" y="1706563"/>
            <a:ext cx="936625" cy="12700"/>
          </a:xfrm>
          <a:prstGeom prst="rect">
            <a:avLst/>
          </a:prstGeom>
          <a:solidFill>
            <a:srgbClr val="000000"/>
          </a:solidFill>
          <a:ln w="9525">
            <a:noFill/>
            <a:miter lim="800000"/>
            <a:headEnd/>
            <a:tailEnd/>
          </a:ln>
        </p:spPr>
        <p:txBody>
          <a:bodyPr/>
          <a:lstStyle/>
          <a:p>
            <a:endParaRPr lang="en-US"/>
          </a:p>
        </p:txBody>
      </p:sp>
      <p:sp>
        <p:nvSpPr>
          <p:cNvPr id="20510" name="Rectangle 30"/>
          <p:cNvSpPr>
            <a:spLocks noChangeArrowheads="1"/>
          </p:cNvSpPr>
          <p:nvPr/>
        </p:nvSpPr>
        <p:spPr bwMode="auto">
          <a:xfrm>
            <a:off x="9178925" y="1692275"/>
            <a:ext cx="19050" cy="26988"/>
          </a:xfrm>
          <a:prstGeom prst="rect">
            <a:avLst/>
          </a:prstGeom>
          <a:solidFill>
            <a:srgbClr val="000000"/>
          </a:solidFill>
          <a:ln w="9525">
            <a:noFill/>
            <a:miter lim="800000"/>
            <a:headEnd/>
            <a:tailEnd/>
          </a:ln>
        </p:spPr>
        <p:txBody>
          <a:bodyPr/>
          <a:lstStyle/>
          <a:p>
            <a:endParaRPr lang="en-US"/>
          </a:p>
        </p:txBody>
      </p:sp>
      <p:sp>
        <p:nvSpPr>
          <p:cNvPr id="20511" name="Rectangle 31"/>
          <p:cNvSpPr>
            <a:spLocks noChangeArrowheads="1"/>
          </p:cNvSpPr>
          <p:nvPr/>
        </p:nvSpPr>
        <p:spPr bwMode="auto">
          <a:xfrm>
            <a:off x="9159875" y="1692275"/>
            <a:ext cx="38100" cy="14288"/>
          </a:xfrm>
          <a:prstGeom prst="rect">
            <a:avLst/>
          </a:prstGeom>
          <a:solidFill>
            <a:srgbClr val="000000"/>
          </a:solidFill>
          <a:ln w="9525">
            <a:noFill/>
            <a:miter lim="800000"/>
            <a:headEnd/>
            <a:tailEnd/>
          </a:ln>
        </p:spPr>
        <p:txBody>
          <a:bodyPr/>
          <a:lstStyle/>
          <a:p>
            <a:endParaRPr lang="en-US"/>
          </a:p>
        </p:txBody>
      </p:sp>
      <p:sp>
        <p:nvSpPr>
          <p:cNvPr id="20512" name="Rectangle 32"/>
          <p:cNvSpPr>
            <a:spLocks noChangeArrowheads="1"/>
          </p:cNvSpPr>
          <p:nvPr/>
        </p:nvSpPr>
        <p:spPr bwMode="auto">
          <a:xfrm>
            <a:off x="9159875" y="1706563"/>
            <a:ext cx="19050" cy="12700"/>
          </a:xfrm>
          <a:prstGeom prst="rect">
            <a:avLst/>
          </a:prstGeom>
          <a:solidFill>
            <a:srgbClr val="000000"/>
          </a:solidFill>
          <a:ln w="9525">
            <a:noFill/>
            <a:miter lim="800000"/>
            <a:headEnd/>
            <a:tailEnd/>
          </a:ln>
        </p:spPr>
        <p:txBody>
          <a:bodyPr/>
          <a:lstStyle/>
          <a:p>
            <a:endParaRPr lang="en-US"/>
          </a:p>
        </p:txBody>
      </p:sp>
      <p:sp>
        <p:nvSpPr>
          <p:cNvPr id="20513" name="Rectangle 33"/>
          <p:cNvSpPr>
            <a:spLocks noChangeArrowheads="1"/>
          </p:cNvSpPr>
          <p:nvPr/>
        </p:nvSpPr>
        <p:spPr bwMode="auto">
          <a:xfrm>
            <a:off x="9159875" y="1706563"/>
            <a:ext cx="19050" cy="12700"/>
          </a:xfrm>
          <a:prstGeom prst="rect">
            <a:avLst/>
          </a:prstGeom>
          <a:solidFill>
            <a:srgbClr val="000000"/>
          </a:solidFill>
          <a:ln w="9525">
            <a:noFill/>
            <a:miter lim="800000"/>
            <a:headEnd/>
            <a:tailEnd/>
          </a:ln>
        </p:spPr>
        <p:txBody>
          <a:bodyPr/>
          <a:lstStyle/>
          <a:p>
            <a:endParaRPr lang="en-US"/>
          </a:p>
        </p:txBody>
      </p:sp>
      <p:sp>
        <p:nvSpPr>
          <p:cNvPr id="20514" name="Rectangle 34"/>
          <p:cNvSpPr>
            <a:spLocks noChangeArrowheads="1"/>
          </p:cNvSpPr>
          <p:nvPr/>
        </p:nvSpPr>
        <p:spPr bwMode="auto">
          <a:xfrm>
            <a:off x="2638425" y="1719263"/>
            <a:ext cx="19050" cy="373062"/>
          </a:xfrm>
          <a:prstGeom prst="rect">
            <a:avLst/>
          </a:prstGeom>
          <a:solidFill>
            <a:srgbClr val="000000"/>
          </a:solidFill>
          <a:ln w="9525">
            <a:noFill/>
            <a:miter lim="800000"/>
            <a:headEnd/>
            <a:tailEnd/>
          </a:ln>
        </p:spPr>
        <p:txBody>
          <a:bodyPr/>
          <a:lstStyle/>
          <a:p>
            <a:endParaRPr lang="en-US"/>
          </a:p>
        </p:txBody>
      </p:sp>
      <p:sp>
        <p:nvSpPr>
          <p:cNvPr id="20515" name="Rectangle 35"/>
          <p:cNvSpPr>
            <a:spLocks noChangeArrowheads="1"/>
          </p:cNvSpPr>
          <p:nvPr/>
        </p:nvSpPr>
        <p:spPr bwMode="auto">
          <a:xfrm>
            <a:off x="2657475" y="1719263"/>
            <a:ext cx="19050" cy="373062"/>
          </a:xfrm>
          <a:prstGeom prst="rect">
            <a:avLst/>
          </a:prstGeom>
          <a:solidFill>
            <a:srgbClr val="000000"/>
          </a:solidFill>
          <a:ln w="9525">
            <a:noFill/>
            <a:miter lim="800000"/>
            <a:headEnd/>
            <a:tailEnd/>
          </a:ln>
        </p:spPr>
        <p:txBody>
          <a:bodyPr/>
          <a:lstStyle/>
          <a:p>
            <a:endParaRPr lang="en-US"/>
          </a:p>
        </p:txBody>
      </p:sp>
      <p:sp>
        <p:nvSpPr>
          <p:cNvPr id="20516" name="Rectangle 36"/>
          <p:cNvSpPr>
            <a:spLocks noChangeArrowheads="1"/>
          </p:cNvSpPr>
          <p:nvPr/>
        </p:nvSpPr>
        <p:spPr bwMode="auto">
          <a:xfrm>
            <a:off x="5256213" y="1719263"/>
            <a:ext cx="19050" cy="373062"/>
          </a:xfrm>
          <a:prstGeom prst="rect">
            <a:avLst/>
          </a:prstGeom>
          <a:solidFill>
            <a:srgbClr val="000000"/>
          </a:solidFill>
          <a:ln w="9525">
            <a:noFill/>
            <a:miter lim="800000"/>
            <a:headEnd/>
            <a:tailEnd/>
          </a:ln>
        </p:spPr>
        <p:txBody>
          <a:bodyPr/>
          <a:lstStyle/>
          <a:p>
            <a:endParaRPr lang="en-US"/>
          </a:p>
        </p:txBody>
      </p:sp>
      <p:sp>
        <p:nvSpPr>
          <p:cNvPr id="20517" name="Rectangle 37"/>
          <p:cNvSpPr>
            <a:spLocks noChangeArrowheads="1"/>
          </p:cNvSpPr>
          <p:nvPr/>
        </p:nvSpPr>
        <p:spPr bwMode="auto">
          <a:xfrm>
            <a:off x="5275264" y="1719263"/>
            <a:ext cx="20637" cy="373062"/>
          </a:xfrm>
          <a:prstGeom prst="rect">
            <a:avLst/>
          </a:prstGeom>
          <a:solidFill>
            <a:srgbClr val="000000"/>
          </a:solidFill>
          <a:ln w="9525">
            <a:noFill/>
            <a:miter lim="800000"/>
            <a:headEnd/>
            <a:tailEnd/>
          </a:ln>
        </p:spPr>
        <p:txBody>
          <a:bodyPr/>
          <a:lstStyle/>
          <a:p>
            <a:endParaRPr lang="en-US"/>
          </a:p>
        </p:txBody>
      </p:sp>
      <p:sp>
        <p:nvSpPr>
          <p:cNvPr id="20518" name="Rectangle 38"/>
          <p:cNvSpPr>
            <a:spLocks noChangeArrowheads="1"/>
          </p:cNvSpPr>
          <p:nvPr/>
        </p:nvSpPr>
        <p:spPr bwMode="auto">
          <a:xfrm>
            <a:off x="6232525" y="1719263"/>
            <a:ext cx="19050" cy="373062"/>
          </a:xfrm>
          <a:prstGeom prst="rect">
            <a:avLst/>
          </a:prstGeom>
          <a:solidFill>
            <a:srgbClr val="000000"/>
          </a:solidFill>
          <a:ln w="9525">
            <a:noFill/>
            <a:miter lim="800000"/>
            <a:headEnd/>
            <a:tailEnd/>
          </a:ln>
        </p:spPr>
        <p:txBody>
          <a:bodyPr/>
          <a:lstStyle/>
          <a:p>
            <a:endParaRPr lang="en-US"/>
          </a:p>
        </p:txBody>
      </p:sp>
      <p:sp>
        <p:nvSpPr>
          <p:cNvPr id="20519" name="Rectangle 39"/>
          <p:cNvSpPr>
            <a:spLocks noChangeArrowheads="1"/>
          </p:cNvSpPr>
          <p:nvPr/>
        </p:nvSpPr>
        <p:spPr bwMode="auto">
          <a:xfrm>
            <a:off x="6251575" y="1719263"/>
            <a:ext cx="19050" cy="373062"/>
          </a:xfrm>
          <a:prstGeom prst="rect">
            <a:avLst/>
          </a:prstGeom>
          <a:solidFill>
            <a:srgbClr val="000000"/>
          </a:solidFill>
          <a:ln w="9525">
            <a:noFill/>
            <a:miter lim="800000"/>
            <a:headEnd/>
            <a:tailEnd/>
          </a:ln>
        </p:spPr>
        <p:txBody>
          <a:bodyPr/>
          <a:lstStyle/>
          <a:p>
            <a:endParaRPr lang="en-US"/>
          </a:p>
        </p:txBody>
      </p:sp>
      <p:sp>
        <p:nvSpPr>
          <p:cNvPr id="20520" name="Rectangle 40"/>
          <p:cNvSpPr>
            <a:spLocks noChangeArrowheads="1"/>
          </p:cNvSpPr>
          <p:nvPr/>
        </p:nvSpPr>
        <p:spPr bwMode="auto">
          <a:xfrm>
            <a:off x="7207250" y="1719263"/>
            <a:ext cx="20638" cy="373062"/>
          </a:xfrm>
          <a:prstGeom prst="rect">
            <a:avLst/>
          </a:prstGeom>
          <a:solidFill>
            <a:srgbClr val="000000"/>
          </a:solidFill>
          <a:ln w="9525">
            <a:noFill/>
            <a:miter lim="800000"/>
            <a:headEnd/>
            <a:tailEnd/>
          </a:ln>
        </p:spPr>
        <p:txBody>
          <a:bodyPr/>
          <a:lstStyle/>
          <a:p>
            <a:endParaRPr lang="en-US"/>
          </a:p>
        </p:txBody>
      </p:sp>
      <p:sp>
        <p:nvSpPr>
          <p:cNvPr id="20521" name="Rectangle 41"/>
          <p:cNvSpPr>
            <a:spLocks noChangeArrowheads="1"/>
          </p:cNvSpPr>
          <p:nvPr/>
        </p:nvSpPr>
        <p:spPr bwMode="auto">
          <a:xfrm>
            <a:off x="7227888" y="1719263"/>
            <a:ext cx="19050" cy="373062"/>
          </a:xfrm>
          <a:prstGeom prst="rect">
            <a:avLst/>
          </a:prstGeom>
          <a:solidFill>
            <a:srgbClr val="000000"/>
          </a:solidFill>
          <a:ln w="9525">
            <a:noFill/>
            <a:miter lim="800000"/>
            <a:headEnd/>
            <a:tailEnd/>
          </a:ln>
        </p:spPr>
        <p:txBody>
          <a:bodyPr/>
          <a:lstStyle/>
          <a:p>
            <a:endParaRPr lang="en-US"/>
          </a:p>
        </p:txBody>
      </p:sp>
      <p:sp>
        <p:nvSpPr>
          <p:cNvPr id="20522" name="Rectangle 42"/>
          <p:cNvSpPr>
            <a:spLocks noChangeArrowheads="1"/>
          </p:cNvSpPr>
          <p:nvPr/>
        </p:nvSpPr>
        <p:spPr bwMode="auto">
          <a:xfrm>
            <a:off x="8183563" y="1719263"/>
            <a:ext cx="19050" cy="373062"/>
          </a:xfrm>
          <a:prstGeom prst="rect">
            <a:avLst/>
          </a:prstGeom>
          <a:solidFill>
            <a:srgbClr val="000000"/>
          </a:solidFill>
          <a:ln w="9525">
            <a:noFill/>
            <a:miter lim="800000"/>
            <a:headEnd/>
            <a:tailEnd/>
          </a:ln>
        </p:spPr>
        <p:txBody>
          <a:bodyPr/>
          <a:lstStyle/>
          <a:p>
            <a:endParaRPr lang="en-US"/>
          </a:p>
        </p:txBody>
      </p:sp>
      <p:sp>
        <p:nvSpPr>
          <p:cNvPr id="20523" name="Rectangle 43"/>
          <p:cNvSpPr>
            <a:spLocks noChangeArrowheads="1"/>
          </p:cNvSpPr>
          <p:nvPr/>
        </p:nvSpPr>
        <p:spPr bwMode="auto">
          <a:xfrm>
            <a:off x="8202614" y="1719263"/>
            <a:ext cx="20637" cy="373062"/>
          </a:xfrm>
          <a:prstGeom prst="rect">
            <a:avLst/>
          </a:prstGeom>
          <a:solidFill>
            <a:srgbClr val="000000"/>
          </a:solidFill>
          <a:ln w="9525">
            <a:noFill/>
            <a:miter lim="800000"/>
            <a:headEnd/>
            <a:tailEnd/>
          </a:ln>
        </p:spPr>
        <p:txBody>
          <a:bodyPr/>
          <a:lstStyle/>
          <a:p>
            <a:endParaRPr lang="en-US"/>
          </a:p>
        </p:txBody>
      </p:sp>
      <p:sp>
        <p:nvSpPr>
          <p:cNvPr id="20524" name="Rectangle 44"/>
          <p:cNvSpPr>
            <a:spLocks noChangeArrowheads="1"/>
          </p:cNvSpPr>
          <p:nvPr/>
        </p:nvSpPr>
        <p:spPr bwMode="auto">
          <a:xfrm>
            <a:off x="9159875" y="1719263"/>
            <a:ext cx="19050" cy="373062"/>
          </a:xfrm>
          <a:prstGeom prst="rect">
            <a:avLst/>
          </a:prstGeom>
          <a:solidFill>
            <a:srgbClr val="000000"/>
          </a:solidFill>
          <a:ln w="9525">
            <a:noFill/>
            <a:miter lim="800000"/>
            <a:headEnd/>
            <a:tailEnd/>
          </a:ln>
        </p:spPr>
        <p:txBody>
          <a:bodyPr/>
          <a:lstStyle/>
          <a:p>
            <a:endParaRPr lang="en-US"/>
          </a:p>
        </p:txBody>
      </p:sp>
      <p:sp>
        <p:nvSpPr>
          <p:cNvPr id="20525" name="Rectangle 45"/>
          <p:cNvSpPr>
            <a:spLocks noChangeArrowheads="1"/>
          </p:cNvSpPr>
          <p:nvPr/>
        </p:nvSpPr>
        <p:spPr bwMode="auto">
          <a:xfrm>
            <a:off x="9178925" y="1719263"/>
            <a:ext cx="19050" cy="373062"/>
          </a:xfrm>
          <a:prstGeom prst="rect">
            <a:avLst/>
          </a:prstGeom>
          <a:solidFill>
            <a:srgbClr val="000000"/>
          </a:solidFill>
          <a:ln w="9525">
            <a:noFill/>
            <a:miter lim="800000"/>
            <a:headEnd/>
            <a:tailEnd/>
          </a:ln>
        </p:spPr>
        <p:txBody>
          <a:bodyPr/>
          <a:lstStyle/>
          <a:p>
            <a:endParaRPr lang="en-US"/>
          </a:p>
        </p:txBody>
      </p:sp>
      <p:sp>
        <p:nvSpPr>
          <p:cNvPr id="20526" name="Rectangle 46"/>
          <p:cNvSpPr>
            <a:spLocks noChangeArrowheads="1"/>
          </p:cNvSpPr>
          <p:nvPr/>
        </p:nvSpPr>
        <p:spPr bwMode="auto">
          <a:xfrm>
            <a:off x="2713038" y="2233614"/>
            <a:ext cx="59312" cy="200055"/>
          </a:xfrm>
          <a:prstGeom prst="rect">
            <a:avLst/>
          </a:prstGeom>
          <a:noFill/>
          <a:ln w="9525">
            <a:noFill/>
            <a:miter lim="800000"/>
            <a:headEnd/>
            <a:tailEnd/>
          </a:ln>
        </p:spPr>
        <p:txBody>
          <a:bodyPr wrap="none" lIns="0" tIns="0" rIns="0" bIns="0">
            <a:spAutoFit/>
          </a:bodyPr>
          <a:lstStyle/>
          <a:p>
            <a:pPr algn="l" eaLnBrk="0" hangingPunct="0"/>
            <a:r>
              <a:rPr lang="en-US" sz="1300">
                <a:solidFill>
                  <a:srgbClr val="000000"/>
                </a:solidFill>
              </a:rPr>
              <a:t> </a:t>
            </a:r>
            <a:endParaRPr lang="en-US" sz="2400"/>
          </a:p>
        </p:txBody>
      </p:sp>
      <p:sp>
        <p:nvSpPr>
          <p:cNvPr id="20527" name="Rectangle 47"/>
          <p:cNvSpPr>
            <a:spLocks noChangeArrowheads="1"/>
          </p:cNvSpPr>
          <p:nvPr/>
        </p:nvSpPr>
        <p:spPr bwMode="auto">
          <a:xfrm>
            <a:off x="2774950" y="2233613"/>
            <a:ext cx="2277996" cy="230832"/>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Blue Pen &amp; Case   PCB1</a:t>
            </a:r>
            <a:endParaRPr lang="en-US" sz="1500"/>
          </a:p>
        </p:txBody>
      </p:sp>
      <p:sp>
        <p:nvSpPr>
          <p:cNvPr id="20528" name="Rectangle 48"/>
          <p:cNvSpPr>
            <a:spLocks noChangeArrowheads="1"/>
          </p:cNvSpPr>
          <p:nvPr/>
        </p:nvSpPr>
        <p:spPr bwMode="auto">
          <a:xfrm>
            <a:off x="5327651" y="223361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7</a:t>
            </a:r>
            <a:endParaRPr lang="en-US" sz="2400"/>
          </a:p>
        </p:txBody>
      </p:sp>
      <p:sp>
        <p:nvSpPr>
          <p:cNvPr id="20529" name="Rectangle 49"/>
          <p:cNvSpPr>
            <a:spLocks noChangeArrowheads="1"/>
          </p:cNvSpPr>
          <p:nvPr/>
        </p:nvSpPr>
        <p:spPr bwMode="auto">
          <a:xfrm>
            <a:off x="6303964" y="2233613"/>
            <a:ext cx="556243"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5</a:t>
            </a:r>
            <a:endParaRPr lang="en-US" sz="2400"/>
          </a:p>
        </p:txBody>
      </p:sp>
      <p:sp>
        <p:nvSpPr>
          <p:cNvPr id="20530" name="Rectangle 50"/>
          <p:cNvSpPr>
            <a:spLocks noChangeArrowheads="1"/>
          </p:cNvSpPr>
          <p:nvPr/>
        </p:nvSpPr>
        <p:spPr bwMode="auto">
          <a:xfrm>
            <a:off x="7278689" y="223361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7</a:t>
            </a:r>
            <a:endParaRPr lang="en-US" sz="2400"/>
          </a:p>
        </p:txBody>
      </p:sp>
      <p:sp>
        <p:nvSpPr>
          <p:cNvPr id="20531" name="Rectangle 51"/>
          <p:cNvSpPr>
            <a:spLocks noChangeArrowheads="1"/>
          </p:cNvSpPr>
          <p:nvPr/>
        </p:nvSpPr>
        <p:spPr bwMode="auto">
          <a:xfrm>
            <a:off x="8255001" y="223361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5</a:t>
            </a:r>
            <a:endParaRPr lang="en-US" sz="2400"/>
          </a:p>
        </p:txBody>
      </p:sp>
      <p:sp>
        <p:nvSpPr>
          <p:cNvPr id="20532" name="Rectangle 52"/>
          <p:cNvSpPr>
            <a:spLocks noChangeArrowheads="1"/>
          </p:cNvSpPr>
          <p:nvPr/>
        </p:nvSpPr>
        <p:spPr bwMode="auto">
          <a:xfrm>
            <a:off x="2657475" y="2092325"/>
            <a:ext cx="19050" cy="26988"/>
          </a:xfrm>
          <a:prstGeom prst="rect">
            <a:avLst/>
          </a:prstGeom>
          <a:solidFill>
            <a:srgbClr val="000000"/>
          </a:solidFill>
          <a:ln w="9525">
            <a:noFill/>
            <a:miter lim="800000"/>
            <a:headEnd/>
            <a:tailEnd/>
          </a:ln>
        </p:spPr>
        <p:txBody>
          <a:bodyPr/>
          <a:lstStyle/>
          <a:p>
            <a:endParaRPr lang="en-US"/>
          </a:p>
        </p:txBody>
      </p:sp>
      <p:sp>
        <p:nvSpPr>
          <p:cNvPr id="20533" name="Rectangle 53"/>
          <p:cNvSpPr>
            <a:spLocks noChangeArrowheads="1"/>
          </p:cNvSpPr>
          <p:nvPr/>
        </p:nvSpPr>
        <p:spPr bwMode="auto">
          <a:xfrm>
            <a:off x="2638425" y="2092325"/>
            <a:ext cx="19050" cy="26988"/>
          </a:xfrm>
          <a:prstGeom prst="rect">
            <a:avLst/>
          </a:prstGeom>
          <a:solidFill>
            <a:srgbClr val="000000"/>
          </a:solidFill>
          <a:ln w="9525">
            <a:noFill/>
            <a:miter lim="800000"/>
            <a:headEnd/>
            <a:tailEnd/>
          </a:ln>
        </p:spPr>
        <p:txBody>
          <a:bodyPr/>
          <a:lstStyle/>
          <a:p>
            <a:endParaRPr lang="en-US"/>
          </a:p>
        </p:txBody>
      </p:sp>
      <p:sp>
        <p:nvSpPr>
          <p:cNvPr id="20534" name="Rectangle 54"/>
          <p:cNvSpPr>
            <a:spLocks noChangeArrowheads="1"/>
          </p:cNvSpPr>
          <p:nvPr/>
        </p:nvSpPr>
        <p:spPr bwMode="auto">
          <a:xfrm>
            <a:off x="2676525" y="2092325"/>
            <a:ext cx="2579688" cy="14288"/>
          </a:xfrm>
          <a:prstGeom prst="rect">
            <a:avLst/>
          </a:prstGeom>
          <a:solidFill>
            <a:srgbClr val="000000"/>
          </a:solidFill>
          <a:ln w="9525">
            <a:noFill/>
            <a:miter lim="800000"/>
            <a:headEnd/>
            <a:tailEnd/>
          </a:ln>
        </p:spPr>
        <p:txBody>
          <a:bodyPr/>
          <a:lstStyle/>
          <a:p>
            <a:endParaRPr lang="en-US"/>
          </a:p>
        </p:txBody>
      </p:sp>
      <p:sp>
        <p:nvSpPr>
          <p:cNvPr id="20535" name="Rectangle 55"/>
          <p:cNvSpPr>
            <a:spLocks noChangeArrowheads="1"/>
          </p:cNvSpPr>
          <p:nvPr/>
        </p:nvSpPr>
        <p:spPr bwMode="auto">
          <a:xfrm>
            <a:off x="2676525" y="2106613"/>
            <a:ext cx="2579688" cy="12700"/>
          </a:xfrm>
          <a:prstGeom prst="rect">
            <a:avLst/>
          </a:prstGeom>
          <a:solidFill>
            <a:srgbClr val="000000"/>
          </a:solidFill>
          <a:ln w="9525">
            <a:noFill/>
            <a:miter lim="800000"/>
            <a:headEnd/>
            <a:tailEnd/>
          </a:ln>
        </p:spPr>
        <p:txBody>
          <a:bodyPr/>
          <a:lstStyle/>
          <a:p>
            <a:endParaRPr lang="en-US"/>
          </a:p>
        </p:txBody>
      </p:sp>
      <p:sp>
        <p:nvSpPr>
          <p:cNvPr id="20536" name="Rectangle 56"/>
          <p:cNvSpPr>
            <a:spLocks noChangeArrowheads="1"/>
          </p:cNvSpPr>
          <p:nvPr/>
        </p:nvSpPr>
        <p:spPr bwMode="auto">
          <a:xfrm>
            <a:off x="5275264" y="2092325"/>
            <a:ext cx="20637" cy="26988"/>
          </a:xfrm>
          <a:prstGeom prst="rect">
            <a:avLst/>
          </a:prstGeom>
          <a:solidFill>
            <a:srgbClr val="000000"/>
          </a:solidFill>
          <a:ln w="9525">
            <a:noFill/>
            <a:miter lim="800000"/>
            <a:headEnd/>
            <a:tailEnd/>
          </a:ln>
        </p:spPr>
        <p:txBody>
          <a:bodyPr/>
          <a:lstStyle/>
          <a:p>
            <a:endParaRPr lang="en-US"/>
          </a:p>
        </p:txBody>
      </p:sp>
      <p:sp>
        <p:nvSpPr>
          <p:cNvPr id="20537" name="Rectangle 57"/>
          <p:cNvSpPr>
            <a:spLocks noChangeArrowheads="1"/>
          </p:cNvSpPr>
          <p:nvPr/>
        </p:nvSpPr>
        <p:spPr bwMode="auto">
          <a:xfrm>
            <a:off x="5256213" y="2092325"/>
            <a:ext cx="19050" cy="26988"/>
          </a:xfrm>
          <a:prstGeom prst="rect">
            <a:avLst/>
          </a:prstGeom>
          <a:solidFill>
            <a:srgbClr val="000000"/>
          </a:solidFill>
          <a:ln w="9525">
            <a:noFill/>
            <a:miter lim="800000"/>
            <a:headEnd/>
            <a:tailEnd/>
          </a:ln>
        </p:spPr>
        <p:txBody>
          <a:bodyPr/>
          <a:lstStyle/>
          <a:p>
            <a:endParaRPr lang="en-US"/>
          </a:p>
        </p:txBody>
      </p:sp>
      <p:sp>
        <p:nvSpPr>
          <p:cNvPr id="20538" name="Rectangle 58"/>
          <p:cNvSpPr>
            <a:spLocks noChangeArrowheads="1"/>
          </p:cNvSpPr>
          <p:nvPr/>
        </p:nvSpPr>
        <p:spPr bwMode="auto">
          <a:xfrm>
            <a:off x="5295901" y="2092325"/>
            <a:ext cx="936625" cy="14288"/>
          </a:xfrm>
          <a:prstGeom prst="rect">
            <a:avLst/>
          </a:prstGeom>
          <a:solidFill>
            <a:srgbClr val="000000"/>
          </a:solidFill>
          <a:ln w="9525">
            <a:noFill/>
            <a:miter lim="800000"/>
            <a:headEnd/>
            <a:tailEnd/>
          </a:ln>
        </p:spPr>
        <p:txBody>
          <a:bodyPr/>
          <a:lstStyle/>
          <a:p>
            <a:endParaRPr lang="en-US"/>
          </a:p>
        </p:txBody>
      </p:sp>
      <p:sp>
        <p:nvSpPr>
          <p:cNvPr id="20539" name="Rectangle 59"/>
          <p:cNvSpPr>
            <a:spLocks noChangeArrowheads="1"/>
          </p:cNvSpPr>
          <p:nvPr/>
        </p:nvSpPr>
        <p:spPr bwMode="auto">
          <a:xfrm>
            <a:off x="5295901" y="2106613"/>
            <a:ext cx="936625" cy="12700"/>
          </a:xfrm>
          <a:prstGeom prst="rect">
            <a:avLst/>
          </a:prstGeom>
          <a:solidFill>
            <a:srgbClr val="000000"/>
          </a:solidFill>
          <a:ln w="9525">
            <a:noFill/>
            <a:miter lim="800000"/>
            <a:headEnd/>
            <a:tailEnd/>
          </a:ln>
        </p:spPr>
        <p:txBody>
          <a:bodyPr/>
          <a:lstStyle/>
          <a:p>
            <a:endParaRPr lang="en-US"/>
          </a:p>
        </p:txBody>
      </p:sp>
      <p:sp>
        <p:nvSpPr>
          <p:cNvPr id="20540" name="Rectangle 60"/>
          <p:cNvSpPr>
            <a:spLocks noChangeArrowheads="1"/>
          </p:cNvSpPr>
          <p:nvPr/>
        </p:nvSpPr>
        <p:spPr bwMode="auto">
          <a:xfrm>
            <a:off x="6251575" y="2092325"/>
            <a:ext cx="19050" cy="26988"/>
          </a:xfrm>
          <a:prstGeom prst="rect">
            <a:avLst/>
          </a:prstGeom>
          <a:solidFill>
            <a:srgbClr val="000000"/>
          </a:solidFill>
          <a:ln w="9525">
            <a:noFill/>
            <a:miter lim="800000"/>
            <a:headEnd/>
            <a:tailEnd/>
          </a:ln>
        </p:spPr>
        <p:txBody>
          <a:bodyPr/>
          <a:lstStyle/>
          <a:p>
            <a:endParaRPr lang="en-US"/>
          </a:p>
        </p:txBody>
      </p:sp>
      <p:sp>
        <p:nvSpPr>
          <p:cNvPr id="20541" name="Rectangle 61"/>
          <p:cNvSpPr>
            <a:spLocks noChangeArrowheads="1"/>
          </p:cNvSpPr>
          <p:nvPr/>
        </p:nvSpPr>
        <p:spPr bwMode="auto">
          <a:xfrm>
            <a:off x="6232525" y="2092325"/>
            <a:ext cx="19050" cy="26988"/>
          </a:xfrm>
          <a:prstGeom prst="rect">
            <a:avLst/>
          </a:prstGeom>
          <a:solidFill>
            <a:srgbClr val="000000"/>
          </a:solidFill>
          <a:ln w="9525">
            <a:noFill/>
            <a:miter lim="800000"/>
            <a:headEnd/>
            <a:tailEnd/>
          </a:ln>
        </p:spPr>
        <p:txBody>
          <a:bodyPr/>
          <a:lstStyle/>
          <a:p>
            <a:endParaRPr lang="en-US"/>
          </a:p>
        </p:txBody>
      </p:sp>
      <p:sp>
        <p:nvSpPr>
          <p:cNvPr id="20542" name="Rectangle 62"/>
          <p:cNvSpPr>
            <a:spLocks noChangeArrowheads="1"/>
          </p:cNvSpPr>
          <p:nvPr/>
        </p:nvSpPr>
        <p:spPr bwMode="auto">
          <a:xfrm>
            <a:off x="6270626" y="2092325"/>
            <a:ext cx="936625" cy="14288"/>
          </a:xfrm>
          <a:prstGeom prst="rect">
            <a:avLst/>
          </a:prstGeom>
          <a:solidFill>
            <a:srgbClr val="000000"/>
          </a:solidFill>
          <a:ln w="9525">
            <a:noFill/>
            <a:miter lim="800000"/>
            <a:headEnd/>
            <a:tailEnd/>
          </a:ln>
        </p:spPr>
        <p:txBody>
          <a:bodyPr/>
          <a:lstStyle/>
          <a:p>
            <a:endParaRPr lang="en-US"/>
          </a:p>
        </p:txBody>
      </p:sp>
      <p:sp>
        <p:nvSpPr>
          <p:cNvPr id="20543" name="Rectangle 63"/>
          <p:cNvSpPr>
            <a:spLocks noChangeArrowheads="1"/>
          </p:cNvSpPr>
          <p:nvPr/>
        </p:nvSpPr>
        <p:spPr bwMode="auto">
          <a:xfrm>
            <a:off x="6270626" y="2106613"/>
            <a:ext cx="936625" cy="12700"/>
          </a:xfrm>
          <a:prstGeom prst="rect">
            <a:avLst/>
          </a:prstGeom>
          <a:solidFill>
            <a:srgbClr val="000000"/>
          </a:solidFill>
          <a:ln w="9525">
            <a:noFill/>
            <a:miter lim="800000"/>
            <a:headEnd/>
            <a:tailEnd/>
          </a:ln>
        </p:spPr>
        <p:txBody>
          <a:bodyPr/>
          <a:lstStyle/>
          <a:p>
            <a:endParaRPr lang="en-US"/>
          </a:p>
        </p:txBody>
      </p:sp>
      <p:sp>
        <p:nvSpPr>
          <p:cNvPr id="20544" name="Rectangle 64"/>
          <p:cNvSpPr>
            <a:spLocks noChangeArrowheads="1"/>
          </p:cNvSpPr>
          <p:nvPr/>
        </p:nvSpPr>
        <p:spPr bwMode="auto">
          <a:xfrm>
            <a:off x="7227888" y="2092325"/>
            <a:ext cx="19050" cy="26988"/>
          </a:xfrm>
          <a:prstGeom prst="rect">
            <a:avLst/>
          </a:prstGeom>
          <a:solidFill>
            <a:srgbClr val="000000"/>
          </a:solidFill>
          <a:ln w="9525">
            <a:noFill/>
            <a:miter lim="800000"/>
            <a:headEnd/>
            <a:tailEnd/>
          </a:ln>
        </p:spPr>
        <p:txBody>
          <a:bodyPr/>
          <a:lstStyle/>
          <a:p>
            <a:endParaRPr lang="en-US"/>
          </a:p>
        </p:txBody>
      </p:sp>
      <p:sp>
        <p:nvSpPr>
          <p:cNvPr id="20545" name="Rectangle 65"/>
          <p:cNvSpPr>
            <a:spLocks noChangeArrowheads="1"/>
          </p:cNvSpPr>
          <p:nvPr/>
        </p:nvSpPr>
        <p:spPr bwMode="auto">
          <a:xfrm>
            <a:off x="7207250" y="2092325"/>
            <a:ext cx="20638" cy="26988"/>
          </a:xfrm>
          <a:prstGeom prst="rect">
            <a:avLst/>
          </a:prstGeom>
          <a:solidFill>
            <a:srgbClr val="000000"/>
          </a:solidFill>
          <a:ln w="9525">
            <a:noFill/>
            <a:miter lim="800000"/>
            <a:headEnd/>
            <a:tailEnd/>
          </a:ln>
        </p:spPr>
        <p:txBody>
          <a:bodyPr/>
          <a:lstStyle/>
          <a:p>
            <a:endParaRPr lang="en-US"/>
          </a:p>
        </p:txBody>
      </p:sp>
      <p:sp>
        <p:nvSpPr>
          <p:cNvPr id="20546" name="Rectangle 66"/>
          <p:cNvSpPr>
            <a:spLocks noChangeArrowheads="1"/>
          </p:cNvSpPr>
          <p:nvPr/>
        </p:nvSpPr>
        <p:spPr bwMode="auto">
          <a:xfrm>
            <a:off x="7246939" y="2092325"/>
            <a:ext cx="936625" cy="14288"/>
          </a:xfrm>
          <a:prstGeom prst="rect">
            <a:avLst/>
          </a:prstGeom>
          <a:solidFill>
            <a:srgbClr val="000000"/>
          </a:solidFill>
          <a:ln w="9525">
            <a:noFill/>
            <a:miter lim="800000"/>
            <a:headEnd/>
            <a:tailEnd/>
          </a:ln>
        </p:spPr>
        <p:txBody>
          <a:bodyPr/>
          <a:lstStyle/>
          <a:p>
            <a:endParaRPr lang="en-US"/>
          </a:p>
        </p:txBody>
      </p:sp>
      <p:sp>
        <p:nvSpPr>
          <p:cNvPr id="20547" name="Rectangle 67"/>
          <p:cNvSpPr>
            <a:spLocks noChangeArrowheads="1"/>
          </p:cNvSpPr>
          <p:nvPr/>
        </p:nvSpPr>
        <p:spPr bwMode="auto">
          <a:xfrm>
            <a:off x="7246939" y="2106613"/>
            <a:ext cx="936625" cy="12700"/>
          </a:xfrm>
          <a:prstGeom prst="rect">
            <a:avLst/>
          </a:prstGeom>
          <a:solidFill>
            <a:srgbClr val="000000"/>
          </a:solidFill>
          <a:ln w="9525">
            <a:noFill/>
            <a:miter lim="800000"/>
            <a:headEnd/>
            <a:tailEnd/>
          </a:ln>
        </p:spPr>
        <p:txBody>
          <a:bodyPr/>
          <a:lstStyle/>
          <a:p>
            <a:endParaRPr lang="en-US"/>
          </a:p>
        </p:txBody>
      </p:sp>
      <p:sp>
        <p:nvSpPr>
          <p:cNvPr id="20548" name="Rectangle 68"/>
          <p:cNvSpPr>
            <a:spLocks noChangeArrowheads="1"/>
          </p:cNvSpPr>
          <p:nvPr/>
        </p:nvSpPr>
        <p:spPr bwMode="auto">
          <a:xfrm>
            <a:off x="8202614" y="2092325"/>
            <a:ext cx="20637" cy="26988"/>
          </a:xfrm>
          <a:prstGeom prst="rect">
            <a:avLst/>
          </a:prstGeom>
          <a:solidFill>
            <a:srgbClr val="000000"/>
          </a:solidFill>
          <a:ln w="9525">
            <a:noFill/>
            <a:miter lim="800000"/>
            <a:headEnd/>
            <a:tailEnd/>
          </a:ln>
        </p:spPr>
        <p:txBody>
          <a:bodyPr/>
          <a:lstStyle/>
          <a:p>
            <a:endParaRPr lang="en-US"/>
          </a:p>
        </p:txBody>
      </p:sp>
      <p:sp>
        <p:nvSpPr>
          <p:cNvPr id="20549" name="Rectangle 69"/>
          <p:cNvSpPr>
            <a:spLocks noChangeArrowheads="1"/>
          </p:cNvSpPr>
          <p:nvPr/>
        </p:nvSpPr>
        <p:spPr bwMode="auto">
          <a:xfrm>
            <a:off x="8183563" y="2092325"/>
            <a:ext cx="19050" cy="26988"/>
          </a:xfrm>
          <a:prstGeom prst="rect">
            <a:avLst/>
          </a:prstGeom>
          <a:solidFill>
            <a:srgbClr val="000000"/>
          </a:solidFill>
          <a:ln w="9525">
            <a:noFill/>
            <a:miter lim="800000"/>
            <a:headEnd/>
            <a:tailEnd/>
          </a:ln>
        </p:spPr>
        <p:txBody>
          <a:bodyPr/>
          <a:lstStyle/>
          <a:p>
            <a:endParaRPr lang="en-US"/>
          </a:p>
        </p:txBody>
      </p:sp>
      <p:sp>
        <p:nvSpPr>
          <p:cNvPr id="20550" name="Rectangle 70"/>
          <p:cNvSpPr>
            <a:spLocks noChangeArrowheads="1"/>
          </p:cNvSpPr>
          <p:nvPr/>
        </p:nvSpPr>
        <p:spPr bwMode="auto">
          <a:xfrm>
            <a:off x="8223251" y="2092325"/>
            <a:ext cx="936625" cy="14288"/>
          </a:xfrm>
          <a:prstGeom prst="rect">
            <a:avLst/>
          </a:prstGeom>
          <a:solidFill>
            <a:srgbClr val="000000"/>
          </a:solidFill>
          <a:ln w="9525">
            <a:noFill/>
            <a:miter lim="800000"/>
            <a:headEnd/>
            <a:tailEnd/>
          </a:ln>
        </p:spPr>
        <p:txBody>
          <a:bodyPr/>
          <a:lstStyle/>
          <a:p>
            <a:endParaRPr lang="en-US"/>
          </a:p>
        </p:txBody>
      </p:sp>
      <p:sp>
        <p:nvSpPr>
          <p:cNvPr id="20551" name="Rectangle 71"/>
          <p:cNvSpPr>
            <a:spLocks noChangeArrowheads="1"/>
          </p:cNvSpPr>
          <p:nvPr/>
        </p:nvSpPr>
        <p:spPr bwMode="auto">
          <a:xfrm>
            <a:off x="8223251" y="2106613"/>
            <a:ext cx="936625" cy="12700"/>
          </a:xfrm>
          <a:prstGeom prst="rect">
            <a:avLst/>
          </a:prstGeom>
          <a:solidFill>
            <a:srgbClr val="000000"/>
          </a:solidFill>
          <a:ln w="9525">
            <a:noFill/>
            <a:miter lim="800000"/>
            <a:headEnd/>
            <a:tailEnd/>
          </a:ln>
        </p:spPr>
        <p:txBody>
          <a:bodyPr/>
          <a:lstStyle/>
          <a:p>
            <a:endParaRPr lang="en-US"/>
          </a:p>
        </p:txBody>
      </p:sp>
      <p:sp>
        <p:nvSpPr>
          <p:cNvPr id="20552" name="Rectangle 72"/>
          <p:cNvSpPr>
            <a:spLocks noChangeArrowheads="1"/>
          </p:cNvSpPr>
          <p:nvPr/>
        </p:nvSpPr>
        <p:spPr bwMode="auto">
          <a:xfrm>
            <a:off x="9178925" y="2092325"/>
            <a:ext cx="19050" cy="26988"/>
          </a:xfrm>
          <a:prstGeom prst="rect">
            <a:avLst/>
          </a:prstGeom>
          <a:solidFill>
            <a:srgbClr val="000000"/>
          </a:solidFill>
          <a:ln w="9525">
            <a:noFill/>
            <a:miter lim="800000"/>
            <a:headEnd/>
            <a:tailEnd/>
          </a:ln>
        </p:spPr>
        <p:txBody>
          <a:bodyPr/>
          <a:lstStyle/>
          <a:p>
            <a:endParaRPr lang="en-US"/>
          </a:p>
        </p:txBody>
      </p:sp>
      <p:sp>
        <p:nvSpPr>
          <p:cNvPr id="20553" name="Rectangle 73"/>
          <p:cNvSpPr>
            <a:spLocks noChangeArrowheads="1"/>
          </p:cNvSpPr>
          <p:nvPr/>
        </p:nvSpPr>
        <p:spPr bwMode="auto">
          <a:xfrm>
            <a:off x="9159875" y="2092325"/>
            <a:ext cx="19050" cy="26988"/>
          </a:xfrm>
          <a:prstGeom prst="rect">
            <a:avLst/>
          </a:prstGeom>
          <a:solidFill>
            <a:srgbClr val="000000"/>
          </a:solidFill>
          <a:ln w="9525">
            <a:noFill/>
            <a:miter lim="800000"/>
            <a:headEnd/>
            <a:tailEnd/>
          </a:ln>
        </p:spPr>
        <p:txBody>
          <a:bodyPr/>
          <a:lstStyle/>
          <a:p>
            <a:endParaRPr lang="en-US"/>
          </a:p>
        </p:txBody>
      </p:sp>
      <p:sp>
        <p:nvSpPr>
          <p:cNvPr id="20554" name="Rectangle 74"/>
          <p:cNvSpPr>
            <a:spLocks noChangeArrowheads="1"/>
          </p:cNvSpPr>
          <p:nvPr/>
        </p:nvSpPr>
        <p:spPr bwMode="auto">
          <a:xfrm>
            <a:off x="2638425" y="2119313"/>
            <a:ext cx="19050" cy="373062"/>
          </a:xfrm>
          <a:prstGeom prst="rect">
            <a:avLst/>
          </a:prstGeom>
          <a:solidFill>
            <a:srgbClr val="000000"/>
          </a:solidFill>
          <a:ln w="9525">
            <a:noFill/>
            <a:miter lim="800000"/>
            <a:headEnd/>
            <a:tailEnd/>
          </a:ln>
        </p:spPr>
        <p:txBody>
          <a:bodyPr/>
          <a:lstStyle/>
          <a:p>
            <a:endParaRPr lang="en-US"/>
          </a:p>
        </p:txBody>
      </p:sp>
      <p:sp>
        <p:nvSpPr>
          <p:cNvPr id="20555" name="Rectangle 75"/>
          <p:cNvSpPr>
            <a:spLocks noChangeArrowheads="1"/>
          </p:cNvSpPr>
          <p:nvPr/>
        </p:nvSpPr>
        <p:spPr bwMode="auto">
          <a:xfrm>
            <a:off x="2657475" y="2119313"/>
            <a:ext cx="19050" cy="373062"/>
          </a:xfrm>
          <a:prstGeom prst="rect">
            <a:avLst/>
          </a:prstGeom>
          <a:solidFill>
            <a:srgbClr val="000000"/>
          </a:solidFill>
          <a:ln w="9525">
            <a:noFill/>
            <a:miter lim="800000"/>
            <a:headEnd/>
            <a:tailEnd/>
          </a:ln>
        </p:spPr>
        <p:txBody>
          <a:bodyPr/>
          <a:lstStyle/>
          <a:p>
            <a:endParaRPr lang="en-US"/>
          </a:p>
        </p:txBody>
      </p:sp>
      <p:sp>
        <p:nvSpPr>
          <p:cNvPr id="20556" name="Rectangle 76"/>
          <p:cNvSpPr>
            <a:spLocks noChangeArrowheads="1"/>
          </p:cNvSpPr>
          <p:nvPr/>
        </p:nvSpPr>
        <p:spPr bwMode="auto">
          <a:xfrm>
            <a:off x="5256213" y="2119313"/>
            <a:ext cx="19050" cy="373062"/>
          </a:xfrm>
          <a:prstGeom prst="rect">
            <a:avLst/>
          </a:prstGeom>
          <a:solidFill>
            <a:srgbClr val="000000"/>
          </a:solidFill>
          <a:ln w="9525">
            <a:noFill/>
            <a:miter lim="800000"/>
            <a:headEnd/>
            <a:tailEnd/>
          </a:ln>
        </p:spPr>
        <p:txBody>
          <a:bodyPr/>
          <a:lstStyle/>
          <a:p>
            <a:endParaRPr lang="en-US"/>
          </a:p>
        </p:txBody>
      </p:sp>
      <p:sp>
        <p:nvSpPr>
          <p:cNvPr id="20557" name="Rectangle 77"/>
          <p:cNvSpPr>
            <a:spLocks noChangeArrowheads="1"/>
          </p:cNvSpPr>
          <p:nvPr/>
        </p:nvSpPr>
        <p:spPr bwMode="auto">
          <a:xfrm>
            <a:off x="5275264" y="2119313"/>
            <a:ext cx="20637" cy="373062"/>
          </a:xfrm>
          <a:prstGeom prst="rect">
            <a:avLst/>
          </a:prstGeom>
          <a:solidFill>
            <a:srgbClr val="000000"/>
          </a:solidFill>
          <a:ln w="9525">
            <a:noFill/>
            <a:miter lim="800000"/>
            <a:headEnd/>
            <a:tailEnd/>
          </a:ln>
        </p:spPr>
        <p:txBody>
          <a:bodyPr/>
          <a:lstStyle/>
          <a:p>
            <a:endParaRPr lang="en-US"/>
          </a:p>
        </p:txBody>
      </p:sp>
      <p:sp>
        <p:nvSpPr>
          <p:cNvPr id="20558" name="Rectangle 78"/>
          <p:cNvSpPr>
            <a:spLocks noChangeArrowheads="1"/>
          </p:cNvSpPr>
          <p:nvPr/>
        </p:nvSpPr>
        <p:spPr bwMode="auto">
          <a:xfrm>
            <a:off x="6232525" y="2119313"/>
            <a:ext cx="19050" cy="373062"/>
          </a:xfrm>
          <a:prstGeom prst="rect">
            <a:avLst/>
          </a:prstGeom>
          <a:solidFill>
            <a:srgbClr val="000000"/>
          </a:solidFill>
          <a:ln w="9525">
            <a:noFill/>
            <a:miter lim="800000"/>
            <a:headEnd/>
            <a:tailEnd/>
          </a:ln>
        </p:spPr>
        <p:txBody>
          <a:bodyPr/>
          <a:lstStyle/>
          <a:p>
            <a:endParaRPr lang="en-US"/>
          </a:p>
        </p:txBody>
      </p:sp>
      <p:sp>
        <p:nvSpPr>
          <p:cNvPr id="20559" name="Rectangle 79"/>
          <p:cNvSpPr>
            <a:spLocks noChangeArrowheads="1"/>
          </p:cNvSpPr>
          <p:nvPr/>
        </p:nvSpPr>
        <p:spPr bwMode="auto">
          <a:xfrm>
            <a:off x="6251575" y="2119313"/>
            <a:ext cx="19050" cy="373062"/>
          </a:xfrm>
          <a:prstGeom prst="rect">
            <a:avLst/>
          </a:prstGeom>
          <a:solidFill>
            <a:srgbClr val="000000"/>
          </a:solidFill>
          <a:ln w="9525">
            <a:noFill/>
            <a:miter lim="800000"/>
            <a:headEnd/>
            <a:tailEnd/>
          </a:ln>
        </p:spPr>
        <p:txBody>
          <a:bodyPr/>
          <a:lstStyle/>
          <a:p>
            <a:endParaRPr lang="en-US"/>
          </a:p>
        </p:txBody>
      </p:sp>
      <p:sp>
        <p:nvSpPr>
          <p:cNvPr id="20560" name="Rectangle 80"/>
          <p:cNvSpPr>
            <a:spLocks noChangeArrowheads="1"/>
          </p:cNvSpPr>
          <p:nvPr/>
        </p:nvSpPr>
        <p:spPr bwMode="auto">
          <a:xfrm>
            <a:off x="7207250" y="2119313"/>
            <a:ext cx="20638" cy="373062"/>
          </a:xfrm>
          <a:prstGeom prst="rect">
            <a:avLst/>
          </a:prstGeom>
          <a:solidFill>
            <a:srgbClr val="000000"/>
          </a:solidFill>
          <a:ln w="9525">
            <a:noFill/>
            <a:miter lim="800000"/>
            <a:headEnd/>
            <a:tailEnd/>
          </a:ln>
        </p:spPr>
        <p:txBody>
          <a:bodyPr/>
          <a:lstStyle/>
          <a:p>
            <a:endParaRPr lang="en-US"/>
          </a:p>
        </p:txBody>
      </p:sp>
      <p:sp>
        <p:nvSpPr>
          <p:cNvPr id="20561" name="Rectangle 81"/>
          <p:cNvSpPr>
            <a:spLocks noChangeArrowheads="1"/>
          </p:cNvSpPr>
          <p:nvPr/>
        </p:nvSpPr>
        <p:spPr bwMode="auto">
          <a:xfrm>
            <a:off x="7227888" y="2119313"/>
            <a:ext cx="19050" cy="373062"/>
          </a:xfrm>
          <a:prstGeom prst="rect">
            <a:avLst/>
          </a:prstGeom>
          <a:solidFill>
            <a:srgbClr val="000000"/>
          </a:solidFill>
          <a:ln w="9525">
            <a:noFill/>
            <a:miter lim="800000"/>
            <a:headEnd/>
            <a:tailEnd/>
          </a:ln>
        </p:spPr>
        <p:txBody>
          <a:bodyPr/>
          <a:lstStyle/>
          <a:p>
            <a:endParaRPr lang="en-US"/>
          </a:p>
        </p:txBody>
      </p:sp>
      <p:sp>
        <p:nvSpPr>
          <p:cNvPr id="20562" name="Rectangle 82"/>
          <p:cNvSpPr>
            <a:spLocks noChangeArrowheads="1"/>
          </p:cNvSpPr>
          <p:nvPr/>
        </p:nvSpPr>
        <p:spPr bwMode="auto">
          <a:xfrm>
            <a:off x="8183563" y="2119313"/>
            <a:ext cx="19050" cy="373062"/>
          </a:xfrm>
          <a:prstGeom prst="rect">
            <a:avLst/>
          </a:prstGeom>
          <a:solidFill>
            <a:srgbClr val="000000"/>
          </a:solidFill>
          <a:ln w="9525">
            <a:noFill/>
            <a:miter lim="800000"/>
            <a:headEnd/>
            <a:tailEnd/>
          </a:ln>
        </p:spPr>
        <p:txBody>
          <a:bodyPr/>
          <a:lstStyle/>
          <a:p>
            <a:endParaRPr lang="en-US"/>
          </a:p>
        </p:txBody>
      </p:sp>
      <p:sp>
        <p:nvSpPr>
          <p:cNvPr id="20563" name="Rectangle 83"/>
          <p:cNvSpPr>
            <a:spLocks noChangeArrowheads="1"/>
          </p:cNvSpPr>
          <p:nvPr/>
        </p:nvSpPr>
        <p:spPr bwMode="auto">
          <a:xfrm>
            <a:off x="8202614" y="2119313"/>
            <a:ext cx="20637" cy="373062"/>
          </a:xfrm>
          <a:prstGeom prst="rect">
            <a:avLst/>
          </a:prstGeom>
          <a:solidFill>
            <a:srgbClr val="000000"/>
          </a:solidFill>
          <a:ln w="9525">
            <a:noFill/>
            <a:miter lim="800000"/>
            <a:headEnd/>
            <a:tailEnd/>
          </a:ln>
        </p:spPr>
        <p:txBody>
          <a:bodyPr/>
          <a:lstStyle/>
          <a:p>
            <a:endParaRPr lang="en-US"/>
          </a:p>
        </p:txBody>
      </p:sp>
      <p:sp>
        <p:nvSpPr>
          <p:cNvPr id="20564" name="Rectangle 84"/>
          <p:cNvSpPr>
            <a:spLocks noChangeArrowheads="1"/>
          </p:cNvSpPr>
          <p:nvPr/>
        </p:nvSpPr>
        <p:spPr bwMode="auto">
          <a:xfrm>
            <a:off x="9159875" y="2119313"/>
            <a:ext cx="19050" cy="373062"/>
          </a:xfrm>
          <a:prstGeom prst="rect">
            <a:avLst/>
          </a:prstGeom>
          <a:solidFill>
            <a:srgbClr val="000000"/>
          </a:solidFill>
          <a:ln w="9525">
            <a:noFill/>
            <a:miter lim="800000"/>
            <a:headEnd/>
            <a:tailEnd/>
          </a:ln>
        </p:spPr>
        <p:txBody>
          <a:bodyPr/>
          <a:lstStyle/>
          <a:p>
            <a:endParaRPr lang="en-US"/>
          </a:p>
        </p:txBody>
      </p:sp>
      <p:sp>
        <p:nvSpPr>
          <p:cNvPr id="20565" name="Rectangle 85"/>
          <p:cNvSpPr>
            <a:spLocks noChangeArrowheads="1"/>
          </p:cNvSpPr>
          <p:nvPr/>
        </p:nvSpPr>
        <p:spPr bwMode="auto">
          <a:xfrm>
            <a:off x="9178925" y="2119313"/>
            <a:ext cx="19050" cy="373062"/>
          </a:xfrm>
          <a:prstGeom prst="rect">
            <a:avLst/>
          </a:prstGeom>
          <a:solidFill>
            <a:srgbClr val="000000"/>
          </a:solidFill>
          <a:ln w="9525">
            <a:noFill/>
            <a:miter lim="800000"/>
            <a:headEnd/>
            <a:tailEnd/>
          </a:ln>
        </p:spPr>
        <p:txBody>
          <a:bodyPr/>
          <a:lstStyle/>
          <a:p>
            <a:endParaRPr lang="en-US"/>
          </a:p>
        </p:txBody>
      </p:sp>
      <p:sp>
        <p:nvSpPr>
          <p:cNvPr id="20566" name="Rectangle 86"/>
          <p:cNvSpPr>
            <a:spLocks noChangeArrowheads="1"/>
          </p:cNvSpPr>
          <p:nvPr/>
        </p:nvSpPr>
        <p:spPr bwMode="auto">
          <a:xfrm>
            <a:off x="2713038" y="2633664"/>
            <a:ext cx="59312" cy="200055"/>
          </a:xfrm>
          <a:prstGeom prst="rect">
            <a:avLst/>
          </a:prstGeom>
          <a:noFill/>
          <a:ln w="9525">
            <a:noFill/>
            <a:miter lim="800000"/>
            <a:headEnd/>
            <a:tailEnd/>
          </a:ln>
        </p:spPr>
        <p:txBody>
          <a:bodyPr wrap="none" lIns="0" tIns="0" rIns="0" bIns="0">
            <a:spAutoFit/>
          </a:bodyPr>
          <a:lstStyle/>
          <a:p>
            <a:pPr algn="l" eaLnBrk="0" hangingPunct="0"/>
            <a:r>
              <a:rPr lang="en-US" sz="1300">
                <a:solidFill>
                  <a:srgbClr val="000000"/>
                </a:solidFill>
              </a:rPr>
              <a:t> </a:t>
            </a:r>
            <a:endParaRPr lang="en-US" sz="2400"/>
          </a:p>
        </p:txBody>
      </p:sp>
      <p:sp>
        <p:nvSpPr>
          <p:cNvPr id="20567" name="Rectangle 87"/>
          <p:cNvSpPr>
            <a:spLocks noChangeArrowheads="1"/>
          </p:cNvSpPr>
          <p:nvPr/>
        </p:nvSpPr>
        <p:spPr bwMode="auto">
          <a:xfrm>
            <a:off x="2774951" y="2633663"/>
            <a:ext cx="2289345" cy="230832"/>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Red Pen &amp; Case    PCR2</a:t>
            </a:r>
            <a:endParaRPr lang="en-US" sz="1500"/>
          </a:p>
        </p:txBody>
      </p:sp>
      <p:sp>
        <p:nvSpPr>
          <p:cNvPr id="20568" name="Rectangle 88"/>
          <p:cNvSpPr>
            <a:spLocks noChangeArrowheads="1"/>
          </p:cNvSpPr>
          <p:nvPr/>
        </p:nvSpPr>
        <p:spPr bwMode="auto">
          <a:xfrm>
            <a:off x="5327651" y="263366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4</a:t>
            </a:r>
            <a:endParaRPr lang="en-US" sz="2400"/>
          </a:p>
        </p:txBody>
      </p:sp>
      <p:sp>
        <p:nvSpPr>
          <p:cNvPr id="20569" name="Rectangle 89"/>
          <p:cNvSpPr>
            <a:spLocks noChangeArrowheads="1"/>
          </p:cNvSpPr>
          <p:nvPr/>
        </p:nvSpPr>
        <p:spPr bwMode="auto">
          <a:xfrm>
            <a:off x="6303964" y="2633663"/>
            <a:ext cx="556243"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3</a:t>
            </a:r>
            <a:endParaRPr lang="en-US" sz="2400"/>
          </a:p>
        </p:txBody>
      </p:sp>
      <p:sp>
        <p:nvSpPr>
          <p:cNvPr id="20570" name="Rectangle 90"/>
          <p:cNvSpPr>
            <a:spLocks noChangeArrowheads="1"/>
          </p:cNvSpPr>
          <p:nvPr/>
        </p:nvSpPr>
        <p:spPr bwMode="auto">
          <a:xfrm>
            <a:off x="7278689" y="263366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4</a:t>
            </a:r>
            <a:endParaRPr lang="en-US" sz="2400"/>
          </a:p>
        </p:txBody>
      </p:sp>
      <p:sp>
        <p:nvSpPr>
          <p:cNvPr id="20571" name="Rectangle 91"/>
          <p:cNvSpPr>
            <a:spLocks noChangeArrowheads="1"/>
          </p:cNvSpPr>
          <p:nvPr/>
        </p:nvSpPr>
        <p:spPr bwMode="auto">
          <a:xfrm>
            <a:off x="8255001" y="263366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3</a:t>
            </a:r>
            <a:endParaRPr lang="en-US" sz="2400"/>
          </a:p>
        </p:txBody>
      </p:sp>
      <p:sp>
        <p:nvSpPr>
          <p:cNvPr id="20572" name="Rectangle 92"/>
          <p:cNvSpPr>
            <a:spLocks noChangeArrowheads="1"/>
          </p:cNvSpPr>
          <p:nvPr/>
        </p:nvSpPr>
        <p:spPr bwMode="auto">
          <a:xfrm>
            <a:off x="2657475" y="2492375"/>
            <a:ext cx="19050" cy="26988"/>
          </a:xfrm>
          <a:prstGeom prst="rect">
            <a:avLst/>
          </a:prstGeom>
          <a:solidFill>
            <a:srgbClr val="000000"/>
          </a:solidFill>
          <a:ln w="9525">
            <a:noFill/>
            <a:miter lim="800000"/>
            <a:headEnd/>
            <a:tailEnd/>
          </a:ln>
        </p:spPr>
        <p:txBody>
          <a:bodyPr/>
          <a:lstStyle/>
          <a:p>
            <a:endParaRPr lang="en-US"/>
          </a:p>
        </p:txBody>
      </p:sp>
      <p:sp>
        <p:nvSpPr>
          <p:cNvPr id="20573" name="Rectangle 93"/>
          <p:cNvSpPr>
            <a:spLocks noChangeArrowheads="1"/>
          </p:cNvSpPr>
          <p:nvPr/>
        </p:nvSpPr>
        <p:spPr bwMode="auto">
          <a:xfrm>
            <a:off x="2638425" y="2492375"/>
            <a:ext cx="19050" cy="26988"/>
          </a:xfrm>
          <a:prstGeom prst="rect">
            <a:avLst/>
          </a:prstGeom>
          <a:solidFill>
            <a:srgbClr val="000000"/>
          </a:solidFill>
          <a:ln w="9525">
            <a:noFill/>
            <a:miter lim="800000"/>
            <a:headEnd/>
            <a:tailEnd/>
          </a:ln>
        </p:spPr>
        <p:txBody>
          <a:bodyPr/>
          <a:lstStyle/>
          <a:p>
            <a:endParaRPr lang="en-US"/>
          </a:p>
        </p:txBody>
      </p:sp>
      <p:sp>
        <p:nvSpPr>
          <p:cNvPr id="20574" name="Rectangle 94"/>
          <p:cNvSpPr>
            <a:spLocks noChangeArrowheads="1"/>
          </p:cNvSpPr>
          <p:nvPr/>
        </p:nvSpPr>
        <p:spPr bwMode="auto">
          <a:xfrm>
            <a:off x="2676525" y="2492375"/>
            <a:ext cx="2579688" cy="14288"/>
          </a:xfrm>
          <a:prstGeom prst="rect">
            <a:avLst/>
          </a:prstGeom>
          <a:solidFill>
            <a:srgbClr val="000000"/>
          </a:solidFill>
          <a:ln w="9525">
            <a:noFill/>
            <a:miter lim="800000"/>
            <a:headEnd/>
            <a:tailEnd/>
          </a:ln>
        </p:spPr>
        <p:txBody>
          <a:bodyPr/>
          <a:lstStyle/>
          <a:p>
            <a:endParaRPr lang="en-US"/>
          </a:p>
        </p:txBody>
      </p:sp>
      <p:sp>
        <p:nvSpPr>
          <p:cNvPr id="20575" name="Rectangle 95"/>
          <p:cNvSpPr>
            <a:spLocks noChangeArrowheads="1"/>
          </p:cNvSpPr>
          <p:nvPr/>
        </p:nvSpPr>
        <p:spPr bwMode="auto">
          <a:xfrm>
            <a:off x="2676525" y="2506663"/>
            <a:ext cx="2579688" cy="12700"/>
          </a:xfrm>
          <a:prstGeom prst="rect">
            <a:avLst/>
          </a:prstGeom>
          <a:solidFill>
            <a:srgbClr val="000000"/>
          </a:solidFill>
          <a:ln w="9525">
            <a:noFill/>
            <a:miter lim="800000"/>
            <a:headEnd/>
            <a:tailEnd/>
          </a:ln>
        </p:spPr>
        <p:txBody>
          <a:bodyPr/>
          <a:lstStyle/>
          <a:p>
            <a:endParaRPr lang="en-US"/>
          </a:p>
        </p:txBody>
      </p:sp>
      <p:sp>
        <p:nvSpPr>
          <p:cNvPr id="20576" name="Rectangle 96"/>
          <p:cNvSpPr>
            <a:spLocks noChangeArrowheads="1"/>
          </p:cNvSpPr>
          <p:nvPr/>
        </p:nvSpPr>
        <p:spPr bwMode="auto">
          <a:xfrm>
            <a:off x="5275264" y="2492375"/>
            <a:ext cx="20637" cy="26988"/>
          </a:xfrm>
          <a:prstGeom prst="rect">
            <a:avLst/>
          </a:prstGeom>
          <a:solidFill>
            <a:srgbClr val="000000"/>
          </a:solidFill>
          <a:ln w="9525">
            <a:noFill/>
            <a:miter lim="800000"/>
            <a:headEnd/>
            <a:tailEnd/>
          </a:ln>
        </p:spPr>
        <p:txBody>
          <a:bodyPr/>
          <a:lstStyle/>
          <a:p>
            <a:endParaRPr lang="en-US"/>
          </a:p>
        </p:txBody>
      </p:sp>
      <p:sp>
        <p:nvSpPr>
          <p:cNvPr id="20577" name="Rectangle 97"/>
          <p:cNvSpPr>
            <a:spLocks noChangeArrowheads="1"/>
          </p:cNvSpPr>
          <p:nvPr/>
        </p:nvSpPr>
        <p:spPr bwMode="auto">
          <a:xfrm>
            <a:off x="5256213" y="2492375"/>
            <a:ext cx="19050" cy="26988"/>
          </a:xfrm>
          <a:prstGeom prst="rect">
            <a:avLst/>
          </a:prstGeom>
          <a:solidFill>
            <a:srgbClr val="000000"/>
          </a:solidFill>
          <a:ln w="9525">
            <a:noFill/>
            <a:miter lim="800000"/>
            <a:headEnd/>
            <a:tailEnd/>
          </a:ln>
        </p:spPr>
        <p:txBody>
          <a:bodyPr/>
          <a:lstStyle/>
          <a:p>
            <a:endParaRPr lang="en-US"/>
          </a:p>
        </p:txBody>
      </p:sp>
      <p:sp>
        <p:nvSpPr>
          <p:cNvPr id="20578" name="Rectangle 98"/>
          <p:cNvSpPr>
            <a:spLocks noChangeArrowheads="1"/>
          </p:cNvSpPr>
          <p:nvPr/>
        </p:nvSpPr>
        <p:spPr bwMode="auto">
          <a:xfrm>
            <a:off x="5295901" y="2492375"/>
            <a:ext cx="936625" cy="14288"/>
          </a:xfrm>
          <a:prstGeom prst="rect">
            <a:avLst/>
          </a:prstGeom>
          <a:solidFill>
            <a:srgbClr val="000000"/>
          </a:solidFill>
          <a:ln w="9525">
            <a:noFill/>
            <a:miter lim="800000"/>
            <a:headEnd/>
            <a:tailEnd/>
          </a:ln>
        </p:spPr>
        <p:txBody>
          <a:bodyPr/>
          <a:lstStyle/>
          <a:p>
            <a:endParaRPr lang="en-US"/>
          </a:p>
        </p:txBody>
      </p:sp>
      <p:sp>
        <p:nvSpPr>
          <p:cNvPr id="20579" name="Rectangle 99"/>
          <p:cNvSpPr>
            <a:spLocks noChangeArrowheads="1"/>
          </p:cNvSpPr>
          <p:nvPr/>
        </p:nvSpPr>
        <p:spPr bwMode="auto">
          <a:xfrm>
            <a:off x="5295901" y="2506663"/>
            <a:ext cx="936625" cy="12700"/>
          </a:xfrm>
          <a:prstGeom prst="rect">
            <a:avLst/>
          </a:prstGeom>
          <a:solidFill>
            <a:srgbClr val="000000"/>
          </a:solidFill>
          <a:ln w="9525">
            <a:noFill/>
            <a:miter lim="800000"/>
            <a:headEnd/>
            <a:tailEnd/>
          </a:ln>
        </p:spPr>
        <p:txBody>
          <a:bodyPr/>
          <a:lstStyle/>
          <a:p>
            <a:endParaRPr lang="en-US"/>
          </a:p>
        </p:txBody>
      </p:sp>
      <p:sp>
        <p:nvSpPr>
          <p:cNvPr id="20580" name="Rectangle 100"/>
          <p:cNvSpPr>
            <a:spLocks noChangeArrowheads="1"/>
          </p:cNvSpPr>
          <p:nvPr/>
        </p:nvSpPr>
        <p:spPr bwMode="auto">
          <a:xfrm>
            <a:off x="6251575" y="2492375"/>
            <a:ext cx="19050" cy="26988"/>
          </a:xfrm>
          <a:prstGeom prst="rect">
            <a:avLst/>
          </a:prstGeom>
          <a:solidFill>
            <a:srgbClr val="000000"/>
          </a:solidFill>
          <a:ln w="9525">
            <a:noFill/>
            <a:miter lim="800000"/>
            <a:headEnd/>
            <a:tailEnd/>
          </a:ln>
        </p:spPr>
        <p:txBody>
          <a:bodyPr/>
          <a:lstStyle/>
          <a:p>
            <a:endParaRPr lang="en-US"/>
          </a:p>
        </p:txBody>
      </p:sp>
      <p:sp>
        <p:nvSpPr>
          <p:cNvPr id="20581" name="Rectangle 101"/>
          <p:cNvSpPr>
            <a:spLocks noChangeArrowheads="1"/>
          </p:cNvSpPr>
          <p:nvPr/>
        </p:nvSpPr>
        <p:spPr bwMode="auto">
          <a:xfrm>
            <a:off x="6232525" y="2492375"/>
            <a:ext cx="19050" cy="26988"/>
          </a:xfrm>
          <a:prstGeom prst="rect">
            <a:avLst/>
          </a:prstGeom>
          <a:solidFill>
            <a:srgbClr val="000000"/>
          </a:solidFill>
          <a:ln w="9525">
            <a:noFill/>
            <a:miter lim="800000"/>
            <a:headEnd/>
            <a:tailEnd/>
          </a:ln>
        </p:spPr>
        <p:txBody>
          <a:bodyPr/>
          <a:lstStyle/>
          <a:p>
            <a:endParaRPr lang="en-US"/>
          </a:p>
        </p:txBody>
      </p:sp>
      <p:sp>
        <p:nvSpPr>
          <p:cNvPr id="20582" name="Rectangle 102"/>
          <p:cNvSpPr>
            <a:spLocks noChangeArrowheads="1"/>
          </p:cNvSpPr>
          <p:nvPr/>
        </p:nvSpPr>
        <p:spPr bwMode="auto">
          <a:xfrm>
            <a:off x="6270626" y="2492375"/>
            <a:ext cx="936625" cy="14288"/>
          </a:xfrm>
          <a:prstGeom prst="rect">
            <a:avLst/>
          </a:prstGeom>
          <a:solidFill>
            <a:srgbClr val="000000"/>
          </a:solidFill>
          <a:ln w="9525">
            <a:noFill/>
            <a:miter lim="800000"/>
            <a:headEnd/>
            <a:tailEnd/>
          </a:ln>
        </p:spPr>
        <p:txBody>
          <a:bodyPr/>
          <a:lstStyle/>
          <a:p>
            <a:endParaRPr lang="en-US"/>
          </a:p>
        </p:txBody>
      </p:sp>
      <p:sp>
        <p:nvSpPr>
          <p:cNvPr id="20583" name="Rectangle 103"/>
          <p:cNvSpPr>
            <a:spLocks noChangeArrowheads="1"/>
          </p:cNvSpPr>
          <p:nvPr/>
        </p:nvSpPr>
        <p:spPr bwMode="auto">
          <a:xfrm>
            <a:off x="6270626" y="2506663"/>
            <a:ext cx="936625" cy="12700"/>
          </a:xfrm>
          <a:prstGeom prst="rect">
            <a:avLst/>
          </a:prstGeom>
          <a:solidFill>
            <a:srgbClr val="000000"/>
          </a:solidFill>
          <a:ln w="9525">
            <a:noFill/>
            <a:miter lim="800000"/>
            <a:headEnd/>
            <a:tailEnd/>
          </a:ln>
        </p:spPr>
        <p:txBody>
          <a:bodyPr/>
          <a:lstStyle/>
          <a:p>
            <a:endParaRPr lang="en-US"/>
          </a:p>
        </p:txBody>
      </p:sp>
      <p:sp>
        <p:nvSpPr>
          <p:cNvPr id="20584" name="Rectangle 104"/>
          <p:cNvSpPr>
            <a:spLocks noChangeArrowheads="1"/>
          </p:cNvSpPr>
          <p:nvPr/>
        </p:nvSpPr>
        <p:spPr bwMode="auto">
          <a:xfrm>
            <a:off x="7227888" y="2492375"/>
            <a:ext cx="19050" cy="26988"/>
          </a:xfrm>
          <a:prstGeom prst="rect">
            <a:avLst/>
          </a:prstGeom>
          <a:solidFill>
            <a:srgbClr val="000000"/>
          </a:solidFill>
          <a:ln w="9525">
            <a:noFill/>
            <a:miter lim="800000"/>
            <a:headEnd/>
            <a:tailEnd/>
          </a:ln>
        </p:spPr>
        <p:txBody>
          <a:bodyPr/>
          <a:lstStyle/>
          <a:p>
            <a:endParaRPr lang="en-US"/>
          </a:p>
        </p:txBody>
      </p:sp>
      <p:sp>
        <p:nvSpPr>
          <p:cNvPr id="20585" name="Rectangle 105"/>
          <p:cNvSpPr>
            <a:spLocks noChangeArrowheads="1"/>
          </p:cNvSpPr>
          <p:nvPr/>
        </p:nvSpPr>
        <p:spPr bwMode="auto">
          <a:xfrm>
            <a:off x="7207250" y="2492375"/>
            <a:ext cx="20638" cy="26988"/>
          </a:xfrm>
          <a:prstGeom prst="rect">
            <a:avLst/>
          </a:prstGeom>
          <a:solidFill>
            <a:srgbClr val="000000"/>
          </a:solidFill>
          <a:ln w="9525">
            <a:noFill/>
            <a:miter lim="800000"/>
            <a:headEnd/>
            <a:tailEnd/>
          </a:ln>
        </p:spPr>
        <p:txBody>
          <a:bodyPr/>
          <a:lstStyle/>
          <a:p>
            <a:endParaRPr lang="en-US"/>
          </a:p>
        </p:txBody>
      </p:sp>
      <p:sp>
        <p:nvSpPr>
          <p:cNvPr id="20586" name="Rectangle 106"/>
          <p:cNvSpPr>
            <a:spLocks noChangeArrowheads="1"/>
          </p:cNvSpPr>
          <p:nvPr/>
        </p:nvSpPr>
        <p:spPr bwMode="auto">
          <a:xfrm>
            <a:off x="7246939" y="2492375"/>
            <a:ext cx="936625" cy="14288"/>
          </a:xfrm>
          <a:prstGeom prst="rect">
            <a:avLst/>
          </a:prstGeom>
          <a:solidFill>
            <a:srgbClr val="000000"/>
          </a:solidFill>
          <a:ln w="9525">
            <a:noFill/>
            <a:miter lim="800000"/>
            <a:headEnd/>
            <a:tailEnd/>
          </a:ln>
        </p:spPr>
        <p:txBody>
          <a:bodyPr/>
          <a:lstStyle/>
          <a:p>
            <a:endParaRPr lang="en-US"/>
          </a:p>
        </p:txBody>
      </p:sp>
      <p:sp>
        <p:nvSpPr>
          <p:cNvPr id="20587" name="Rectangle 107"/>
          <p:cNvSpPr>
            <a:spLocks noChangeArrowheads="1"/>
          </p:cNvSpPr>
          <p:nvPr/>
        </p:nvSpPr>
        <p:spPr bwMode="auto">
          <a:xfrm>
            <a:off x="7246939" y="2506663"/>
            <a:ext cx="936625" cy="12700"/>
          </a:xfrm>
          <a:prstGeom prst="rect">
            <a:avLst/>
          </a:prstGeom>
          <a:solidFill>
            <a:srgbClr val="000000"/>
          </a:solidFill>
          <a:ln w="9525">
            <a:noFill/>
            <a:miter lim="800000"/>
            <a:headEnd/>
            <a:tailEnd/>
          </a:ln>
        </p:spPr>
        <p:txBody>
          <a:bodyPr/>
          <a:lstStyle/>
          <a:p>
            <a:endParaRPr lang="en-US"/>
          </a:p>
        </p:txBody>
      </p:sp>
      <p:sp>
        <p:nvSpPr>
          <p:cNvPr id="20588" name="Rectangle 108"/>
          <p:cNvSpPr>
            <a:spLocks noChangeArrowheads="1"/>
          </p:cNvSpPr>
          <p:nvPr/>
        </p:nvSpPr>
        <p:spPr bwMode="auto">
          <a:xfrm>
            <a:off x="8202614" y="2492375"/>
            <a:ext cx="20637" cy="26988"/>
          </a:xfrm>
          <a:prstGeom prst="rect">
            <a:avLst/>
          </a:prstGeom>
          <a:solidFill>
            <a:srgbClr val="000000"/>
          </a:solidFill>
          <a:ln w="9525">
            <a:noFill/>
            <a:miter lim="800000"/>
            <a:headEnd/>
            <a:tailEnd/>
          </a:ln>
        </p:spPr>
        <p:txBody>
          <a:bodyPr/>
          <a:lstStyle/>
          <a:p>
            <a:endParaRPr lang="en-US"/>
          </a:p>
        </p:txBody>
      </p:sp>
      <p:sp>
        <p:nvSpPr>
          <p:cNvPr id="20589" name="Rectangle 109"/>
          <p:cNvSpPr>
            <a:spLocks noChangeArrowheads="1"/>
          </p:cNvSpPr>
          <p:nvPr/>
        </p:nvSpPr>
        <p:spPr bwMode="auto">
          <a:xfrm>
            <a:off x="8183563" y="2492375"/>
            <a:ext cx="19050" cy="26988"/>
          </a:xfrm>
          <a:prstGeom prst="rect">
            <a:avLst/>
          </a:prstGeom>
          <a:solidFill>
            <a:srgbClr val="000000"/>
          </a:solidFill>
          <a:ln w="9525">
            <a:noFill/>
            <a:miter lim="800000"/>
            <a:headEnd/>
            <a:tailEnd/>
          </a:ln>
        </p:spPr>
        <p:txBody>
          <a:bodyPr/>
          <a:lstStyle/>
          <a:p>
            <a:endParaRPr lang="en-US"/>
          </a:p>
        </p:txBody>
      </p:sp>
      <p:sp>
        <p:nvSpPr>
          <p:cNvPr id="20590" name="Rectangle 110"/>
          <p:cNvSpPr>
            <a:spLocks noChangeArrowheads="1"/>
          </p:cNvSpPr>
          <p:nvPr/>
        </p:nvSpPr>
        <p:spPr bwMode="auto">
          <a:xfrm>
            <a:off x="8223251" y="2492375"/>
            <a:ext cx="936625" cy="14288"/>
          </a:xfrm>
          <a:prstGeom prst="rect">
            <a:avLst/>
          </a:prstGeom>
          <a:solidFill>
            <a:srgbClr val="000000"/>
          </a:solidFill>
          <a:ln w="9525">
            <a:noFill/>
            <a:miter lim="800000"/>
            <a:headEnd/>
            <a:tailEnd/>
          </a:ln>
        </p:spPr>
        <p:txBody>
          <a:bodyPr/>
          <a:lstStyle/>
          <a:p>
            <a:endParaRPr lang="en-US"/>
          </a:p>
        </p:txBody>
      </p:sp>
      <p:sp>
        <p:nvSpPr>
          <p:cNvPr id="20591" name="Rectangle 111"/>
          <p:cNvSpPr>
            <a:spLocks noChangeArrowheads="1"/>
          </p:cNvSpPr>
          <p:nvPr/>
        </p:nvSpPr>
        <p:spPr bwMode="auto">
          <a:xfrm>
            <a:off x="8223251" y="2506663"/>
            <a:ext cx="936625" cy="12700"/>
          </a:xfrm>
          <a:prstGeom prst="rect">
            <a:avLst/>
          </a:prstGeom>
          <a:solidFill>
            <a:srgbClr val="000000"/>
          </a:solidFill>
          <a:ln w="9525">
            <a:noFill/>
            <a:miter lim="800000"/>
            <a:headEnd/>
            <a:tailEnd/>
          </a:ln>
        </p:spPr>
        <p:txBody>
          <a:bodyPr/>
          <a:lstStyle/>
          <a:p>
            <a:endParaRPr lang="en-US"/>
          </a:p>
        </p:txBody>
      </p:sp>
      <p:sp>
        <p:nvSpPr>
          <p:cNvPr id="20592" name="Rectangle 112"/>
          <p:cNvSpPr>
            <a:spLocks noChangeArrowheads="1"/>
          </p:cNvSpPr>
          <p:nvPr/>
        </p:nvSpPr>
        <p:spPr bwMode="auto">
          <a:xfrm>
            <a:off x="9178925" y="2492375"/>
            <a:ext cx="19050" cy="26988"/>
          </a:xfrm>
          <a:prstGeom prst="rect">
            <a:avLst/>
          </a:prstGeom>
          <a:solidFill>
            <a:srgbClr val="000000"/>
          </a:solidFill>
          <a:ln w="9525">
            <a:noFill/>
            <a:miter lim="800000"/>
            <a:headEnd/>
            <a:tailEnd/>
          </a:ln>
        </p:spPr>
        <p:txBody>
          <a:bodyPr/>
          <a:lstStyle/>
          <a:p>
            <a:endParaRPr lang="en-US"/>
          </a:p>
        </p:txBody>
      </p:sp>
      <p:sp>
        <p:nvSpPr>
          <p:cNvPr id="20593" name="Rectangle 113"/>
          <p:cNvSpPr>
            <a:spLocks noChangeArrowheads="1"/>
          </p:cNvSpPr>
          <p:nvPr/>
        </p:nvSpPr>
        <p:spPr bwMode="auto">
          <a:xfrm>
            <a:off x="9159875" y="2492375"/>
            <a:ext cx="19050" cy="26988"/>
          </a:xfrm>
          <a:prstGeom prst="rect">
            <a:avLst/>
          </a:prstGeom>
          <a:solidFill>
            <a:srgbClr val="000000"/>
          </a:solidFill>
          <a:ln w="9525">
            <a:noFill/>
            <a:miter lim="800000"/>
            <a:headEnd/>
            <a:tailEnd/>
          </a:ln>
        </p:spPr>
        <p:txBody>
          <a:bodyPr/>
          <a:lstStyle/>
          <a:p>
            <a:endParaRPr lang="en-US"/>
          </a:p>
        </p:txBody>
      </p:sp>
      <p:sp>
        <p:nvSpPr>
          <p:cNvPr id="20594" name="Rectangle 114"/>
          <p:cNvSpPr>
            <a:spLocks noChangeArrowheads="1"/>
          </p:cNvSpPr>
          <p:nvPr/>
        </p:nvSpPr>
        <p:spPr bwMode="auto">
          <a:xfrm>
            <a:off x="2638425" y="2519363"/>
            <a:ext cx="19050" cy="373062"/>
          </a:xfrm>
          <a:prstGeom prst="rect">
            <a:avLst/>
          </a:prstGeom>
          <a:solidFill>
            <a:srgbClr val="000000"/>
          </a:solidFill>
          <a:ln w="9525">
            <a:noFill/>
            <a:miter lim="800000"/>
            <a:headEnd/>
            <a:tailEnd/>
          </a:ln>
        </p:spPr>
        <p:txBody>
          <a:bodyPr/>
          <a:lstStyle/>
          <a:p>
            <a:endParaRPr lang="en-US"/>
          </a:p>
        </p:txBody>
      </p:sp>
      <p:sp>
        <p:nvSpPr>
          <p:cNvPr id="20595" name="Rectangle 115"/>
          <p:cNvSpPr>
            <a:spLocks noChangeArrowheads="1"/>
          </p:cNvSpPr>
          <p:nvPr/>
        </p:nvSpPr>
        <p:spPr bwMode="auto">
          <a:xfrm>
            <a:off x="2657475" y="2519363"/>
            <a:ext cx="19050" cy="373062"/>
          </a:xfrm>
          <a:prstGeom prst="rect">
            <a:avLst/>
          </a:prstGeom>
          <a:solidFill>
            <a:srgbClr val="000000"/>
          </a:solidFill>
          <a:ln w="9525">
            <a:noFill/>
            <a:miter lim="800000"/>
            <a:headEnd/>
            <a:tailEnd/>
          </a:ln>
        </p:spPr>
        <p:txBody>
          <a:bodyPr/>
          <a:lstStyle/>
          <a:p>
            <a:endParaRPr lang="en-US"/>
          </a:p>
        </p:txBody>
      </p:sp>
      <p:sp>
        <p:nvSpPr>
          <p:cNvPr id="20596" name="Rectangle 116"/>
          <p:cNvSpPr>
            <a:spLocks noChangeArrowheads="1"/>
          </p:cNvSpPr>
          <p:nvPr/>
        </p:nvSpPr>
        <p:spPr bwMode="auto">
          <a:xfrm>
            <a:off x="5256213" y="2519363"/>
            <a:ext cx="19050" cy="373062"/>
          </a:xfrm>
          <a:prstGeom prst="rect">
            <a:avLst/>
          </a:prstGeom>
          <a:solidFill>
            <a:srgbClr val="000000"/>
          </a:solidFill>
          <a:ln w="9525">
            <a:noFill/>
            <a:miter lim="800000"/>
            <a:headEnd/>
            <a:tailEnd/>
          </a:ln>
        </p:spPr>
        <p:txBody>
          <a:bodyPr/>
          <a:lstStyle/>
          <a:p>
            <a:endParaRPr lang="en-US"/>
          </a:p>
        </p:txBody>
      </p:sp>
      <p:sp>
        <p:nvSpPr>
          <p:cNvPr id="20597" name="Rectangle 117"/>
          <p:cNvSpPr>
            <a:spLocks noChangeArrowheads="1"/>
          </p:cNvSpPr>
          <p:nvPr/>
        </p:nvSpPr>
        <p:spPr bwMode="auto">
          <a:xfrm>
            <a:off x="5275264" y="2519363"/>
            <a:ext cx="20637" cy="373062"/>
          </a:xfrm>
          <a:prstGeom prst="rect">
            <a:avLst/>
          </a:prstGeom>
          <a:solidFill>
            <a:srgbClr val="000000"/>
          </a:solidFill>
          <a:ln w="9525">
            <a:noFill/>
            <a:miter lim="800000"/>
            <a:headEnd/>
            <a:tailEnd/>
          </a:ln>
        </p:spPr>
        <p:txBody>
          <a:bodyPr/>
          <a:lstStyle/>
          <a:p>
            <a:endParaRPr lang="en-US"/>
          </a:p>
        </p:txBody>
      </p:sp>
      <p:sp>
        <p:nvSpPr>
          <p:cNvPr id="20598" name="Rectangle 118"/>
          <p:cNvSpPr>
            <a:spLocks noChangeArrowheads="1"/>
          </p:cNvSpPr>
          <p:nvPr/>
        </p:nvSpPr>
        <p:spPr bwMode="auto">
          <a:xfrm>
            <a:off x="6232525" y="2519363"/>
            <a:ext cx="19050" cy="373062"/>
          </a:xfrm>
          <a:prstGeom prst="rect">
            <a:avLst/>
          </a:prstGeom>
          <a:solidFill>
            <a:srgbClr val="000000"/>
          </a:solidFill>
          <a:ln w="9525">
            <a:noFill/>
            <a:miter lim="800000"/>
            <a:headEnd/>
            <a:tailEnd/>
          </a:ln>
        </p:spPr>
        <p:txBody>
          <a:bodyPr/>
          <a:lstStyle/>
          <a:p>
            <a:endParaRPr lang="en-US"/>
          </a:p>
        </p:txBody>
      </p:sp>
      <p:sp>
        <p:nvSpPr>
          <p:cNvPr id="20599" name="Rectangle 119"/>
          <p:cNvSpPr>
            <a:spLocks noChangeArrowheads="1"/>
          </p:cNvSpPr>
          <p:nvPr/>
        </p:nvSpPr>
        <p:spPr bwMode="auto">
          <a:xfrm>
            <a:off x="6251575" y="2519363"/>
            <a:ext cx="19050" cy="373062"/>
          </a:xfrm>
          <a:prstGeom prst="rect">
            <a:avLst/>
          </a:prstGeom>
          <a:solidFill>
            <a:srgbClr val="000000"/>
          </a:solidFill>
          <a:ln w="9525">
            <a:noFill/>
            <a:miter lim="800000"/>
            <a:headEnd/>
            <a:tailEnd/>
          </a:ln>
        </p:spPr>
        <p:txBody>
          <a:bodyPr/>
          <a:lstStyle/>
          <a:p>
            <a:endParaRPr lang="en-US"/>
          </a:p>
        </p:txBody>
      </p:sp>
      <p:sp>
        <p:nvSpPr>
          <p:cNvPr id="20600" name="Rectangle 120"/>
          <p:cNvSpPr>
            <a:spLocks noChangeArrowheads="1"/>
          </p:cNvSpPr>
          <p:nvPr/>
        </p:nvSpPr>
        <p:spPr bwMode="auto">
          <a:xfrm>
            <a:off x="7207250" y="2519363"/>
            <a:ext cx="20638" cy="373062"/>
          </a:xfrm>
          <a:prstGeom prst="rect">
            <a:avLst/>
          </a:prstGeom>
          <a:solidFill>
            <a:srgbClr val="000000"/>
          </a:solidFill>
          <a:ln w="9525">
            <a:noFill/>
            <a:miter lim="800000"/>
            <a:headEnd/>
            <a:tailEnd/>
          </a:ln>
        </p:spPr>
        <p:txBody>
          <a:bodyPr/>
          <a:lstStyle/>
          <a:p>
            <a:endParaRPr lang="en-US"/>
          </a:p>
        </p:txBody>
      </p:sp>
      <p:sp>
        <p:nvSpPr>
          <p:cNvPr id="20601" name="Rectangle 121"/>
          <p:cNvSpPr>
            <a:spLocks noChangeArrowheads="1"/>
          </p:cNvSpPr>
          <p:nvPr/>
        </p:nvSpPr>
        <p:spPr bwMode="auto">
          <a:xfrm>
            <a:off x="7227888" y="2519363"/>
            <a:ext cx="19050" cy="373062"/>
          </a:xfrm>
          <a:prstGeom prst="rect">
            <a:avLst/>
          </a:prstGeom>
          <a:solidFill>
            <a:srgbClr val="000000"/>
          </a:solidFill>
          <a:ln w="9525">
            <a:noFill/>
            <a:miter lim="800000"/>
            <a:headEnd/>
            <a:tailEnd/>
          </a:ln>
        </p:spPr>
        <p:txBody>
          <a:bodyPr/>
          <a:lstStyle/>
          <a:p>
            <a:endParaRPr lang="en-US"/>
          </a:p>
        </p:txBody>
      </p:sp>
      <p:sp>
        <p:nvSpPr>
          <p:cNvPr id="20602" name="Rectangle 122"/>
          <p:cNvSpPr>
            <a:spLocks noChangeArrowheads="1"/>
          </p:cNvSpPr>
          <p:nvPr/>
        </p:nvSpPr>
        <p:spPr bwMode="auto">
          <a:xfrm>
            <a:off x="8183563" y="2519363"/>
            <a:ext cx="19050" cy="373062"/>
          </a:xfrm>
          <a:prstGeom prst="rect">
            <a:avLst/>
          </a:prstGeom>
          <a:solidFill>
            <a:srgbClr val="000000"/>
          </a:solidFill>
          <a:ln w="9525">
            <a:noFill/>
            <a:miter lim="800000"/>
            <a:headEnd/>
            <a:tailEnd/>
          </a:ln>
        </p:spPr>
        <p:txBody>
          <a:bodyPr/>
          <a:lstStyle/>
          <a:p>
            <a:endParaRPr lang="en-US"/>
          </a:p>
        </p:txBody>
      </p:sp>
      <p:sp>
        <p:nvSpPr>
          <p:cNvPr id="20603" name="Rectangle 123"/>
          <p:cNvSpPr>
            <a:spLocks noChangeArrowheads="1"/>
          </p:cNvSpPr>
          <p:nvPr/>
        </p:nvSpPr>
        <p:spPr bwMode="auto">
          <a:xfrm>
            <a:off x="8202614" y="2519363"/>
            <a:ext cx="20637" cy="373062"/>
          </a:xfrm>
          <a:prstGeom prst="rect">
            <a:avLst/>
          </a:prstGeom>
          <a:solidFill>
            <a:srgbClr val="000000"/>
          </a:solidFill>
          <a:ln w="9525">
            <a:noFill/>
            <a:miter lim="800000"/>
            <a:headEnd/>
            <a:tailEnd/>
          </a:ln>
        </p:spPr>
        <p:txBody>
          <a:bodyPr/>
          <a:lstStyle/>
          <a:p>
            <a:endParaRPr lang="en-US"/>
          </a:p>
        </p:txBody>
      </p:sp>
      <p:sp>
        <p:nvSpPr>
          <p:cNvPr id="20604" name="Rectangle 124"/>
          <p:cNvSpPr>
            <a:spLocks noChangeArrowheads="1"/>
          </p:cNvSpPr>
          <p:nvPr/>
        </p:nvSpPr>
        <p:spPr bwMode="auto">
          <a:xfrm>
            <a:off x="9159875" y="2519363"/>
            <a:ext cx="19050" cy="373062"/>
          </a:xfrm>
          <a:prstGeom prst="rect">
            <a:avLst/>
          </a:prstGeom>
          <a:solidFill>
            <a:srgbClr val="000000"/>
          </a:solidFill>
          <a:ln w="9525">
            <a:noFill/>
            <a:miter lim="800000"/>
            <a:headEnd/>
            <a:tailEnd/>
          </a:ln>
        </p:spPr>
        <p:txBody>
          <a:bodyPr/>
          <a:lstStyle/>
          <a:p>
            <a:endParaRPr lang="en-US"/>
          </a:p>
        </p:txBody>
      </p:sp>
      <p:sp>
        <p:nvSpPr>
          <p:cNvPr id="20605" name="Rectangle 125"/>
          <p:cNvSpPr>
            <a:spLocks noChangeArrowheads="1"/>
          </p:cNvSpPr>
          <p:nvPr/>
        </p:nvSpPr>
        <p:spPr bwMode="auto">
          <a:xfrm>
            <a:off x="9178925" y="2519363"/>
            <a:ext cx="19050" cy="373062"/>
          </a:xfrm>
          <a:prstGeom prst="rect">
            <a:avLst/>
          </a:prstGeom>
          <a:solidFill>
            <a:srgbClr val="000000"/>
          </a:solidFill>
          <a:ln w="9525">
            <a:noFill/>
            <a:miter lim="800000"/>
            <a:headEnd/>
            <a:tailEnd/>
          </a:ln>
        </p:spPr>
        <p:txBody>
          <a:bodyPr/>
          <a:lstStyle/>
          <a:p>
            <a:endParaRPr lang="en-US"/>
          </a:p>
        </p:txBody>
      </p:sp>
      <p:sp>
        <p:nvSpPr>
          <p:cNvPr id="20606" name="Rectangle 126"/>
          <p:cNvSpPr>
            <a:spLocks noChangeArrowheads="1"/>
          </p:cNvSpPr>
          <p:nvPr/>
        </p:nvSpPr>
        <p:spPr bwMode="auto">
          <a:xfrm>
            <a:off x="2713038" y="3033714"/>
            <a:ext cx="59312" cy="200055"/>
          </a:xfrm>
          <a:prstGeom prst="rect">
            <a:avLst/>
          </a:prstGeom>
          <a:noFill/>
          <a:ln w="9525">
            <a:noFill/>
            <a:miter lim="800000"/>
            <a:headEnd/>
            <a:tailEnd/>
          </a:ln>
        </p:spPr>
        <p:txBody>
          <a:bodyPr wrap="none" lIns="0" tIns="0" rIns="0" bIns="0">
            <a:spAutoFit/>
          </a:bodyPr>
          <a:lstStyle/>
          <a:p>
            <a:pPr algn="l" eaLnBrk="0" hangingPunct="0"/>
            <a:r>
              <a:rPr lang="en-US" sz="1300">
                <a:solidFill>
                  <a:srgbClr val="000000"/>
                </a:solidFill>
              </a:rPr>
              <a:t> </a:t>
            </a:r>
            <a:endParaRPr lang="en-US" sz="2400"/>
          </a:p>
        </p:txBody>
      </p:sp>
      <p:sp>
        <p:nvSpPr>
          <p:cNvPr id="20607" name="Rectangle 127"/>
          <p:cNvSpPr>
            <a:spLocks noChangeArrowheads="1"/>
          </p:cNvSpPr>
          <p:nvPr/>
        </p:nvSpPr>
        <p:spPr bwMode="auto">
          <a:xfrm>
            <a:off x="2774950" y="3033713"/>
            <a:ext cx="667490" cy="230832"/>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Yellow </a:t>
            </a:r>
            <a:endParaRPr lang="en-US" sz="1500"/>
          </a:p>
        </p:txBody>
      </p:sp>
      <p:sp>
        <p:nvSpPr>
          <p:cNvPr id="20608" name="Rectangle 128"/>
          <p:cNvSpPr>
            <a:spLocks noChangeArrowheads="1"/>
          </p:cNvSpPr>
          <p:nvPr/>
        </p:nvSpPr>
        <p:spPr bwMode="auto">
          <a:xfrm>
            <a:off x="3362326" y="3033713"/>
            <a:ext cx="1508555" cy="230832"/>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Pen&amp;Case PCY3</a:t>
            </a:r>
            <a:endParaRPr lang="en-US" sz="1500"/>
          </a:p>
        </p:txBody>
      </p:sp>
      <p:sp>
        <p:nvSpPr>
          <p:cNvPr id="20609" name="Rectangle 129"/>
          <p:cNvSpPr>
            <a:spLocks noChangeArrowheads="1"/>
          </p:cNvSpPr>
          <p:nvPr/>
        </p:nvSpPr>
        <p:spPr bwMode="auto">
          <a:xfrm>
            <a:off x="5327651" y="303371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610" name="Rectangle 130"/>
          <p:cNvSpPr>
            <a:spLocks noChangeArrowheads="1"/>
          </p:cNvSpPr>
          <p:nvPr/>
        </p:nvSpPr>
        <p:spPr bwMode="auto">
          <a:xfrm>
            <a:off x="6303964" y="3033713"/>
            <a:ext cx="556243"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3</a:t>
            </a:r>
            <a:endParaRPr lang="en-US" sz="2400"/>
          </a:p>
        </p:txBody>
      </p:sp>
      <p:sp>
        <p:nvSpPr>
          <p:cNvPr id="20611" name="Rectangle 131"/>
          <p:cNvSpPr>
            <a:spLocks noChangeArrowheads="1"/>
          </p:cNvSpPr>
          <p:nvPr/>
        </p:nvSpPr>
        <p:spPr bwMode="auto">
          <a:xfrm>
            <a:off x="7278689" y="303371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612" name="Rectangle 132"/>
          <p:cNvSpPr>
            <a:spLocks noChangeArrowheads="1"/>
          </p:cNvSpPr>
          <p:nvPr/>
        </p:nvSpPr>
        <p:spPr bwMode="auto">
          <a:xfrm>
            <a:off x="8255001" y="3033713"/>
            <a:ext cx="63799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3</a:t>
            </a:r>
            <a:endParaRPr lang="en-US" sz="2400"/>
          </a:p>
        </p:txBody>
      </p:sp>
      <p:sp>
        <p:nvSpPr>
          <p:cNvPr id="20613" name="Rectangle 133"/>
          <p:cNvSpPr>
            <a:spLocks noChangeArrowheads="1"/>
          </p:cNvSpPr>
          <p:nvPr/>
        </p:nvSpPr>
        <p:spPr bwMode="auto">
          <a:xfrm>
            <a:off x="2657475" y="2892425"/>
            <a:ext cx="19050" cy="26988"/>
          </a:xfrm>
          <a:prstGeom prst="rect">
            <a:avLst/>
          </a:prstGeom>
          <a:solidFill>
            <a:srgbClr val="000000"/>
          </a:solidFill>
          <a:ln w="9525">
            <a:noFill/>
            <a:miter lim="800000"/>
            <a:headEnd/>
            <a:tailEnd/>
          </a:ln>
        </p:spPr>
        <p:txBody>
          <a:bodyPr/>
          <a:lstStyle/>
          <a:p>
            <a:endParaRPr lang="en-US"/>
          </a:p>
        </p:txBody>
      </p:sp>
      <p:sp>
        <p:nvSpPr>
          <p:cNvPr id="20614" name="Rectangle 134"/>
          <p:cNvSpPr>
            <a:spLocks noChangeArrowheads="1"/>
          </p:cNvSpPr>
          <p:nvPr/>
        </p:nvSpPr>
        <p:spPr bwMode="auto">
          <a:xfrm>
            <a:off x="2638425" y="2892425"/>
            <a:ext cx="19050" cy="26988"/>
          </a:xfrm>
          <a:prstGeom prst="rect">
            <a:avLst/>
          </a:prstGeom>
          <a:solidFill>
            <a:srgbClr val="000000"/>
          </a:solidFill>
          <a:ln w="9525">
            <a:noFill/>
            <a:miter lim="800000"/>
            <a:headEnd/>
            <a:tailEnd/>
          </a:ln>
        </p:spPr>
        <p:txBody>
          <a:bodyPr/>
          <a:lstStyle/>
          <a:p>
            <a:endParaRPr lang="en-US"/>
          </a:p>
        </p:txBody>
      </p:sp>
      <p:sp>
        <p:nvSpPr>
          <p:cNvPr id="20615" name="Rectangle 135"/>
          <p:cNvSpPr>
            <a:spLocks noChangeArrowheads="1"/>
          </p:cNvSpPr>
          <p:nvPr/>
        </p:nvSpPr>
        <p:spPr bwMode="auto">
          <a:xfrm>
            <a:off x="2676525" y="2892425"/>
            <a:ext cx="2579688" cy="14288"/>
          </a:xfrm>
          <a:prstGeom prst="rect">
            <a:avLst/>
          </a:prstGeom>
          <a:solidFill>
            <a:srgbClr val="000000"/>
          </a:solidFill>
          <a:ln w="9525">
            <a:noFill/>
            <a:miter lim="800000"/>
            <a:headEnd/>
            <a:tailEnd/>
          </a:ln>
        </p:spPr>
        <p:txBody>
          <a:bodyPr/>
          <a:lstStyle/>
          <a:p>
            <a:endParaRPr lang="en-US"/>
          </a:p>
        </p:txBody>
      </p:sp>
      <p:sp>
        <p:nvSpPr>
          <p:cNvPr id="20616" name="Rectangle 136"/>
          <p:cNvSpPr>
            <a:spLocks noChangeArrowheads="1"/>
          </p:cNvSpPr>
          <p:nvPr/>
        </p:nvSpPr>
        <p:spPr bwMode="auto">
          <a:xfrm>
            <a:off x="2676525" y="2906713"/>
            <a:ext cx="2579688" cy="12700"/>
          </a:xfrm>
          <a:prstGeom prst="rect">
            <a:avLst/>
          </a:prstGeom>
          <a:solidFill>
            <a:srgbClr val="000000"/>
          </a:solidFill>
          <a:ln w="9525">
            <a:noFill/>
            <a:miter lim="800000"/>
            <a:headEnd/>
            <a:tailEnd/>
          </a:ln>
        </p:spPr>
        <p:txBody>
          <a:bodyPr/>
          <a:lstStyle/>
          <a:p>
            <a:endParaRPr lang="en-US"/>
          </a:p>
        </p:txBody>
      </p:sp>
      <p:sp>
        <p:nvSpPr>
          <p:cNvPr id="20617" name="Rectangle 137"/>
          <p:cNvSpPr>
            <a:spLocks noChangeArrowheads="1"/>
          </p:cNvSpPr>
          <p:nvPr/>
        </p:nvSpPr>
        <p:spPr bwMode="auto">
          <a:xfrm>
            <a:off x="5275264" y="2892425"/>
            <a:ext cx="20637" cy="26988"/>
          </a:xfrm>
          <a:prstGeom prst="rect">
            <a:avLst/>
          </a:prstGeom>
          <a:solidFill>
            <a:srgbClr val="000000"/>
          </a:solidFill>
          <a:ln w="9525">
            <a:noFill/>
            <a:miter lim="800000"/>
            <a:headEnd/>
            <a:tailEnd/>
          </a:ln>
        </p:spPr>
        <p:txBody>
          <a:bodyPr/>
          <a:lstStyle/>
          <a:p>
            <a:endParaRPr lang="en-US"/>
          </a:p>
        </p:txBody>
      </p:sp>
      <p:sp>
        <p:nvSpPr>
          <p:cNvPr id="20618" name="Rectangle 138"/>
          <p:cNvSpPr>
            <a:spLocks noChangeArrowheads="1"/>
          </p:cNvSpPr>
          <p:nvPr/>
        </p:nvSpPr>
        <p:spPr bwMode="auto">
          <a:xfrm>
            <a:off x="5256213" y="2892425"/>
            <a:ext cx="19050" cy="26988"/>
          </a:xfrm>
          <a:prstGeom prst="rect">
            <a:avLst/>
          </a:prstGeom>
          <a:solidFill>
            <a:srgbClr val="000000"/>
          </a:solidFill>
          <a:ln w="9525">
            <a:noFill/>
            <a:miter lim="800000"/>
            <a:headEnd/>
            <a:tailEnd/>
          </a:ln>
        </p:spPr>
        <p:txBody>
          <a:bodyPr/>
          <a:lstStyle/>
          <a:p>
            <a:endParaRPr lang="en-US"/>
          </a:p>
        </p:txBody>
      </p:sp>
      <p:sp>
        <p:nvSpPr>
          <p:cNvPr id="20619" name="Rectangle 139"/>
          <p:cNvSpPr>
            <a:spLocks noChangeArrowheads="1"/>
          </p:cNvSpPr>
          <p:nvPr/>
        </p:nvSpPr>
        <p:spPr bwMode="auto">
          <a:xfrm>
            <a:off x="5295901" y="2892425"/>
            <a:ext cx="936625" cy="14288"/>
          </a:xfrm>
          <a:prstGeom prst="rect">
            <a:avLst/>
          </a:prstGeom>
          <a:solidFill>
            <a:srgbClr val="000000"/>
          </a:solidFill>
          <a:ln w="9525">
            <a:noFill/>
            <a:miter lim="800000"/>
            <a:headEnd/>
            <a:tailEnd/>
          </a:ln>
        </p:spPr>
        <p:txBody>
          <a:bodyPr/>
          <a:lstStyle/>
          <a:p>
            <a:endParaRPr lang="en-US"/>
          </a:p>
        </p:txBody>
      </p:sp>
      <p:sp>
        <p:nvSpPr>
          <p:cNvPr id="20620" name="Rectangle 140"/>
          <p:cNvSpPr>
            <a:spLocks noChangeArrowheads="1"/>
          </p:cNvSpPr>
          <p:nvPr/>
        </p:nvSpPr>
        <p:spPr bwMode="auto">
          <a:xfrm>
            <a:off x="5295901" y="2906713"/>
            <a:ext cx="936625" cy="12700"/>
          </a:xfrm>
          <a:prstGeom prst="rect">
            <a:avLst/>
          </a:prstGeom>
          <a:solidFill>
            <a:srgbClr val="000000"/>
          </a:solidFill>
          <a:ln w="9525">
            <a:noFill/>
            <a:miter lim="800000"/>
            <a:headEnd/>
            <a:tailEnd/>
          </a:ln>
        </p:spPr>
        <p:txBody>
          <a:bodyPr/>
          <a:lstStyle/>
          <a:p>
            <a:endParaRPr lang="en-US"/>
          </a:p>
        </p:txBody>
      </p:sp>
      <p:sp>
        <p:nvSpPr>
          <p:cNvPr id="20621" name="Rectangle 141"/>
          <p:cNvSpPr>
            <a:spLocks noChangeArrowheads="1"/>
          </p:cNvSpPr>
          <p:nvPr/>
        </p:nvSpPr>
        <p:spPr bwMode="auto">
          <a:xfrm>
            <a:off x="6251575" y="2892425"/>
            <a:ext cx="19050" cy="26988"/>
          </a:xfrm>
          <a:prstGeom prst="rect">
            <a:avLst/>
          </a:prstGeom>
          <a:solidFill>
            <a:srgbClr val="000000"/>
          </a:solidFill>
          <a:ln w="9525">
            <a:noFill/>
            <a:miter lim="800000"/>
            <a:headEnd/>
            <a:tailEnd/>
          </a:ln>
        </p:spPr>
        <p:txBody>
          <a:bodyPr/>
          <a:lstStyle/>
          <a:p>
            <a:endParaRPr lang="en-US"/>
          </a:p>
        </p:txBody>
      </p:sp>
      <p:sp>
        <p:nvSpPr>
          <p:cNvPr id="20622" name="Rectangle 142"/>
          <p:cNvSpPr>
            <a:spLocks noChangeArrowheads="1"/>
          </p:cNvSpPr>
          <p:nvPr/>
        </p:nvSpPr>
        <p:spPr bwMode="auto">
          <a:xfrm>
            <a:off x="6232525" y="2892425"/>
            <a:ext cx="19050" cy="26988"/>
          </a:xfrm>
          <a:prstGeom prst="rect">
            <a:avLst/>
          </a:prstGeom>
          <a:solidFill>
            <a:srgbClr val="000000"/>
          </a:solidFill>
          <a:ln w="9525">
            <a:noFill/>
            <a:miter lim="800000"/>
            <a:headEnd/>
            <a:tailEnd/>
          </a:ln>
        </p:spPr>
        <p:txBody>
          <a:bodyPr/>
          <a:lstStyle/>
          <a:p>
            <a:endParaRPr lang="en-US"/>
          </a:p>
        </p:txBody>
      </p:sp>
      <p:sp>
        <p:nvSpPr>
          <p:cNvPr id="20623" name="Rectangle 143"/>
          <p:cNvSpPr>
            <a:spLocks noChangeArrowheads="1"/>
          </p:cNvSpPr>
          <p:nvPr/>
        </p:nvSpPr>
        <p:spPr bwMode="auto">
          <a:xfrm>
            <a:off x="6270626" y="2892425"/>
            <a:ext cx="936625" cy="14288"/>
          </a:xfrm>
          <a:prstGeom prst="rect">
            <a:avLst/>
          </a:prstGeom>
          <a:solidFill>
            <a:srgbClr val="000000"/>
          </a:solidFill>
          <a:ln w="9525">
            <a:noFill/>
            <a:miter lim="800000"/>
            <a:headEnd/>
            <a:tailEnd/>
          </a:ln>
        </p:spPr>
        <p:txBody>
          <a:bodyPr/>
          <a:lstStyle/>
          <a:p>
            <a:endParaRPr lang="en-US"/>
          </a:p>
        </p:txBody>
      </p:sp>
      <p:sp>
        <p:nvSpPr>
          <p:cNvPr id="20624" name="Rectangle 144"/>
          <p:cNvSpPr>
            <a:spLocks noChangeArrowheads="1"/>
          </p:cNvSpPr>
          <p:nvPr/>
        </p:nvSpPr>
        <p:spPr bwMode="auto">
          <a:xfrm>
            <a:off x="6270626" y="2906713"/>
            <a:ext cx="936625" cy="12700"/>
          </a:xfrm>
          <a:prstGeom prst="rect">
            <a:avLst/>
          </a:prstGeom>
          <a:solidFill>
            <a:srgbClr val="000000"/>
          </a:solidFill>
          <a:ln w="9525">
            <a:noFill/>
            <a:miter lim="800000"/>
            <a:headEnd/>
            <a:tailEnd/>
          </a:ln>
        </p:spPr>
        <p:txBody>
          <a:bodyPr/>
          <a:lstStyle/>
          <a:p>
            <a:endParaRPr lang="en-US"/>
          </a:p>
        </p:txBody>
      </p:sp>
      <p:sp>
        <p:nvSpPr>
          <p:cNvPr id="20625" name="Rectangle 145"/>
          <p:cNvSpPr>
            <a:spLocks noChangeArrowheads="1"/>
          </p:cNvSpPr>
          <p:nvPr/>
        </p:nvSpPr>
        <p:spPr bwMode="auto">
          <a:xfrm>
            <a:off x="7227888" y="2892425"/>
            <a:ext cx="19050" cy="26988"/>
          </a:xfrm>
          <a:prstGeom prst="rect">
            <a:avLst/>
          </a:prstGeom>
          <a:solidFill>
            <a:srgbClr val="000000"/>
          </a:solidFill>
          <a:ln w="9525">
            <a:noFill/>
            <a:miter lim="800000"/>
            <a:headEnd/>
            <a:tailEnd/>
          </a:ln>
        </p:spPr>
        <p:txBody>
          <a:bodyPr/>
          <a:lstStyle/>
          <a:p>
            <a:endParaRPr lang="en-US"/>
          </a:p>
        </p:txBody>
      </p:sp>
      <p:sp>
        <p:nvSpPr>
          <p:cNvPr id="20626" name="Rectangle 146"/>
          <p:cNvSpPr>
            <a:spLocks noChangeArrowheads="1"/>
          </p:cNvSpPr>
          <p:nvPr/>
        </p:nvSpPr>
        <p:spPr bwMode="auto">
          <a:xfrm>
            <a:off x="7207250" y="2892425"/>
            <a:ext cx="20638" cy="26988"/>
          </a:xfrm>
          <a:prstGeom prst="rect">
            <a:avLst/>
          </a:prstGeom>
          <a:solidFill>
            <a:srgbClr val="000000"/>
          </a:solidFill>
          <a:ln w="9525">
            <a:noFill/>
            <a:miter lim="800000"/>
            <a:headEnd/>
            <a:tailEnd/>
          </a:ln>
        </p:spPr>
        <p:txBody>
          <a:bodyPr/>
          <a:lstStyle/>
          <a:p>
            <a:endParaRPr lang="en-US"/>
          </a:p>
        </p:txBody>
      </p:sp>
      <p:sp>
        <p:nvSpPr>
          <p:cNvPr id="20627" name="Rectangle 147"/>
          <p:cNvSpPr>
            <a:spLocks noChangeArrowheads="1"/>
          </p:cNvSpPr>
          <p:nvPr/>
        </p:nvSpPr>
        <p:spPr bwMode="auto">
          <a:xfrm>
            <a:off x="7246939" y="2892425"/>
            <a:ext cx="936625" cy="14288"/>
          </a:xfrm>
          <a:prstGeom prst="rect">
            <a:avLst/>
          </a:prstGeom>
          <a:solidFill>
            <a:srgbClr val="000000"/>
          </a:solidFill>
          <a:ln w="9525">
            <a:noFill/>
            <a:miter lim="800000"/>
            <a:headEnd/>
            <a:tailEnd/>
          </a:ln>
        </p:spPr>
        <p:txBody>
          <a:bodyPr/>
          <a:lstStyle/>
          <a:p>
            <a:endParaRPr lang="en-US"/>
          </a:p>
        </p:txBody>
      </p:sp>
      <p:sp>
        <p:nvSpPr>
          <p:cNvPr id="20628" name="Rectangle 148"/>
          <p:cNvSpPr>
            <a:spLocks noChangeArrowheads="1"/>
          </p:cNvSpPr>
          <p:nvPr/>
        </p:nvSpPr>
        <p:spPr bwMode="auto">
          <a:xfrm>
            <a:off x="7246939" y="2906713"/>
            <a:ext cx="936625" cy="12700"/>
          </a:xfrm>
          <a:prstGeom prst="rect">
            <a:avLst/>
          </a:prstGeom>
          <a:solidFill>
            <a:srgbClr val="000000"/>
          </a:solidFill>
          <a:ln w="9525">
            <a:noFill/>
            <a:miter lim="800000"/>
            <a:headEnd/>
            <a:tailEnd/>
          </a:ln>
        </p:spPr>
        <p:txBody>
          <a:bodyPr/>
          <a:lstStyle/>
          <a:p>
            <a:endParaRPr lang="en-US"/>
          </a:p>
        </p:txBody>
      </p:sp>
      <p:sp>
        <p:nvSpPr>
          <p:cNvPr id="20629" name="Rectangle 149"/>
          <p:cNvSpPr>
            <a:spLocks noChangeArrowheads="1"/>
          </p:cNvSpPr>
          <p:nvPr/>
        </p:nvSpPr>
        <p:spPr bwMode="auto">
          <a:xfrm>
            <a:off x="8202614" y="2892425"/>
            <a:ext cx="20637" cy="26988"/>
          </a:xfrm>
          <a:prstGeom prst="rect">
            <a:avLst/>
          </a:prstGeom>
          <a:solidFill>
            <a:srgbClr val="000000"/>
          </a:solidFill>
          <a:ln w="9525">
            <a:noFill/>
            <a:miter lim="800000"/>
            <a:headEnd/>
            <a:tailEnd/>
          </a:ln>
        </p:spPr>
        <p:txBody>
          <a:bodyPr/>
          <a:lstStyle/>
          <a:p>
            <a:endParaRPr lang="en-US"/>
          </a:p>
        </p:txBody>
      </p:sp>
      <p:sp>
        <p:nvSpPr>
          <p:cNvPr id="20630" name="Rectangle 150"/>
          <p:cNvSpPr>
            <a:spLocks noChangeArrowheads="1"/>
          </p:cNvSpPr>
          <p:nvPr/>
        </p:nvSpPr>
        <p:spPr bwMode="auto">
          <a:xfrm>
            <a:off x="8183563" y="2892425"/>
            <a:ext cx="19050" cy="26988"/>
          </a:xfrm>
          <a:prstGeom prst="rect">
            <a:avLst/>
          </a:prstGeom>
          <a:solidFill>
            <a:srgbClr val="000000"/>
          </a:solidFill>
          <a:ln w="9525">
            <a:noFill/>
            <a:miter lim="800000"/>
            <a:headEnd/>
            <a:tailEnd/>
          </a:ln>
        </p:spPr>
        <p:txBody>
          <a:bodyPr/>
          <a:lstStyle/>
          <a:p>
            <a:endParaRPr lang="en-US"/>
          </a:p>
        </p:txBody>
      </p:sp>
      <p:sp>
        <p:nvSpPr>
          <p:cNvPr id="20631" name="Rectangle 151"/>
          <p:cNvSpPr>
            <a:spLocks noChangeArrowheads="1"/>
          </p:cNvSpPr>
          <p:nvPr/>
        </p:nvSpPr>
        <p:spPr bwMode="auto">
          <a:xfrm>
            <a:off x="8223251" y="2892425"/>
            <a:ext cx="936625" cy="14288"/>
          </a:xfrm>
          <a:prstGeom prst="rect">
            <a:avLst/>
          </a:prstGeom>
          <a:solidFill>
            <a:srgbClr val="000000"/>
          </a:solidFill>
          <a:ln w="9525">
            <a:noFill/>
            <a:miter lim="800000"/>
            <a:headEnd/>
            <a:tailEnd/>
          </a:ln>
        </p:spPr>
        <p:txBody>
          <a:bodyPr/>
          <a:lstStyle/>
          <a:p>
            <a:endParaRPr lang="en-US"/>
          </a:p>
        </p:txBody>
      </p:sp>
      <p:sp>
        <p:nvSpPr>
          <p:cNvPr id="20632" name="Rectangle 152"/>
          <p:cNvSpPr>
            <a:spLocks noChangeArrowheads="1"/>
          </p:cNvSpPr>
          <p:nvPr/>
        </p:nvSpPr>
        <p:spPr bwMode="auto">
          <a:xfrm>
            <a:off x="8223251" y="2906713"/>
            <a:ext cx="936625" cy="12700"/>
          </a:xfrm>
          <a:prstGeom prst="rect">
            <a:avLst/>
          </a:prstGeom>
          <a:solidFill>
            <a:srgbClr val="000000"/>
          </a:solidFill>
          <a:ln w="9525">
            <a:noFill/>
            <a:miter lim="800000"/>
            <a:headEnd/>
            <a:tailEnd/>
          </a:ln>
        </p:spPr>
        <p:txBody>
          <a:bodyPr/>
          <a:lstStyle/>
          <a:p>
            <a:endParaRPr lang="en-US"/>
          </a:p>
        </p:txBody>
      </p:sp>
      <p:sp>
        <p:nvSpPr>
          <p:cNvPr id="20633" name="Rectangle 153"/>
          <p:cNvSpPr>
            <a:spLocks noChangeArrowheads="1"/>
          </p:cNvSpPr>
          <p:nvPr/>
        </p:nvSpPr>
        <p:spPr bwMode="auto">
          <a:xfrm>
            <a:off x="9178925" y="2892425"/>
            <a:ext cx="19050" cy="26988"/>
          </a:xfrm>
          <a:prstGeom prst="rect">
            <a:avLst/>
          </a:prstGeom>
          <a:solidFill>
            <a:srgbClr val="000000"/>
          </a:solidFill>
          <a:ln w="9525">
            <a:noFill/>
            <a:miter lim="800000"/>
            <a:headEnd/>
            <a:tailEnd/>
          </a:ln>
        </p:spPr>
        <p:txBody>
          <a:bodyPr/>
          <a:lstStyle/>
          <a:p>
            <a:endParaRPr lang="en-US"/>
          </a:p>
        </p:txBody>
      </p:sp>
      <p:sp>
        <p:nvSpPr>
          <p:cNvPr id="20634" name="Rectangle 154"/>
          <p:cNvSpPr>
            <a:spLocks noChangeArrowheads="1"/>
          </p:cNvSpPr>
          <p:nvPr/>
        </p:nvSpPr>
        <p:spPr bwMode="auto">
          <a:xfrm>
            <a:off x="9159875" y="2892425"/>
            <a:ext cx="19050" cy="26988"/>
          </a:xfrm>
          <a:prstGeom prst="rect">
            <a:avLst/>
          </a:prstGeom>
          <a:solidFill>
            <a:srgbClr val="000000"/>
          </a:solidFill>
          <a:ln w="9525">
            <a:noFill/>
            <a:miter lim="800000"/>
            <a:headEnd/>
            <a:tailEnd/>
          </a:ln>
        </p:spPr>
        <p:txBody>
          <a:bodyPr/>
          <a:lstStyle/>
          <a:p>
            <a:endParaRPr lang="en-US"/>
          </a:p>
        </p:txBody>
      </p:sp>
      <p:sp>
        <p:nvSpPr>
          <p:cNvPr id="20635" name="Rectangle 155"/>
          <p:cNvSpPr>
            <a:spLocks noChangeArrowheads="1"/>
          </p:cNvSpPr>
          <p:nvPr/>
        </p:nvSpPr>
        <p:spPr bwMode="auto">
          <a:xfrm>
            <a:off x="2638425" y="2919413"/>
            <a:ext cx="19050" cy="373062"/>
          </a:xfrm>
          <a:prstGeom prst="rect">
            <a:avLst/>
          </a:prstGeom>
          <a:solidFill>
            <a:srgbClr val="000000"/>
          </a:solidFill>
          <a:ln w="9525">
            <a:noFill/>
            <a:miter lim="800000"/>
            <a:headEnd/>
            <a:tailEnd/>
          </a:ln>
        </p:spPr>
        <p:txBody>
          <a:bodyPr/>
          <a:lstStyle/>
          <a:p>
            <a:endParaRPr lang="en-US"/>
          </a:p>
        </p:txBody>
      </p:sp>
      <p:sp>
        <p:nvSpPr>
          <p:cNvPr id="20636" name="Rectangle 156"/>
          <p:cNvSpPr>
            <a:spLocks noChangeArrowheads="1"/>
          </p:cNvSpPr>
          <p:nvPr/>
        </p:nvSpPr>
        <p:spPr bwMode="auto">
          <a:xfrm>
            <a:off x="2657475" y="2919413"/>
            <a:ext cx="19050" cy="373062"/>
          </a:xfrm>
          <a:prstGeom prst="rect">
            <a:avLst/>
          </a:prstGeom>
          <a:solidFill>
            <a:srgbClr val="000000"/>
          </a:solidFill>
          <a:ln w="9525">
            <a:noFill/>
            <a:miter lim="800000"/>
            <a:headEnd/>
            <a:tailEnd/>
          </a:ln>
        </p:spPr>
        <p:txBody>
          <a:bodyPr/>
          <a:lstStyle/>
          <a:p>
            <a:endParaRPr lang="en-US"/>
          </a:p>
        </p:txBody>
      </p:sp>
      <p:sp>
        <p:nvSpPr>
          <p:cNvPr id="20637" name="Rectangle 157"/>
          <p:cNvSpPr>
            <a:spLocks noChangeArrowheads="1"/>
          </p:cNvSpPr>
          <p:nvPr/>
        </p:nvSpPr>
        <p:spPr bwMode="auto">
          <a:xfrm>
            <a:off x="5256213" y="2919413"/>
            <a:ext cx="19050" cy="373062"/>
          </a:xfrm>
          <a:prstGeom prst="rect">
            <a:avLst/>
          </a:prstGeom>
          <a:solidFill>
            <a:srgbClr val="000000"/>
          </a:solidFill>
          <a:ln w="9525">
            <a:noFill/>
            <a:miter lim="800000"/>
            <a:headEnd/>
            <a:tailEnd/>
          </a:ln>
        </p:spPr>
        <p:txBody>
          <a:bodyPr/>
          <a:lstStyle/>
          <a:p>
            <a:endParaRPr lang="en-US"/>
          </a:p>
        </p:txBody>
      </p:sp>
      <p:sp>
        <p:nvSpPr>
          <p:cNvPr id="20638" name="Rectangle 158"/>
          <p:cNvSpPr>
            <a:spLocks noChangeArrowheads="1"/>
          </p:cNvSpPr>
          <p:nvPr/>
        </p:nvSpPr>
        <p:spPr bwMode="auto">
          <a:xfrm>
            <a:off x="5275264" y="2919413"/>
            <a:ext cx="20637" cy="373062"/>
          </a:xfrm>
          <a:prstGeom prst="rect">
            <a:avLst/>
          </a:prstGeom>
          <a:solidFill>
            <a:srgbClr val="000000"/>
          </a:solidFill>
          <a:ln w="9525">
            <a:noFill/>
            <a:miter lim="800000"/>
            <a:headEnd/>
            <a:tailEnd/>
          </a:ln>
        </p:spPr>
        <p:txBody>
          <a:bodyPr/>
          <a:lstStyle/>
          <a:p>
            <a:endParaRPr lang="en-US"/>
          </a:p>
        </p:txBody>
      </p:sp>
      <p:sp>
        <p:nvSpPr>
          <p:cNvPr id="20639" name="Rectangle 159"/>
          <p:cNvSpPr>
            <a:spLocks noChangeArrowheads="1"/>
          </p:cNvSpPr>
          <p:nvPr/>
        </p:nvSpPr>
        <p:spPr bwMode="auto">
          <a:xfrm>
            <a:off x="6232525" y="2919413"/>
            <a:ext cx="19050" cy="373062"/>
          </a:xfrm>
          <a:prstGeom prst="rect">
            <a:avLst/>
          </a:prstGeom>
          <a:solidFill>
            <a:srgbClr val="000000"/>
          </a:solidFill>
          <a:ln w="9525">
            <a:noFill/>
            <a:miter lim="800000"/>
            <a:headEnd/>
            <a:tailEnd/>
          </a:ln>
        </p:spPr>
        <p:txBody>
          <a:bodyPr/>
          <a:lstStyle/>
          <a:p>
            <a:endParaRPr lang="en-US"/>
          </a:p>
        </p:txBody>
      </p:sp>
      <p:sp>
        <p:nvSpPr>
          <p:cNvPr id="20640" name="Rectangle 160"/>
          <p:cNvSpPr>
            <a:spLocks noChangeArrowheads="1"/>
          </p:cNvSpPr>
          <p:nvPr/>
        </p:nvSpPr>
        <p:spPr bwMode="auto">
          <a:xfrm>
            <a:off x="6251575" y="2919413"/>
            <a:ext cx="19050" cy="373062"/>
          </a:xfrm>
          <a:prstGeom prst="rect">
            <a:avLst/>
          </a:prstGeom>
          <a:solidFill>
            <a:srgbClr val="000000"/>
          </a:solidFill>
          <a:ln w="9525">
            <a:noFill/>
            <a:miter lim="800000"/>
            <a:headEnd/>
            <a:tailEnd/>
          </a:ln>
        </p:spPr>
        <p:txBody>
          <a:bodyPr/>
          <a:lstStyle/>
          <a:p>
            <a:endParaRPr lang="en-US"/>
          </a:p>
        </p:txBody>
      </p:sp>
      <p:sp>
        <p:nvSpPr>
          <p:cNvPr id="20641" name="Rectangle 161"/>
          <p:cNvSpPr>
            <a:spLocks noChangeArrowheads="1"/>
          </p:cNvSpPr>
          <p:nvPr/>
        </p:nvSpPr>
        <p:spPr bwMode="auto">
          <a:xfrm>
            <a:off x="7207250" y="2919413"/>
            <a:ext cx="20638" cy="373062"/>
          </a:xfrm>
          <a:prstGeom prst="rect">
            <a:avLst/>
          </a:prstGeom>
          <a:solidFill>
            <a:srgbClr val="000000"/>
          </a:solidFill>
          <a:ln w="9525">
            <a:noFill/>
            <a:miter lim="800000"/>
            <a:headEnd/>
            <a:tailEnd/>
          </a:ln>
        </p:spPr>
        <p:txBody>
          <a:bodyPr/>
          <a:lstStyle/>
          <a:p>
            <a:endParaRPr lang="en-US"/>
          </a:p>
        </p:txBody>
      </p:sp>
      <p:sp>
        <p:nvSpPr>
          <p:cNvPr id="20642" name="Rectangle 162"/>
          <p:cNvSpPr>
            <a:spLocks noChangeArrowheads="1"/>
          </p:cNvSpPr>
          <p:nvPr/>
        </p:nvSpPr>
        <p:spPr bwMode="auto">
          <a:xfrm>
            <a:off x="7227888" y="2919413"/>
            <a:ext cx="19050" cy="373062"/>
          </a:xfrm>
          <a:prstGeom prst="rect">
            <a:avLst/>
          </a:prstGeom>
          <a:solidFill>
            <a:srgbClr val="000000"/>
          </a:solidFill>
          <a:ln w="9525">
            <a:noFill/>
            <a:miter lim="800000"/>
            <a:headEnd/>
            <a:tailEnd/>
          </a:ln>
        </p:spPr>
        <p:txBody>
          <a:bodyPr/>
          <a:lstStyle/>
          <a:p>
            <a:endParaRPr lang="en-US"/>
          </a:p>
        </p:txBody>
      </p:sp>
      <p:sp>
        <p:nvSpPr>
          <p:cNvPr id="20643" name="Rectangle 163"/>
          <p:cNvSpPr>
            <a:spLocks noChangeArrowheads="1"/>
          </p:cNvSpPr>
          <p:nvPr/>
        </p:nvSpPr>
        <p:spPr bwMode="auto">
          <a:xfrm>
            <a:off x="8183563" y="2919413"/>
            <a:ext cx="19050" cy="373062"/>
          </a:xfrm>
          <a:prstGeom prst="rect">
            <a:avLst/>
          </a:prstGeom>
          <a:solidFill>
            <a:srgbClr val="000000"/>
          </a:solidFill>
          <a:ln w="9525">
            <a:noFill/>
            <a:miter lim="800000"/>
            <a:headEnd/>
            <a:tailEnd/>
          </a:ln>
        </p:spPr>
        <p:txBody>
          <a:bodyPr/>
          <a:lstStyle/>
          <a:p>
            <a:endParaRPr lang="en-US"/>
          </a:p>
        </p:txBody>
      </p:sp>
      <p:sp>
        <p:nvSpPr>
          <p:cNvPr id="20644" name="Rectangle 164"/>
          <p:cNvSpPr>
            <a:spLocks noChangeArrowheads="1"/>
          </p:cNvSpPr>
          <p:nvPr/>
        </p:nvSpPr>
        <p:spPr bwMode="auto">
          <a:xfrm>
            <a:off x="8202614" y="2919413"/>
            <a:ext cx="20637" cy="373062"/>
          </a:xfrm>
          <a:prstGeom prst="rect">
            <a:avLst/>
          </a:prstGeom>
          <a:solidFill>
            <a:srgbClr val="000000"/>
          </a:solidFill>
          <a:ln w="9525">
            <a:noFill/>
            <a:miter lim="800000"/>
            <a:headEnd/>
            <a:tailEnd/>
          </a:ln>
        </p:spPr>
        <p:txBody>
          <a:bodyPr/>
          <a:lstStyle/>
          <a:p>
            <a:endParaRPr lang="en-US"/>
          </a:p>
        </p:txBody>
      </p:sp>
      <p:sp>
        <p:nvSpPr>
          <p:cNvPr id="20645" name="Rectangle 165"/>
          <p:cNvSpPr>
            <a:spLocks noChangeArrowheads="1"/>
          </p:cNvSpPr>
          <p:nvPr/>
        </p:nvSpPr>
        <p:spPr bwMode="auto">
          <a:xfrm>
            <a:off x="9159875" y="2919413"/>
            <a:ext cx="19050" cy="373062"/>
          </a:xfrm>
          <a:prstGeom prst="rect">
            <a:avLst/>
          </a:prstGeom>
          <a:solidFill>
            <a:srgbClr val="000000"/>
          </a:solidFill>
          <a:ln w="9525">
            <a:noFill/>
            <a:miter lim="800000"/>
            <a:headEnd/>
            <a:tailEnd/>
          </a:ln>
        </p:spPr>
        <p:txBody>
          <a:bodyPr/>
          <a:lstStyle/>
          <a:p>
            <a:endParaRPr lang="en-US"/>
          </a:p>
        </p:txBody>
      </p:sp>
      <p:sp>
        <p:nvSpPr>
          <p:cNvPr id="20646" name="Rectangle 166"/>
          <p:cNvSpPr>
            <a:spLocks noChangeArrowheads="1"/>
          </p:cNvSpPr>
          <p:nvPr/>
        </p:nvSpPr>
        <p:spPr bwMode="auto">
          <a:xfrm>
            <a:off x="9178925" y="2919413"/>
            <a:ext cx="19050" cy="373062"/>
          </a:xfrm>
          <a:prstGeom prst="rect">
            <a:avLst/>
          </a:prstGeom>
          <a:solidFill>
            <a:srgbClr val="000000"/>
          </a:solidFill>
          <a:ln w="9525">
            <a:noFill/>
            <a:miter lim="800000"/>
            <a:headEnd/>
            <a:tailEnd/>
          </a:ln>
        </p:spPr>
        <p:txBody>
          <a:bodyPr/>
          <a:lstStyle/>
          <a:p>
            <a:endParaRPr lang="en-US"/>
          </a:p>
        </p:txBody>
      </p:sp>
      <p:sp>
        <p:nvSpPr>
          <p:cNvPr id="20647" name="Rectangle 167"/>
          <p:cNvSpPr>
            <a:spLocks noChangeArrowheads="1"/>
          </p:cNvSpPr>
          <p:nvPr/>
        </p:nvSpPr>
        <p:spPr bwMode="auto">
          <a:xfrm>
            <a:off x="2713038" y="3395663"/>
            <a:ext cx="67326" cy="230832"/>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 </a:t>
            </a:r>
            <a:endParaRPr lang="en-US" sz="2400"/>
          </a:p>
        </p:txBody>
      </p:sp>
      <p:sp>
        <p:nvSpPr>
          <p:cNvPr id="20648" name="Rectangle 168"/>
          <p:cNvSpPr>
            <a:spLocks noChangeArrowheads="1"/>
          </p:cNvSpPr>
          <p:nvPr/>
        </p:nvSpPr>
        <p:spPr bwMode="auto">
          <a:xfrm>
            <a:off x="2781300" y="3395663"/>
            <a:ext cx="559640" cy="230832"/>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Totals</a:t>
            </a:r>
            <a:endParaRPr lang="en-US" sz="2400"/>
          </a:p>
        </p:txBody>
      </p:sp>
      <p:sp>
        <p:nvSpPr>
          <p:cNvPr id="20649" name="Rectangle 169"/>
          <p:cNvSpPr>
            <a:spLocks noChangeArrowheads="1"/>
          </p:cNvSpPr>
          <p:nvPr/>
        </p:nvSpPr>
        <p:spPr bwMode="auto">
          <a:xfrm>
            <a:off x="5327651" y="3395663"/>
            <a:ext cx="62196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13</a:t>
            </a:r>
            <a:endParaRPr lang="en-US" sz="2400"/>
          </a:p>
        </p:txBody>
      </p:sp>
      <p:sp>
        <p:nvSpPr>
          <p:cNvPr id="20650" name="Rectangle 170"/>
          <p:cNvSpPr>
            <a:spLocks noChangeArrowheads="1"/>
          </p:cNvSpPr>
          <p:nvPr/>
        </p:nvSpPr>
        <p:spPr bwMode="auto">
          <a:xfrm>
            <a:off x="6303964" y="3395663"/>
            <a:ext cx="621965"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11</a:t>
            </a:r>
            <a:endParaRPr lang="en-US" sz="2400"/>
          </a:p>
        </p:txBody>
      </p:sp>
      <p:sp>
        <p:nvSpPr>
          <p:cNvPr id="20651" name="Rectangle 171"/>
          <p:cNvSpPr>
            <a:spLocks noChangeArrowheads="1"/>
          </p:cNvSpPr>
          <p:nvPr/>
        </p:nvSpPr>
        <p:spPr bwMode="auto">
          <a:xfrm>
            <a:off x="7278689" y="3395663"/>
            <a:ext cx="703719"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13</a:t>
            </a:r>
            <a:endParaRPr lang="en-US" sz="2400"/>
          </a:p>
        </p:txBody>
      </p:sp>
      <p:sp>
        <p:nvSpPr>
          <p:cNvPr id="20652" name="Rectangle 172"/>
          <p:cNvSpPr>
            <a:spLocks noChangeArrowheads="1"/>
          </p:cNvSpPr>
          <p:nvPr/>
        </p:nvSpPr>
        <p:spPr bwMode="auto">
          <a:xfrm>
            <a:off x="8255001" y="3395663"/>
            <a:ext cx="703719" cy="369332"/>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11</a:t>
            </a:r>
            <a:endParaRPr lang="en-US" sz="2400"/>
          </a:p>
        </p:txBody>
      </p:sp>
      <p:sp>
        <p:nvSpPr>
          <p:cNvPr id="20653" name="Rectangle 173"/>
          <p:cNvSpPr>
            <a:spLocks noChangeArrowheads="1"/>
          </p:cNvSpPr>
          <p:nvPr/>
        </p:nvSpPr>
        <p:spPr bwMode="auto">
          <a:xfrm>
            <a:off x="2657475" y="3292476"/>
            <a:ext cx="19050" cy="28575"/>
          </a:xfrm>
          <a:prstGeom prst="rect">
            <a:avLst/>
          </a:prstGeom>
          <a:solidFill>
            <a:srgbClr val="000000"/>
          </a:solidFill>
          <a:ln w="9525">
            <a:noFill/>
            <a:miter lim="800000"/>
            <a:headEnd/>
            <a:tailEnd/>
          </a:ln>
        </p:spPr>
        <p:txBody>
          <a:bodyPr/>
          <a:lstStyle/>
          <a:p>
            <a:endParaRPr lang="en-US"/>
          </a:p>
        </p:txBody>
      </p:sp>
      <p:sp>
        <p:nvSpPr>
          <p:cNvPr id="20654" name="Rectangle 174"/>
          <p:cNvSpPr>
            <a:spLocks noChangeArrowheads="1"/>
          </p:cNvSpPr>
          <p:nvPr/>
        </p:nvSpPr>
        <p:spPr bwMode="auto">
          <a:xfrm>
            <a:off x="2638425" y="3292476"/>
            <a:ext cx="19050" cy="28575"/>
          </a:xfrm>
          <a:prstGeom prst="rect">
            <a:avLst/>
          </a:prstGeom>
          <a:solidFill>
            <a:srgbClr val="000000"/>
          </a:solidFill>
          <a:ln w="9525">
            <a:noFill/>
            <a:miter lim="800000"/>
            <a:headEnd/>
            <a:tailEnd/>
          </a:ln>
        </p:spPr>
        <p:txBody>
          <a:bodyPr/>
          <a:lstStyle/>
          <a:p>
            <a:endParaRPr lang="en-US"/>
          </a:p>
        </p:txBody>
      </p:sp>
      <p:sp>
        <p:nvSpPr>
          <p:cNvPr id="20655" name="Rectangle 175"/>
          <p:cNvSpPr>
            <a:spLocks noChangeArrowheads="1"/>
          </p:cNvSpPr>
          <p:nvPr/>
        </p:nvSpPr>
        <p:spPr bwMode="auto">
          <a:xfrm>
            <a:off x="2676525" y="3292475"/>
            <a:ext cx="2579688" cy="14288"/>
          </a:xfrm>
          <a:prstGeom prst="rect">
            <a:avLst/>
          </a:prstGeom>
          <a:solidFill>
            <a:srgbClr val="000000"/>
          </a:solidFill>
          <a:ln w="9525">
            <a:noFill/>
            <a:miter lim="800000"/>
            <a:headEnd/>
            <a:tailEnd/>
          </a:ln>
        </p:spPr>
        <p:txBody>
          <a:bodyPr/>
          <a:lstStyle/>
          <a:p>
            <a:endParaRPr lang="en-US"/>
          </a:p>
        </p:txBody>
      </p:sp>
      <p:sp>
        <p:nvSpPr>
          <p:cNvPr id="20656" name="Rectangle 176"/>
          <p:cNvSpPr>
            <a:spLocks noChangeArrowheads="1"/>
          </p:cNvSpPr>
          <p:nvPr/>
        </p:nvSpPr>
        <p:spPr bwMode="auto">
          <a:xfrm>
            <a:off x="2676525" y="3306764"/>
            <a:ext cx="2579688" cy="14287"/>
          </a:xfrm>
          <a:prstGeom prst="rect">
            <a:avLst/>
          </a:prstGeom>
          <a:solidFill>
            <a:srgbClr val="000000"/>
          </a:solidFill>
          <a:ln w="9525">
            <a:noFill/>
            <a:miter lim="800000"/>
            <a:headEnd/>
            <a:tailEnd/>
          </a:ln>
        </p:spPr>
        <p:txBody>
          <a:bodyPr/>
          <a:lstStyle/>
          <a:p>
            <a:endParaRPr lang="en-US"/>
          </a:p>
        </p:txBody>
      </p:sp>
      <p:sp>
        <p:nvSpPr>
          <p:cNvPr id="20657" name="Rectangle 177"/>
          <p:cNvSpPr>
            <a:spLocks noChangeArrowheads="1"/>
          </p:cNvSpPr>
          <p:nvPr/>
        </p:nvSpPr>
        <p:spPr bwMode="auto">
          <a:xfrm>
            <a:off x="5275264" y="3292476"/>
            <a:ext cx="20637" cy="28575"/>
          </a:xfrm>
          <a:prstGeom prst="rect">
            <a:avLst/>
          </a:prstGeom>
          <a:solidFill>
            <a:srgbClr val="000000"/>
          </a:solidFill>
          <a:ln w="9525">
            <a:noFill/>
            <a:miter lim="800000"/>
            <a:headEnd/>
            <a:tailEnd/>
          </a:ln>
        </p:spPr>
        <p:txBody>
          <a:bodyPr/>
          <a:lstStyle/>
          <a:p>
            <a:endParaRPr lang="en-US"/>
          </a:p>
        </p:txBody>
      </p:sp>
      <p:sp>
        <p:nvSpPr>
          <p:cNvPr id="20658" name="Rectangle 178"/>
          <p:cNvSpPr>
            <a:spLocks noChangeArrowheads="1"/>
          </p:cNvSpPr>
          <p:nvPr/>
        </p:nvSpPr>
        <p:spPr bwMode="auto">
          <a:xfrm>
            <a:off x="5256213" y="3292476"/>
            <a:ext cx="19050" cy="28575"/>
          </a:xfrm>
          <a:prstGeom prst="rect">
            <a:avLst/>
          </a:prstGeom>
          <a:solidFill>
            <a:srgbClr val="000000"/>
          </a:solidFill>
          <a:ln w="9525">
            <a:noFill/>
            <a:miter lim="800000"/>
            <a:headEnd/>
            <a:tailEnd/>
          </a:ln>
        </p:spPr>
        <p:txBody>
          <a:bodyPr/>
          <a:lstStyle/>
          <a:p>
            <a:endParaRPr lang="en-US"/>
          </a:p>
        </p:txBody>
      </p:sp>
      <p:sp>
        <p:nvSpPr>
          <p:cNvPr id="20659" name="Rectangle 179"/>
          <p:cNvSpPr>
            <a:spLocks noChangeArrowheads="1"/>
          </p:cNvSpPr>
          <p:nvPr/>
        </p:nvSpPr>
        <p:spPr bwMode="auto">
          <a:xfrm>
            <a:off x="5295901" y="3292475"/>
            <a:ext cx="936625" cy="14288"/>
          </a:xfrm>
          <a:prstGeom prst="rect">
            <a:avLst/>
          </a:prstGeom>
          <a:solidFill>
            <a:srgbClr val="000000"/>
          </a:solidFill>
          <a:ln w="9525">
            <a:noFill/>
            <a:miter lim="800000"/>
            <a:headEnd/>
            <a:tailEnd/>
          </a:ln>
        </p:spPr>
        <p:txBody>
          <a:bodyPr/>
          <a:lstStyle/>
          <a:p>
            <a:endParaRPr lang="en-US"/>
          </a:p>
        </p:txBody>
      </p:sp>
      <p:sp>
        <p:nvSpPr>
          <p:cNvPr id="20660" name="Rectangle 180"/>
          <p:cNvSpPr>
            <a:spLocks noChangeArrowheads="1"/>
          </p:cNvSpPr>
          <p:nvPr/>
        </p:nvSpPr>
        <p:spPr bwMode="auto">
          <a:xfrm>
            <a:off x="5295901" y="3306764"/>
            <a:ext cx="936625" cy="14287"/>
          </a:xfrm>
          <a:prstGeom prst="rect">
            <a:avLst/>
          </a:prstGeom>
          <a:solidFill>
            <a:srgbClr val="000000"/>
          </a:solidFill>
          <a:ln w="9525">
            <a:noFill/>
            <a:miter lim="800000"/>
            <a:headEnd/>
            <a:tailEnd/>
          </a:ln>
        </p:spPr>
        <p:txBody>
          <a:bodyPr/>
          <a:lstStyle/>
          <a:p>
            <a:endParaRPr lang="en-US"/>
          </a:p>
        </p:txBody>
      </p:sp>
      <p:sp>
        <p:nvSpPr>
          <p:cNvPr id="20661" name="Rectangle 181"/>
          <p:cNvSpPr>
            <a:spLocks noChangeArrowheads="1"/>
          </p:cNvSpPr>
          <p:nvPr/>
        </p:nvSpPr>
        <p:spPr bwMode="auto">
          <a:xfrm>
            <a:off x="6251575" y="3292476"/>
            <a:ext cx="19050" cy="28575"/>
          </a:xfrm>
          <a:prstGeom prst="rect">
            <a:avLst/>
          </a:prstGeom>
          <a:solidFill>
            <a:srgbClr val="000000"/>
          </a:solidFill>
          <a:ln w="9525">
            <a:noFill/>
            <a:miter lim="800000"/>
            <a:headEnd/>
            <a:tailEnd/>
          </a:ln>
        </p:spPr>
        <p:txBody>
          <a:bodyPr/>
          <a:lstStyle/>
          <a:p>
            <a:endParaRPr lang="en-US"/>
          </a:p>
        </p:txBody>
      </p:sp>
      <p:sp>
        <p:nvSpPr>
          <p:cNvPr id="20662" name="Rectangle 182"/>
          <p:cNvSpPr>
            <a:spLocks noChangeArrowheads="1"/>
          </p:cNvSpPr>
          <p:nvPr/>
        </p:nvSpPr>
        <p:spPr bwMode="auto">
          <a:xfrm>
            <a:off x="6232525" y="3292476"/>
            <a:ext cx="19050" cy="28575"/>
          </a:xfrm>
          <a:prstGeom prst="rect">
            <a:avLst/>
          </a:prstGeom>
          <a:solidFill>
            <a:srgbClr val="000000"/>
          </a:solidFill>
          <a:ln w="9525">
            <a:noFill/>
            <a:miter lim="800000"/>
            <a:headEnd/>
            <a:tailEnd/>
          </a:ln>
        </p:spPr>
        <p:txBody>
          <a:bodyPr/>
          <a:lstStyle/>
          <a:p>
            <a:endParaRPr lang="en-US"/>
          </a:p>
        </p:txBody>
      </p:sp>
      <p:sp>
        <p:nvSpPr>
          <p:cNvPr id="20663" name="Rectangle 183"/>
          <p:cNvSpPr>
            <a:spLocks noChangeArrowheads="1"/>
          </p:cNvSpPr>
          <p:nvPr/>
        </p:nvSpPr>
        <p:spPr bwMode="auto">
          <a:xfrm>
            <a:off x="6270626" y="3292475"/>
            <a:ext cx="936625" cy="14288"/>
          </a:xfrm>
          <a:prstGeom prst="rect">
            <a:avLst/>
          </a:prstGeom>
          <a:solidFill>
            <a:srgbClr val="000000"/>
          </a:solidFill>
          <a:ln w="9525">
            <a:noFill/>
            <a:miter lim="800000"/>
            <a:headEnd/>
            <a:tailEnd/>
          </a:ln>
        </p:spPr>
        <p:txBody>
          <a:bodyPr/>
          <a:lstStyle/>
          <a:p>
            <a:endParaRPr lang="en-US"/>
          </a:p>
        </p:txBody>
      </p:sp>
      <p:sp>
        <p:nvSpPr>
          <p:cNvPr id="20664" name="Rectangle 184"/>
          <p:cNvSpPr>
            <a:spLocks noChangeArrowheads="1"/>
          </p:cNvSpPr>
          <p:nvPr/>
        </p:nvSpPr>
        <p:spPr bwMode="auto">
          <a:xfrm>
            <a:off x="6270626" y="3306764"/>
            <a:ext cx="936625" cy="14287"/>
          </a:xfrm>
          <a:prstGeom prst="rect">
            <a:avLst/>
          </a:prstGeom>
          <a:solidFill>
            <a:srgbClr val="000000"/>
          </a:solidFill>
          <a:ln w="9525">
            <a:noFill/>
            <a:miter lim="800000"/>
            <a:headEnd/>
            <a:tailEnd/>
          </a:ln>
        </p:spPr>
        <p:txBody>
          <a:bodyPr/>
          <a:lstStyle/>
          <a:p>
            <a:endParaRPr lang="en-US"/>
          </a:p>
        </p:txBody>
      </p:sp>
      <p:sp>
        <p:nvSpPr>
          <p:cNvPr id="20665" name="Rectangle 185"/>
          <p:cNvSpPr>
            <a:spLocks noChangeArrowheads="1"/>
          </p:cNvSpPr>
          <p:nvPr/>
        </p:nvSpPr>
        <p:spPr bwMode="auto">
          <a:xfrm>
            <a:off x="7227888" y="3292476"/>
            <a:ext cx="19050" cy="28575"/>
          </a:xfrm>
          <a:prstGeom prst="rect">
            <a:avLst/>
          </a:prstGeom>
          <a:solidFill>
            <a:srgbClr val="000000"/>
          </a:solidFill>
          <a:ln w="9525">
            <a:noFill/>
            <a:miter lim="800000"/>
            <a:headEnd/>
            <a:tailEnd/>
          </a:ln>
        </p:spPr>
        <p:txBody>
          <a:bodyPr/>
          <a:lstStyle/>
          <a:p>
            <a:endParaRPr lang="en-US"/>
          </a:p>
        </p:txBody>
      </p:sp>
      <p:sp>
        <p:nvSpPr>
          <p:cNvPr id="20666" name="Rectangle 186"/>
          <p:cNvSpPr>
            <a:spLocks noChangeArrowheads="1"/>
          </p:cNvSpPr>
          <p:nvPr/>
        </p:nvSpPr>
        <p:spPr bwMode="auto">
          <a:xfrm>
            <a:off x="7207250" y="3292476"/>
            <a:ext cx="20638" cy="28575"/>
          </a:xfrm>
          <a:prstGeom prst="rect">
            <a:avLst/>
          </a:prstGeom>
          <a:solidFill>
            <a:srgbClr val="000000"/>
          </a:solidFill>
          <a:ln w="9525">
            <a:noFill/>
            <a:miter lim="800000"/>
            <a:headEnd/>
            <a:tailEnd/>
          </a:ln>
        </p:spPr>
        <p:txBody>
          <a:bodyPr/>
          <a:lstStyle/>
          <a:p>
            <a:endParaRPr lang="en-US"/>
          </a:p>
        </p:txBody>
      </p:sp>
      <p:sp>
        <p:nvSpPr>
          <p:cNvPr id="20667" name="Rectangle 187"/>
          <p:cNvSpPr>
            <a:spLocks noChangeArrowheads="1"/>
          </p:cNvSpPr>
          <p:nvPr/>
        </p:nvSpPr>
        <p:spPr bwMode="auto">
          <a:xfrm>
            <a:off x="7246939" y="3292475"/>
            <a:ext cx="936625" cy="14288"/>
          </a:xfrm>
          <a:prstGeom prst="rect">
            <a:avLst/>
          </a:prstGeom>
          <a:solidFill>
            <a:srgbClr val="000000"/>
          </a:solidFill>
          <a:ln w="9525">
            <a:noFill/>
            <a:miter lim="800000"/>
            <a:headEnd/>
            <a:tailEnd/>
          </a:ln>
        </p:spPr>
        <p:txBody>
          <a:bodyPr/>
          <a:lstStyle/>
          <a:p>
            <a:endParaRPr lang="en-US"/>
          </a:p>
        </p:txBody>
      </p:sp>
      <p:sp>
        <p:nvSpPr>
          <p:cNvPr id="20668" name="Rectangle 188"/>
          <p:cNvSpPr>
            <a:spLocks noChangeArrowheads="1"/>
          </p:cNvSpPr>
          <p:nvPr/>
        </p:nvSpPr>
        <p:spPr bwMode="auto">
          <a:xfrm>
            <a:off x="7246939" y="3306764"/>
            <a:ext cx="936625" cy="14287"/>
          </a:xfrm>
          <a:prstGeom prst="rect">
            <a:avLst/>
          </a:prstGeom>
          <a:solidFill>
            <a:srgbClr val="000000"/>
          </a:solidFill>
          <a:ln w="9525">
            <a:noFill/>
            <a:miter lim="800000"/>
            <a:headEnd/>
            <a:tailEnd/>
          </a:ln>
        </p:spPr>
        <p:txBody>
          <a:bodyPr/>
          <a:lstStyle/>
          <a:p>
            <a:endParaRPr lang="en-US"/>
          </a:p>
        </p:txBody>
      </p:sp>
      <p:sp>
        <p:nvSpPr>
          <p:cNvPr id="20669" name="Rectangle 189"/>
          <p:cNvSpPr>
            <a:spLocks noChangeArrowheads="1"/>
          </p:cNvSpPr>
          <p:nvPr/>
        </p:nvSpPr>
        <p:spPr bwMode="auto">
          <a:xfrm>
            <a:off x="8202614" y="3292476"/>
            <a:ext cx="20637" cy="28575"/>
          </a:xfrm>
          <a:prstGeom prst="rect">
            <a:avLst/>
          </a:prstGeom>
          <a:solidFill>
            <a:srgbClr val="000000"/>
          </a:solidFill>
          <a:ln w="9525">
            <a:noFill/>
            <a:miter lim="800000"/>
            <a:headEnd/>
            <a:tailEnd/>
          </a:ln>
        </p:spPr>
        <p:txBody>
          <a:bodyPr/>
          <a:lstStyle/>
          <a:p>
            <a:endParaRPr lang="en-US"/>
          </a:p>
        </p:txBody>
      </p:sp>
      <p:sp>
        <p:nvSpPr>
          <p:cNvPr id="20670" name="Rectangle 190"/>
          <p:cNvSpPr>
            <a:spLocks noChangeArrowheads="1"/>
          </p:cNvSpPr>
          <p:nvPr/>
        </p:nvSpPr>
        <p:spPr bwMode="auto">
          <a:xfrm>
            <a:off x="8183563" y="3292476"/>
            <a:ext cx="19050" cy="28575"/>
          </a:xfrm>
          <a:prstGeom prst="rect">
            <a:avLst/>
          </a:prstGeom>
          <a:solidFill>
            <a:srgbClr val="000000"/>
          </a:solidFill>
          <a:ln w="9525">
            <a:noFill/>
            <a:miter lim="800000"/>
            <a:headEnd/>
            <a:tailEnd/>
          </a:ln>
        </p:spPr>
        <p:txBody>
          <a:bodyPr/>
          <a:lstStyle/>
          <a:p>
            <a:endParaRPr lang="en-US"/>
          </a:p>
        </p:txBody>
      </p:sp>
      <p:sp>
        <p:nvSpPr>
          <p:cNvPr id="20671" name="Rectangle 191"/>
          <p:cNvSpPr>
            <a:spLocks noChangeArrowheads="1"/>
          </p:cNvSpPr>
          <p:nvPr/>
        </p:nvSpPr>
        <p:spPr bwMode="auto">
          <a:xfrm>
            <a:off x="8223251" y="3292475"/>
            <a:ext cx="936625" cy="14288"/>
          </a:xfrm>
          <a:prstGeom prst="rect">
            <a:avLst/>
          </a:prstGeom>
          <a:solidFill>
            <a:srgbClr val="000000"/>
          </a:solidFill>
          <a:ln w="9525">
            <a:noFill/>
            <a:miter lim="800000"/>
            <a:headEnd/>
            <a:tailEnd/>
          </a:ln>
        </p:spPr>
        <p:txBody>
          <a:bodyPr/>
          <a:lstStyle/>
          <a:p>
            <a:endParaRPr lang="en-US"/>
          </a:p>
        </p:txBody>
      </p:sp>
      <p:sp>
        <p:nvSpPr>
          <p:cNvPr id="20672" name="Rectangle 192"/>
          <p:cNvSpPr>
            <a:spLocks noChangeArrowheads="1"/>
          </p:cNvSpPr>
          <p:nvPr/>
        </p:nvSpPr>
        <p:spPr bwMode="auto">
          <a:xfrm>
            <a:off x="8223251" y="3306764"/>
            <a:ext cx="936625" cy="14287"/>
          </a:xfrm>
          <a:prstGeom prst="rect">
            <a:avLst/>
          </a:prstGeom>
          <a:solidFill>
            <a:srgbClr val="000000"/>
          </a:solidFill>
          <a:ln w="9525">
            <a:noFill/>
            <a:miter lim="800000"/>
            <a:headEnd/>
            <a:tailEnd/>
          </a:ln>
        </p:spPr>
        <p:txBody>
          <a:bodyPr/>
          <a:lstStyle/>
          <a:p>
            <a:endParaRPr lang="en-US"/>
          </a:p>
        </p:txBody>
      </p:sp>
      <p:sp>
        <p:nvSpPr>
          <p:cNvPr id="20673" name="Rectangle 193"/>
          <p:cNvSpPr>
            <a:spLocks noChangeArrowheads="1"/>
          </p:cNvSpPr>
          <p:nvPr/>
        </p:nvSpPr>
        <p:spPr bwMode="auto">
          <a:xfrm>
            <a:off x="9178925" y="3292476"/>
            <a:ext cx="19050" cy="28575"/>
          </a:xfrm>
          <a:prstGeom prst="rect">
            <a:avLst/>
          </a:prstGeom>
          <a:solidFill>
            <a:srgbClr val="000000"/>
          </a:solidFill>
          <a:ln w="9525">
            <a:noFill/>
            <a:miter lim="800000"/>
            <a:headEnd/>
            <a:tailEnd/>
          </a:ln>
        </p:spPr>
        <p:txBody>
          <a:bodyPr/>
          <a:lstStyle/>
          <a:p>
            <a:endParaRPr lang="en-US"/>
          </a:p>
        </p:txBody>
      </p:sp>
      <p:sp>
        <p:nvSpPr>
          <p:cNvPr id="20674" name="Rectangle 194"/>
          <p:cNvSpPr>
            <a:spLocks noChangeArrowheads="1"/>
          </p:cNvSpPr>
          <p:nvPr/>
        </p:nvSpPr>
        <p:spPr bwMode="auto">
          <a:xfrm>
            <a:off x="9159875" y="3292476"/>
            <a:ext cx="19050" cy="28575"/>
          </a:xfrm>
          <a:prstGeom prst="rect">
            <a:avLst/>
          </a:prstGeom>
          <a:solidFill>
            <a:srgbClr val="000000"/>
          </a:solidFill>
          <a:ln w="9525">
            <a:noFill/>
            <a:miter lim="800000"/>
            <a:headEnd/>
            <a:tailEnd/>
          </a:ln>
        </p:spPr>
        <p:txBody>
          <a:bodyPr/>
          <a:lstStyle/>
          <a:p>
            <a:endParaRPr lang="en-US"/>
          </a:p>
        </p:txBody>
      </p:sp>
      <p:sp>
        <p:nvSpPr>
          <p:cNvPr id="20675" name="Rectangle 195"/>
          <p:cNvSpPr>
            <a:spLocks noChangeArrowheads="1"/>
          </p:cNvSpPr>
          <p:nvPr/>
        </p:nvSpPr>
        <p:spPr bwMode="auto">
          <a:xfrm>
            <a:off x="2638425" y="3321051"/>
            <a:ext cx="19050" cy="333375"/>
          </a:xfrm>
          <a:prstGeom prst="rect">
            <a:avLst/>
          </a:prstGeom>
          <a:solidFill>
            <a:srgbClr val="000000"/>
          </a:solidFill>
          <a:ln w="9525">
            <a:noFill/>
            <a:miter lim="800000"/>
            <a:headEnd/>
            <a:tailEnd/>
          </a:ln>
        </p:spPr>
        <p:txBody>
          <a:bodyPr/>
          <a:lstStyle/>
          <a:p>
            <a:endParaRPr lang="en-US"/>
          </a:p>
        </p:txBody>
      </p:sp>
      <p:sp>
        <p:nvSpPr>
          <p:cNvPr id="20676" name="Rectangle 196"/>
          <p:cNvSpPr>
            <a:spLocks noChangeArrowheads="1"/>
          </p:cNvSpPr>
          <p:nvPr/>
        </p:nvSpPr>
        <p:spPr bwMode="auto">
          <a:xfrm>
            <a:off x="2657475" y="3321051"/>
            <a:ext cx="19050" cy="333375"/>
          </a:xfrm>
          <a:prstGeom prst="rect">
            <a:avLst/>
          </a:prstGeom>
          <a:solidFill>
            <a:srgbClr val="000000"/>
          </a:solidFill>
          <a:ln w="9525">
            <a:noFill/>
            <a:miter lim="800000"/>
            <a:headEnd/>
            <a:tailEnd/>
          </a:ln>
        </p:spPr>
        <p:txBody>
          <a:bodyPr/>
          <a:lstStyle/>
          <a:p>
            <a:endParaRPr lang="en-US"/>
          </a:p>
        </p:txBody>
      </p:sp>
      <p:sp>
        <p:nvSpPr>
          <p:cNvPr id="20677" name="Rectangle 197"/>
          <p:cNvSpPr>
            <a:spLocks noChangeArrowheads="1"/>
          </p:cNvSpPr>
          <p:nvPr/>
        </p:nvSpPr>
        <p:spPr bwMode="auto">
          <a:xfrm>
            <a:off x="2638425" y="3654425"/>
            <a:ext cx="19050" cy="26988"/>
          </a:xfrm>
          <a:prstGeom prst="rect">
            <a:avLst/>
          </a:prstGeom>
          <a:solidFill>
            <a:srgbClr val="000000"/>
          </a:solidFill>
          <a:ln w="9525">
            <a:noFill/>
            <a:miter lim="800000"/>
            <a:headEnd/>
            <a:tailEnd/>
          </a:ln>
        </p:spPr>
        <p:txBody>
          <a:bodyPr/>
          <a:lstStyle/>
          <a:p>
            <a:endParaRPr lang="en-US"/>
          </a:p>
        </p:txBody>
      </p:sp>
      <p:sp>
        <p:nvSpPr>
          <p:cNvPr id="20678" name="Rectangle 198"/>
          <p:cNvSpPr>
            <a:spLocks noChangeArrowheads="1"/>
          </p:cNvSpPr>
          <p:nvPr/>
        </p:nvSpPr>
        <p:spPr bwMode="auto">
          <a:xfrm>
            <a:off x="2638425" y="3668713"/>
            <a:ext cx="38100" cy="12700"/>
          </a:xfrm>
          <a:prstGeom prst="rect">
            <a:avLst/>
          </a:prstGeom>
          <a:solidFill>
            <a:srgbClr val="000000"/>
          </a:solidFill>
          <a:ln w="9525">
            <a:noFill/>
            <a:miter lim="800000"/>
            <a:headEnd/>
            <a:tailEnd/>
          </a:ln>
        </p:spPr>
        <p:txBody>
          <a:bodyPr/>
          <a:lstStyle/>
          <a:p>
            <a:endParaRPr lang="en-US"/>
          </a:p>
        </p:txBody>
      </p:sp>
      <p:sp>
        <p:nvSpPr>
          <p:cNvPr id="20679" name="Rectangle 199"/>
          <p:cNvSpPr>
            <a:spLocks noChangeArrowheads="1"/>
          </p:cNvSpPr>
          <p:nvPr/>
        </p:nvSpPr>
        <p:spPr bwMode="auto">
          <a:xfrm>
            <a:off x="2657475" y="3654425"/>
            <a:ext cx="19050" cy="14288"/>
          </a:xfrm>
          <a:prstGeom prst="rect">
            <a:avLst/>
          </a:prstGeom>
          <a:solidFill>
            <a:srgbClr val="000000"/>
          </a:solidFill>
          <a:ln w="9525">
            <a:noFill/>
            <a:miter lim="800000"/>
            <a:headEnd/>
            <a:tailEnd/>
          </a:ln>
        </p:spPr>
        <p:txBody>
          <a:bodyPr/>
          <a:lstStyle/>
          <a:p>
            <a:endParaRPr lang="en-US"/>
          </a:p>
        </p:txBody>
      </p:sp>
      <p:sp>
        <p:nvSpPr>
          <p:cNvPr id="20680" name="Rectangle 200"/>
          <p:cNvSpPr>
            <a:spLocks noChangeArrowheads="1"/>
          </p:cNvSpPr>
          <p:nvPr/>
        </p:nvSpPr>
        <p:spPr bwMode="auto">
          <a:xfrm>
            <a:off x="2657475" y="3654425"/>
            <a:ext cx="19050" cy="14288"/>
          </a:xfrm>
          <a:prstGeom prst="rect">
            <a:avLst/>
          </a:prstGeom>
          <a:solidFill>
            <a:srgbClr val="000000"/>
          </a:solidFill>
          <a:ln w="9525">
            <a:noFill/>
            <a:miter lim="800000"/>
            <a:headEnd/>
            <a:tailEnd/>
          </a:ln>
        </p:spPr>
        <p:txBody>
          <a:bodyPr/>
          <a:lstStyle/>
          <a:p>
            <a:endParaRPr lang="en-US"/>
          </a:p>
        </p:txBody>
      </p:sp>
      <p:sp>
        <p:nvSpPr>
          <p:cNvPr id="20681" name="Rectangle 201"/>
          <p:cNvSpPr>
            <a:spLocks noChangeArrowheads="1"/>
          </p:cNvSpPr>
          <p:nvPr/>
        </p:nvSpPr>
        <p:spPr bwMode="auto">
          <a:xfrm>
            <a:off x="5256213" y="3321051"/>
            <a:ext cx="19050" cy="333375"/>
          </a:xfrm>
          <a:prstGeom prst="rect">
            <a:avLst/>
          </a:prstGeom>
          <a:solidFill>
            <a:srgbClr val="000000"/>
          </a:solidFill>
          <a:ln w="9525">
            <a:noFill/>
            <a:miter lim="800000"/>
            <a:headEnd/>
            <a:tailEnd/>
          </a:ln>
        </p:spPr>
        <p:txBody>
          <a:bodyPr/>
          <a:lstStyle/>
          <a:p>
            <a:endParaRPr lang="en-US"/>
          </a:p>
        </p:txBody>
      </p:sp>
      <p:sp>
        <p:nvSpPr>
          <p:cNvPr id="20682" name="Rectangle 202"/>
          <p:cNvSpPr>
            <a:spLocks noChangeArrowheads="1"/>
          </p:cNvSpPr>
          <p:nvPr/>
        </p:nvSpPr>
        <p:spPr bwMode="auto">
          <a:xfrm>
            <a:off x="5275264" y="3321051"/>
            <a:ext cx="20637" cy="333375"/>
          </a:xfrm>
          <a:prstGeom prst="rect">
            <a:avLst/>
          </a:prstGeom>
          <a:solidFill>
            <a:srgbClr val="000000"/>
          </a:solidFill>
          <a:ln w="9525">
            <a:noFill/>
            <a:miter lim="800000"/>
            <a:headEnd/>
            <a:tailEnd/>
          </a:ln>
        </p:spPr>
        <p:txBody>
          <a:bodyPr/>
          <a:lstStyle/>
          <a:p>
            <a:endParaRPr lang="en-US"/>
          </a:p>
        </p:txBody>
      </p:sp>
      <p:sp>
        <p:nvSpPr>
          <p:cNvPr id="20683" name="Rectangle 203"/>
          <p:cNvSpPr>
            <a:spLocks noChangeArrowheads="1"/>
          </p:cNvSpPr>
          <p:nvPr/>
        </p:nvSpPr>
        <p:spPr bwMode="auto">
          <a:xfrm>
            <a:off x="5256214" y="3654425"/>
            <a:ext cx="39687" cy="14288"/>
          </a:xfrm>
          <a:prstGeom prst="rect">
            <a:avLst/>
          </a:prstGeom>
          <a:solidFill>
            <a:srgbClr val="000000"/>
          </a:solidFill>
          <a:ln w="9525">
            <a:noFill/>
            <a:miter lim="800000"/>
            <a:headEnd/>
            <a:tailEnd/>
          </a:ln>
        </p:spPr>
        <p:txBody>
          <a:bodyPr/>
          <a:lstStyle/>
          <a:p>
            <a:endParaRPr lang="en-US"/>
          </a:p>
        </p:txBody>
      </p:sp>
      <p:sp>
        <p:nvSpPr>
          <p:cNvPr id="20684" name="Rectangle 204"/>
          <p:cNvSpPr>
            <a:spLocks noChangeArrowheads="1"/>
          </p:cNvSpPr>
          <p:nvPr/>
        </p:nvSpPr>
        <p:spPr bwMode="auto">
          <a:xfrm>
            <a:off x="5256214" y="3552825"/>
            <a:ext cx="39687" cy="12700"/>
          </a:xfrm>
          <a:prstGeom prst="rect">
            <a:avLst/>
          </a:prstGeom>
          <a:solidFill>
            <a:srgbClr val="000000"/>
          </a:solidFill>
          <a:ln w="9525">
            <a:noFill/>
            <a:miter lim="800000"/>
            <a:headEnd/>
            <a:tailEnd/>
          </a:ln>
        </p:spPr>
        <p:txBody>
          <a:bodyPr/>
          <a:lstStyle/>
          <a:p>
            <a:endParaRPr lang="en-US"/>
          </a:p>
        </p:txBody>
      </p:sp>
      <p:sp>
        <p:nvSpPr>
          <p:cNvPr id="20685" name="Rectangle 205"/>
          <p:cNvSpPr>
            <a:spLocks noChangeArrowheads="1"/>
          </p:cNvSpPr>
          <p:nvPr/>
        </p:nvSpPr>
        <p:spPr bwMode="auto">
          <a:xfrm>
            <a:off x="5295901" y="3654425"/>
            <a:ext cx="936625" cy="14288"/>
          </a:xfrm>
          <a:prstGeom prst="rect">
            <a:avLst/>
          </a:prstGeom>
          <a:solidFill>
            <a:srgbClr val="000000"/>
          </a:solidFill>
          <a:ln w="9525">
            <a:noFill/>
            <a:miter lim="800000"/>
            <a:headEnd/>
            <a:tailEnd/>
          </a:ln>
        </p:spPr>
        <p:txBody>
          <a:bodyPr/>
          <a:lstStyle/>
          <a:p>
            <a:endParaRPr lang="en-US"/>
          </a:p>
        </p:txBody>
      </p:sp>
      <p:sp>
        <p:nvSpPr>
          <p:cNvPr id="20686" name="Rectangle 206"/>
          <p:cNvSpPr>
            <a:spLocks noChangeArrowheads="1"/>
          </p:cNvSpPr>
          <p:nvPr/>
        </p:nvSpPr>
        <p:spPr bwMode="auto">
          <a:xfrm>
            <a:off x="6232525" y="3321051"/>
            <a:ext cx="19050" cy="333375"/>
          </a:xfrm>
          <a:prstGeom prst="rect">
            <a:avLst/>
          </a:prstGeom>
          <a:solidFill>
            <a:srgbClr val="000000"/>
          </a:solidFill>
          <a:ln w="9525">
            <a:noFill/>
            <a:miter lim="800000"/>
            <a:headEnd/>
            <a:tailEnd/>
          </a:ln>
        </p:spPr>
        <p:txBody>
          <a:bodyPr/>
          <a:lstStyle/>
          <a:p>
            <a:endParaRPr lang="en-US"/>
          </a:p>
        </p:txBody>
      </p:sp>
      <p:sp>
        <p:nvSpPr>
          <p:cNvPr id="20687" name="Rectangle 207"/>
          <p:cNvSpPr>
            <a:spLocks noChangeArrowheads="1"/>
          </p:cNvSpPr>
          <p:nvPr/>
        </p:nvSpPr>
        <p:spPr bwMode="auto">
          <a:xfrm>
            <a:off x="6251575" y="3321051"/>
            <a:ext cx="19050" cy="333375"/>
          </a:xfrm>
          <a:prstGeom prst="rect">
            <a:avLst/>
          </a:prstGeom>
          <a:solidFill>
            <a:srgbClr val="000000"/>
          </a:solidFill>
          <a:ln w="9525">
            <a:noFill/>
            <a:miter lim="800000"/>
            <a:headEnd/>
            <a:tailEnd/>
          </a:ln>
        </p:spPr>
        <p:txBody>
          <a:bodyPr/>
          <a:lstStyle/>
          <a:p>
            <a:endParaRPr lang="en-US"/>
          </a:p>
        </p:txBody>
      </p:sp>
      <p:sp>
        <p:nvSpPr>
          <p:cNvPr id="20688" name="Rectangle 208"/>
          <p:cNvSpPr>
            <a:spLocks noChangeArrowheads="1"/>
          </p:cNvSpPr>
          <p:nvPr/>
        </p:nvSpPr>
        <p:spPr bwMode="auto">
          <a:xfrm>
            <a:off x="6232525" y="3654425"/>
            <a:ext cx="38100" cy="14288"/>
          </a:xfrm>
          <a:prstGeom prst="rect">
            <a:avLst/>
          </a:prstGeom>
          <a:solidFill>
            <a:srgbClr val="000000"/>
          </a:solidFill>
          <a:ln w="9525">
            <a:noFill/>
            <a:miter lim="800000"/>
            <a:headEnd/>
            <a:tailEnd/>
          </a:ln>
        </p:spPr>
        <p:txBody>
          <a:bodyPr/>
          <a:lstStyle/>
          <a:p>
            <a:endParaRPr lang="en-US"/>
          </a:p>
        </p:txBody>
      </p:sp>
      <p:sp>
        <p:nvSpPr>
          <p:cNvPr id="20689" name="Rectangle 209"/>
          <p:cNvSpPr>
            <a:spLocks noChangeArrowheads="1"/>
          </p:cNvSpPr>
          <p:nvPr/>
        </p:nvSpPr>
        <p:spPr bwMode="auto">
          <a:xfrm>
            <a:off x="6232525" y="3552825"/>
            <a:ext cx="38100" cy="12700"/>
          </a:xfrm>
          <a:prstGeom prst="rect">
            <a:avLst/>
          </a:prstGeom>
          <a:solidFill>
            <a:srgbClr val="000000"/>
          </a:solidFill>
          <a:ln w="9525">
            <a:noFill/>
            <a:miter lim="800000"/>
            <a:headEnd/>
            <a:tailEnd/>
          </a:ln>
        </p:spPr>
        <p:txBody>
          <a:bodyPr/>
          <a:lstStyle/>
          <a:p>
            <a:endParaRPr lang="en-US"/>
          </a:p>
        </p:txBody>
      </p:sp>
      <p:sp>
        <p:nvSpPr>
          <p:cNvPr id="20690" name="Rectangle 210"/>
          <p:cNvSpPr>
            <a:spLocks noChangeArrowheads="1"/>
          </p:cNvSpPr>
          <p:nvPr/>
        </p:nvSpPr>
        <p:spPr bwMode="auto">
          <a:xfrm>
            <a:off x="6270626" y="3654425"/>
            <a:ext cx="936625" cy="14288"/>
          </a:xfrm>
          <a:prstGeom prst="rect">
            <a:avLst/>
          </a:prstGeom>
          <a:solidFill>
            <a:srgbClr val="000000"/>
          </a:solidFill>
          <a:ln w="9525">
            <a:noFill/>
            <a:miter lim="800000"/>
            <a:headEnd/>
            <a:tailEnd/>
          </a:ln>
        </p:spPr>
        <p:txBody>
          <a:bodyPr/>
          <a:lstStyle/>
          <a:p>
            <a:endParaRPr lang="en-US"/>
          </a:p>
        </p:txBody>
      </p:sp>
      <p:sp>
        <p:nvSpPr>
          <p:cNvPr id="20691" name="Rectangle 211"/>
          <p:cNvSpPr>
            <a:spLocks noChangeArrowheads="1"/>
          </p:cNvSpPr>
          <p:nvPr/>
        </p:nvSpPr>
        <p:spPr bwMode="auto">
          <a:xfrm>
            <a:off x="7207250" y="3321051"/>
            <a:ext cx="20638" cy="333375"/>
          </a:xfrm>
          <a:prstGeom prst="rect">
            <a:avLst/>
          </a:prstGeom>
          <a:solidFill>
            <a:srgbClr val="000000"/>
          </a:solidFill>
          <a:ln w="9525">
            <a:noFill/>
            <a:miter lim="800000"/>
            <a:headEnd/>
            <a:tailEnd/>
          </a:ln>
        </p:spPr>
        <p:txBody>
          <a:bodyPr/>
          <a:lstStyle/>
          <a:p>
            <a:endParaRPr lang="en-US"/>
          </a:p>
        </p:txBody>
      </p:sp>
      <p:sp>
        <p:nvSpPr>
          <p:cNvPr id="20692" name="Rectangle 212"/>
          <p:cNvSpPr>
            <a:spLocks noChangeArrowheads="1"/>
          </p:cNvSpPr>
          <p:nvPr/>
        </p:nvSpPr>
        <p:spPr bwMode="auto">
          <a:xfrm>
            <a:off x="7227888" y="3321051"/>
            <a:ext cx="19050" cy="333375"/>
          </a:xfrm>
          <a:prstGeom prst="rect">
            <a:avLst/>
          </a:prstGeom>
          <a:solidFill>
            <a:srgbClr val="000000"/>
          </a:solidFill>
          <a:ln w="9525">
            <a:noFill/>
            <a:miter lim="800000"/>
            <a:headEnd/>
            <a:tailEnd/>
          </a:ln>
        </p:spPr>
        <p:txBody>
          <a:bodyPr/>
          <a:lstStyle/>
          <a:p>
            <a:endParaRPr lang="en-US"/>
          </a:p>
        </p:txBody>
      </p:sp>
      <p:sp>
        <p:nvSpPr>
          <p:cNvPr id="20693" name="Rectangle 213"/>
          <p:cNvSpPr>
            <a:spLocks noChangeArrowheads="1"/>
          </p:cNvSpPr>
          <p:nvPr/>
        </p:nvSpPr>
        <p:spPr bwMode="auto">
          <a:xfrm>
            <a:off x="7207250" y="3654425"/>
            <a:ext cx="39688" cy="14288"/>
          </a:xfrm>
          <a:prstGeom prst="rect">
            <a:avLst/>
          </a:prstGeom>
          <a:solidFill>
            <a:srgbClr val="000000"/>
          </a:solidFill>
          <a:ln w="9525">
            <a:noFill/>
            <a:miter lim="800000"/>
            <a:headEnd/>
            <a:tailEnd/>
          </a:ln>
        </p:spPr>
        <p:txBody>
          <a:bodyPr/>
          <a:lstStyle/>
          <a:p>
            <a:endParaRPr lang="en-US"/>
          </a:p>
        </p:txBody>
      </p:sp>
      <p:sp>
        <p:nvSpPr>
          <p:cNvPr id="20694" name="Rectangle 214"/>
          <p:cNvSpPr>
            <a:spLocks noChangeArrowheads="1"/>
          </p:cNvSpPr>
          <p:nvPr/>
        </p:nvSpPr>
        <p:spPr bwMode="auto">
          <a:xfrm>
            <a:off x="7207250" y="3552825"/>
            <a:ext cx="39688" cy="12700"/>
          </a:xfrm>
          <a:prstGeom prst="rect">
            <a:avLst/>
          </a:prstGeom>
          <a:solidFill>
            <a:srgbClr val="000000"/>
          </a:solidFill>
          <a:ln w="9525">
            <a:noFill/>
            <a:miter lim="800000"/>
            <a:headEnd/>
            <a:tailEnd/>
          </a:ln>
        </p:spPr>
        <p:txBody>
          <a:bodyPr/>
          <a:lstStyle/>
          <a:p>
            <a:endParaRPr lang="en-US"/>
          </a:p>
        </p:txBody>
      </p:sp>
      <p:sp>
        <p:nvSpPr>
          <p:cNvPr id="20695" name="Rectangle 215"/>
          <p:cNvSpPr>
            <a:spLocks noChangeArrowheads="1"/>
          </p:cNvSpPr>
          <p:nvPr/>
        </p:nvSpPr>
        <p:spPr bwMode="auto">
          <a:xfrm>
            <a:off x="7246939" y="3654425"/>
            <a:ext cx="936625" cy="14288"/>
          </a:xfrm>
          <a:prstGeom prst="rect">
            <a:avLst/>
          </a:prstGeom>
          <a:solidFill>
            <a:srgbClr val="000000"/>
          </a:solidFill>
          <a:ln w="9525">
            <a:noFill/>
            <a:miter lim="800000"/>
            <a:headEnd/>
            <a:tailEnd/>
          </a:ln>
        </p:spPr>
        <p:txBody>
          <a:bodyPr/>
          <a:lstStyle/>
          <a:p>
            <a:endParaRPr lang="en-US"/>
          </a:p>
        </p:txBody>
      </p:sp>
      <p:sp>
        <p:nvSpPr>
          <p:cNvPr id="20696" name="Rectangle 216"/>
          <p:cNvSpPr>
            <a:spLocks noChangeArrowheads="1"/>
          </p:cNvSpPr>
          <p:nvPr/>
        </p:nvSpPr>
        <p:spPr bwMode="auto">
          <a:xfrm>
            <a:off x="8183563" y="3321051"/>
            <a:ext cx="19050" cy="333375"/>
          </a:xfrm>
          <a:prstGeom prst="rect">
            <a:avLst/>
          </a:prstGeom>
          <a:solidFill>
            <a:srgbClr val="000000"/>
          </a:solidFill>
          <a:ln w="9525">
            <a:noFill/>
            <a:miter lim="800000"/>
            <a:headEnd/>
            <a:tailEnd/>
          </a:ln>
        </p:spPr>
        <p:txBody>
          <a:bodyPr/>
          <a:lstStyle/>
          <a:p>
            <a:endParaRPr lang="en-US"/>
          </a:p>
        </p:txBody>
      </p:sp>
      <p:sp>
        <p:nvSpPr>
          <p:cNvPr id="20697" name="Rectangle 217"/>
          <p:cNvSpPr>
            <a:spLocks noChangeArrowheads="1"/>
          </p:cNvSpPr>
          <p:nvPr/>
        </p:nvSpPr>
        <p:spPr bwMode="auto">
          <a:xfrm>
            <a:off x="8202614" y="3321051"/>
            <a:ext cx="20637" cy="333375"/>
          </a:xfrm>
          <a:prstGeom prst="rect">
            <a:avLst/>
          </a:prstGeom>
          <a:solidFill>
            <a:srgbClr val="000000"/>
          </a:solidFill>
          <a:ln w="9525">
            <a:noFill/>
            <a:miter lim="800000"/>
            <a:headEnd/>
            <a:tailEnd/>
          </a:ln>
        </p:spPr>
        <p:txBody>
          <a:bodyPr/>
          <a:lstStyle/>
          <a:p>
            <a:endParaRPr lang="en-US"/>
          </a:p>
        </p:txBody>
      </p:sp>
      <p:sp>
        <p:nvSpPr>
          <p:cNvPr id="20698" name="Rectangle 218"/>
          <p:cNvSpPr>
            <a:spLocks noChangeArrowheads="1"/>
          </p:cNvSpPr>
          <p:nvPr/>
        </p:nvSpPr>
        <p:spPr bwMode="auto">
          <a:xfrm>
            <a:off x="8183564" y="3654425"/>
            <a:ext cx="39687" cy="14288"/>
          </a:xfrm>
          <a:prstGeom prst="rect">
            <a:avLst/>
          </a:prstGeom>
          <a:solidFill>
            <a:srgbClr val="000000"/>
          </a:solidFill>
          <a:ln w="9525">
            <a:noFill/>
            <a:miter lim="800000"/>
            <a:headEnd/>
            <a:tailEnd/>
          </a:ln>
        </p:spPr>
        <p:txBody>
          <a:bodyPr/>
          <a:lstStyle/>
          <a:p>
            <a:endParaRPr lang="en-US"/>
          </a:p>
        </p:txBody>
      </p:sp>
      <p:sp>
        <p:nvSpPr>
          <p:cNvPr id="20699" name="Rectangle 219"/>
          <p:cNvSpPr>
            <a:spLocks noChangeArrowheads="1"/>
          </p:cNvSpPr>
          <p:nvPr/>
        </p:nvSpPr>
        <p:spPr bwMode="auto">
          <a:xfrm>
            <a:off x="8183564" y="3552825"/>
            <a:ext cx="39687" cy="12700"/>
          </a:xfrm>
          <a:prstGeom prst="rect">
            <a:avLst/>
          </a:prstGeom>
          <a:solidFill>
            <a:srgbClr val="000000"/>
          </a:solidFill>
          <a:ln w="9525">
            <a:noFill/>
            <a:miter lim="800000"/>
            <a:headEnd/>
            <a:tailEnd/>
          </a:ln>
        </p:spPr>
        <p:txBody>
          <a:bodyPr/>
          <a:lstStyle/>
          <a:p>
            <a:endParaRPr lang="en-US"/>
          </a:p>
        </p:txBody>
      </p:sp>
      <p:sp>
        <p:nvSpPr>
          <p:cNvPr id="20700" name="Rectangle 220"/>
          <p:cNvSpPr>
            <a:spLocks noChangeArrowheads="1"/>
          </p:cNvSpPr>
          <p:nvPr/>
        </p:nvSpPr>
        <p:spPr bwMode="auto">
          <a:xfrm>
            <a:off x="8223251" y="3654425"/>
            <a:ext cx="936625" cy="14288"/>
          </a:xfrm>
          <a:prstGeom prst="rect">
            <a:avLst/>
          </a:prstGeom>
          <a:solidFill>
            <a:srgbClr val="000000"/>
          </a:solidFill>
          <a:ln w="9525">
            <a:noFill/>
            <a:miter lim="800000"/>
            <a:headEnd/>
            <a:tailEnd/>
          </a:ln>
        </p:spPr>
        <p:txBody>
          <a:bodyPr/>
          <a:lstStyle/>
          <a:p>
            <a:endParaRPr lang="en-US"/>
          </a:p>
        </p:txBody>
      </p:sp>
      <p:sp>
        <p:nvSpPr>
          <p:cNvPr id="20701" name="Rectangle 221"/>
          <p:cNvSpPr>
            <a:spLocks noChangeArrowheads="1"/>
          </p:cNvSpPr>
          <p:nvPr/>
        </p:nvSpPr>
        <p:spPr bwMode="auto">
          <a:xfrm>
            <a:off x="9159875" y="3321051"/>
            <a:ext cx="19050" cy="333375"/>
          </a:xfrm>
          <a:prstGeom prst="rect">
            <a:avLst/>
          </a:prstGeom>
          <a:solidFill>
            <a:srgbClr val="000000"/>
          </a:solidFill>
          <a:ln w="9525">
            <a:noFill/>
            <a:miter lim="800000"/>
            <a:headEnd/>
            <a:tailEnd/>
          </a:ln>
        </p:spPr>
        <p:txBody>
          <a:bodyPr/>
          <a:lstStyle/>
          <a:p>
            <a:endParaRPr lang="en-US"/>
          </a:p>
        </p:txBody>
      </p:sp>
      <p:sp>
        <p:nvSpPr>
          <p:cNvPr id="20702" name="Rectangle 222"/>
          <p:cNvSpPr>
            <a:spLocks noChangeArrowheads="1"/>
          </p:cNvSpPr>
          <p:nvPr/>
        </p:nvSpPr>
        <p:spPr bwMode="auto">
          <a:xfrm>
            <a:off x="9178925" y="3321051"/>
            <a:ext cx="19050" cy="333375"/>
          </a:xfrm>
          <a:prstGeom prst="rect">
            <a:avLst/>
          </a:prstGeom>
          <a:solidFill>
            <a:srgbClr val="000000"/>
          </a:solidFill>
          <a:ln w="9525">
            <a:noFill/>
            <a:miter lim="800000"/>
            <a:headEnd/>
            <a:tailEnd/>
          </a:ln>
        </p:spPr>
        <p:txBody>
          <a:bodyPr/>
          <a:lstStyle/>
          <a:p>
            <a:endParaRPr lang="en-US"/>
          </a:p>
        </p:txBody>
      </p:sp>
      <p:sp>
        <p:nvSpPr>
          <p:cNvPr id="20703" name="Rectangle 223"/>
          <p:cNvSpPr>
            <a:spLocks noChangeArrowheads="1"/>
          </p:cNvSpPr>
          <p:nvPr/>
        </p:nvSpPr>
        <p:spPr bwMode="auto">
          <a:xfrm>
            <a:off x="9178925" y="3654425"/>
            <a:ext cx="19050" cy="26988"/>
          </a:xfrm>
          <a:prstGeom prst="rect">
            <a:avLst/>
          </a:prstGeom>
          <a:solidFill>
            <a:srgbClr val="000000"/>
          </a:solidFill>
          <a:ln w="9525">
            <a:noFill/>
            <a:miter lim="800000"/>
            <a:headEnd/>
            <a:tailEnd/>
          </a:ln>
        </p:spPr>
        <p:txBody>
          <a:bodyPr/>
          <a:lstStyle/>
          <a:p>
            <a:endParaRPr lang="en-US"/>
          </a:p>
        </p:txBody>
      </p:sp>
      <p:sp>
        <p:nvSpPr>
          <p:cNvPr id="20704" name="Rectangle 224"/>
          <p:cNvSpPr>
            <a:spLocks noChangeArrowheads="1"/>
          </p:cNvSpPr>
          <p:nvPr/>
        </p:nvSpPr>
        <p:spPr bwMode="auto">
          <a:xfrm>
            <a:off x="9159875" y="3552825"/>
            <a:ext cx="38100" cy="12700"/>
          </a:xfrm>
          <a:prstGeom prst="rect">
            <a:avLst/>
          </a:prstGeom>
          <a:solidFill>
            <a:srgbClr val="000000"/>
          </a:solidFill>
          <a:ln w="9525">
            <a:noFill/>
            <a:miter lim="800000"/>
            <a:headEnd/>
            <a:tailEnd/>
          </a:ln>
        </p:spPr>
        <p:txBody>
          <a:bodyPr/>
          <a:lstStyle/>
          <a:p>
            <a:endParaRPr lang="en-US"/>
          </a:p>
        </p:txBody>
      </p:sp>
      <p:sp>
        <p:nvSpPr>
          <p:cNvPr id="20705" name="Rectangle 225"/>
          <p:cNvSpPr>
            <a:spLocks noChangeArrowheads="1"/>
          </p:cNvSpPr>
          <p:nvPr/>
        </p:nvSpPr>
        <p:spPr bwMode="auto">
          <a:xfrm>
            <a:off x="9159875" y="3654425"/>
            <a:ext cx="19050" cy="14288"/>
          </a:xfrm>
          <a:prstGeom prst="rect">
            <a:avLst/>
          </a:prstGeom>
          <a:solidFill>
            <a:srgbClr val="000000"/>
          </a:solidFill>
          <a:ln w="9525">
            <a:noFill/>
            <a:miter lim="800000"/>
            <a:headEnd/>
            <a:tailEnd/>
          </a:ln>
        </p:spPr>
        <p:txBody>
          <a:bodyPr/>
          <a:lstStyle/>
          <a:p>
            <a:endParaRPr lang="en-US"/>
          </a:p>
        </p:txBody>
      </p:sp>
      <p:sp>
        <p:nvSpPr>
          <p:cNvPr id="20706" name="Rectangle 226"/>
          <p:cNvSpPr>
            <a:spLocks noChangeArrowheads="1"/>
          </p:cNvSpPr>
          <p:nvPr/>
        </p:nvSpPr>
        <p:spPr bwMode="auto">
          <a:xfrm>
            <a:off x="9159875" y="3654425"/>
            <a:ext cx="19050" cy="14288"/>
          </a:xfrm>
          <a:prstGeom prst="rect">
            <a:avLst/>
          </a:prstGeom>
          <a:solidFill>
            <a:srgbClr val="000000"/>
          </a:solidFill>
          <a:ln w="9525">
            <a:noFill/>
            <a:miter lim="800000"/>
            <a:headEnd/>
            <a:tailEnd/>
          </a:ln>
        </p:spPr>
        <p:txBody>
          <a:bodyPr/>
          <a:lstStyle/>
          <a:p>
            <a:endParaRPr lang="en-US"/>
          </a:p>
        </p:txBody>
      </p:sp>
      <p:grpSp>
        <p:nvGrpSpPr>
          <p:cNvPr id="2" name="Group 227"/>
          <p:cNvGrpSpPr>
            <a:grpSpLocks/>
          </p:cNvGrpSpPr>
          <p:nvPr/>
        </p:nvGrpSpPr>
        <p:grpSpPr bwMode="auto">
          <a:xfrm>
            <a:off x="2659063" y="3975101"/>
            <a:ext cx="6559550" cy="2060575"/>
            <a:chOff x="715" y="2504"/>
            <a:chExt cx="4132" cy="1298"/>
          </a:xfrm>
        </p:grpSpPr>
        <p:sp>
          <p:nvSpPr>
            <p:cNvPr id="20738" name="Rectangle 228"/>
            <p:cNvSpPr>
              <a:spLocks noChangeArrowheads="1"/>
            </p:cNvSpPr>
            <p:nvPr/>
          </p:nvSpPr>
          <p:spPr bwMode="auto">
            <a:xfrm>
              <a:off x="762" y="2592"/>
              <a:ext cx="1177"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Family: Shells</a:t>
              </a:r>
              <a:endParaRPr lang="en-US" sz="2400"/>
            </a:p>
          </p:txBody>
        </p:sp>
        <p:sp>
          <p:nvSpPr>
            <p:cNvPr id="20739" name="Rectangle 229"/>
            <p:cNvSpPr>
              <a:spLocks noChangeArrowheads="1"/>
            </p:cNvSpPr>
            <p:nvPr/>
          </p:nvSpPr>
          <p:spPr bwMode="auto">
            <a:xfrm>
              <a:off x="2483" y="2603"/>
              <a:ext cx="448"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Week 3</a:t>
              </a:r>
              <a:endParaRPr lang="en-US" sz="2800"/>
            </a:p>
          </p:txBody>
        </p:sp>
        <p:sp>
          <p:nvSpPr>
            <p:cNvPr id="20740" name="Rectangle 230"/>
            <p:cNvSpPr>
              <a:spLocks noChangeArrowheads="1"/>
            </p:cNvSpPr>
            <p:nvPr/>
          </p:nvSpPr>
          <p:spPr bwMode="auto">
            <a:xfrm>
              <a:off x="3097" y="2603"/>
              <a:ext cx="448"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Week 4</a:t>
              </a:r>
              <a:endParaRPr lang="en-US" sz="2800"/>
            </a:p>
          </p:txBody>
        </p:sp>
        <p:sp>
          <p:nvSpPr>
            <p:cNvPr id="20741" name="Rectangle 231"/>
            <p:cNvSpPr>
              <a:spLocks noChangeArrowheads="1"/>
            </p:cNvSpPr>
            <p:nvPr/>
          </p:nvSpPr>
          <p:spPr bwMode="auto">
            <a:xfrm>
              <a:off x="3712" y="2603"/>
              <a:ext cx="448"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Week 5</a:t>
              </a:r>
              <a:endParaRPr lang="en-US" sz="2800"/>
            </a:p>
          </p:txBody>
        </p:sp>
        <p:sp>
          <p:nvSpPr>
            <p:cNvPr id="20742" name="Rectangle 232"/>
            <p:cNvSpPr>
              <a:spLocks noChangeArrowheads="1"/>
            </p:cNvSpPr>
            <p:nvPr/>
          </p:nvSpPr>
          <p:spPr bwMode="auto">
            <a:xfrm>
              <a:off x="4327" y="2603"/>
              <a:ext cx="448"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Week 6</a:t>
              </a:r>
              <a:endParaRPr lang="en-US" sz="2800"/>
            </a:p>
          </p:txBody>
        </p:sp>
        <p:sp>
          <p:nvSpPr>
            <p:cNvPr id="20743" name="Rectangle 233"/>
            <p:cNvSpPr>
              <a:spLocks noChangeArrowheads="1"/>
            </p:cNvSpPr>
            <p:nvPr/>
          </p:nvSpPr>
          <p:spPr bwMode="auto">
            <a:xfrm>
              <a:off x="715" y="2504"/>
              <a:ext cx="12" cy="17"/>
            </a:xfrm>
            <a:prstGeom prst="rect">
              <a:avLst/>
            </a:prstGeom>
            <a:solidFill>
              <a:srgbClr val="000000"/>
            </a:solidFill>
            <a:ln w="9525">
              <a:noFill/>
              <a:miter lim="800000"/>
              <a:headEnd/>
              <a:tailEnd/>
            </a:ln>
          </p:spPr>
          <p:txBody>
            <a:bodyPr/>
            <a:lstStyle/>
            <a:p>
              <a:endParaRPr lang="en-US"/>
            </a:p>
          </p:txBody>
        </p:sp>
        <p:sp>
          <p:nvSpPr>
            <p:cNvPr id="20744" name="Rectangle 234"/>
            <p:cNvSpPr>
              <a:spLocks noChangeArrowheads="1"/>
            </p:cNvSpPr>
            <p:nvPr/>
          </p:nvSpPr>
          <p:spPr bwMode="auto">
            <a:xfrm>
              <a:off x="715" y="2504"/>
              <a:ext cx="24" cy="9"/>
            </a:xfrm>
            <a:prstGeom prst="rect">
              <a:avLst/>
            </a:prstGeom>
            <a:solidFill>
              <a:srgbClr val="000000"/>
            </a:solidFill>
            <a:ln w="9525">
              <a:noFill/>
              <a:miter lim="800000"/>
              <a:headEnd/>
              <a:tailEnd/>
            </a:ln>
          </p:spPr>
          <p:txBody>
            <a:bodyPr/>
            <a:lstStyle/>
            <a:p>
              <a:endParaRPr lang="en-US"/>
            </a:p>
          </p:txBody>
        </p:sp>
        <p:sp>
          <p:nvSpPr>
            <p:cNvPr id="20745" name="Rectangle 235"/>
            <p:cNvSpPr>
              <a:spLocks noChangeArrowheads="1"/>
            </p:cNvSpPr>
            <p:nvPr/>
          </p:nvSpPr>
          <p:spPr bwMode="auto">
            <a:xfrm>
              <a:off x="727" y="2513"/>
              <a:ext cx="12" cy="8"/>
            </a:xfrm>
            <a:prstGeom prst="rect">
              <a:avLst/>
            </a:prstGeom>
            <a:solidFill>
              <a:srgbClr val="000000"/>
            </a:solidFill>
            <a:ln w="9525">
              <a:noFill/>
              <a:miter lim="800000"/>
              <a:headEnd/>
              <a:tailEnd/>
            </a:ln>
          </p:spPr>
          <p:txBody>
            <a:bodyPr/>
            <a:lstStyle/>
            <a:p>
              <a:endParaRPr lang="en-US"/>
            </a:p>
          </p:txBody>
        </p:sp>
        <p:sp>
          <p:nvSpPr>
            <p:cNvPr id="20746" name="Rectangle 236"/>
            <p:cNvSpPr>
              <a:spLocks noChangeArrowheads="1"/>
            </p:cNvSpPr>
            <p:nvPr/>
          </p:nvSpPr>
          <p:spPr bwMode="auto">
            <a:xfrm>
              <a:off x="727" y="2513"/>
              <a:ext cx="12" cy="8"/>
            </a:xfrm>
            <a:prstGeom prst="rect">
              <a:avLst/>
            </a:prstGeom>
            <a:solidFill>
              <a:srgbClr val="000000"/>
            </a:solidFill>
            <a:ln w="9525">
              <a:noFill/>
              <a:miter lim="800000"/>
              <a:headEnd/>
              <a:tailEnd/>
            </a:ln>
          </p:spPr>
          <p:txBody>
            <a:bodyPr/>
            <a:lstStyle/>
            <a:p>
              <a:endParaRPr lang="en-US"/>
            </a:p>
          </p:txBody>
        </p:sp>
        <p:sp>
          <p:nvSpPr>
            <p:cNvPr id="20747" name="Rectangle 237"/>
            <p:cNvSpPr>
              <a:spLocks noChangeArrowheads="1"/>
            </p:cNvSpPr>
            <p:nvPr/>
          </p:nvSpPr>
          <p:spPr bwMode="auto">
            <a:xfrm>
              <a:off x="739" y="2504"/>
              <a:ext cx="1625" cy="9"/>
            </a:xfrm>
            <a:prstGeom prst="rect">
              <a:avLst/>
            </a:prstGeom>
            <a:solidFill>
              <a:srgbClr val="000000"/>
            </a:solidFill>
            <a:ln w="9525">
              <a:noFill/>
              <a:miter lim="800000"/>
              <a:headEnd/>
              <a:tailEnd/>
            </a:ln>
          </p:spPr>
          <p:txBody>
            <a:bodyPr/>
            <a:lstStyle/>
            <a:p>
              <a:endParaRPr lang="en-US"/>
            </a:p>
          </p:txBody>
        </p:sp>
        <p:sp>
          <p:nvSpPr>
            <p:cNvPr id="20748" name="Rectangle 238"/>
            <p:cNvSpPr>
              <a:spLocks noChangeArrowheads="1"/>
            </p:cNvSpPr>
            <p:nvPr/>
          </p:nvSpPr>
          <p:spPr bwMode="auto">
            <a:xfrm>
              <a:off x="739" y="2513"/>
              <a:ext cx="1625" cy="8"/>
            </a:xfrm>
            <a:prstGeom prst="rect">
              <a:avLst/>
            </a:prstGeom>
            <a:solidFill>
              <a:srgbClr val="000000"/>
            </a:solidFill>
            <a:ln w="9525">
              <a:noFill/>
              <a:miter lim="800000"/>
              <a:headEnd/>
              <a:tailEnd/>
            </a:ln>
          </p:spPr>
          <p:txBody>
            <a:bodyPr/>
            <a:lstStyle/>
            <a:p>
              <a:endParaRPr lang="en-US"/>
            </a:p>
          </p:txBody>
        </p:sp>
        <p:sp>
          <p:nvSpPr>
            <p:cNvPr id="20749" name="Rectangle 239"/>
            <p:cNvSpPr>
              <a:spLocks noChangeArrowheads="1"/>
            </p:cNvSpPr>
            <p:nvPr/>
          </p:nvSpPr>
          <p:spPr bwMode="auto">
            <a:xfrm>
              <a:off x="2364" y="2504"/>
              <a:ext cx="24" cy="9"/>
            </a:xfrm>
            <a:prstGeom prst="rect">
              <a:avLst/>
            </a:prstGeom>
            <a:solidFill>
              <a:srgbClr val="000000"/>
            </a:solidFill>
            <a:ln w="9525">
              <a:noFill/>
              <a:miter lim="800000"/>
              <a:headEnd/>
              <a:tailEnd/>
            </a:ln>
          </p:spPr>
          <p:txBody>
            <a:bodyPr/>
            <a:lstStyle/>
            <a:p>
              <a:endParaRPr lang="en-US"/>
            </a:p>
          </p:txBody>
        </p:sp>
        <p:sp>
          <p:nvSpPr>
            <p:cNvPr id="20750" name="Rectangle 240"/>
            <p:cNvSpPr>
              <a:spLocks noChangeArrowheads="1"/>
            </p:cNvSpPr>
            <p:nvPr/>
          </p:nvSpPr>
          <p:spPr bwMode="auto">
            <a:xfrm>
              <a:off x="2364" y="2513"/>
              <a:ext cx="24" cy="8"/>
            </a:xfrm>
            <a:prstGeom prst="rect">
              <a:avLst/>
            </a:prstGeom>
            <a:solidFill>
              <a:srgbClr val="000000"/>
            </a:solidFill>
            <a:ln w="9525">
              <a:noFill/>
              <a:miter lim="800000"/>
              <a:headEnd/>
              <a:tailEnd/>
            </a:ln>
          </p:spPr>
          <p:txBody>
            <a:bodyPr/>
            <a:lstStyle/>
            <a:p>
              <a:endParaRPr lang="en-US"/>
            </a:p>
          </p:txBody>
        </p:sp>
        <p:sp>
          <p:nvSpPr>
            <p:cNvPr id="20751" name="Rectangle 241"/>
            <p:cNvSpPr>
              <a:spLocks noChangeArrowheads="1"/>
            </p:cNvSpPr>
            <p:nvPr/>
          </p:nvSpPr>
          <p:spPr bwMode="auto">
            <a:xfrm>
              <a:off x="2388" y="2504"/>
              <a:ext cx="590" cy="9"/>
            </a:xfrm>
            <a:prstGeom prst="rect">
              <a:avLst/>
            </a:prstGeom>
            <a:solidFill>
              <a:srgbClr val="000000"/>
            </a:solidFill>
            <a:ln w="9525">
              <a:noFill/>
              <a:miter lim="800000"/>
              <a:headEnd/>
              <a:tailEnd/>
            </a:ln>
          </p:spPr>
          <p:txBody>
            <a:bodyPr/>
            <a:lstStyle/>
            <a:p>
              <a:endParaRPr lang="en-US"/>
            </a:p>
          </p:txBody>
        </p:sp>
        <p:sp>
          <p:nvSpPr>
            <p:cNvPr id="20752" name="Rectangle 242"/>
            <p:cNvSpPr>
              <a:spLocks noChangeArrowheads="1"/>
            </p:cNvSpPr>
            <p:nvPr/>
          </p:nvSpPr>
          <p:spPr bwMode="auto">
            <a:xfrm>
              <a:off x="2388" y="2513"/>
              <a:ext cx="590" cy="8"/>
            </a:xfrm>
            <a:prstGeom prst="rect">
              <a:avLst/>
            </a:prstGeom>
            <a:solidFill>
              <a:srgbClr val="000000"/>
            </a:solidFill>
            <a:ln w="9525">
              <a:noFill/>
              <a:miter lim="800000"/>
              <a:headEnd/>
              <a:tailEnd/>
            </a:ln>
          </p:spPr>
          <p:txBody>
            <a:bodyPr/>
            <a:lstStyle/>
            <a:p>
              <a:endParaRPr lang="en-US"/>
            </a:p>
          </p:txBody>
        </p:sp>
        <p:sp>
          <p:nvSpPr>
            <p:cNvPr id="20753" name="Rectangle 243"/>
            <p:cNvSpPr>
              <a:spLocks noChangeArrowheads="1"/>
            </p:cNvSpPr>
            <p:nvPr/>
          </p:nvSpPr>
          <p:spPr bwMode="auto">
            <a:xfrm>
              <a:off x="2978" y="2504"/>
              <a:ext cx="25" cy="9"/>
            </a:xfrm>
            <a:prstGeom prst="rect">
              <a:avLst/>
            </a:prstGeom>
            <a:solidFill>
              <a:srgbClr val="000000"/>
            </a:solidFill>
            <a:ln w="9525">
              <a:noFill/>
              <a:miter lim="800000"/>
              <a:headEnd/>
              <a:tailEnd/>
            </a:ln>
          </p:spPr>
          <p:txBody>
            <a:bodyPr/>
            <a:lstStyle/>
            <a:p>
              <a:endParaRPr lang="en-US"/>
            </a:p>
          </p:txBody>
        </p:sp>
        <p:sp>
          <p:nvSpPr>
            <p:cNvPr id="20754" name="Rectangle 244"/>
            <p:cNvSpPr>
              <a:spLocks noChangeArrowheads="1"/>
            </p:cNvSpPr>
            <p:nvPr/>
          </p:nvSpPr>
          <p:spPr bwMode="auto">
            <a:xfrm>
              <a:off x="2978" y="2513"/>
              <a:ext cx="25" cy="8"/>
            </a:xfrm>
            <a:prstGeom prst="rect">
              <a:avLst/>
            </a:prstGeom>
            <a:solidFill>
              <a:srgbClr val="000000"/>
            </a:solidFill>
            <a:ln w="9525">
              <a:noFill/>
              <a:miter lim="800000"/>
              <a:headEnd/>
              <a:tailEnd/>
            </a:ln>
          </p:spPr>
          <p:txBody>
            <a:bodyPr/>
            <a:lstStyle/>
            <a:p>
              <a:endParaRPr lang="en-US"/>
            </a:p>
          </p:txBody>
        </p:sp>
        <p:sp>
          <p:nvSpPr>
            <p:cNvPr id="20755" name="Rectangle 245"/>
            <p:cNvSpPr>
              <a:spLocks noChangeArrowheads="1"/>
            </p:cNvSpPr>
            <p:nvPr/>
          </p:nvSpPr>
          <p:spPr bwMode="auto">
            <a:xfrm>
              <a:off x="3003" y="2504"/>
              <a:ext cx="590" cy="9"/>
            </a:xfrm>
            <a:prstGeom prst="rect">
              <a:avLst/>
            </a:prstGeom>
            <a:solidFill>
              <a:srgbClr val="000000"/>
            </a:solidFill>
            <a:ln w="9525">
              <a:noFill/>
              <a:miter lim="800000"/>
              <a:headEnd/>
              <a:tailEnd/>
            </a:ln>
          </p:spPr>
          <p:txBody>
            <a:bodyPr/>
            <a:lstStyle/>
            <a:p>
              <a:endParaRPr lang="en-US"/>
            </a:p>
          </p:txBody>
        </p:sp>
        <p:sp>
          <p:nvSpPr>
            <p:cNvPr id="20756" name="Rectangle 246"/>
            <p:cNvSpPr>
              <a:spLocks noChangeArrowheads="1"/>
            </p:cNvSpPr>
            <p:nvPr/>
          </p:nvSpPr>
          <p:spPr bwMode="auto">
            <a:xfrm>
              <a:off x="3003" y="2513"/>
              <a:ext cx="590" cy="8"/>
            </a:xfrm>
            <a:prstGeom prst="rect">
              <a:avLst/>
            </a:prstGeom>
            <a:solidFill>
              <a:srgbClr val="000000"/>
            </a:solidFill>
            <a:ln w="9525">
              <a:noFill/>
              <a:miter lim="800000"/>
              <a:headEnd/>
              <a:tailEnd/>
            </a:ln>
          </p:spPr>
          <p:txBody>
            <a:bodyPr/>
            <a:lstStyle/>
            <a:p>
              <a:endParaRPr lang="en-US"/>
            </a:p>
          </p:txBody>
        </p:sp>
        <p:sp>
          <p:nvSpPr>
            <p:cNvPr id="20757" name="Rectangle 247"/>
            <p:cNvSpPr>
              <a:spLocks noChangeArrowheads="1"/>
            </p:cNvSpPr>
            <p:nvPr/>
          </p:nvSpPr>
          <p:spPr bwMode="auto">
            <a:xfrm>
              <a:off x="3593" y="2504"/>
              <a:ext cx="25" cy="9"/>
            </a:xfrm>
            <a:prstGeom prst="rect">
              <a:avLst/>
            </a:prstGeom>
            <a:solidFill>
              <a:srgbClr val="000000"/>
            </a:solidFill>
            <a:ln w="9525">
              <a:noFill/>
              <a:miter lim="800000"/>
              <a:headEnd/>
              <a:tailEnd/>
            </a:ln>
          </p:spPr>
          <p:txBody>
            <a:bodyPr/>
            <a:lstStyle/>
            <a:p>
              <a:endParaRPr lang="en-US"/>
            </a:p>
          </p:txBody>
        </p:sp>
        <p:sp>
          <p:nvSpPr>
            <p:cNvPr id="20758" name="Rectangle 248"/>
            <p:cNvSpPr>
              <a:spLocks noChangeArrowheads="1"/>
            </p:cNvSpPr>
            <p:nvPr/>
          </p:nvSpPr>
          <p:spPr bwMode="auto">
            <a:xfrm>
              <a:off x="3593" y="2513"/>
              <a:ext cx="25" cy="8"/>
            </a:xfrm>
            <a:prstGeom prst="rect">
              <a:avLst/>
            </a:prstGeom>
            <a:solidFill>
              <a:srgbClr val="000000"/>
            </a:solidFill>
            <a:ln w="9525">
              <a:noFill/>
              <a:miter lim="800000"/>
              <a:headEnd/>
              <a:tailEnd/>
            </a:ln>
          </p:spPr>
          <p:txBody>
            <a:bodyPr/>
            <a:lstStyle/>
            <a:p>
              <a:endParaRPr lang="en-US"/>
            </a:p>
          </p:txBody>
        </p:sp>
        <p:sp>
          <p:nvSpPr>
            <p:cNvPr id="20759" name="Rectangle 249"/>
            <p:cNvSpPr>
              <a:spLocks noChangeArrowheads="1"/>
            </p:cNvSpPr>
            <p:nvPr/>
          </p:nvSpPr>
          <p:spPr bwMode="auto">
            <a:xfrm>
              <a:off x="3618" y="2504"/>
              <a:ext cx="590" cy="9"/>
            </a:xfrm>
            <a:prstGeom prst="rect">
              <a:avLst/>
            </a:prstGeom>
            <a:solidFill>
              <a:srgbClr val="000000"/>
            </a:solidFill>
            <a:ln w="9525">
              <a:noFill/>
              <a:miter lim="800000"/>
              <a:headEnd/>
              <a:tailEnd/>
            </a:ln>
          </p:spPr>
          <p:txBody>
            <a:bodyPr/>
            <a:lstStyle/>
            <a:p>
              <a:endParaRPr lang="en-US"/>
            </a:p>
          </p:txBody>
        </p:sp>
        <p:sp>
          <p:nvSpPr>
            <p:cNvPr id="20760" name="Rectangle 250"/>
            <p:cNvSpPr>
              <a:spLocks noChangeArrowheads="1"/>
            </p:cNvSpPr>
            <p:nvPr/>
          </p:nvSpPr>
          <p:spPr bwMode="auto">
            <a:xfrm>
              <a:off x="3618" y="2513"/>
              <a:ext cx="590" cy="8"/>
            </a:xfrm>
            <a:prstGeom prst="rect">
              <a:avLst/>
            </a:prstGeom>
            <a:solidFill>
              <a:srgbClr val="000000"/>
            </a:solidFill>
            <a:ln w="9525">
              <a:noFill/>
              <a:miter lim="800000"/>
              <a:headEnd/>
              <a:tailEnd/>
            </a:ln>
          </p:spPr>
          <p:txBody>
            <a:bodyPr/>
            <a:lstStyle/>
            <a:p>
              <a:endParaRPr lang="en-US"/>
            </a:p>
          </p:txBody>
        </p:sp>
        <p:sp>
          <p:nvSpPr>
            <p:cNvPr id="20761" name="Rectangle 251"/>
            <p:cNvSpPr>
              <a:spLocks noChangeArrowheads="1"/>
            </p:cNvSpPr>
            <p:nvPr/>
          </p:nvSpPr>
          <p:spPr bwMode="auto">
            <a:xfrm>
              <a:off x="4208" y="2504"/>
              <a:ext cx="24" cy="9"/>
            </a:xfrm>
            <a:prstGeom prst="rect">
              <a:avLst/>
            </a:prstGeom>
            <a:solidFill>
              <a:srgbClr val="000000"/>
            </a:solidFill>
            <a:ln w="9525">
              <a:noFill/>
              <a:miter lim="800000"/>
              <a:headEnd/>
              <a:tailEnd/>
            </a:ln>
          </p:spPr>
          <p:txBody>
            <a:bodyPr/>
            <a:lstStyle/>
            <a:p>
              <a:endParaRPr lang="en-US"/>
            </a:p>
          </p:txBody>
        </p:sp>
        <p:sp>
          <p:nvSpPr>
            <p:cNvPr id="20762" name="Rectangle 252"/>
            <p:cNvSpPr>
              <a:spLocks noChangeArrowheads="1"/>
            </p:cNvSpPr>
            <p:nvPr/>
          </p:nvSpPr>
          <p:spPr bwMode="auto">
            <a:xfrm>
              <a:off x="4208" y="2513"/>
              <a:ext cx="24" cy="8"/>
            </a:xfrm>
            <a:prstGeom prst="rect">
              <a:avLst/>
            </a:prstGeom>
            <a:solidFill>
              <a:srgbClr val="000000"/>
            </a:solidFill>
            <a:ln w="9525">
              <a:noFill/>
              <a:miter lim="800000"/>
              <a:headEnd/>
              <a:tailEnd/>
            </a:ln>
          </p:spPr>
          <p:txBody>
            <a:bodyPr/>
            <a:lstStyle/>
            <a:p>
              <a:endParaRPr lang="en-US"/>
            </a:p>
          </p:txBody>
        </p:sp>
        <p:sp>
          <p:nvSpPr>
            <p:cNvPr id="20763" name="Rectangle 253"/>
            <p:cNvSpPr>
              <a:spLocks noChangeArrowheads="1"/>
            </p:cNvSpPr>
            <p:nvPr/>
          </p:nvSpPr>
          <p:spPr bwMode="auto">
            <a:xfrm>
              <a:off x="4232" y="2504"/>
              <a:ext cx="590" cy="9"/>
            </a:xfrm>
            <a:prstGeom prst="rect">
              <a:avLst/>
            </a:prstGeom>
            <a:solidFill>
              <a:srgbClr val="000000"/>
            </a:solidFill>
            <a:ln w="9525">
              <a:noFill/>
              <a:miter lim="800000"/>
              <a:headEnd/>
              <a:tailEnd/>
            </a:ln>
          </p:spPr>
          <p:txBody>
            <a:bodyPr/>
            <a:lstStyle/>
            <a:p>
              <a:endParaRPr lang="en-US"/>
            </a:p>
          </p:txBody>
        </p:sp>
        <p:sp>
          <p:nvSpPr>
            <p:cNvPr id="20764" name="Rectangle 254"/>
            <p:cNvSpPr>
              <a:spLocks noChangeArrowheads="1"/>
            </p:cNvSpPr>
            <p:nvPr/>
          </p:nvSpPr>
          <p:spPr bwMode="auto">
            <a:xfrm>
              <a:off x="4232" y="2513"/>
              <a:ext cx="590" cy="8"/>
            </a:xfrm>
            <a:prstGeom prst="rect">
              <a:avLst/>
            </a:prstGeom>
            <a:solidFill>
              <a:srgbClr val="000000"/>
            </a:solidFill>
            <a:ln w="9525">
              <a:noFill/>
              <a:miter lim="800000"/>
              <a:headEnd/>
              <a:tailEnd/>
            </a:ln>
          </p:spPr>
          <p:txBody>
            <a:bodyPr/>
            <a:lstStyle/>
            <a:p>
              <a:endParaRPr lang="en-US"/>
            </a:p>
          </p:txBody>
        </p:sp>
        <p:sp>
          <p:nvSpPr>
            <p:cNvPr id="20765" name="Rectangle 255"/>
            <p:cNvSpPr>
              <a:spLocks noChangeArrowheads="1"/>
            </p:cNvSpPr>
            <p:nvPr/>
          </p:nvSpPr>
          <p:spPr bwMode="auto">
            <a:xfrm>
              <a:off x="4834" y="2504"/>
              <a:ext cx="13" cy="17"/>
            </a:xfrm>
            <a:prstGeom prst="rect">
              <a:avLst/>
            </a:prstGeom>
            <a:solidFill>
              <a:srgbClr val="000000"/>
            </a:solidFill>
            <a:ln w="9525">
              <a:noFill/>
              <a:miter lim="800000"/>
              <a:headEnd/>
              <a:tailEnd/>
            </a:ln>
          </p:spPr>
          <p:txBody>
            <a:bodyPr/>
            <a:lstStyle/>
            <a:p>
              <a:endParaRPr lang="en-US"/>
            </a:p>
          </p:txBody>
        </p:sp>
        <p:sp>
          <p:nvSpPr>
            <p:cNvPr id="20766" name="Rectangle 256"/>
            <p:cNvSpPr>
              <a:spLocks noChangeArrowheads="1"/>
            </p:cNvSpPr>
            <p:nvPr/>
          </p:nvSpPr>
          <p:spPr bwMode="auto">
            <a:xfrm>
              <a:off x="4822" y="2504"/>
              <a:ext cx="25" cy="9"/>
            </a:xfrm>
            <a:prstGeom prst="rect">
              <a:avLst/>
            </a:prstGeom>
            <a:solidFill>
              <a:srgbClr val="000000"/>
            </a:solidFill>
            <a:ln w="9525">
              <a:noFill/>
              <a:miter lim="800000"/>
              <a:headEnd/>
              <a:tailEnd/>
            </a:ln>
          </p:spPr>
          <p:txBody>
            <a:bodyPr/>
            <a:lstStyle/>
            <a:p>
              <a:endParaRPr lang="en-US"/>
            </a:p>
          </p:txBody>
        </p:sp>
        <p:sp>
          <p:nvSpPr>
            <p:cNvPr id="20767" name="Rectangle 257"/>
            <p:cNvSpPr>
              <a:spLocks noChangeArrowheads="1"/>
            </p:cNvSpPr>
            <p:nvPr/>
          </p:nvSpPr>
          <p:spPr bwMode="auto">
            <a:xfrm>
              <a:off x="4822" y="2513"/>
              <a:ext cx="12" cy="8"/>
            </a:xfrm>
            <a:prstGeom prst="rect">
              <a:avLst/>
            </a:prstGeom>
            <a:solidFill>
              <a:srgbClr val="000000"/>
            </a:solidFill>
            <a:ln w="9525">
              <a:noFill/>
              <a:miter lim="800000"/>
              <a:headEnd/>
              <a:tailEnd/>
            </a:ln>
          </p:spPr>
          <p:txBody>
            <a:bodyPr/>
            <a:lstStyle/>
            <a:p>
              <a:endParaRPr lang="en-US"/>
            </a:p>
          </p:txBody>
        </p:sp>
        <p:sp>
          <p:nvSpPr>
            <p:cNvPr id="20768" name="Rectangle 258"/>
            <p:cNvSpPr>
              <a:spLocks noChangeArrowheads="1"/>
            </p:cNvSpPr>
            <p:nvPr/>
          </p:nvSpPr>
          <p:spPr bwMode="auto">
            <a:xfrm>
              <a:off x="4822" y="2513"/>
              <a:ext cx="12" cy="8"/>
            </a:xfrm>
            <a:prstGeom prst="rect">
              <a:avLst/>
            </a:prstGeom>
            <a:solidFill>
              <a:srgbClr val="000000"/>
            </a:solidFill>
            <a:ln w="9525">
              <a:noFill/>
              <a:miter lim="800000"/>
              <a:headEnd/>
              <a:tailEnd/>
            </a:ln>
          </p:spPr>
          <p:txBody>
            <a:bodyPr/>
            <a:lstStyle/>
            <a:p>
              <a:endParaRPr lang="en-US"/>
            </a:p>
          </p:txBody>
        </p:sp>
        <p:sp>
          <p:nvSpPr>
            <p:cNvPr id="20769" name="Rectangle 259"/>
            <p:cNvSpPr>
              <a:spLocks noChangeArrowheads="1"/>
            </p:cNvSpPr>
            <p:nvPr/>
          </p:nvSpPr>
          <p:spPr bwMode="auto">
            <a:xfrm>
              <a:off x="715" y="2521"/>
              <a:ext cx="12" cy="233"/>
            </a:xfrm>
            <a:prstGeom prst="rect">
              <a:avLst/>
            </a:prstGeom>
            <a:solidFill>
              <a:srgbClr val="000000"/>
            </a:solidFill>
            <a:ln w="9525">
              <a:noFill/>
              <a:miter lim="800000"/>
              <a:headEnd/>
              <a:tailEnd/>
            </a:ln>
          </p:spPr>
          <p:txBody>
            <a:bodyPr/>
            <a:lstStyle/>
            <a:p>
              <a:endParaRPr lang="en-US"/>
            </a:p>
          </p:txBody>
        </p:sp>
        <p:sp>
          <p:nvSpPr>
            <p:cNvPr id="20770" name="Rectangle 260"/>
            <p:cNvSpPr>
              <a:spLocks noChangeArrowheads="1"/>
            </p:cNvSpPr>
            <p:nvPr/>
          </p:nvSpPr>
          <p:spPr bwMode="auto">
            <a:xfrm>
              <a:off x="727" y="2521"/>
              <a:ext cx="12" cy="233"/>
            </a:xfrm>
            <a:prstGeom prst="rect">
              <a:avLst/>
            </a:prstGeom>
            <a:solidFill>
              <a:srgbClr val="000000"/>
            </a:solidFill>
            <a:ln w="9525">
              <a:noFill/>
              <a:miter lim="800000"/>
              <a:headEnd/>
              <a:tailEnd/>
            </a:ln>
          </p:spPr>
          <p:txBody>
            <a:bodyPr/>
            <a:lstStyle/>
            <a:p>
              <a:endParaRPr lang="en-US"/>
            </a:p>
          </p:txBody>
        </p:sp>
        <p:sp>
          <p:nvSpPr>
            <p:cNvPr id="20771" name="Rectangle 261"/>
            <p:cNvSpPr>
              <a:spLocks noChangeArrowheads="1"/>
            </p:cNvSpPr>
            <p:nvPr/>
          </p:nvSpPr>
          <p:spPr bwMode="auto">
            <a:xfrm>
              <a:off x="2364" y="2521"/>
              <a:ext cx="12" cy="233"/>
            </a:xfrm>
            <a:prstGeom prst="rect">
              <a:avLst/>
            </a:prstGeom>
            <a:solidFill>
              <a:srgbClr val="000000"/>
            </a:solidFill>
            <a:ln w="9525">
              <a:noFill/>
              <a:miter lim="800000"/>
              <a:headEnd/>
              <a:tailEnd/>
            </a:ln>
          </p:spPr>
          <p:txBody>
            <a:bodyPr/>
            <a:lstStyle/>
            <a:p>
              <a:endParaRPr lang="en-US"/>
            </a:p>
          </p:txBody>
        </p:sp>
        <p:sp>
          <p:nvSpPr>
            <p:cNvPr id="20772" name="Rectangle 262"/>
            <p:cNvSpPr>
              <a:spLocks noChangeArrowheads="1"/>
            </p:cNvSpPr>
            <p:nvPr/>
          </p:nvSpPr>
          <p:spPr bwMode="auto">
            <a:xfrm>
              <a:off x="2376" y="2521"/>
              <a:ext cx="12" cy="233"/>
            </a:xfrm>
            <a:prstGeom prst="rect">
              <a:avLst/>
            </a:prstGeom>
            <a:solidFill>
              <a:srgbClr val="000000"/>
            </a:solidFill>
            <a:ln w="9525">
              <a:noFill/>
              <a:miter lim="800000"/>
              <a:headEnd/>
              <a:tailEnd/>
            </a:ln>
          </p:spPr>
          <p:txBody>
            <a:bodyPr/>
            <a:lstStyle/>
            <a:p>
              <a:endParaRPr lang="en-US"/>
            </a:p>
          </p:txBody>
        </p:sp>
        <p:sp>
          <p:nvSpPr>
            <p:cNvPr id="20773" name="Rectangle 263"/>
            <p:cNvSpPr>
              <a:spLocks noChangeArrowheads="1"/>
            </p:cNvSpPr>
            <p:nvPr/>
          </p:nvSpPr>
          <p:spPr bwMode="auto">
            <a:xfrm>
              <a:off x="2978" y="2521"/>
              <a:ext cx="13" cy="233"/>
            </a:xfrm>
            <a:prstGeom prst="rect">
              <a:avLst/>
            </a:prstGeom>
            <a:solidFill>
              <a:srgbClr val="000000"/>
            </a:solidFill>
            <a:ln w="9525">
              <a:noFill/>
              <a:miter lim="800000"/>
              <a:headEnd/>
              <a:tailEnd/>
            </a:ln>
          </p:spPr>
          <p:txBody>
            <a:bodyPr/>
            <a:lstStyle/>
            <a:p>
              <a:endParaRPr lang="en-US"/>
            </a:p>
          </p:txBody>
        </p:sp>
        <p:sp>
          <p:nvSpPr>
            <p:cNvPr id="20774" name="Rectangle 264"/>
            <p:cNvSpPr>
              <a:spLocks noChangeArrowheads="1"/>
            </p:cNvSpPr>
            <p:nvPr/>
          </p:nvSpPr>
          <p:spPr bwMode="auto">
            <a:xfrm>
              <a:off x="2991" y="2521"/>
              <a:ext cx="12" cy="233"/>
            </a:xfrm>
            <a:prstGeom prst="rect">
              <a:avLst/>
            </a:prstGeom>
            <a:solidFill>
              <a:srgbClr val="000000"/>
            </a:solidFill>
            <a:ln w="9525">
              <a:noFill/>
              <a:miter lim="800000"/>
              <a:headEnd/>
              <a:tailEnd/>
            </a:ln>
          </p:spPr>
          <p:txBody>
            <a:bodyPr/>
            <a:lstStyle/>
            <a:p>
              <a:endParaRPr lang="en-US"/>
            </a:p>
          </p:txBody>
        </p:sp>
        <p:sp>
          <p:nvSpPr>
            <p:cNvPr id="20775" name="Rectangle 265"/>
            <p:cNvSpPr>
              <a:spLocks noChangeArrowheads="1"/>
            </p:cNvSpPr>
            <p:nvPr/>
          </p:nvSpPr>
          <p:spPr bwMode="auto">
            <a:xfrm>
              <a:off x="3593" y="2521"/>
              <a:ext cx="12" cy="233"/>
            </a:xfrm>
            <a:prstGeom prst="rect">
              <a:avLst/>
            </a:prstGeom>
            <a:solidFill>
              <a:srgbClr val="000000"/>
            </a:solidFill>
            <a:ln w="9525">
              <a:noFill/>
              <a:miter lim="800000"/>
              <a:headEnd/>
              <a:tailEnd/>
            </a:ln>
          </p:spPr>
          <p:txBody>
            <a:bodyPr/>
            <a:lstStyle/>
            <a:p>
              <a:endParaRPr lang="en-US"/>
            </a:p>
          </p:txBody>
        </p:sp>
        <p:sp>
          <p:nvSpPr>
            <p:cNvPr id="20776" name="Rectangle 266"/>
            <p:cNvSpPr>
              <a:spLocks noChangeArrowheads="1"/>
            </p:cNvSpPr>
            <p:nvPr/>
          </p:nvSpPr>
          <p:spPr bwMode="auto">
            <a:xfrm>
              <a:off x="3605" y="2521"/>
              <a:ext cx="13" cy="233"/>
            </a:xfrm>
            <a:prstGeom prst="rect">
              <a:avLst/>
            </a:prstGeom>
            <a:solidFill>
              <a:srgbClr val="000000"/>
            </a:solidFill>
            <a:ln w="9525">
              <a:noFill/>
              <a:miter lim="800000"/>
              <a:headEnd/>
              <a:tailEnd/>
            </a:ln>
          </p:spPr>
          <p:txBody>
            <a:bodyPr/>
            <a:lstStyle/>
            <a:p>
              <a:endParaRPr lang="en-US"/>
            </a:p>
          </p:txBody>
        </p:sp>
        <p:sp>
          <p:nvSpPr>
            <p:cNvPr id="20777" name="Rectangle 267"/>
            <p:cNvSpPr>
              <a:spLocks noChangeArrowheads="1"/>
            </p:cNvSpPr>
            <p:nvPr/>
          </p:nvSpPr>
          <p:spPr bwMode="auto">
            <a:xfrm>
              <a:off x="4208" y="2521"/>
              <a:ext cx="12" cy="233"/>
            </a:xfrm>
            <a:prstGeom prst="rect">
              <a:avLst/>
            </a:prstGeom>
            <a:solidFill>
              <a:srgbClr val="000000"/>
            </a:solidFill>
            <a:ln w="9525">
              <a:noFill/>
              <a:miter lim="800000"/>
              <a:headEnd/>
              <a:tailEnd/>
            </a:ln>
          </p:spPr>
          <p:txBody>
            <a:bodyPr/>
            <a:lstStyle/>
            <a:p>
              <a:endParaRPr lang="en-US"/>
            </a:p>
          </p:txBody>
        </p:sp>
        <p:sp>
          <p:nvSpPr>
            <p:cNvPr id="20778" name="Rectangle 268"/>
            <p:cNvSpPr>
              <a:spLocks noChangeArrowheads="1"/>
            </p:cNvSpPr>
            <p:nvPr/>
          </p:nvSpPr>
          <p:spPr bwMode="auto">
            <a:xfrm>
              <a:off x="4220" y="2521"/>
              <a:ext cx="12" cy="233"/>
            </a:xfrm>
            <a:prstGeom prst="rect">
              <a:avLst/>
            </a:prstGeom>
            <a:solidFill>
              <a:srgbClr val="000000"/>
            </a:solidFill>
            <a:ln w="9525">
              <a:noFill/>
              <a:miter lim="800000"/>
              <a:headEnd/>
              <a:tailEnd/>
            </a:ln>
          </p:spPr>
          <p:txBody>
            <a:bodyPr/>
            <a:lstStyle/>
            <a:p>
              <a:endParaRPr lang="en-US"/>
            </a:p>
          </p:txBody>
        </p:sp>
        <p:sp>
          <p:nvSpPr>
            <p:cNvPr id="20779" name="Rectangle 269"/>
            <p:cNvSpPr>
              <a:spLocks noChangeArrowheads="1"/>
            </p:cNvSpPr>
            <p:nvPr/>
          </p:nvSpPr>
          <p:spPr bwMode="auto">
            <a:xfrm>
              <a:off x="4822" y="2521"/>
              <a:ext cx="12" cy="233"/>
            </a:xfrm>
            <a:prstGeom prst="rect">
              <a:avLst/>
            </a:prstGeom>
            <a:solidFill>
              <a:srgbClr val="000000"/>
            </a:solidFill>
            <a:ln w="9525">
              <a:noFill/>
              <a:miter lim="800000"/>
              <a:headEnd/>
              <a:tailEnd/>
            </a:ln>
          </p:spPr>
          <p:txBody>
            <a:bodyPr/>
            <a:lstStyle/>
            <a:p>
              <a:endParaRPr lang="en-US"/>
            </a:p>
          </p:txBody>
        </p:sp>
        <p:sp>
          <p:nvSpPr>
            <p:cNvPr id="20780" name="Rectangle 270"/>
            <p:cNvSpPr>
              <a:spLocks noChangeArrowheads="1"/>
            </p:cNvSpPr>
            <p:nvPr/>
          </p:nvSpPr>
          <p:spPr bwMode="auto">
            <a:xfrm>
              <a:off x="4834" y="2521"/>
              <a:ext cx="13" cy="233"/>
            </a:xfrm>
            <a:prstGeom prst="rect">
              <a:avLst/>
            </a:prstGeom>
            <a:solidFill>
              <a:srgbClr val="000000"/>
            </a:solidFill>
            <a:ln w="9525">
              <a:noFill/>
              <a:miter lim="800000"/>
              <a:headEnd/>
              <a:tailEnd/>
            </a:ln>
          </p:spPr>
          <p:txBody>
            <a:bodyPr/>
            <a:lstStyle/>
            <a:p>
              <a:endParaRPr lang="en-US"/>
            </a:p>
          </p:txBody>
        </p:sp>
        <p:sp>
          <p:nvSpPr>
            <p:cNvPr id="20781" name="Rectangle 271"/>
            <p:cNvSpPr>
              <a:spLocks noChangeArrowheads="1"/>
            </p:cNvSpPr>
            <p:nvPr/>
          </p:nvSpPr>
          <p:spPr bwMode="auto">
            <a:xfrm>
              <a:off x="762" y="2842"/>
              <a:ext cx="42"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 </a:t>
              </a:r>
              <a:endParaRPr lang="en-US" sz="2400"/>
            </a:p>
          </p:txBody>
        </p:sp>
        <p:sp>
          <p:nvSpPr>
            <p:cNvPr id="20782" name="Rectangle 272"/>
            <p:cNvSpPr>
              <a:spLocks noChangeArrowheads="1"/>
            </p:cNvSpPr>
            <p:nvPr/>
          </p:nvSpPr>
          <p:spPr bwMode="auto">
            <a:xfrm>
              <a:off x="805" y="2842"/>
              <a:ext cx="890"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Blue Shell SB1</a:t>
              </a:r>
              <a:endParaRPr lang="en-US" sz="2400"/>
            </a:p>
          </p:txBody>
        </p:sp>
        <p:sp>
          <p:nvSpPr>
            <p:cNvPr id="20783" name="Rectangle 273"/>
            <p:cNvSpPr>
              <a:spLocks noChangeArrowheads="1"/>
            </p:cNvSpPr>
            <p:nvPr/>
          </p:nvSpPr>
          <p:spPr bwMode="auto">
            <a:xfrm>
              <a:off x="2409" y="2842"/>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a:t>
              </a:r>
              <a:endParaRPr lang="en-US" sz="2400"/>
            </a:p>
          </p:txBody>
        </p:sp>
        <p:sp>
          <p:nvSpPr>
            <p:cNvPr id="20784" name="Rectangle 274"/>
            <p:cNvSpPr>
              <a:spLocks noChangeArrowheads="1"/>
            </p:cNvSpPr>
            <p:nvPr/>
          </p:nvSpPr>
          <p:spPr bwMode="auto">
            <a:xfrm>
              <a:off x="3023" y="2842"/>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785" name="Rectangle 275"/>
            <p:cNvSpPr>
              <a:spLocks noChangeArrowheads="1"/>
            </p:cNvSpPr>
            <p:nvPr/>
          </p:nvSpPr>
          <p:spPr bwMode="auto">
            <a:xfrm>
              <a:off x="3638" y="2842"/>
              <a:ext cx="402"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a:t>
              </a:r>
              <a:endParaRPr lang="en-US" sz="2400"/>
            </a:p>
          </p:txBody>
        </p:sp>
        <p:sp>
          <p:nvSpPr>
            <p:cNvPr id="20786" name="Rectangle 276"/>
            <p:cNvSpPr>
              <a:spLocks noChangeArrowheads="1"/>
            </p:cNvSpPr>
            <p:nvPr/>
          </p:nvSpPr>
          <p:spPr bwMode="auto">
            <a:xfrm>
              <a:off x="4253" y="2842"/>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787" name="Rectangle 277"/>
            <p:cNvSpPr>
              <a:spLocks noChangeArrowheads="1"/>
            </p:cNvSpPr>
            <p:nvPr/>
          </p:nvSpPr>
          <p:spPr bwMode="auto">
            <a:xfrm>
              <a:off x="727" y="2754"/>
              <a:ext cx="12" cy="17"/>
            </a:xfrm>
            <a:prstGeom prst="rect">
              <a:avLst/>
            </a:prstGeom>
            <a:solidFill>
              <a:srgbClr val="000000"/>
            </a:solidFill>
            <a:ln w="9525">
              <a:noFill/>
              <a:miter lim="800000"/>
              <a:headEnd/>
              <a:tailEnd/>
            </a:ln>
          </p:spPr>
          <p:txBody>
            <a:bodyPr/>
            <a:lstStyle/>
            <a:p>
              <a:endParaRPr lang="en-US"/>
            </a:p>
          </p:txBody>
        </p:sp>
        <p:sp>
          <p:nvSpPr>
            <p:cNvPr id="20788" name="Rectangle 278"/>
            <p:cNvSpPr>
              <a:spLocks noChangeArrowheads="1"/>
            </p:cNvSpPr>
            <p:nvPr/>
          </p:nvSpPr>
          <p:spPr bwMode="auto">
            <a:xfrm>
              <a:off x="715" y="2754"/>
              <a:ext cx="12" cy="17"/>
            </a:xfrm>
            <a:prstGeom prst="rect">
              <a:avLst/>
            </a:prstGeom>
            <a:solidFill>
              <a:srgbClr val="000000"/>
            </a:solidFill>
            <a:ln w="9525">
              <a:noFill/>
              <a:miter lim="800000"/>
              <a:headEnd/>
              <a:tailEnd/>
            </a:ln>
          </p:spPr>
          <p:txBody>
            <a:bodyPr/>
            <a:lstStyle/>
            <a:p>
              <a:endParaRPr lang="en-US"/>
            </a:p>
          </p:txBody>
        </p:sp>
        <p:sp>
          <p:nvSpPr>
            <p:cNvPr id="20789" name="Rectangle 279"/>
            <p:cNvSpPr>
              <a:spLocks noChangeArrowheads="1"/>
            </p:cNvSpPr>
            <p:nvPr/>
          </p:nvSpPr>
          <p:spPr bwMode="auto">
            <a:xfrm>
              <a:off x="739" y="2754"/>
              <a:ext cx="1625" cy="9"/>
            </a:xfrm>
            <a:prstGeom prst="rect">
              <a:avLst/>
            </a:prstGeom>
            <a:solidFill>
              <a:srgbClr val="000000"/>
            </a:solidFill>
            <a:ln w="9525">
              <a:noFill/>
              <a:miter lim="800000"/>
              <a:headEnd/>
              <a:tailEnd/>
            </a:ln>
          </p:spPr>
          <p:txBody>
            <a:bodyPr/>
            <a:lstStyle/>
            <a:p>
              <a:endParaRPr lang="en-US"/>
            </a:p>
          </p:txBody>
        </p:sp>
        <p:sp>
          <p:nvSpPr>
            <p:cNvPr id="20790" name="Rectangle 280"/>
            <p:cNvSpPr>
              <a:spLocks noChangeArrowheads="1"/>
            </p:cNvSpPr>
            <p:nvPr/>
          </p:nvSpPr>
          <p:spPr bwMode="auto">
            <a:xfrm>
              <a:off x="739" y="2763"/>
              <a:ext cx="1625" cy="8"/>
            </a:xfrm>
            <a:prstGeom prst="rect">
              <a:avLst/>
            </a:prstGeom>
            <a:solidFill>
              <a:srgbClr val="000000"/>
            </a:solidFill>
            <a:ln w="9525">
              <a:noFill/>
              <a:miter lim="800000"/>
              <a:headEnd/>
              <a:tailEnd/>
            </a:ln>
          </p:spPr>
          <p:txBody>
            <a:bodyPr/>
            <a:lstStyle/>
            <a:p>
              <a:endParaRPr lang="en-US"/>
            </a:p>
          </p:txBody>
        </p:sp>
        <p:sp>
          <p:nvSpPr>
            <p:cNvPr id="20791" name="Rectangle 281"/>
            <p:cNvSpPr>
              <a:spLocks noChangeArrowheads="1"/>
            </p:cNvSpPr>
            <p:nvPr/>
          </p:nvSpPr>
          <p:spPr bwMode="auto">
            <a:xfrm>
              <a:off x="2376" y="2754"/>
              <a:ext cx="12" cy="17"/>
            </a:xfrm>
            <a:prstGeom prst="rect">
              <a:avLst/>
            </a:prstGeom>
            <a:solidFill>
              <a:srgbClr val="000000"/>
            </a:solidFill>
            <a:ln w="9525">
              <a:noFill/>
              <a:miter lim="800000"/>
              <a:headEnd/>
              <a:tailEnd/>
            </a:ln>
          </p:spPr>
          <p:txBody>
            <a:bodyPr/>
            <a:lstStyle/>
            <a:p>
              <a:endParaRPr lang="en-US"/>
            </a:p>
          </p:txBody>
        </p:sp>
        <p:sp>
          <p:nvSpPr>
            <p:cNvPr id="20792" name="Rectangle 282"/>
            <p:cNvSpPr>
              <a:spLocks noChangeArrowheads="1"/>
            </p:cNvSpPr>
            <p:nvPr/>
          </p:nvSpPr>
          <p:spPr bwMode="auto">
            <a:xfrm>
              <a:off x="2364" y="2754"/>
              <a:ext cx="12" cy="17"/>
            </a:xfrm>
            <a:prstGeom prst="rect">
              <a:avLst/>
            </a:prstGeom>
            <a:solidFill>
              <a:srgbClr val="000000"/>
            </a:solidFill>
            <a:ln w="9525">
              <a:noFill/>
              <a:miter lim="800000"/>
              <a:headEnd/>
              <a:tailEnd/>
            </a:ln>
          </p:spPr>
          <p:txBody>
            <a:bodyPr/>
            <a:lstStyle/>
            <a:p>
              <a:endParaRPr lang="en-US"/>
            </a:p>
          </p:txBody>
        </p:sp>
        <p:sp>
          <p:nvSpPr>
            <p:cNvPr id="20793" name="Rectangle 283"/>
            <p:cNvSpPr>
              <a:spLocks noChangeArrowheads="1"/>
            </p:cNvSpPr>
            <p:nvPr/>
          </p:nvSpPr>
          <p:spPr bwMode="auto">
            <a:xfrm>
              <a:off x="2388" y="2754"/>
              <a:ext cx="590" cy="9"/>
            </a:xfrm>
            <a:prstGeom prst="rect">
              <a:avLst/>
            </a:prstGeom>
            <a:solidFill>
              <a:srgbClr val="000000"/>
            </a:solidFill>
            <a:ln w="9525">
              <a:noFill/>
              <a:miter lim="800000"/>
              <a:headEnd/>
              <a:tailEnd/>
            </a:ln>
          </p:spPr>
          <p:txBody>
            <a:bodyPr/>
            <a:lstStyle/>
            <a:p>
              <a:endParaRPr lang="en-US"/>
            </a:p>
          </p:txBody>
        </p:sp>
        <p:sp>
          <p:nvSpPr>
            <p:cNvPr id="20794" name="Rectangle 284"/>
            <p:cNvSpPr>
              <a:spLocks noChangeArrowheads="1"/>
            </p:cNvSpPr>
            <p:nvPr/>
          </p:nvSpPr>
          <p:spPr bwMode="auto">
            <a:xfrm>
              <a:off x="2388" y="2763"/>
              <a:ext cx="590" cy="8"/>
            </a:xfrm>
            <a:prstGeom prst="rect">
              <a:avLst/>
            </a:prstGeom>
            <a:solidFill>
              <a:srgbClr val="000000"/>
            </a:solidFill>
            <a:ln w="9525">
              <a:noFill/>
              <a:miter lim="800000"/>
              <a:headEnd/>
              <a:tailEnd/>
            </a:ln>
          </p:spPr>
          <p:txBody>
            <a:bodyPr/>
            <a:lstStyle/>
            <a:p>
              <a:endParaRPr lang="en-US"/>
            </a:p>
          </p:txBody>
        </p:sp>
        <p:sp>
          <p:nvSpPr>
            <p:cNvPr id="20795" name="Rectangle 285"/>
            <p:cNvSpPr>
              <a:spLocks noChangeArrowheads="1"/>
            </p:cNvSpPr>
            <p:nvPr/>
          </p:nvSpPr>
          <p:spPr bwMode="auto">
            <a:xfrm>
              <a:off x="2991" y="2754"/>
              <a:ext cx="12" cy="17"/>
            </a:xfrm>
            <a:prstGeom prst="rect">
              <a:avLst/>
            </a:prstGeom>
            <a:solidFill>
              <a:srgbClr val="000000"/>
            </a:solidFill>
            <a:ln w="9525">
              <a:noFill/>
              <a:miter lim="800000"/>
              <a:headEnd/>
              <a:tailEnd/>
            </a:ln>
          </p:spPr>
          <p:txBody>
            <a:bodyPr/>
            <a:lstStyle/>
            <a:p>
              <a:endParaRPr lang="en-US"/>
            </a:p>
          </p:txBody>
        </p:sp>
        <p:sp>
          <p:nvSpPr>
            <p:cNvPr id="20796" name="Rectangle 286"/>
            <p:cNvSpPr>
              <a:spLocks noChangeArrowheads="1"/>
            </p:cNvSpPr>
            <p:nvPr/>
          </p:nvSpPr>
          <p:spPr bwMode="auto">
            <a:xfrm>
              <a:off x="2978" y="2754"/>
              <a:ext cx="13" cy="17"/>
            </a:xfrm>
            <a:prstGeom prst="rect">
              <a:avLst/>
            </a:prstGeom>
            <a:solidFill>
              <a:srgbClr val="000000"/>
            </a:solidFill>
            <a:ln w="9525">
              <a:noFill/>
              <a:miter lim="800000"/>
              <a:headEnd/>
              <a:tailEnd/>
            </a:ln>
          </p:spPr>
          <p:txBody>
            <a:bodyPr/>
            <a:lstStyle/>
            <a:p>
              <a:endParaRPr lang="en-US"/>
            </a:p>
          </p:txBody>
        </p:sp>
        <p:sp>
          <p:nvSpPr>
            <p:cNvPr id="20797" name="Rectangle 287"/>
            <p:cNvSpPr>
              <a:spLocks noChangeArrowheads="1"/>
            </p:cNvSpPr>
            <p:nvPr/>
          </p:nvSpPr>
          <p:spPr bwMode="auto">
            <a:xfrm>
              <a:off x="3003" y="2754"/>
              <a:ext cx="590" cy="9"/>
            </a:xfrm>
            <a:prstGeom prst="rect">
              <a:avLst/>
            </a:prstGeom>
            <a:solidFill>
              <a:srgbClr val="000000"/>
            </a:solidFill>
            <a:ln w="9525">
              <a:noFill/>
              <a:miter lim="800000"/>
              <a:headEnd/>
              <a:tailEnd/>
            </a:ln>
          </p:spPr>
          <p:txBody>
            <a:bodyPr/>
            <a:lstStyle/>
            <a:p>
              <a:endParaRPr lang="en-US"/>
            </a:p>
          </p:txBody>
        </p:sp>
        <p:sp>
          <p:nvSpPr>
            <p:cNvPr id="20798" name="Rectangle 288"/>
            <p:cNvSpPr>
              <a:spLocks noChangeArrowheads="1"/>
            </p:cNvSpPr>
            <p:nvPr/>
          </p:nvSpPr>
          <p:spPr bwMode="auto">
            <a:xfrm>
              <a:off x="3003" y="2763"/>
              <a:ext cx="590" cy="8"/>
            </a:xfrm>
            <a:prstGeom prst="rect">
              <a:avLst/>
            </a:prstGeom>
            <a:solidFill>
              <a:srgbClr val="000000"/>
            </a:solidFill>
            <a:ln w="9525">
              <a:noFill/>
              <a:miter lim="800000"/>
              <a:headEnd/>
              <a:tailEnd/>
            </a:ln>
          </p:spPr>
          <p:txBody>
            <a:bodyPr/>
            <a:lstStyle/>
            <a:p>
              <a:endParaRPr lang="en-US"/>
            </a:p>
          </p:txBody>
        </p:sp>
        <p:sp>
          <p:nvSpPr>
            <p:cNvPr id="20799" name="Rectangle 289"/>
            <p:cNvSpPr>
              <a:spLocks noChangeArrowheads="1"/>
            </p:cNvSpPr>
            <p:nvPr/>
          </p:nvSpPr>
          <p:spPr bwMode="auto">
            <a:xfrm>
              <a:off x="3605" y="2754"/>
              <a:ext cx="13" cy="17"/>
            </a:xfrm>
            <a:prstGeom prst="rect">
              <a:avLst/>
            </a:prstGeom>
            <a:solidFill>
              <a:srgbClr val="000000"/>
            </a:solidFill>
            <a:ln w="9525">
              <a:noFill/>
              <a:miter lim="800000"/>
              <a:headEnd/>
              <a:tailEnd/>
            </a:ln>
          </p:spPr>
          <p:txBody>
            <a:bodyPr/>
            <a:lstStyle/>
            <a:p>
              <a:endParaRPr lang="en-US"/>
            </a:p>
          </p:txBody>
        </p:sp>
        <p:sp>
          <p:nvSpPr>
            <p:cNvPr id="20800" name="Rectangle 290"/>
            <p:cNvSpPr>
              <a:spLocks noChangeArrowheads="1"/>
            </p:cNvSpPr>
            <p:nvPr/>
          </p:nvSpPr>
          <p:spPr bwMode="auto">
            <a:xfrm>
              <a:off x="3593" y="2754"/>
              <a:ext cx="12" cy="17"/>
            </a:xfrm>
            <a:prstGeom prst="rect">
              <a:avLst/>
            </a:prstGeom>
            <a:solidFill>
              <a:srgbClr val="000000"/>
            </a:solidFill>
            <a:ln w="9525">
              <a:noFill/>
              <a:miter lim="800000"/>
              <a:headEnd/>
              <a:tailEnd/>
            </a:ln>
          </p:spPr>
          <p:txBody>
            <a:bodyPr/>
            <a:lstStyle/>
            <a:p>
              <a:endParaRPr lang="en-US"/>
            </a:p>
          </p:txBody>
        </p:sp>
        <p:sp>
          <p:nvSpPr>
            <p:cNvPr id="20801" name="Rectangle 291"/>
            <p:cNvSpPr>
              <a:spLocks noChangeArrowheads="1"/>
            </p:cNvSpPr>
            <p:nvPr/>
          </p:nvSpPr>
          <p:spPr bwMode="auto">
            <a:xfrm>
              <a:off x="3618" y="2754"/>
              <a:ext cx="590" cy="9"/>
            </a:xfrm>
            <a:prstGeom prst="rect">
              <a:avLst/>
            </a:prstGeom>
            <a:solidFill>
              <a:srgbClr val="000000"/>
            </a:solidFill>
            <a:ln w="9525">
              <a:noFill/>
              <a:miter lim="800000"/>
              <a:headEnd/>
              <a:tailEnd/>
            </a:ln>
          </p:spPr>
          <p:txBody>
            <a:bodyPr/>
            <a:lstStyle/>
            <a:p>
              <a:endParaRPr lang="en-US"/>
            </a:p>
          </p:txBody>
        </p:sp>
        <p:sp>
          <p:nvSpPr>
            <p:cNvPr id="20802" name="Rectangle 292"/>
            <p:cNvSpPr>
              <a:spLocks noChangeArrowheads="1"/>
            </p:cNvSpPr>
            <p:nvPr/>
          </p:nvSpPr>
          <p:spPr bwMode="auto">
            <a:xfrm>
              <a:off x="3618" y="2763"/>
              <a:ext cx="590" cy="8"/>
            </a:xfrm>
            <a:prstGeom prst="rect">
              <a:avLst/>
            </a:prstGeom>
            <a:solidFill>
              <a:srgbClr val="000000"/>
            </a:solidFill>
            <a:ln w="9525">
              <a:noFill/>
              <a:miter lim="800000"/>
              <a:headEnd/>
              <a:tailEnd/>
            </a:ln>
          </p:spPr>
          <p:txBody>
            <a:bodyPr/>
            <a:lstStyle/>
            <a:p>
              <a:endParaRPr lang="en-US"/>
            </a:p>
          </p:txBody>
        </p:sp>
        <p:sp>
          <p:nvSpPr>
            <p:cNvPr id="20803" name="Rectangle 293"/>
            <p:cNvSpPr>
              <a:spLocks noChangeArrowheads="1"/>
            </p:cNvSpPr>
            <p:nvPr/>
          </p:nvSpPr>
          <p:spPr bwMode="auto">
            <a:xfrm>
              <a:off x="4220" y="2754"/>
              <a:ext cx="12" cy="17"/>
            </a:xfrm>
            <a:prstGeom prst="rect">
              <a:avLst/>
            </a:prstGeom>
            <a:solidFill>
              <a:srgbClr val="000000"/>
            </a:solidFill>
            <a:ln w="9525">
              <a:noFill/>
              <a:miter lim="800000"/>
              <a:headEnd/>
              <a:tailEnd/>
            </a:ln>
          </p:spPr>
          <p:txBody>
            <a:bodyPr/>
            <a:lstStyle/>
            <a:p>
              <a:endParaRPr lang="en-US"/>
            </a:p>
          </p:txBody>
        </p:sp>
        <p:sp>
          <p:nvSpPr>
            <p:cNvPr id="20804" name="Rectangle 294"/>
            <p:cNvSpPr>
              <a:spLocks noChangeArrowheads="1"/>
            </p:cNvSpPr>
            <p:nvPr/>
          </p:nvSpPr>
          <p:spPr bwMode="auto">
            <a:xfrm>
              <a:off x="4208" y="2754"/>
              <a:ext cx="12" cy="17"/>
            </a:xfrm>
            <a:prstGeom prst="rect">
              <a:avLst/>
            </a:prstGeom>
            <a:solidFill>
              <a:srgbClr val="000000"/>
            </a:solidFill>
            <a:ln w="9525">
              <a:noFill/>
              <a:miter lim="800000"/>
              <a:headEnd/>
              <a:tailEnd/>
            </a:ln>
          </p:spPr>
          <p:txBody>
            <a:bodyPr/>
            <a:lstStyle/>
            <a:p>
              <a:endParaRPr lang="en-US"/>
            </a:p>
          </p:txBody>
        </p:sp>
        <p:sp>
          <p:nvSpPr>
            <p:cNvPr id="20805" name="Rectangle 295"/>
            <p:cNvSpPr>
              <a:spLocks noChangeArrowheads="1"/>
            </p:cNvSpPr>
            <p:nvPr/>
          </p:nvSpPr>
          <p:spPr bwMode="auto">
            <a:xfrm>
              <a:off x="4232" y="2754"/>
              <a:ext cx="590" cy="9"/>
            </a:xfrm>
            <a:prstGeom prst="rect">
              <a:avLst/>
            </a:prstGeom>
            <a:solidFill>
              <a:srgbClr val="000000"/>
            </a:solidFill>
            <a:ln w="9525">
              <a:noFill/>
              <a:miter lim="800000"/>
              <a:headEnd/>
              <a:tailEnd/>
            </a:ln>
          </p:spPr>
          <p:txBody>
            <a:bodyPr/>
            <a:lstStyle/>
            <a:p>
              <a:endParaRPr lang="en-US"/>
            </a:p>
          </p:txBody>
        </p:sp>
        <p:sp>
          <p:nvSpPr>
            <p:cNvPr id="20806" name="Rectangle 296"/>
            <p:cNvSpPr>
              <a:spLocks noChangeArrowheads="1"/>
            </p:cNvSpPr>
            <p:nvPr/>
          </p:nvSpPr>
          <p:spPr bwMode="auto">
            <a:xfrm>
              <a:off x="4232" y="2763"/>
              <a:ext cx="590" cy="8"/>
            </a:xfrm>
            <a:prstGeom prst="rect">
              <a:avLst/>
            </a:prstGeom>
            <a:solidFill>
              <a:srgbClr val="000000"/>
            </a:solidFill>
            <a:ln w="9525">
              <a:noFill/>
              <a:miter lim="800000"/>
              <a:headEnd/>
              <a:tailEnd/>
            </a:ln>
          </p:spPr>
          <p:txBody>
            <a:bodyPr/>
            <a:lstStyle/>
            <a:p>
              <a:endParaRPr lang="en-US"/>
            </a:p>
          </p:txBody>
        </p:sp>
        <p:sp>
          <p:nvSpPr>
            <p:cNvPr id="20807" name="Rectangle 297"/>
            <p:cNvSpPr>
              <a:spLocks noChangeArrowheads="1"/>
            </p:cNvSpPr>
            <p:nvPr/>
          </p:nvSpPr>
          <p:spPr bwMode="auto">
            <a:xfrm>
              <a:off x="4834" y="2754"/>
              <a:ext cx="13" cy="17"/>
            </a:xfrm>
            <a:prstGeom prst="rect">
              <a:avLst/>
            </a:prstGeom>
            <a:solidFill>
              <a:srgbClr val="000000"/>
            </a:solidFill>
            <a:ln w="9525">
              <a:noFill/>
              <a:miter lim="800000"/>
              <a:headEnd/>
              <a:tailEnd/>
            </a:ln>
          </p:spPr>
          <p:txBody>
            <a:bodyPr/>
            <a:lstStyle/>
            <a:p>
              <a:endParaRPr lang="en-US"/>
            </a:p>
          </p:txBody>
        </p:sp>
        <p:sp>
          <p:nvSpPr>
            <p:cNvPr id="20808" name="Rectangle 298"/>
            <p:cNvSpPr>
              <a:spLocks noChangeArrowheads="1"/>
            </p:cNvSpPr>
            <p:nvPr/>
          </p:nvSpPr>
          <p:spPr bwMode="auto">
            <a:xfrm>
              <a:off x="4822" y="2754"/>
              <a:ext cx="12" cy="17"/>
            </a:xfrm>
            <a:prstGeom prst="rect">
              <a:avLst/>
            </a:prstGeom>
            <a:solidFill>
              <a:srgbClr val="000000"/>
            </a:solidFill>
            <a:ln w="9525">
              <a:noFill/>
              <a:miter lim="800000"/>
              <a:headEnd/>
              <a:tailEnd/>
            </a:ln>
          </p:spPr>
          <p:txBody>
            <a:bodyPr/>
            <a:lstStyle/>
            <a:p>
              <a:endParaRPr lang="en-US"/>
            </a:p>
          </p:txBody>
        </p:sp>
        <p:sp>
          <p:nvSpPr>
            <p:cNvPr id="20809" name="Rectangle 299"/>
            <p:cNvSpPr>
              <a:spLocks noChangeArrowheads="1"/>
            </p:cNvSpPr>
            <p:nvPr/>
          </p:nvSpPr>
          <p:spPr bwMode="auto">
            <a:xfrm>
              <a:off x="715" y="2771"/>
              <a:ext cx="12" cy="233"/>
            </a:xfrm>
            <a:prstGeom prst="rect">
              <a:avLst/>
            </a:prstGeom>
            <a:solidFill>
              <a:srgbClr val="000000"/>
            </a:solidFill>
            <a:ln w="9525">
              <a:noFill/>
              <a:miter lim="800000"/>
              <a:headEnd/>
              <a:tailEnd/>
            </a:ln>
          </p:spPr>
          <p:txBody>
            <a:bodyPr/>
            <a:lstStyle/>
            <a:p>
              <a:endParaRPr lang="en-US"/>
            </a:p>
          </p:txBody>
        </p:sp>
        <p:sp>
          <p:nvSpPr>
            <p:cNvPr id="20810" name="Rectangle 300"/>
            <p:cNvSpPr>
              <a:spLocks noChangeArrowheads="1"/>
            </p:cNvSpPr>
            <p:nvPr/>
          </p:nvSpPr>
          <p:spPr bwMode="auto">
            <a:xfrm>
              <a:off x="727" y="2771"/>
              <a:ext cx="12" cy="233"/>
            </a:xfrm>
            <a:prstGeom prst="rect">
              <a:avLst/>
            </a:prstGeom>
            <a:solidFill>
              <a:srgbClr val="000000"/>
            </a:solidFill>
            <a:ln w="9525">
              <a:noFill/>
              <a:miter lim="800000"/>
              <a:headEnd/>
              <a:tailEnd/>
            </a:ln>
          </p:spPr>
          <p:txBody>
            <a:bodyPr/>
            <a:lstStyle/>
            <a:p>
              <a:endParaRPr lang="en-US"/>
            </a:p>
          </p:txBody>
        </p:sp>
        <p:sp>
          <p:nvSpPr>
            <p:cNvPr id="20811" name="Rectangle 301"/>
            <p:cNvSpPr>
              <a:spLocks noChangeArrowheads="1"/>
            </p:cNvSpPr>
            <p:nvPr/>
          </p:nvSpPr>
          <p:spPr bwMode="auto">
            <a:xfrm>
              <a:off x="2364" y="2771"/>
              <a:ext cx="12" cy="233"/>
            </a:xfrm>
            <a:prstGeom prst="rect">
              <a:avLst/>
            </a:prstGeom>
            <a:solidFill>
              <a:srgbClr val="000000"/>
            </a:solidFill>
            <a:ln w="9525">
              <a:noFill/>
              <a:miter lim="800000"/>
              <a:headEnd/>
              <a:tailEnd/>
            </a:ln>
          </p:spPr>
          <p:txBody>
            <a:bodyPr/>
            <a:lstStyle/>
            <a:p>
              <a:endParaRPr lang="en-US"/>
            </a:p>
          </p:txBody>
        </p:sp>
        <p:sp>
          <p:nvSpPr>
            <p:cNvPr id="20812" name="Rectangle 302"/>
            <p:cNvSpPr>
              <a:spLocks noChangeArrowheads="1"/>
            </p:cNvSpPr>
            <p:nvPr/>
          </p:nvSpPr>
          <p:spPr bwMode="auto">
            <a:xfrm>
              <a:off x="2376" y="2771"/>
              <a:ext cx="12" cy="233"/>
            </a:xfrm>
            <a:prstGeom prst="rect">
              <a:avLst/>
            </a:prstGeom>
            <a:solidFill>
              <a:srgbClr val="000000"/>
            </a:solidFill>
            <a:ln w="9525">
              <a:noFill/>
              <a:miter lim="800000"/>
              <a:headEnd/>
              <a:tailEnd/>
            </a:ln>
          </p:spPr>
          <p:txBody>
            <a:bodyPr/>
            <a:lstStyle/>
            <a:p>
              <a:endParaRPr lang="en-US"/>
            </a:p>
          </p:txBody>
        </p:sp>
        <p:sp>
          <p:nvSpPr>
            <p:cNvPr id="20813" name="Rectangle 303"/>
            <p:cNvSpPr>
              <a:spLocks noChangeArrowheads="1"/>
            </p:cNvSpPr>
            <p:nvPr/>
          </p:nvSpPr>
          <p:spPr bwMode="auto">
            <a:xfrm>
              <a:off x="2978" y="2771"/>
              <a:ext cx="13" cy="233"/>
            </a:xfrm>
            <a:prstGeom prst="rect">
              <a:avLst/>
            </a:prstGeom>
            <a:solidFill>
              <a:srgbClr val="000000"/>
            </a:solidFill>
            <a:ln w="9525">
              <a:noFill/>
              <a:miter lim="800000"/>
              <a:headEnd/>
              <a:tailEnd/>
            </a:ln>
          </p:spPr>
          <p:txBody>
            <a:bodyPr/>
            <a:lstStyle/>
            <a:p>
              <a:endParaRPr lang="en-US"/>
            </a:p>
          </p:txBody>
        </p:sp>
        <p:sp>
          <p:nvSpPr>
            <p:cNvPr id="20814" name="Rectangle 304"/>
            <p:cNvSpPr>
              <a:spLocks noChangeArrowheads="1"/>
            </p:cNvSpPr>
            <p:nvPr/>
          </p:nvSpPr>
          <p:spPr bwMode="auto">
            <a:xfrm>
              <a:off x="2991" y="2771"/>
              <a:ext cx="12" cy="233"/>
            </a:xfrm>
            <a:prstGeom prst="rect">
              <a:avLst/>
            </a:prstGeom>
            <a:solidFill>
              <a:srgbClr val="000000"/>
            </a:solidFill>
            <a:ln w="9525">
              <a:noFill/>
              <a:miter lim="800000"/>
              <a:headEnd/>
              <a:tailEnd/>
            </a:ln>
          </p:spPr>
          <p:txBody>
            <a:bodyPr/>
            <a:lstStyle/>
            <a:p>
              <a:endParaRPr lang="en-US"/>
            </a:p>
          </p:txBody>
        </p:sp>
        <p:sp>
          <p:nvSpPr>
            <p:cNvPr id="20815" name="Rectangle 305"/>
            <p:cNvSpPr>
              <a:spLocks noChangeArrowheads="1"/>
            </p:cNvSpPr>
            <p:nvPr/>
          </p:nvSpPr>
          <p:spPr bwMode="auto">
            <a:xfrm>
              <a:off x="3593" y="2771"/>
              <a:ext cx="12" cy="233"/>
            </a:xfrm>
            <a:prstGeom prst="rect">
              <a:avLst/>
            </a:prstGeom>
            <a:solidFill>
              <a:srgbClr val="000000"/>
            </a:solidFill>
            <a:ln w="9525">
              <a:noFill/>
              <a:miter lim="800000"/>
              <a:headEnd/>
              <a:tailEnd/>
            </a:ln>
          </p:spPr>
          <p:txBody>
            <a:bodyPr/>
            <a:lstStyle/>
            <a:p>
              <a:endParaRPr lang="en-US"/>
            </a:p>
          </p:txBody>
        </p:sp>
        <p:sp>
          <p:nvSpPr>
            <p:cNvPr id="20816" name="Rectangle 306"/>
            <p:cNvSpPr>
              <a:spLocks noChangeArrowheads="1"/>
            </p:cNvSpPr>
            <p:nvPr/>
          </p:nvSpPr>
          <p:spPr bwMode="auto">
            <a:xfrm>
              <a:off x="3605" y="2771"/>
              <a:ext cx="13" cy="233"/>
            </a:xfrm>
            <a:prstGeom prst="rect">
              <a:avLst/>
            </a:prstGeom>
            <a:solidFill>
              <a:srgbClr val="000000"/>
            </a:solidFill>
            <a:ln w="9525">
              <a:noFill/>
              <a:miter lim="800000"/>
              <a:headEnd/>
              <a:tailEnd/>
            </a:ln>
          </p:spPr>
          <p:txBody>
            <a:bodyPr/>
            <a:lstStyle/>
            <a:p>
              <a:endParaRPr lang="en-US"/>
            </a:p>
          </p:txBody>
        </p:sp>
        <p:sp>
          <p:nvSpPr>
            <p:cNvPr id="20817" name="Rectangle 307"/>
            <p:cNvSpPr>
              <a:spLocks noChangeArrowheads="1"/>
            </p:cNvSpPr>
            <p:nvPr/>
          </p:nvSpPr>
          <p:spPr bwMode="auto">
            <a:xfrm>
              <a:off x="4208" y="2771"/>
              <a:ext cx="12" cy="233"/>
            </a:xfrm>
            <a:prstGeom prst="rect">
              <a:avLst/>
            </a:prstGeom>
            <a:solidFill>
              <a:srgbClr val="000000"/>
            </a:solidFill>
            <a:ln w="9525">
              <a:noFill/>
              <a:miter lim="800000"/>
              <a:headEnd/>
              <a:tailEnd/>
            </a:ln>
          </p:spPr>
          <p:txBody>
            <a:bodyPr/>
            <a:lstStyle/>
            <a:p>
              <a:endParaRPr lang="en-US"/>
            </a:p>
          </p:txBody>
        </p:sp>
        <p:sp>
          <p:nvSpPr>
            <p:cNvPr id="20818" name="Rectangle 308"/>
            <p:cNvSpPr>
              <a:spLocks noChangeArrowheads="1"/>
            </p:cNvSpPr>
            <p:nvPr/>
          </p:nvSpPr>
          <p:spPr bwMode="auto">
            <a:xfrm>
              <a:off x="4220" y="2771"/>
              <a:ext cx="12" cy="233"/>
            </a:xfrm>
            <a:prstGeom prst="rect">
              <a:avLst/>
            </a:prstGeom>
            <a:solidFill>
              <a:srgbClr val="000000"/>
            </a:solidFill>
            <a:ln w="9525">
              <a:noFill/>
              <a:miter lim="800000"/>
              <a:headEnd/>
              <a:tailEnd/>
            </a:ln>
          </p:spPr>
          <p:txBody>
            <a:bodyPr/>
            <a:lstStyle/>
            <a:p>
              <a:endParaRPr lang="en-US"/>
            </a:p>
          </p:txBody>
        </p:sp>
        <p:sp>
          <p:nvSpPr>
            <p:cNvPr id="20819" name="Rectangle 309"/>
            <p:cNvSpPr>
              <a:spLocks noChangeArrowheads="1"/>
            </p:cNvSpPr>
            <p:nvPr/>
          </p:nvSpPr>
          <p:spPr bwMode="auto">
            <a:xfrm>
              <a:off x="4822" y="2771"/>
              <a:ext cx="12" cy="233"/>
            </a:xfrm>
            <a:prstGeom prst="rect">
              <a:avLst/>
            </a:prstGeom>
            <a:solidFill>
              <a:srgbClr val="000000"/>
            </a:solidFill>
            <a:ln w="9525">
              <a:noFill/>
              <a:miter lim="800000"/>
              <a:headEnd/>
              <a:tailEnd/>
            </a:ln>
          </p:spPr>
          <p:txBody>
            <a:bodyPr/>
            <a:lstStyle/>
            <a:p>
              <a:endParaRPr lang="en-US"/>
            </a:p>
          </p:txBody>
        </p:sp>
        <p:sp>
          <p:nvSpPr>
            <p:cNvPr id="20820" name="Rectangle 310"/>
            <p:cNvSpPr>
              <a:spLocks noChangeArrowheads="1"/>
            </p:cNvSpPr>
            <p:nvPr/>
          </p:nvSpPr>
          <p:spPr bwMode="auto">
            <a:xfrm>
              <a:off x="4834" y="2771"/>
              <a:ext cx="13" cy="233"/>
            </a:xfrm>
            <a:prstGeom prst="rect">
              <a:avLst/>
            </a:prstGeom>
            <a:solidFill>
              <a:srgbClr val="000000"/>
            </a:solidFill>
            <a:ln w="9525">
              <a:noFill/>
              <a:miter lim="800000"/>
              <a:headEnd/>
              <a:tailEnd/>
            </a:ln>
          </p:spPr>
          <p:txBody>
            <a:bodyPr/>
            <a:lstStyle/>
            <a:p>
              <a:endParaRPr lang="en-US"/>
            </a:p>
          </p:txBody>
        </p:sp>
        <p:sp>
          <p:nvSpPr>
            <p:cNvPr id="20821" name="Rectangle 311"/>
            <p:cNvSpPr>
              <a:spLocks noChangeArrowheads="1"/>
            </p:cNvSpPr>
            <p:nvPr/>
          </p:nvSpPr>
          <p:spPr bwMode="auto">
            <a:xfrm>
              <a:off x="762" y="3093"/>
              <a:ext cx="42"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 </a:t>
              </a:r>
              <a:endParaRPr lang="en-US" sz="2400"/>
            </a:p>
          </p:txBody>
        </p:sp>
        <p:sp>
          <p:nvSpPr>
            <p:cNvPr id="20822" name="Rectangle 312"/>
            <p:cNvSpPr>
              <a:spLocks noChangeArrowheads="1"/>
            </p:cNvSpPr>
            <p:nvPr/>
          </p:nvSpPr>
          <p:spPr bwMode="auto">
            <a:xfrm>
              <a:off x="805" y="3093"/>
              <a:ext cx="897"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Red Shell  SR2</a:t>
              </a:r>
              <a:endParaRPr lang="en-US" sz="2400"/>
            </a:p>
          </p:txBody>
        </p:sp>
        <p:sp>
          <p:nvSpPr>
            <p:cNvPr id="20823" name="Rectangle 313"/>
            <p:cNvSpPr>
              <a:spLocks noChangeArrowheads="1"/>
            </p:cNvSpPr>
            <p:nvPr/>
          </p:nvSpPr>
          <p:spPr bwMode="auto">
            <a:xfrm>
              <a:off x="2409" y="3093"/>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824" name="Rectangle 314"/>
            <p:cNvSpPr>
              <a:spLocks noChangeArrowheads="1"/>
            </p:cNvSpPr>
            <p:nvPr/>
          </p:nvSpPr>
          <p:spPr bwMode="auto">
            <a:xfrm>
              <a:off x="3023" y="3093"/>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825" name="Rectangle 315"/>
            <p:cNvSpPr>
              <a:spLocks noChangeArrowheads="1"/>
            </p:cNvSpPr>
            <p:nvPr/>
          </p:nvSpPr>
          <p:spPr bwMode="auto">
            <a:xfrm>
              <a:off x="3638" y="3093"/>
              <a:ext cx="402"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826" name="Rectangle 316"/>
            <p:cNvSpPr>
              <a:spLocks noChangeArrowheads="1"/>
            </p:cNvSpPr>
            <p:nvPr/>
          </p:nvSpPr>
          <p:spPr bwMode="auto">
            <a:xfrm>
              <a:off x="4253" y="3093"/>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827" name="Rectangle 317"/>
            <p:cNvSpPr>
              <a:spLocks noChangeArrowheads="1"/>
            </p:cNvSpPr>
            <p:nvPr/>
          </p:nvSpPr>
          <p:spPr bwMode="auto">
            <a:xfrm>
              <a:off x="727" y="3004"/>
              <a:ext cx="12" cy="17"/>
            </a:xfrm>
            <a:prstGeom prst="rect">
              <a:avLst/>
            </a:prstGeom>
            <a:solidFill>
              <a:srgbClr val="000000"/>
            </a:solidFill>
            <a:ln w="9525">
              <a:noFill/>
              <a:miter lim="800000"/>
              <a:headEnd/>
              <a:tailEnd/>
            </a:ln>
          </p:spPr>
          <p:txBody>
            <a:bodyPr/>
            <a:lstStyle/>
            <a:p>
              <a:endParaRPr lang="en-US"/>
            </a:p>
          </p:txBody>
        </p:sp>
        <p:sp>
          <p:nvSpPr>
            <p:cNvPr id="20828" name="Rectangle 318"/>
            <p:cNvSpPr>
              <a:spLocks noChangeArrowheads="1"/>
            </p:cNvSpPr>
            <p:nvPr/>
          </p:nvSpPr>
          <p:spPr bwMode="auto">
            <a:xfrm>
              <a:off x="715" y="3004"/>
              <a:ext cx="12" cy="17"/>
            </a:xfrm>
            <a:prstGeom prst="rect">
              <a:avLst/>
            </a:prstGeom>
            <a:solidFill>
              <a:srgbClr val="000000"/>
            </a:solidFill>
            <a:ln w="9525">
              <a:noFill/>
              <a:miter lim="800000"/>
              <a:headEnd/>
              <a:tailEnd/>
            </a:ln>
          </p:spPr>
          <p:txBody>
            <a:bodyPr/>
            <a:lstStyle/>
            <a:p>
              <a:endParaRPr lang="en-US"/>
            </a:p>
          </p:txBody>
        </p:sp>
        <p:sp>
          <p:nvSpPr>
            <p:cNvPr id="20829" name="Rectangle 319"/>
            <p:cNvSpPr>
              <a:spLocks noChangeArrowheads="1"/>
            </p:cNvSpPr>
            <p:nvPr/>
          </p:nvSpPr>
          <p:spPr bwMode="auto">
            <a:xfrm>
              <a:off x="739" y="3004"/>
              <a:ext cx="1625" cy="9"/>
            </a:xfrm>
            <a:prstGeom prst="rect">
              <a:avLst/>
            </a:prstGeom>
            <a:solidFill>
              <a:srgbClr val="000000"/>
            </a:solidFill>
            <a:ln w="9525">
              <a:noFill/>
              <a:miter lim="800000"/>
              <a:headEnd/>
              <a:tailEnd/>
            </a:ln>
          </p:spPr>
          <p:txBody>
            <a:bodyPr/>
            <a:lstStyle/>
            <a:p>
              <a:endParaRPr lang="en-US"/>
            </a:p>
          </p:txBody>
        </p:sp>
        <p:sp>
          <p:nvSpPr>
            <p:cNvPr id="20830" name="Rectangle 320"/>
            <p:cNvSpPr>
              <a:spLocks noChangeArrowheads="1"/>
            </p:cNvSpPr>
            <p:nvPr/>
          </p:nvSpPr>
          <p:spPr bwMode="auto">
            <a:xfrm>
              <a:off x="739" y="3013"/>
              <a:ext cx="1625" cy="8"/>
            </a:xfrm>
            <a:prstGeom prst="rect">
              <a:avLst/>
            </a:prstGeom>
            <a:solidFill>
              <a:srgbClr val="000000"/>
            </a:solidFill>
            <a:ln w="9525">
              <a:noFill/>
              <a:miter lim="800000"/>
              <a:headEnd/>
              <a:tailEnd/>
            </a:ln>
          </p:spPr>
          <p:txBody>
            <a:bodyPr/>
            <a:lstStyle/>
            <a:p>
              <a:endParaRPr lang="en-US"/>
            </a:p>
          </p:txBody>
        </p:sp>
        <p:sp>
          <p:nvSpPr>
            <p:cNvPr id="20831" name="Rectangle 321"/>
            <p:cNvSpPr>
              <a:spLocks noChangeArrowheads="1"/>
            </p:cNvSpPr>
            <p:nvPr/>
          </p:nvSpPr>
          <p:spPr bwMode="auto">
            <a:xfrm>
              <a:off x="2376" y="3004"/>
              <a:ext cx="12" cy="17"/>
            </a:xfrm>
            <a:prstGeom prst="rect">
              <a:avLst/>
            </a:prstGeom>
            <a:solidFill>
              <a:srgbClr val="000000"/>
            </a:solidFill>
            <a:ln w="9525">
              <a:noFill/>
              <a:miter lim="800000"/>
              <a:headEnd/>
              <a:tailEnd/>
            </a:ln>
          </p:spPr>
          <p:txBody>
            <a:bodyPr/>
            <a:lstStyle/>
            <a:p>
              <a:endParaRPr lang="en-US"/>
            </a:p>
          </p:txBody>
        </p:sp>
        <p:sp>
          <p:nvSpPr>
            <p:cNvPr id="20832" name="Rectangle 322"/>
            <p:cNvSpPr>
              <a:spLocks noChangeArrowheads="1"/>
            </p:cNvSpPr>
            <p:nvPr/>
          </p:nvSpPr>
          <p:spPr bwMode="auto">
            <a:xfrm>
              <a:off x="2364" y="3004"/>
              <a:ext cx="12" cy="17"/>
            </a:xfrm>
            <a:prstGeom prst="rect">
              <a:avLst/>
            </a:prstGeom>
            <a:solidFill>
              <a:srgbClr val="000000"/>
            </a:solidFill>
            <a:ln w="9525">
              <a:noFill/>
              <a:miter lim="800000"/>
              <a:headEnd/>
              <a:tailEnd/>
            </a:ln>
          </p:spPr>
          <p:txBody>
            <a:bodyPr/>
            <a:lstStyle/>
            <a:p>
              <a:endParaRPr lang="en-US"/>
            </a:p>
          </p:txBody>
        </p:sp>
        <p:sp>
          <p:nvSpPr>
            <p:cNvPr id="20833" name="Rectangle 323"/>
            <p:cNvSpPr>
              <a:spLocks noChangeArrowheads="1"/>
            </p:cNvSpPr>
            <p:nvPr/>
          </p:nvSpPr>
          <p:spPr bwMode="auto">
            <a:xfrm>
              <a:off x="2388" y="3004"/>
              <a:ext cx="590" cy="9"/>
            </a:xfrm>
            <a:prstGeom prst="rect">
              <a:avLst/>
            </a:prstGeom>
            <a:solidFill>
              <a:srgbClr val="000000"/>
            </a:solidFill>
            <a:ln w="9525">
              <a:noFill/>
              <a:miter lim="800000"/>
              <a:headEnd/>
              <a:tailEnd/>
            </a:ln>
          </p:spPr>
          <p:txBody>
            <a:bodyPr/>
            <a:lstStyle/>
            <a:p>
              <a:endParaRPr lang="en-US"/>
            </a:p>
          </p:txBody>
        </p:sp>
        <p:sp>
          <p:nvSpPr>
            <p:cNvPr id="20834" name="Rectangle 324"/>
            <p:cNvSpPr>
              <a:spLocks noChangeArrowheads="1"/>
            </p:cNvSpPr>
            <p:nvPr/>
          </p:nvSpPr>
          <p:spPr bwMode="auto">
            <a:xfrm>
              <a:off x="2388" y="3013"/>
              <a:ext cx="590" cy="8"/>
            </a:xfrm>
            <a:prstGeom prst="rect">
              <a:avLst/>
            </a:prstGeom>
            <a:solidFill>
              <a:srgbClr val="000000"/>
            </a:solidFill>
            <a:ln w="9525">
              <a:noFill/>
              <a:miter lim="800000"/>
              <a:headEnd/>
              <a:tailEnd/>
            </a:ln>
          </p:spPr>
          <p:txBody>
            <a:bodyPr/>
            <a:lstStyle/>
            <a:p>
              <a:endParaRPr lang="en-US"/>
            </a:p>
          </p:txBody>
        </p:sp>
        <p:sp>
          <p:nvSpPr>
            <p:cNvPr id="20835" name="Rectangle 325"/>
            <p:cNvSpPr>
              <a:spLocks noChangeArrowheads="1"/>
            </p:cNvSpPr>
            <p:nvPr/>
          </p:nvSpPr>
          <p:spPr bwMode="auto">
            <a:xfrm>
              <a:off x="2991" y="3004"/>
              <a:ext cx="12" cy="17"/>
            </a:xfrm>
            <a:prstGeom prst="rect">
              <a:avLst/>
            </a:prstGeom>
            <a:solidFill>
              <a:srgbClr val="000000"/>
            </a:solidFill>
            <a:ln w="9525">
              <a:noFill/>
              <a:miter lim="800000"/>
              <a:headEnd/>
              <a:tailEnd/>
            </a:ln>
          </p:spPr>
          <p:txBody>
            <a:bodyPr/>
            <a:lstStyle/>
            <a:p>
              <a:endParaRPr lang="en-US"/>
            </a:p>
          </p:txBody>
        </p:sp>
        <p:sp>
          <p:nvSpPr>
            <p:cNvPr id="20836" name="Rectangle 326"/>
            <p:cNvSpPr>
              <a:spLocks noChangeArrowheads="1"/>
            </p:cNvSpPr>
            <p:nvPr/>
          </p:nvSpPr>
          <p:spPr bwMode="auto">
            <a:xfrm>
              <a:off x="2978" y="3004"/>
              <a:ext cx="13" cy="17"/>
            </a:xfrm>
            <a:prstGeom prst="rect">
              <a:avLst/>
            </a:prstGeom>
            <a:solidFill>
              <a:srgbClr val="000000"/>
            </a:solidFill>
            <a:ln w="9525">
              <a:noFill/>
              <a:miter lim="800000"/>
              <a:headEnd/>
              <a:tailEnd/>
            </a:ln>
          </p:spPr>
          <p:txBody>
            <a:bodyPr/>
            <a:lstStyle/>
            <a:p>
              <a:endParaRPr lang="en-US"/>
            </a:p>
          </p:txBody>
        </p:sp>
        <p:sp>
          <p:nvSpPr>
            <p:cNvPr id="20837" name="Rectangle 327"/>
            <p:cNvSpPr>
              <a:spLocks noChangeArrowheads="1"/>
            </p:cNvSpPr>
            <p:nvPr/>
          </p:nvSpPr>
          <p:spPr bwMode="auto">
            <a:xfrm>
              <a:off x="3003" y="3004"/>
              <a:ext cx="590" cy="9"/>
            </a:xfrm>
            <a:prstGeom prst="rect">
              <a:avLst/>
            </a:prstGeom>
            <a:solidFill>
              <a:srgbClr val="000000"/>
            </a:solidFill>
            <a:ln w="9525">
              <a:noFill/>
              <a:miter lim="800000"/>
              <a:headEnd/>
              <a:tailEnd/>
            </a:ln>
          </p:spPr>
          <p:txBody>
            <a:bodyPr/>
            <a:lstStyle/>
            <a:p>
              <a:endParaRPr lang="en-US"/>
            </a:p>
          </p:txBody>
        </p:sp>
        <p:sp>
          <p:nvSpPr>
            <p:cNvPr id="20838" name="Rectangle 328"/>
            <p:cNvSpPr>
              <a:spLocks noChangeArrowheads="1"/>
            </p:cNvSpPr>
            <p:nvPr/>
          </p:nvSpPr>
          <p:spPr bwMode="auto">
            <a:xfrm>
              <a:off x="3003" y="3013"/>
              <a:ext cx="590" cy="8"/>
            </a:xfrm>
            <a:prstGeom prst="rect">
              <a:avLst/>
            </a:prstGeom>
            <a:solidFill>
              <a:srgbClr val="000000"/>
            </a:solidFill>
            <a:ln w="9525">
              <a:noFill/>
              <a:miter lim="800000"/>
              <a:headEnd/>
              <a:tailEnd/>
            </a:ln>
          </p:spPr>
          <p:txBody>
            <a:bodyPr/>
            <a:lstStyle/>
            <a:p>
              <a:endParaRPr lang="en-US"/>
            </a:p>
          </p:txBody>
        </p:sp>
        <p:sp>
          <p:nvSpPr>
            <p:cNvPr id="20839" name="Rectangle 329"/>
            <p:cNvSpPr>
              <a:spLocks noChangeArrowheads="1"/>
            </p:cNvSpPr>
            <p:nvPr/>
          </p:nvSpPr>
          <p:spPr bwMode="auto">
            <a:xfrm>
              <a:off x="3605" y="3004"/>
              <a:ext cx="13" cy="17"/>
            </a:xfrm>
            <a:prstGeom prst="rect">
              <a:avLst/>
            </a:prstGeom>
            <a:solidFill>
              <a:srgbClr val="000000"/>
            </a:solidFill>
            <a:ln w="9525">
              <a:noFill/>
              <a:miter lim="800000"/>
              <a:headEnd/>
              <a:tailEnd/>
            </a:ln>
          </p:spPr>
          <p:txBody>
            <a:bodyPr/>
            <a:lstStyle/>
            <a:p>
              <a:endParaRPr lang="en-US"/>
            </a:p>
          </p:txBody>
        </p:sp>
        <p:sp>
          <p:nvSpPr>
            <p:cNvPr id="20840" name="Rectangle 330"/>
            <p:cNvSpPr>
              <a:spLocks noChangeArrowheads="1"/>
            </p:cNvSpPr>
            <p:nvPr/>
          </p:nvSpPr>
          <p:spPr bwMode="auto">
            <a:xfrm>
              <a:off x="3593" y="3004"/>
              <a:ext cx="12" cy="17"/>
            </a:xfrm>
            <a:prstGeom prst="rect">
              <a:avLst/>
            </a:prstGeom>
            <a:solidFill>
              <a:srgbClr val="000000"/>
            </a:solidFill>
            <a:ln w="9525">
              <a:noFill/>
              <a:miter lim="800000"/>
              <a:headEnd/>
              <a:tailEnd/>
            </a:ln>
          </p:spPr>
          <p:txBody>
            <a:bodyPr/>
            <a:lstStyle/>
            <a:p>
              <a:endParaRPr lang="en-US"/>
            </a:p>
          </p:txBody>
        </p:sp>
        <p:sp>
          <p:nvSpPr>
            <p:cNvPr id="20841" name="Rectangle 331"/>
            <p:cNvSpPr>
              <a:spLocks noChangeArrowheads="1"/>
            </p:cNvSpPr>
            <p:nvPr/>
          </p:nvSpPr>
          <p:spPr bwMode="auto">
            <a:xfrm>
              <a:off x="3618" y="3004"/>
              <a:ext cx="590" cy="9"/>
            </a:xfrm>
            <a:prstGeom prst="rect">
              <a:avLst/>
            </a:prstGeom>
            <a:solidFill>
              <a:srgbClr val="000000"/>
            </a:solidFill>
            <a:ln w="9525">
              <a:noFill/>
              <a:miter lim="800000"/>
              <a:headEnd/>
              <a:tailEnd/>
            </a:ln>
          </p:spPr>
          <p:txBody>
            <a:bodyPr/>
            <a:lstStyle/>
            <a:p>
              <a:endParaRPr lang="en-US"/>
            </a:p>
          </p:txBody>
        </p:sp>
        <p:sp>
          <p:nvSpPr>
            <p:cNvPr id="20842" name="Rectangle 332"/>
            <p:cNvSpPr>
              <a:spLocks noChangeArrowheads="1"/>
            </p:cNvSpPr>
            <p:nvPr/>
          </p:nvSpPr>
          <p:spPr bwMode="auto">
            <a:xfrm>
              <a:off x="3618" y="3013"/>
              <a:ext cx="590" cy="8"/>
            </a:xfrm>
            <a:prstGeom prst="rect">
              <a:avLst/>
            </a:prstGeom>
            <a:solidFill>
              <a:srgbClr val="000000"/>
            </a:solidFill>
            <a:ln w="9525">
              <a:noFill/>
              <a:miter lim="800000"/>
              <a:headEnd/>
              <a:tailEnd/>
            </a:ln>
          </p:spPr>
          <p:txBody>
            <a:bodyPr/>
            <a:lstStyle/>
            <a:p>
              <a:endParaRPr lang="en-US"/>
            </a:p>
          </p:txBody>
        </p:sp>
        <p:sp>
          <p:nvSpPr>
            <p:cNvPr id="20843" name="Rectangle 333"/>
            <p:cNvSpPr>
              <a:spLocks noChangeArrowheads="1"/>
            </p:cNvSpPr>
            <p:nvPr/>
          </p:nvSpPr>
          <p:spPr bwMode="auto">
            <a:xfrm>
              <a:off x="4220" y="3004"/>
              <a:ext cx="12" cy="17"/>
            </a:xfrm>
            <a:prstGeom prst="rect">
              <a:avLst/>
            </a:prstGeom>
            <a:solidFill>
              <a:srgbClr val="000000"/>
            </a:solidFill>
            <a:ln w="9525">
              <a:noFill/>
              <a:miter lim="800000"/>
              <a:headEnd/>
              <a:tailEnd/>
            </a:ln>
          </p:spPr>
          <p:txBody>
            <a:bodyPr/>
            <a:lstStyle/>
            <a:p>
              <a:endParaRPr lang="en-US"/>
            </a:p>
          </p:txBody>
        </p:sp>
        <p:sp>
          <p:nvSpPr>
            <p:cNvPr id="20844" name="Rectangle 334"/>
            <p:cNvSpPr>
              <a:spLocks noChangeArrowheads="1"/>
            </p:cNvSpPr>
            <p:nvPr/>
          </p:nvSpPr>
          <p:spPr bwMode="auto">
            <a:xfrm>
              <a:off x="4208" y="3004"/>
              <a:ext cx="12" cy="17"/>
            </a:xfrm>
            <a:prstGeom prst="rect">
              <a:avLst/>
            </a:prstGeom>
            <a:solidFill>
              <a:srgbClr val="000000"/>
            </a:solidFill>
            <a:ln w="9525">
              <a:noFill/>
              <a:miter lim="800000"/>
              <a:headEnd/>
              <a:tailEnd/>
            </a:ln>
          </p:spPr>
          <p:txBody>
            <a:bodyPr/>
            <a:lstStyle/>
            <a:p>
              <a:endParaRPr lang="en-US"/>
            </a:p>
          </p:txBody>
        </p:sp>
        <p:sp>
          <p:nvSpPr>
            <p:cNvPr id="20845" name="Rectangle 335"/>
            <p:cNvSpPr>
              <a:spLocks noChangeArrowheads="1"/>
            </p:cNvSpPr>
            <p:nvPr/>
          </p:nvSpPr>
          <p:spPr bwMode="auto">
            <a:xfrm>
              <a:off x="4232" y="3004"/>
              <a:ext cx="590" cy="9"/>
            </a:xfrm>
            <a:prstGeom prst="rect">
              <a:avLst/>
            </a:prstGeom>
            <a:solidFill>
              <a:srgbClr val="000000"/>
            </a:solidFill>
            <a:ln w="9525">
              <a:noFill/>
              <a:miter lim="800000"/>
              <a:headEnd/>
              <a:tailEnd/>
            </a:ln>
          </p:spPr>
          <p:txBody>
            <a:bodyPr/>
            <a:lstStyle/>
            <a:p>
              <a:endParaRPr lang="en-US"/>
            </a:p>
          </p:txBody>
        </p:sp>
        <p:sp>
          <p:nvSpPr>
            <p:cNvPr id="20846" name="Rectangle 336"/>
            <p:cNvSpPr>
              <a:spLocks noChangeArrowheads="1"/>
            </p:cNvSpPr>
            <p:nvPr/>
          </p:nvSpPr>
          <p:spPr bwMode="auto">
            <a:xfrm>
              <a:off x="4232" y="3013"/>
              <a:ext cx="590" cy="8"/>
            </a:xfrm>
            <a:prstGeom prst="rect">
              <a:avLst/>
            </a:prstGeom>
            <a:solidFill>
              <a:srgbClr val="000000"/>
            </a:solidFill>
            <a:ln w="9525">
              <a:noFill/>
              <a:miter lim="800000"/>
              <a:headEnd/>
              <a:tailEnd/>
            </a:ln>
          </p:spPr>
          <p:txBody>
            <a:bodyPr/>
            <a:lstStyle/>
            <a:p>
              <a:endParaRPr lang="en-US"/>
            </a:p>
          </p:txBody>
        </p:sp>
        <p:sp>
          <p:nvSpPr>
            <p:cNvPr id="20847" name="Rectangle 337"/>
            <p:cNvSpPr>
              <a:spLocks noChangeArrowheads="1"/>
            </p:cNvSpPr>
            <p:nvPr/>
          </p:nvSpPr>
          <p:spPr bwMode="auto">
            <a:xfrm>
              <a:off x="4834" y="3004"/>
              <a:ext cx="13" cy="17"/>
            </a:xfrm>
            <a:prstGeom prst="rect">
              <a:avLst/>
            </a:prstGeom>
            <a:solidFill>
              <a:srgbClr val="000000"/>
            </a:solidFill>
            <a:ln w="9525">
              <a:noFill/>
              <a:miter lim="800000"/>
              <a:headEnd/>
              <a:tailEnd/>
            </a:ln>
          </p:spPr>
          <p:txBody>
            <a:bodyPr/>
            <a:lstStyle/>
            <a:p>
              <a:endParaRPr lang="en-US"/>
            </a:p>
          </p:txBody>
        </p:sp>
        <p:sp>
          <p:nvSpPr>
            <p:cNvPr id="20848" name="Rectangle 338"/>
            <p:cNvSpPr>
              <a:spLocks noChangeArrowheads="1"/>
            </p:cNvSpPr>
            <p:nvPr/>
          </p:nvSpPr>
          <p:spPr bwMode="auto">
            <a:xfrm>
              <a:off x="4822" y="3004"/>
              <a:ext cx="12" cy="17"/>
            </a:xfrm>
            <a:prstGeom prst="rect">
              <a:avLst/>
            </a:prstGeom>
            <a:solidFill>
              <a:srgbClr val="000000"/>
            </a:solidFill>
            <a:ln w="9525">
              <a:noFill/>
              <a:miter lim="800000"/>
              <a:headEnd/>
              <a:tailEnd/>
            </a:ln>
          </p:spPr>
          <p:txBody>
            <a:bodyPr/>
            <a:lstStyle/>
            <a:p>
              <a:endParaRPr lang="en-US"/>
            </a:p>
          </p:txBody>
        </p:sp>
        <p:sp>
          <p:nvSpPr>
            <p:cNvPr id="20849" name="Rectangle 339"/>
            <p:cNvSpPr>
              <a:spLocks noChangeArrowheads="1"/>
            </p:cNvSpPr>
            <p:nvPr/>
          </p:nvSpPr>
          <p:spPr bwMode="auto">
            <a:xfrm>
              <a:off x="715" y="3021"/>
              <a:ext cx="12" cy="234"/>
            </a:xfrm>
            <a:prstGeom prst="rect">
              <a:avLst/>
            </a:prstGeom>
            <a:solidFill>
              <a:srgbClr val="000000"/>
            </a:solidFill>
            <a:ln w="9525">
              <a:noFill/>
              <a:miter lim="800000"/>
              <a:headEnd/>
              <a:tailEnd/>
            </a:ln>
          </p:spPr>
          <p:txBody>
            <a:bodyPr/>
            <a:lstStyle/>
            <a:p>
              <a:endParaRPr lang="en-US"/>
            </a:p>
          </p:txBody>
        </p:sp>
        <p:sp>
          <p:nvSpPr>
            <p:cNvPr id="20850" name="Rectangle 340"/>
            <p:cNvSpPr>
              <a:spLocks noChangeArrowheads="1"/>
            </p:cNvSpPr>
            <p:nvPr/>
          </p:nvSpPr>
          <p:spPr bwMode="auto">
            <a:xfrm>
              <a:off x="727" y="3021"/>
              <a:ext cx="12" cy="234"/>
            </a:xfrm>
            <a:prstGeom prst="rect">
              <a:avLst/>
            </a:prstGeom>
            <a:solidFill>
              <a:srgbClr val="000000"/>
            </a:solidFill>
            <a:ln w="9525">
              <a:noFill/>
              <a:miter lim="800000"/>
              <a:headEnd/>
              <a:tailEnd/>
            </a:ln>
          </p:spPr>
          <p:txBody>
            <a:bodyPr/>
            <a:lstStyle/>
            <a:p>
              <a:endParaRPr lang="en-US"/>
            </a:p>
          </p:txBody>
        </p:sp>
        <p:sp>
          <p:nvSpPr>
            <p:cNvPr id="20851" name="Rectangle 341"/>
            <p:cNvSpPr>
              <a:spLocks noChangeArrowheads="1"/>
            </p:cNvSpPr>
            <p:nvPr/>
          </p:nvSpPr>
          <p:spPr bwMode="auto">
            <a:xfrm>
              <a:off x="2364" y="3021"/>
              <a:ext cx="12" cy="234"/>
            </a:xfrm>
            <a:prstGeom prst="rect">
              <a:avLst/>
            </a:prstGeom>
            <a:solidFill>
              <a:srgbClr val="000000"/>
            </a:solidFill>
            <a:ln w="9525">
              <a:noFill/>
              <a:miter lim="800000"/>
              <a:headEnd/>
              <a:tailEnd/>
            </a:ln>
          </p:spPr>
          <p:txBody>
            <a:bodyPr/>
            <a:lstStyle/>
            <a:p>
              <a:endParaRPr lang="en-US"/>
            </a:p>
          </p:txBody>
        </p:sp>
        <p:sp>
          <p:nvSpPr>
            <p:cNvPr id="20852" name="Rectangle 342"/>
            <p:cNvSpPr>
              <a:spLocks noChangeArrowheads="1"/>
            </p:cNvSpPr>
            <p:nvPr/>
          </p:nvSpPr>
          <p:spPr bwMode="auto">
            <a:xfrm>
              <a:off x="2376" y="3021"/>
              <a:ext cx="12" cy="234"/>
            </a:xfrm>
            <a:prstGeom prst="rect">
              <a:avLst/>
            </a:prstGeom>
            <a:solidFill>
              <a:srgbClr val="000000"/>
            </a:solidFill>
            <a:ln w="9525">
              <a:noFill/>
              <a:miter lim="800000"/>
              <a:headEnd/>
              <a:tailEnd/>
            </a:ln>
          </p:spPr>
          <p:txBody>
            <a:bodyPr/>
            <a:lstStyle/>
            <a:p>
              <a:endParaRPr lang="en-US"/>
            </a:p>
          </p:txBody>
        </p:sp>
        <p:sp>
          <p:nvSpPr>
            <p:cNvPr id="20853" name="Rectangle 343"/>
            <p:cNvSpPr>
              <a:spLocks noChangeArrowheads="1"/>
            </p:cNvSpPr>
            <p:nvPr/>
          </p:nvSpPr>
          <p:spPr bwMode="auto">
            <a:xfrm>
              <a:off x="2978" y="3021"/>
              <a:ext cx="13" cy="234"/>
            </a:xfrm>
            <a:prstGeom prst="rect">
              <a:avLst/>
            </a:prstGeom>
            <a:solidFill>
              <a:srgbClr val="000000"/>
            </a:solidFill>
            <a:ln w="9525">
              <a:noFill/>
              <a:miter lim="800000"/>
              <a:headEnd/>
              <a:tailEnd/>
            </a:ln>
          </p:spPr>
          <p:txBody>
            <a:bodyPr/>
            <a:lstStyle/>
            <a:p>
              <a:endParaRPr lang="en-US"/>
            </a:p>
          </p:txBody>
        </p:sp>
        <p:sp>
          <p:nvSpPr>
            <p:cNvPr id="20854" name="Rectangle 344"/>
            <p:cNvSpPr>
              <a:spLocks noChangeArrowheads="1"/>
            </p:cNvSpPr>
            <p:nvPr/>
          </p:nvSpPr>
          <p:spPr bwMode="auto">
            <a:xfrm>
              <a:off x="2991" y="3021"/>
              <a:ext cx="12" cy="234"/>
            </a:xfrm>
            <a:prstGeom prst="rect">
              <a:avLst/>
            </a:prstGeom>
            <a:solidFill>
              <a:srgbClr val="000000"/>
            </a:solidFill>
            <a:ln w="9525">
              <a:noFill/>
              <a:miter lim="800000"/>
              <a:headEnd/>
              <a:tailEnd/>
            </a:ln>
          </p:spPr>
          <p:txBody>
            <a:bodyPr/>
            <a:lstStyle/>
            <a:p>
              <a:endParaRPr lang="en-US"/>
            </a:p>
          </p:txBody>
        </p:sp>
        <p:sp>
          <p:nvSpPr>
            <p:cNvPr id="20855" name="Rectangle 345"/>
            <p:cNvSpPr>
              <a:spLocks noChangeArrowheads="1"/>
            </p:cNvSpPr>
            <p:nvPr/>
          </p:nvSpPr>
          <p:spPr bwMode="auto">
            <a:xfrm>
              <a:off x="3593" y="3021"/>
              <a:ext cx="12" cy="234"/>
            </a:xfrm>
            <a:prstGeom prst="rect">
              <a:avLst/>
            </a:prstGeom>
            <a:solidFill>
              <a:srgbClr val="000000"/>
            </a:solidFill>
            <a:ln w="9525">
              <a:noFill/>
              <a:miter lim="800000"/>
              <a:headEnd/>
              <a:tailEnd/>
            </a:ln>
          </p:spPr>
          <p:txBody>
            <a:bodyPr/>
            <a:lstStyle/>
            <a:p>
              <a:endParaRPr lang="en-US"/>
            </a:p>
          </p:txBody>
        </p:sp>
        <p:sp>
          <p:nvSpPr>
            <p:cNvPr id="20856" name="Rectangle 346"/>
            <p:cNvSpPr>
              <a:spLocks noChangeArrowheads="1"/>
            </p:cNvSpPr>
            <p:nvPr/>
          </p:nvSpPr>
          <p:spPr bwMode="auto">
            <a:xfrm>
              <a:off x="3605" y="3021"/>
              <a:ext cx="13" cy="234"/>
            </a:xfrm>
            <a:prstGeom prst="rect">
              <a:avLst/>
            </a:prstGeom>
            <a:solidFill>
              <a:srgbClr val="000000"/>
            </a:solidFill>
            <a:ln w="9525">
              <a:noFill/>
              <a:miter lim="800000"/>
              <a:headEnd/>
              <a:tailEnd/>
            </a:ln>
          </p:spPr>
          <p:txBody>
            <a:bodyPr/>
            <a:lstStyle/>
            <a:p>
              <a:endParaRPr lang="en-US"/>
            </a:p>
          </p:txBody>
        </p:sp>
        <p:sp>
          <p:nvSpPr>
            <p:cNvPr id="20857" name="Rectangle 347"/>
            <p:cNvSpPr>
              <a:spLocks noChangeArrowheads="1"/>
            </p:cNvSpPr>
            <p:nvPr/>
          </p:nvSpPr>
          <p:spPr bwMode="auto">
            <a:xfrm>
              <a:off x="4208" y="3021"/>
              <a:ext cx="12" cy="234"/>
            </a:xfrm>
            <a:prstGeom prst="rect">
              <a:avLst/>
            </a:prstGeom>
            <a:solidFill>
              <a:srgbClr val="000000"/>
            </a:solidFill>
            <a:ln w="9525">
              <a:noFill/>
              <a:miter lim="800000"/>
              <a:headEnd/>
              <a:tailEnd/>
            </a:ln>
          </p:spPr>
          <p:txBody>
            <a:bodyPr/>
            <a:lstStyle/>
            <a:p>
              <a:endParaRPr lang="en-US"/>
            </a:p>
          </p:txBody>
        </p:sp>
        <p:sp>
          <p:nvSpPr>
            <p:cNvPr id="20858" name="Rectangle 348"/>
            <p:cNvSpPr>
              <a:spLocks noChangeArrowheads="1"/>
            </p:cNvSpPr>
            <p:nvPr/>
          </p:nvSpPr>
          <p:spPr bwMode="auto">
            <a:xfrm>
              <a:off x="4220" y="3021"/>
              <a:ext cx="12" cy="234"/>
            </a:xfrm>
            <a:prstGeom prst="rect">
              <a:avLst/>
            </a:prstGeom>
            <a:solidFill>
              <a:srgbClr val="000000"/>
            </a:solidFill>
            <a:ln w="9525">
              <a:noFill/>
              <a:miter lim="800000"/>
              <a:headEnd/>
              <a:tailEnd/>
            </a:ln>
          </p:spPr>
          <p:txBody>
            <a:bodyPr/>
            <a:lstStyle/>
            <a:p>
              <a:endParaRPr lang="en-US"/>
            </a:p>
          </p:txBody>
        </p:sp>
        <p:sp>
          <p:nvSpPr>
            <p:cNvPr id="20859" name="Rectangle 349"/>
            <p:cNvSpPr>
              <a:spLocks noChangeArrowheads="1"/>
            </p:cNvSpPr>
            <p:nvPr/>
          </p:nvSpPr>
          <p:spPr bwMode="auto">
            <a:xfrm>
              <a:off x="4822" y="3021"/>
              <a:ext cx="12" cy="234"/>
            </a:xfrm>
            <a:prstGeom prst="rect">
              <a:avLst/>
            </a:prstGeom>
            <a:solidFill>
              <a:srgbClr val="000000"/>
            </a:solidFill>
            <a:ln w="9525">
              <a:noFill/>
              <a:miter lim="800000"/>
              <a:headEnd/>
              <a:tailEnd/>
            </a:ln>
          </p:spPr>
          <p:txBody>
            <a:bodyPr/>
            <a:lstStyle/>
            <a:p>
              <a:endParaRPr lang="en-US"/>
            </a:p>
          </p:txBody>
        </p:sp>
        <p:sp>
          <p:nvSpPr>
            <p:cNvPr id="20860" name="Rectangle 350"/>
            <p:cNvSpPr>
              <a:spLocks noChangeArrowheads="1"/>
            </p:cNvSpPr>
            <p:nvPr/>
          </p:nvSpPr>
          <p:spPr bwMode="auto">
            <a:xfrm>
              <a:off x="4834" y="3021"/>
              <a:ext cx="13" cy="234"/>
            </a:xfrm>
            <a:prstGeom prst="rect">
              <a:avLst/>
            </a:prstGeom>
            <a:solidFill>
              <a:srgbClr val="000000"/>
            </a:solidFill>
            <a:ln w="9525">
              <a:noFill/>
              <a:miter lim="800000"/>
              <a:headEnd/>
              <a:tailEnd/>
            </a:ln>
          </p:spPr>
          <p:txBody>
            <a:bodyPr/>
            <a:lstStyle/>
            <a:p>
              <a:endParaRPr lang="en-US"/>
            </a:p>
          </p:txBody>
        </p:sp>
        <p:sp>
          <p:nvSpPr>
            <p:cNvPr id="20861" name="Rectangle 351"/>
            <p:cNvSpPr>
              <a:spLocks noChangeArrowheads="1"/>
            </p:cNvSpPr>
            <p:nvPr/>
          </p:nvSpPr>
          <p:spPr bwMode="auto">
            <a:xfrm>
              <a:off x="762" y="3343"/>
              <a:ext cx="42"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 </a:t>
              </a:r>
              <a:endParaRPr lang="en-US" sz="2400"/>
            </a:p>
          </p:txBody>
        </p:sp>
        <p:sp>
          <p:nvSpPr>
            <p:cNvPr id="20862" name="Rectangle 352"/>
            <p:cNvSpPr>
              <a:spLocks noChangeArrowheads="1"/>
            </p:cNvSpPr>
            <p:nvPr/>
          </p:nvSpPr>
          <p:spPr bwMode="auto">
            <a:xfrm>
              <a:off x="805" y="3343"/>
              <a:ext cx="995"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Yellow Shell SY3</a:t>
              </a:r>
              <a:endParaRPr lang="en-US" sz="2400"/>
            </a:p>
          </p:txBody>
        </p:sp>
        <p:sp>
          <p:nvSpPr>
            <p:cNvPr id="20863" name="Rectangle 353"/>
            <p:cNvSpPr>
              <a:spLocks noChangeArrowheads="1"/>
            </p:cNvSpPr>
            <p:nvPr/>
          </p:nvSpPr>
          <p:spPr bwMode="auto">
            <a:xfrm>
              <a:off x="2409" y="3343"/>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a:t>
              </a:r>
              <a:endParaRPr lang="en-US" sz="2400"/>
            </a:p>
          </p:txBody>
        </p:sp>
        <p:sp>
          <p:nvSpPr>
            <p:cNvPr id="20864" name="Rectangle 354"/>
            <p:cNvSpPr>
              <a:spLocks noChangeArrowheads="1"/>
            </p:cNvSpPr>
            <p:nvPr/>
          </p:nvSpPr>
          <p:spPr bwMode="auto">
            <a:xfrm>
              <a:off x="3023" y="3343"/>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865" name="Rectangle 355"/>
            <p:cNvSpPr>
              <a:spLocks noChangeArrowheads="1"/>
            </p:cNvSpPr>
            <p:nvPr/>
          </p:nvSpPr>
          <p:spPr bwMode="auto">
            <a:xfrm>
              <a:off x="3638" y="3343"/>
              <a:ext cx="402"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1</a:t>
              </a:r>
              <a:endParaRPr lang="en-US" sz="2400"/>
            </a:p>
          </p:txBody>
        </p:sp>
        <p:sp>
          <p:nvSpPr>
            <p:cNvPr id="20866" name="Rectangle 356"/>
            <p:cNvSpPr>
              <a:spLocks noChangeArrowheads="1"/>
            </p:cNvSpPr>
            <p:nvPr/>
          </p:nvSpPr>
          <p:spPr bwMode="auto">
            <a:xfrm>
              <a:off x="4253" y="3343"/>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2</a:t>
              </a:r>
              <a:endParaRPr lang="en-US" sz="2400"/>
            </a:p>
          </p:txBody>
        </p:sp>
        <p:sp>
          <p:nvSpPr>
            <p:cNvPr id="20867" name="Rectangle 357"/>
            <p:cNvSpPr>
              <a:spLocks noChangeArrowheads="1"/>
            </p:cNvSpPr>
            <p:nvPr/>
          </p:nvSpPr>
          <p:spPr bwMode="auto">
            <a:xfrm>
              <a:off x="727" y="3255"/>
              <a:ext cx="12" cy="17"/>
            </a:xfrm>
            <a:prstGeom prst="rect">
              <a:avLst/>
            </a:prstGeom>
            <a:solidFill>
              <a:srgbClr val="000000"/>
            </a:solidFill>
            <a:ln w="9525">
              <a:noFill/>
              <a:miter lim="800000"/>
              <a:headEnd/>
              <a:tailEnd/>
            </a:ln>
          </p:spPr>
          <p:txBody>
            <a:bodyPr/>
            <a:lstStyle/>
            <a:p>
              <a:endParaRPr lang="en-US"/>
            </a:p>
          </p:txBody>
        </p:sp>
        <p:sp>
          <p:nvSpPr>
            <p:cNvPr id="20868" name="Rectangle 358"/>
            <p:cNvSpPr>
              <a:spLocks noChangeArrowheads="1"/>
            </p:cNvSpPr>
            <p:nvPr/>
          </p:nvSpPr>
          <p:spPr bwMode="auto">
            <a:xfrm>
              <a:off x="715" y="3255"/>
              <a:ext cx="12" cy="17"/>
            </a:xfrm>
            <a:prstGeom prst="rect">
              <a:avLst/>
            </a:prstGeom>
            <a:solidFill>
              <a:srgbClr val="000000"/>
            </a:solidFill>
            <a:ln w="9525">
              <a:noFill/>
              <a:miter lim="800000"/>
              <a:headEnd/>
              <a:tailEnd/>
            </a:ln>
          </p:spPr>
          <p:txBody>
            <a:bodyPr/>
            <a:lstStyle/>
            <a:p>
              <a:endParaRPr lang="en-US"/>
            </a:p>
          </p:txBody>
        </p:sp>
        <p:sp>
          <p:nvSpPr>
            <p:cNvPr id="20869" name="Rectangle 359"/>
            <p:cNvSpPr>
              <a:spLocks noChangeArrowheads="1"/>
            </p:cNvSpPr>
            <p:nvPr/>
          </p:nvSpPr>
          <p:spPr bwMode="auto">
            <a:xfrm>
              <a:off x="739" y="3255"/>
              <a:ext cx="1625" cy="8"/>
            </a:xfrm>
            <a:prstGeom prst="rect">
              <a:avLst/>
            </a:prstGeom>
            <a:solidFill>
              <a:srgbClr val="000000"/>
            </a:solidFill>
            <a:ln w="9525">
              <a:noFill/>
              <a:miter lim="800000"/>
              <a:headEnd/>
              <a:tailEnd/>
            </a:ln>
          </p:spPr>
          <p:txBody>
            <a:bodyPr/>
            <a:lstStyle/>
            <a:p>
              <a:endParaRPr lang="en-US"/>
            </a:p>
          </p:txBody>
        </p:sp>
        <p:sp>
          <p:nvSpPr>
            <p:cNvPr id="20870" name="Rectangle 360"/>
            <p:cNvSpPr>
              <a:spLocks noChangeArrowheads="1"/>
            </p:cNvSpPr>
            <p:nvPr/>
          </p:nvSpPr>
          <p:spPr bwMode="auto">
            <a:xfrm>
              <a:off x="739" y="3263"/>
              <a:ext cx="1625" cy="9"/>
            </a:xfrm>
            <a:prstGeom prst="rect">
              <a:avLst/>
            </a:prstGeom>
            <a:solidFill>
              <a:srgbClr val="000000"/>
            </a:solidFill>
            <a:ln w="9525">
              <a:noFill/>
              <a:miter lim="800000"/>
              <a:headEnd/>
              <a:tailEnd/>
            </a:ln>
          </p:spPr>
          <p:txBody>
            <a:bodyPr/>
            <a:lstStyle/>
            <a:p>
              <a:endParaRPr lang="en-US"/>
            </a:p>
          </p:txBody>
        </p:sp>
        <p:sp>
          <p:nvSpPr>
            <p:cNvPr id="20871" name="Rectangle 361"/>
            <p:cNvSpPr>
              <a:spLocks noChangeArrowheads="1"/>
            </p:cNvSpPr>
            <p:nvPr/>
          </p:nvSpPr>
          <p:spPr bwMode="auto">
            <a:xfrm>
              <a:off x="2376" y="3255"/>
              <a:ext cx="12" cy="17"/>
            </a:xfrm>
            <a:prstGeom prst="rect">
              <a:avLst/>
            </a:prstGeom>
            <a:solidFill>
              <a:srgbClr val="000000"/>
            </a:solidFill>
            <a:ln w="9525">
              <a:noFill/>
              <a:miter lim="800000"/>
              <a:headEnd/>
              <a:tailEnd/>
            </a:ln>
          </p:spPr>
          <p:txBody>
            <a:bodyPr/>
            <a:lstStyle/>
            <a:p>
              <a:endParaRPr lang="en-US"/>
            </a:p>
          </p:txBody>
        </p:sp>
        <p:sp>
          <p:nvSpPr>
            <p:cNvPr id="20872" name="Rectangle 362"/>
            <p:cNvSpPr>
              <a:spLocks noChangeArrowheads="1"/>
            </p:cNvSpPr>
            <p:nvPr/>
          </p:nvSpPr>
          <p:spPr bwMode="auto">
            <a:xfrm>
              <a:off x="2364" y="3255"/>
              <a:ext cx="12" cy="17"/>
            </a:xfrm>
            <a:prstGeom prst="rect">
              <a:avLst/>
            </a:prstGeom>
            <a:solidFill>
              <a:srgbClr val="000000"/>
            </a:solidFill>
            <a:ln w="9525">
              <a:noFill/>
              <a:miter lim="800000"/>
              <a:headEnd/>
              <a:tailEnd/>
            </a:ln>
          </p:spPr>
          <p:txBody>
            <a:bodyPr/>
            <a:lstStyle/>
            <a:p>
              <a:endParaRPr lang="en-US"/>
            </a:p>
          </p:txBody>
        </p:sp>
        <p:sp>
          <p:nvSpPr>
            <p:cNvPr id="20873" name="Rectangle 363"/>
            <p:cNvSpPr>
              <a:spLocks noChangeArrowheads="1"/>
            </p:cNvSpPr>
            <p:nvPr/>
          </p:nvSpPr>
          <p:spPr bwMode="auto">
            <a:xfrm>
              <a:off x="2388" y="3255"/>
              <a:ext cx="590" cy="8"/>
            </a:xfrm>
            <a:prstGeom prst="rect">
              <a:avLst/>
            </a:prstGeom>
            <a:solidFill>
              <a:srgbClr val="000000"/>
            </a:solidFill>
            <a:ln w="9525">
              <a:noFill/>
              <a:miter lim="800000"/>
              <a:headEnd/>
              <a:tailEnd/>
            </a:ln>
          </p:spPr>
          <p:txBody>
            <a:bodyPr/>
            <a:lstStyle/>
            <a:p>
              <a:endParaRPr lang="en-US"/>
            </a:p>
          </p:txBody>
        </p:sp>
        <p:sp>
          <p:nvSpPr>
            <p:cNvPr id="20874" name="Rectangle 364"/>
            <p:cNvSpPr>
              <a:spLocks noChangeArrowheads="1"/>
            </p:cNvSpPr>
            <p:nvPr/>
          </p:nvSpPr>
          <p:spPr bwMode="auto">
            <a:xfrm>
              <a:off x="2388" y="3263"/>
              <a:ext cx="590" cy="9"/>
            </a:xfrm>
            <a:prstGeom prst="rect">
              <a:avLst/>
            </a:prstGeom>
            <a:solidFill>
              <a:srgbClr val="000000"/>
            </a:solidFill>
            <a:ln w="9525">
              <a:noFill/>
              <a:miter lim="800000"/>
              <a:headEnd/>
              <a:tailEnd/>
            </a:ln>
          </p:spPr>
          <p:txBody>
            <a:bodyPr/>
            <a:lstStyle/>
            <a:p>
              <a:endParaRPr lang="en-US"/>
            </a:p>
          </p:txBody>
        </p:sp>
        <p:sp>
          <p:nvSpPr>
            <p:cNvPr id="20875" name="Rectangle 365"/>
            <p:cNvSpPr>
              <a:spLocks noChangeArrowheads="1"/>
            </p:cNvSpPr>
            <p:nvPr/>
          </p:nvSpPr>
          <p:spPr bwMode="auto">
            <a:xfrm>
              <a:off x="2991" y="3255"/>
              <a:ext cx="12" cy="17"/>
            </a:xfrm>
            <a:prstGeom prst="rect">
              <a:avLst/>
            </a:prstGeom>
            <a:solidFill>
              <a:srgbClr val="000000"/>
            </a:solidFill>
            <a:ln w="9525">
              <a:noFill/>
              <a:miter lim="800000"/>
              <a:headEnd/>
              <a:tailEnd/>
            </a:ln>
          </p:spPr>
          <p:txBody>
            <a:bodyPr/>
            <a:lstStyle/>
            <a:p>
              <a:endParaRPr lang="en-US"/>
            </a:p>
          </p:txBody>
        </p:sp>
        <p:sp>
          <p:nvSpPr>
            <p:cNvPr id="20876" name="Rectangle 366"/>
            <p:cNvSpPr>
              <a:spLocks noChangeArrowheads="1"/>
            </p:cNvSpPr>
            <p:nvPr/>
          </p:nvSpPr>
          <p:spPr bwMode="auto">
            <a:xfrm>
              <a:off x="2978" y="3255"/>
              <a:ext cx="13" cy="17"/>
            </a:xfrm>
            <a:prstGeom prst="rect">
              <a:avLst/>
            </a:prstGeom>
            <a:solidFill>
              <a:srgbClr val="000000"/>
            </a:solidFill>
            <a:ln w="9525">
              <a:noFill/>
              <a:miter lim="800000"/>
              <a:headEnd/>
              <a:tailEnd/>
            </a:ln>
          </p:spPr>
          <p:txBody>
            <a:bodyPr/>
            <a:lstStyle/>
            <a:p>
              <a:endParaRPr lang="en-US"/>
            </a:p>
          </p:txBody>
        </p:sp>
        <p:sp>
          <p:nvSpPr>
            <p:cNvPr id="20877" name="Rectangle 367"/>
            <p:cNvSpPr>
              <a:spLocks noChangeArrowheads="1"/>
            </p:cNvSpPr>
            <p:nvPr/>
          </p:nvSpPr>
          <p:spPr bwMode="auto">
            <a:xfrm>
              <a:off x="3003" y="3255"/>
              <a:ext cx="590" cy="8"/>
            </a:xfrm>
            <a:prstGeom prst="rect">
              <a:avLst/>
            </a:prstGeom>
            <a:solidFill>
              <a:srgbClr val="000000"/>
            </a:solidFill>
            <a:ln w="9525">
              <a:noFill/>
              <a:miter lim="800000"/>
              <a:headEnd/>
              <a:tailEnd/>
            </a:ln>
          </p:spPr>
          <p:txBody>
            <a:bodyPr/>
            <a:lstStyle/>
            <a:p>
              <a:endParaRPr lang="en-US"/>
            </a:p>
          </p:txBody>
        </p:sp>
        <p:sp>
          <p:nvSpPr>
            <p:cNvPr id="20878" name="Rectangle 368"/>
            <p:cNvSpPr>
              <a:spLocks noChangeArrowheads="1"/>
            </p:cNvSpPr>
            <p:nvPr/>
          </p:nvSpPr>
          <p:spPr bwMode="auto">
            <a:xfrm>
              <a:off x="3003" y="3263"/>
              <a:ext cx="590" cy="9"/>
            </a:xfrm>
            <a:prstGeom prst="rect">
              <a:avLst/>
            </a:prstGeom>
            <a:solidFill>
              <a:srgbClr val="000000"/>
            </a:solidFill>
            <a:ln w="9525">
              <a:noFill/>
              <a:miter lim="800000"/>
              <a:headEnd/>
              <a:tailEnd/>
            </a:ln>
          </p:spPr>
          <p:txBody>
            <a:bodyPr/>
            <a:lstStyle/>
            <a:p>
              <a:endParaRPr lang="en-US"/>
            </a:p>
          </p:txBody>
        </p:sp>
        <p:sp>
          <p:nvSpPr>
            <p:cNvPr id="20879" name="Rectangle 369"/>
            <p:cNvSpPr>
              <a:spLocks noChangeArrowheads="1"/>
            </p:cNvSpPr>
            <p:nvPr/>
          </p:nvSpPr>
          <p:spPr bwMode="auto">
            <a:xfrm>
              <a:off x="3605" y="3255"/>
              <a:ext cx="13" cy="17"/>
            </a:xfrm>
            <a:prstGeom prst="rect">
              <a:avLst/>
            </a:prstGeom>
            <a:solidFill>
              <a:srgbClr val="000000"/>
            </a:solidFill>
            <a:ln w="9525">
              <a:noFill/>
              <a:miter lim="800000"/>
              <a:headEnd/>
              <a:tailEnd/>
            </a:ln>
          </p:spPr>
          <p:txBody>
            <a:bodyPr/>
            <a:lstStyle/>
            <a:p>
              <a:endParaRPr lang="en-US"/>
            </a:p>
          </p:txBody>
        </p:sp>
        <p:sp>
          <p:nvSpPr>
            <p:cNvPr id="20880" name="Rectangle 370"/>
            <p:cNvSpPr>
              <a:spLocks noChangeArrowheads="1"/>
            </p:cNvSpPr>
            <p:nvPr/>
          </p:nvSpPr>
          <p:spPr bwMode="auto">
            <a:xfrm>
              <a:off x="3593" y="3255"/>
              <a:ext cx="12" cy="17"/>
            </a:xfrm>
            <a:prstGeom prst="rect">
              <a:avLst/>
            </a:prstGeom>
            <a:solidFill>
              <a:srgbClr val="000000"/>
            </a:solidFill>
            <a:ln w="9525">
              <a:noFill/>
              <a:miter lim="800000"/>
              <a:headEnd/>
              <a:tailEnd/>
            </a:ln>
          </p:spPr>
          <p:txBody>
            <a:bodyPr/>
            <a:lstStyle/>
            <a:p>
              <a:endParaRPr lang="en-US"/>
            </a:p>
          </p:txBody>
        </p:sp>
        <p:sp>
          <p:nvSpPr>
            <p:cNvPr id="20881" name="Rectangle 371"/>
            <p:cNvSpPr>
              <a:spLocks noChangeArrowheads="1"/>
            </p:cNvSpPr>
            <p:nvPr/>
          </p:nvSpPr>
          <p:spPr bwMode="auto">
            <a:xfrm>
              <a:off x="3618" y="3255"/>
              <a:ext cx="590" cy="8"/>
            </a:xfrm>
            <a:prstGeom prst="rect">
              <a:avLst/>
            </a:prstGeom>
            <a:solidFill>
              <a:srgbClr val="000000"/>
            </a:solidFill>
            <a:ln w="9525">
              <a:noFill/>
              <a:miter lim="800000"/>
              <a:headEnd/>
              <a:tailEnd/>
            </a:ln>
          </p:spPr>
          <p:txBody>
            <a:bodyPr/>
            <a:lstStyle/>
            <a:p>
              <a:endParaRPr lang="en-US"/>
            </a:p>
          </p:txBody>
        </p:sp>
        <p:sp>
          <p:nvSpPr>
            <p:cNvPr id="20882" name="Rectangle 372"/>
            <p:cNvSpPr>
              <a:spLocks noChangeArrowheads="1"/>
            </p:cNvSpPr>
            <p:nvPr/>
          </p:nvSpPr>
          <p:spPr bwMode="auto">
            <a:xfrm>
              <a:off x="3618" y="3263"/>
              <a:ext cx="590" cy="9"/>
            </a:xfrm>
            <a:prstGeom prst="rect">
              <a:avLst/>
            </a:prstGeom>
            <a:solidFill>
              <a:srgbClr val="000000"/>
            </a:solidFill>
            <a:ln w="9525">
              <a:noFill/>
              <a:miter lim="800000"/>
              <a:headEnd/>
              <a:tailEnd/>
            </a:ln>
          </p:spPr>
          <p:txBody>
            <a:bodyPr/>
            <a:lstStyle/>
            <a:p>
              <a:endParaRPr lang="en-US"/>
            </a:p>
          </p:txBody>
        </p:sp>
        <p:sp>
          <p:nvSpPr>
            <p:cNvPr id="20883" name="Rectangle 373"/>
            <p:cNvSpPr>
              <a:spLocks noChangeArrowheads="1"/>
            </p:cNvSpPr>
            <p:nvPr/>
          </p:nvSpPr>
          <p:spPr bwMode="auto">
            <a:xfrm>
              <a:off x="4220" y="3255"/>
              <a:ext cx="12" cy="17"/>
            </a:xfrm>
            <a:prstGeom prst="rect">
              <a:avLst/>
            </a:prstGeom>
            <a:solidFill>
              <a:srgbClr val="000000"/>
            </a:solidFill>
            <a:ln w="9525">
              <a:noFill/>
              <a:miter lim="800000"/>
              <a:headEnd/>
              <a:tailEnd/>
            </a:ln>
          </p:spPr>
          <p:txBody>
            <a:bodyPr/>
            <a:lstStyle/>
            <a:p>
              <a:endParaRPr lang="en-US"/>
            </a:p>
          </p:txBody>
        </p:sp>
        <p:sp>
          <p:nvSpPr>
            <p:cNvPr id="20884" name="Rectangle 374"/>
            <p:cNvSpPr>
              <a:spLocks noChangeArrowheads="1"/>
            </p:cNvSpPr>
            <p:nvPr/>
          </p:nvSpPr>
          <p:spPr bwMode="auto">
            <a:xfrm>
              <a:off x="4208" y="3255"/>
              <a:ext cx="12" cy="17"/>
            </a:xfrm>
            <a:prstGeom prst="rect">
              <a:avLst/>
            </a:prstGeom>
            <a:solidFill>
              <a:srgbClr val="000000"/>
            </a:solidFill>
            <a:ln w="9525">
              <a:noFill/>
              <a:miter lim="800000"/>
              <a:headEnd/>
              <a:tailEnd/>
            </a:ln>
          </p:spPr>
          <p:txBody>
            <a:bodyPr/>
            <a:lstStyle/>
            <a:p>
              <a:endParaRPr lang="en-US"/>
            </a:p>
          </p:txBody>
        </p:sp>
        <p:sp>
          <p:nvSpPr>
            <p:cNvPr id="20885" name="Rectangle 375"/>
            <p:cNvSpPr>
              <a:spLocks noChangeArrowheads="1"/>
            </p:cNvSpPr>
            <p:nvPr/>
          </p:nvSpPr>
          <p:spPr bwMode="auto">
            <a:xfrm>
              <a:off x="4232" y="3255"/>
              <a:ext cx="590" cy="8"/>
            </a:xfrm>
            <a:prstGeom prst="rect">
              <a:avLst/>
            </a:prstGeom>
            <a:solidFill>
              <a:srgbClr val="000000"/>
            </a:solidFill>
            <a:ln w="9525">
              <a:noFill/>
              <a:miter lim="800000"/>
              <a:headEnd/>
              <a:tailEnd/>
            </a:ln>
          </p:spPr>
          <p:txBody>
            <a:bodyPr/>
            <a:lstStyle/>
            <a:p>
              <a:endParaRPr lang="en-US"/>
            </a:p>
          </p:txBody>
        </p:sp>
        <p:sp>
          <p:nvSpPr>
            <p:cNvPr id="20886" name="Rectangle 376"/>
            <p:cNvSpPr>
              <a:spLocks noChangeArrowheads="1"/>
            </p:cNvSpPr>
            <p:nvPr/>
          </p:nvSpPr>
          <p:spPr bwMode="auto">
            <a:xfrm>
              <a:off x="4232" y="3263"/>
              <a:ext cx="590" cy="9"/>
            </a:xfrm>
            <a:prstGeom prst="rect">
              <a:avLst/>
            </a:prstGeom>
            <a:solidFill>
              <a:srgbClr val="000000"/>
            </a:solidFill>
            <a:ln w="9525">
              <a:noFill/>
              <a:miter lim="800000"/>
              <a:headEnd/>
              <a:tailEnd/>
            </a:ln>
          </p:spPr>
          <p:txBody>
            <a:bodyPr/>
            <a:lstStyle/>
            <a:p>
              <a:endParaRPr lang="en-US"/>
            </a:p>
          </p:txBody>
        </p:sp>
        <p:sp>
          <p:nvSpPr>
            <p:cNvPr id="20887" name="Rectangle 377"/>
            <p:cNvSpPr>
              <a:spLocks noChangeArrowheads="1"/>
            </p:cNvSpPr>
            <p:nvPr/>
          </p:nvSpPr>
          <p:spPr bwMode="auto">
            <a:xfrm>
              <a:off x="4834" y="3255"/>
              <a:ext cx="13" cy="17"/>
            </a:xfrm>
            <a:prstGeom prst="rect">
              <a:avLst/>
            </a:prstGeom>
            <a:solidFill>
              <a:srgbClr val="000000"/>
            </a:solidFill>
            <a:ln w="9525">
              <a:noFill/>
              <a:miter lim="800000"/>
              <a:headEnd/>
              <a:tailEnd/>
            </a:ln>
          </p:spPr>
          <p:txBody>
            <a:bodyPr/>
            <a:lstStyle/>
            <a:p>
              <a:endParaRPr lang="en-US"/>
            </a:p>
          </p:txBody>
        </p:sp>
        <p:sp>
          <p:nvSpPr>
            <p:cNvPr id="20888" name="Rectangle 378"/>
            <p:cNvSpPr>
              <a:spLocks noChangeArrowheads="1"/>
            </p:cNvSpPr>
            <p:nvPr/>
          </p:nvSpPr>
          <p:spPr bwMode="auto">
            <a:xfrm>
              <a:off x="4822" y="3255"/>
              <a:ext cx="12" cy="17"/>
            </a:xfrm>
            <a:prstGeom prst="rect">
              <a:avLst/>
            </a:prstGeom>
            <a:solidFill>
              <a:srgbClr val="000000"/>
            </a:solidFill>
            <a:ln w="9525">
              <a:noFill/>
              <a:miter lim="800000"/>
              <a:headEnd/>
              <a:tailEnd/>
            </a:ln>
          </p:spPr>
          <p:txBody>
            <a:bodyPr/>
            <a:lstStyle/>
            <a:p>
              <a:endParaRPr lang="en-US"/>
            </a:p>
          </p:txBody>
        </p:sp>
        <p:sp>
          <p:nvSpPr>
            <p:cNvPr id="20889" name="Rectangle 379"/>
            <p:cNvSpPr>
              <a:spLocks noChangeArrowheads="1"/>
            </p:cNvSpPr>
            <p:nvPr/>
          </p:nvSpPr>
          <p:spPr bwMode="auto">
            <a:xfrm>
              <a:off x="715" y="3272"/>
              <a:ext cx="12" cy="233"/>
            </a:xfrm>
            <a:prstGeom prst="rect">
              <a:avLst/>
            </a:prstGeom>
            <a:solidFill>
              <a:srgbClr val="000000"/>
            </a:solidFill>
            <a:ln w="9525">
              <a:noFill/>
              <a:miter lim="800000"/>
              <a:headEnd/>
              <a:tailEnd/>
            </a:ln>
          </p:spPr>
          <p:txBody>
            <a:bodyPr/>
            <a:lstStyle/>
            <a:p>
              <a:endParaRPr lang="en-US"/>
            </a:p>
          </p:txBody>
        </p:sp>
        <p:sp>
          <p:nvSpPr>
            <p:cNvPr id="20890" name="Rectangle 380"/>
            <p:cNvSpPr>
              <a:spLocks noChangeArrowheads="1"/>
            </p:cNvSpPr>
            <p:nvPr/>
          </p:nvSpPr>
          <p:spPr bwMode="auto">
            <a:xfrm>
              <a:off x="727" y="3272"/>
              <a:ext cx="12" cy="233"/>
            </a:xfrm>
            <a:prstGeom prst="rect">
              <a:avLst/>
            </a:prstGeom>
            <a:solidFill>
              <a:srgbClr val="000000"/>
            </a:solidFill>
            <a:ln w="9525">
              <a:noFill/>
              <a:miter lim="800000"/>
              <a:headEnd/>
              <a:tailEnd/>
            </a:ln>
          </p:spPr>
          <p:txBody>
            <a:bodyPr/>
            <a:lstStyle/>
            <a:p>
              <a:endParaRPr lang="en-US"/>
            </a:p>
          </p:txBody>
        </p:sp>
        <p:sp>
          <p:nvSpPr>
            <p:cNvPr id="20891" name="Rectangle 381"/>
            <p:cNvSpPr>
              <a:spLocks noChangeArrowheads="1"/>
            </p:cNvSpPr>
            <p:nvPr/>
          </p:nvSpPr>
          <p:spPr bwMode="auto">
            <a:xfrm>
              <a:off x="2364" y="3272"/>
              <a:ext cx="12" cy="233"/>
            </a:xfrm>
            <a:prstGeom prst="rect">
              <a:avLst/>
            </a:prstGeom>
            <a:solidFill>
              <a:srgbClr val="000000"/>
            </a:solidFill>
            <a:ln w="9525">
              <a:noFill/>
              <a:miter lim="800000"/>
              <a:headEnd/>
              <a:tailEnd/>
            </a:ln>
          </p:spPr>
          <p:txBody>
            <a:bodyPr/>
            <a:lstStyle/>
            <a:p>
              <a:endParaRPr lang="en-US"/>
            </a:p>
          </p:txBody>
        </p:sp>
        <p:sp>
          <p:nvSpPr>
            <p:cNvPr id="20892" name="Rectangle 382"/>
            <p:cNvSpPr>
              <a:spLocks noChangeArrowheads="1"/>
            </p:cNvSpPr>
            <p:nvPr/>
          </p:nvSpPr>
          <p:spPr bwMode="auto">
            <a:xfrm>
              <a:off x="2376" y="3272"/>
              <a:ext cx="12" cy="233"/>
            </a:xfrm>
            <a:prstGeom prst="rect">
              <a:avLst/>
            </a:prstGeom>
            <a:solidFill>
              <a:srgbClr val="000000"/>
            </a:solidFill>
            <a:ln w="9525">
              <a:noFill/>
              <a:miter lim="800000"/>
              <a:headEnd/>
              <a:tailEnd/>
            </a:ln>
          </p:spPr>
          <p:txBody>
            <a:bodyPr/>
            <a:lstStyle/>
            <a:p>
              <a:endParaRPr lang="en-US"/>
            </a:p>
          </p:txBody>
        </p:sp>
        <p:sp>
          <p:nvSpPr>
            <p:cNvPr id="20893" name="Rectangle 383"/>
            <p:cNvSpPr>
              <a:spLocks noChangeArrowheads="1"/>
            </p:cNvSpPr>
            <p:nvPr/>
          </p:nvSpPr>
          <p:spPr bwMode="auto">
            <a:xfrm>
              <a:off x="2978" y="3272"/>
              <a:ext cx="13" cy="233"/>
            </a:xfrm>
            <a:prstGeom prst="rect">
              <a:avLst/>
            </a:prstGeom>
            <a:solidFill>
              <a:srgbClr val="000000"/>
            </a:solidFill>
            <a:ln w="9525">
              <a:noFill/>
              <a:miter lim="800000"/>
              <a:headEnd/>
              <a:tailEnd/>
            </a:ln>
          </p:spPr>
          <p:txBody>
            <a:bodyPr/>
            <a:lstStyle/>
            <a:p>
              <a:endParaRPr lang="en-US"/>
            </a:p>
          </p:txBody>
        </p:sp>
        <p:sp>
          <p:nvSpPr>
            <p:cNvPr id="20894" name="Rectangle 384"/>
            <p:cNvSpPr>
              <a:spLocks noChangeArrowheads="1"/>
            </p:cNvSpPr>
            <p:nvPr/>
          </p:nvSpPr>
          <p:spPr bwMode="auto">
            <a:xfrm>
              <a:off x="2991" y="3272"/>
              <a:ext cx="12" cy="233"/>
            </a:xfrm>
            <a:prstGeom prst="rect">
              <a:avLst/>
            </a:prstGeom>
            <a:solidFill>
              <a:srgbClr val="000000"/>
            </a:solidFill>
            <a:ln w="9525">
              <a:noFill/>
              <a:miter lim="800000"/>
              <a:headEnd/>
              <a:tailEnd/>
            </a:ln>
          </p:spPr>
          <p:txBody>
            <a:bodyPr/>
            <a:lstStyle/>
            <a:p>
              <a:endParaRPr lang="en-US"/>
            </a:p>
          </p:txBody>
        </p:sp>
        <p:sp>
          <p:nvSpPr>
            <p:cNvPr id="20895" name="Rectangle 385"/>
            <p:cNvSpPr>
              <a:spLocks noChangeArrowheads="1"/>
            </p:cNvSpPr>
            <p:nvPr/>
          </p:nvSpPr>
          <p:spPr bwMode="auto">
            <a:xfrm>
              <a:off x="3593" y="3272"/>
              <a:ext cx="12" cy="233"/>
            </a:xfrm>
            <a:prstGeom prst="rect">
              <a:avLst/>
            </a:prstGeom>
            <a:solidFill>
              <a:srgbClr val="000000"/>
            </a:solidFill>
            <a:ln w="9525">
              <a:noFill/>
              <a:miter lim="800000"/>
              <a:headEnd/>
              <a:tailEnd/>
            </a:ln>
          </p:spPr>
          <p:txBody>
            <a:bodyPr/>
            <a:lstStyle/>
            <a:p>
              <a:endParaRPr lang="en-US"/>
            </a:p>
          </p:txBody>
        </p:sp>
        <p:sp>
          <p:nvSpPr>
            <p:cNvPr id="20896" name="Rectangle 386"/>
            <p:cNvSpPr>
              <a:spLocks noChangeArrowheads="1"/>
            </p:cNvSpPr>
            <p:nvPr/>
          </p:nvSpPr>
          <p:spPr bwMode="auto">
            <a:xfrm>
              <a:off x="3605" y="3272"/>
              <a:ext cx="13" cy="233"/>
            </a:xfrm>
            <a:prstGeom prst="rect">
              <a:avLst/>
            </a:prstGeom>
            <a:solidFill>
              <a:srgbClr val="000000"/>
            </a:solidFill>
            <a:ln w="9525">
              <a:noFill/>
              <a:miter lim="800000"/>
              <a:headEnd/>
              <a:tailEnd/>
            </a:ln>
          </p:spPr>
          <p:txBody>
            <a:bodyPr/>
            <a:lstStyle/>
            <a:p>
              <a:endParaRPr lang="en-US"/>
            </a:p>
          </p:txBody>
        </p:sp>
        <p:sp>
          <p:nvSpPr>
            <p:cNvPr id="20897" name="Rectangle 387"/>
            <p:cNvSpPr>
              <a:spLocks noChangeArrowheads="1"/>
            </p:cNvSpPr>
            <p:nvPr/>
          </p:nvSpPr>
          <p:spPr bwMode="auto">
            <a:xfrm>
              <a:off x="4208" y="3272"/>
              <a:ext cx="12" cy="233"/>
            </a:xfrm>
            <a:prstGeom prst="rect">
              <a:avLst/>
            </a:prstGeom>
            <a:solidFill>
              <a:srgbClr val="000000"/>
            </a:solidFill>
            <a:ln w="9525">
              <a:noFill/>
              <a:miter lim="800000"/>
              <a:headEnd/>
              <a:tailEnd/>
            </a:ln>
          </p:spPr>
          <p:txBody>
            <a:bodyPr/>
            <a:lstStyle/>
            <a:p>
              <a:endParaRPr lang="en-US"/>
            </a:p>
          </p:txBody>
        </p:sp>
        <p:sp>
          <p:nvSpPr>
            <p:cNvPr id="20898" name="Rectangle 388"/>
            <p:cNvSpPr>
              <a:spLocks noChangeArrowheads="1"/>
            </p:cNvSpPr>
            <p:nvPr/>
          </p:nvSpPr>
          <p:spPr bwMode="auto">
            <a:xfrm>
              <a:off x="4220" y="3272"/>
              <a:ext cx="12" cy="233"/>
            </a:xfrm>
            <a:prstGeom prst="rect">
              <a:avLst/>
            </a:prstGeom>
            <a:solidFill>
              <a:srgbClr val="000000"/>
            </a:solidFill>
            <a:ln w="9525">
              <a:noFill/>
              <a:miter lim="800000"/>
              <a:headEnd/>
              <a:tailEnd/>
            </a:ln>
          </p:spPr>
          <p:txBody>
            <a:bodyPr/>
            <a:lstStyle/>
            <a:p>
              <a:endParaRPr lang="en-US"/>
            </a:p>
          </p:txBody>
        </p:sp>
        <p:sp>
          <p:nvSpPr>
            <p:cNvPr id="20899" name="Rectangle 389"/>
            <p:cNvSpPr>
              <a:spLocks noChangeArrowheads="1"/>
            </p:cNvSpPr>
            <p:nvPr/>
          </p:nvSpPr>
          <p:spPr bwMode="auto">
            <a:xfrm>
              <a:off x="4822" y="3272"/>
              <a:ext cx="12" cy="233"/>
            </a:xfrm>
            <a:prstGeom prst="rect">
              <a:avLst/>
            </a:prstGeom>
            <a:solidFill>
              <a:srgbClr val="000000"/>
            </a:solidFill>
            <a:ln w="9525">
              <a:noFill/>
              <a:miter lim="800000"/>
              <a:headEnd/>
              <a:tailEnd/>
            </a:ln>
          </p:spPr>
          <p:txBody>
            <a:bodyPr/>
            <a:lstStyle/>
            <a:p>
              <a:endParaRPr lang="en-US"/>
            </a:p>
          </p:txBody>
        </p:sp>
        <p:sp>
          <p:nvSpPr>
            <p:cNvPr id="20900" name="Rectangle 390"/>
            <p:cNvSpPr>
              <a:spLocks noChangeArrowheads="1"/>
            </p:cNvSpPr>
            <p:nvPr/>
          </p:nvSpPr>
          <p:spPr bwMode="auto">
            <a:xfrm>
              <a:off x="4834" y="3272"/>
              <a:ext cx="13" cy="233"/>
            </a:xfrm>
            <a:prstGeom prst="rect">
              <a:avLst/>
            </a:prstGeom>
            <a:solidFill>
              <a:srgbClr val="000000"/>
            </a:solidFill>
            <a:ln w="9525">
              <a:noFill/>
              <a:miter lim="800000"/>
              <a:headEnd/>
              <a:tailEnd/>
            </a:ln>
          </p:spPr>
          <p:txBody>
            <a:bodyPr/>
            <a:lstStyle/>
            <a:p>
              <a:endParaRPr lang="en-US"/>
            </a:p>
          </p:txBody>
        </p:sp>
        <p:sp>
          <p:nvSpPr>
            <p:cNvPr id="20901" name="Rectangle 391"/>
            <p:cNvSpPr>
              <a:spLocks noChangeArrowheads="1"/>
            </p:cNvSpPr>
            <p:nvPr/>
          </p:nvSpPr>
          <p:spPr bwMode="auto">
            <a:xfrm>
              <a:off x="762" y="3569"/>
              <a:ext cx="42"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 </a:t>
              </a:r>
              <a:endParaRPr lang="en-US" sz="2400"/>
            </a:p>
          </p:txBody>
        </p:sp>
        <p:sp>
          <p:nvSpPr>
            <p:cNvPr id="20902" name="Rectangle 392"/>
            <p:cNvSpPr>
              <a:spLocks noChangeArrowheads="1"/>
            </p:cNvSpPr>
            <p:nvPr/>
          </p:nvSpPr>
          <p:spPr bwMode="auto">
            <a:xfrm>
              <a:off x="805" y="3569"/>
              <a:ext cx="353" cy="145"/>
            </a:xfrm>
            <a:prstGeom prst="rect">
              <a:avLst/>
            </a:prstGeom>
            <a:noFill/>
            <a:ln w="9525">
              <a:noFill/>
              <a:miter lim="800000"/>
              <a:headEnd/>
              <a:tailEnd/>
            </a:ln>
          </p:spPr>
          <p:txBody>
            <a:bodyPr wrap="none" lIns="0" tIns="0" rIns="0" bIns="0">
              <a:spAutoFit/>
            </a:bodyPr>
            <a:lstStyle/>
            <a:p>
              <a:pPr algn="l" eaLnBrk="0" hangingPunct="0"/>
              <a:r>
                <a:rPr lang="en-US" sz="1500">
                  <a:solidFill>
                    <a:srgbClr val="000000"/>
                  </a:solidFill>
                </a:rPr>
                <a:t>Totals</a:t>
              </a:r>
              <a:endParaRPr lang="en-US" sz="2400"/>
            </a:p>
          </p:txBody>
        </p:sp>
        <p:sp>
          <p:nvSpPr>
            <p:cNvPr id="20903" name="Rectangle 393"/>
            <p:cNvSpPr>
              <a:spLocks noChangeArrowheads="1"/>
            </p:cNvSpPr>
            <p:nvPr/>
          </p:nvSpPr>
          <p:spPr bwMode="auto">
            <a:xfrm>
              <a:off x="2409" y="3569"/>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4</a:t>
              </a:r>
              <a:endParaRPr lang="en-US" sz="2400"/>
            </a:p>
          </p:txBody>
        </p:sp>
        <p:sp>
          <p:nvSpPr>
            <p:cNvPr id="20904" name="Rectangle 394"/>
            <p:cNvSpPr>
              <a:spLocks noChangeArrowheads="1"/>
            </p:cNvSpPr>
            <p:nvPr/>
          </p:nvSpPr>
          <p:spPr bwMode="auto">
            <a:xfrm>
              <a:off x="3023" y="3569"/>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6</a:t>
              </a:r>
              <a:endParaRPr lang="en-US" sz="2400"/>
            </a:p>
          </p:txBody>
        </p:sp>
        <p:sp>
          <p:nvSpPr>
            <p:cNvPr id="20905" name="Rectangle 395"/>
            <p:cNvSpPr>
              <a:spLocks noChangeArrowheads="1"/>
            </p:cNvSpPr>
            <p:nvPr/>
          </p:nvSpPr>
          <p:spPr bwMode="auto">
            <a:xfrm>
              <a:off x="3638" y="3569"/>
              <a:ext cx="402"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4</a:t>
              </a:r>
              <a:endParaRPr lang="en-US" sz="2400"/>
            </a:p>
          </p:txBody>
        </p:sp>
        <p:sp>
          <p:nvSpPr>
            <p:cNvPr id="20906" name="Rectangle 396"/>
            <p:cNvSpPr>
              <a:spLocks noChangeArrowheads="1"/>
            </p:cNvSpPr>
            <p:nvPr/>
          </p:nvSpPr>
          <p:spPr bwMode="auto">
            <a:xfrm>
              <a:off x="4253" y="3569"/>
              <a:ext cx="350" cy="233"/>
            </a:xfrm>
            <a:prstGeom prst="rect">
              <a:avLst/>
            </a:prstGeom>
            <a:noFill/>
            <a:ln w="9525">
              <a:noFill/>
              <a:miter lim="800000"/>
              <a:headEnd/>
              <a:tailEnd/>
            </a:ln>
          </p:spPr>
          <p:txBody>
            <a:bodyPr wrap="none" lIns="0" tIns="0" rIns="0" bIns="0">
              <a:spAutoFit/>
            </a:bodyPr>
            <a:lstStyle/>
            <a:p>
              <a:pPr algn="l" eaLnBrk="0" hangingPunct="0"/>
              <a:r>
                <a:rPr lang="en-US">
                  <a:solidFill>
                    <a:srgbClr val="000000"/>
                  </a:solidFill>
                </a:rPr>
                <a:t>     6</a:t>
              </a:r>
              <a:endParaRPr lang="en-US" sz="2400"/>
            </a:p>
          </p:txBody>
        </p:sp>
        <p:sp>
          <p:nvSpPr>
            <p:cNvPr id="20907" name="Rectangle 397"/>
            <p:cNvSpPr>
              <a:spLocks noChangeArrowheads="1"/>
            </p:cNvSpPr>
            <p:nvPr/>
          </p:nvSpPr>
          <p:spPr bwMode="auto">
            <a:xfrm>
              <a:off x="727" y="3505"/>
              <a:ext cx="12" cy="17"/>
            </a:xfrm>
            <a:prstGeom prst="rect">
              <a:avLst/>
            </a:prstGeom>
            <a:solidFill>
              <a:srgbClr val="000000"/>
            </a:solidFill>
            <a:ln w="9525">
              <a:noFill/>
              <a:miter lim="800000"/>
              <a:headEnd/>
              <a:tailEnd/>
            </a:ln>
          </p:spPr>
          <p:txBody>
            <a:bodyPr/>
            <a:lstStyle/>
            <a:p>
              <a:endParaRPr lang="en-US"/>
            </a:p>
          </p:txBody>
        </p:sp>
        <p:sp>
          <p:nvSpPr>
            <p:cNvPr id="20908" name="Rectangle 398"/>
            <p:cNvSpPr>
              <a:spLocks noChangeArrowheads="1"/>
            </p:cNvSpPr>
            <p:nvPr/>
          </p:nvSpPr>
          <p:spPr bwMode="auto">
            <a:xfrm>
              <a:off x="715" y="3505"/>
              <a:ext cx="12" cy="17"/>
            </a:xfrm>
            <a:prstGeom prst="rect">
              <a:avLst/>
            </a:prstGeom>
            <a:solidFill>
              <a:srgbClr val="000000"/>
            </a:solidFill>
            <a:ln w="9525">
              <a:noFill/>
              <a:miter lim="800000"/>
              <a:headEnd/>
              <a:tailEnd/>
            </a:ln>
          </p:spPr>
          <p:txBody>
            <a:bodyPr/>
            <a:lstStyle/>
            <a:p>
              <a:endParaRPr lang="en-US"/>
            </a:p>
          </p:txBody>
        </p:sp>
        <p:sp>
          <p:nvSpPr>
            <p:cNvPr id="20909" name="Rectangle 399"/>
            <p:cNvSpPr>
              <a:spLocks noChangeArrowheads="1"/>
            </p:cNvSpPr>
            <p:nvPr/>
          </p:nvSpPr>
          <p:spPr bwMode="auto">
            <a:xfrm>
              <a:off x="739" y="3505"/>
              <a:ext cx="1625" cy="8"/>
            </a:xfrm>
            <a:prstGeom prst="rect">
              <a:avLst/>
            </a:prstGeom>
            <a:solidFill>
              <a:srgbClr val="000000"/>
            </a:solidFill>
            <a:ln w="9525">
              <a:noFill/>
              <a:miter lim="800000"/>
              <a:headEnd/>
              <a:tailEnd/>
            </a:ln>
          </p:spPr>
          <p:txBody>
            <a:bodyPr/>
            <a:lstStyle/>
            <a:p>
              <a:endParaRPr lang="en-US"/>
            </a:p>
          </p:txBody>
        </p:sp>
        <p:sp>
          <p:nvSpPr>
            <p:cNvPr id="20910" name="Rectangle 400"/>
            <p:cNvSpPr>
              <a:spLocks noChangeArrowheads="1"/>
            </p:cNvSpPr>
            <p:nvPr/>
          </p:nvSpPr>
          <p:spPr bwMode="auto">
            <a:xfrm>
              <a:off x="739" y="3513"/>
              <a:ext cx="1625" cy="9"/>
            </a:xfrm>
            <a:prstGeom prst="rect">
              <a:avLst/>
            </a:prstGeom>
            <a:solidFill>
              <a:srgbClr val="000000"/>
            </a:solidFill>
            <a:ln w="9525">
              <a:noFill/>
              <a:miter lim="800000"/>
              <a:headEnd/>
              <a:tailEnd/>
            </a:ln>
          </p:spPr>
          <p:txBody>
            <a:bodyPr/>
            <a:lstStyle/>
            <a:p>
              <a:endParaRPr lang="en-US"/>
            </a:p>
          </p:txBody>
        </p:sp>
        <p:sp>
          <p:nvSpPr>
            <p:cNvPr id="20911" name="Rectangle 401"/>
            <p:cNvSpPr>
              <a:spLocks noChangeArrowheads="1"/>
            </p:cNvSpPr>
            <p:nvPr/>
          </p:nvSpPr>
          <p:spPr bwMode="auto">
            <a:xfrm>
              <a:off x="2376" y="3505"/>
              <a:ext cx="12" cy="17"/>
            </a:xfrm>
            <a:prstGeom prst="rect">
              <a:avLst/>
            </a:prstGeom>
            <a:solidFill>
              <a:srgbClr val="000000"/>
            </a:solidFill>
            <a:ln w="9525">
              <a:noFill/>
              <a:miter lim="800000"/>
              <a:headEnd/>
              <a:tailEnd/>
            </a:ln>
          </p:spPr>
          <p:txBody>
            <a:bodyPr/>
            <a:lstStyle/>
            <a:p>
              <a:endParaRPr lang="en-US"/>
            </a:p>
          </p:txBody>
        </p:sp>
        <p:sp>
          <p:nvSpPr>
            <p:cNvPr id="20912" name="Rectangle 402"/>
            <p:cNvSpPr>
              <a:spLocks noChangeArrowheads="1"/>
            </p:cNvSpPr>
            <p:nvPr/>
          </p:nvSpPr>
          <p:spPr bwMode="auto">
            <a:xfrm>
              <a:off x="2364" y="3505"/>
              <a:ext cx="12" cy="17"/>
            </a:xfrm>
            <a:prstGeom prst="rect">
              <a:avLst/>
            </a:prstGeom>
            <a:solidFill>
              <a:srgbClr val="000000"/>
            </a:solidFill>
            <a:ln w="9525">
              <a:noFill/>
              <a:miter lim="800000"/>
              <a:headEnd/>
              <a:tailEnd/>
            </a:ln>
          </p:spPr>
          <p:txBody>
            <a:bodyPr/>
            <a:lstStyle/>
            <a:p>
              <a:endParaRPr lang="en-US"/>
            </a:p>
          </p:txBody>
        </p:sp>
        <p:sp>
          <p:nvSpPr>
            <p:cNvPr id="20913" name="Rectangle 403"/>
            <p:cNvSpPr>
              <a:spLocks noChangeArrowheads="1"/>
            </p:cNvSpPr>
            <p:nvPr/>
          </p:nvSpPr>
          <p:spPr bwMode="auto">
            <a:xfrm>
              <a:off x="2388" y="3505"/>
              <a:ext cx="590" cy="8"/>
            </a:xfrm>
            <a:prstGeom prst="rect">
              <a:avLst/>
            </a:prstGeom>
            <a:solidFill>
              <a:srgbClr val="000000"/>
            </a:solidFill>
            <a:ln w="9525">
              <a:noFill/>
              <a:miter lim="800000"/>
              <a:headEnd/>
              <a:tailEnd/>
            </a:ln>
          </p:spPr>
          <p:txBody>
            <a:bodyPr/>
            <a:lstStyle/>
            <a:p>
              <a:endParaRPr lang="en-US"/>
            </a:p>
          </p:txBody>
        </p:sp>
        <p:sp>
          <p:nvSpPr>
            <p:cNvPr id="20914" name="Rectangle 404"/>
            <p:cNvSpPr>
              <a:spLocks noChangeArrowheads="1"/>
            </p:cNvSpPr>
            <p:nvPr/>
          </p:nvSpPr>
          <p:spPr bwMode="auto">
            <a:xfrm>
              <a:off x="2388" y="3513"/>
              <a:ext cx="590" cy="9"/>
            </a:xfrm>
            <a:prstGeom prst="rect">
              <a:avLst/>
            </a:prstGeom>
            <a:solidFill>
              <a:srgbClr val="000000"/>
            </a:solidFill>
            <a:ln w="9525">
              <a:noFill/>
              <a:miter lim="800000"/>
              <a:headEnd/>
              <a:tailEnd/>
            </a:ln>
          </p:spPr>
          <p:txBody>
            <a:bodyPr/>
            <a:lstStyle/>
            <a:p>
              <a:endParaRPr lang="en-US"/>
            </a:p>
          </p:txBody>
        </p:sp>
        <p:sp>
          <p:nvSpPr>
            <p:cNvPr id="20915" name="Rectangle 405"/>
            <p:cNvSpPr>
              <a:spLocks noChangeArrowheads="1"/>
            </p:cNvSpPr>
            <p:nvPr/>
          </p:nvSpPr>
          <p:spPr bwMode="auto">
            <a:xfrm>
              <a:off x="2991" y="3505"/>
              <a:ext cx="12" cy="17"/>
            </a:xfrm>
            <a:prstGeom prst="rect">
              <a:avLst/>
            </a:prstGeom>
            <a:solidFill>
              <a:srgbClr val="000000"/>
            </a:solidFill>
            <a:ln w="9525">
              <a:noFill/>
              <a:miter lim="800000"/>
              <a:headEnd/>
              <a:tailEnd/>
            </a:ln>
          </p:spPr>
          <p:txBody>
            <a:bodyPr/>
            <a:lstStyle/>
            <a:p>
              <a:endParaRPr lang="en-US"/>
            </a:p>
          </p:txBody>
        </p:sp>
        <p:sp>
          <p:nvSpPr>
            <p:cNvPr id="20916" name="Rectangle 406"/>
            <p:cNvSpPr>
              <a:spLocks noChangeArrowheads="1"/>
            </p:cNvSpPr>
            <p:nvPr/>
          </p:nvSpPr>
          <p:spPr bwMode="auto">
            <a:xfrm>
              <a:off x="2978" y="3505"/>
              <a:ext cx="13" cy="17"/>
            </a:xfrm>
            <a:prstGeom prst="rect">
              <a:avLst/>
            </a:prstGeom>
            <a:solidFill>
              <a:srgbClr val="000000"/>
            </a:solidFill>
            <a:ln w="9525">
              <a:noFill/>
              <a:miter lim="800000"/>
              <a:headEnd/>
              <a:tailEnd/>
            </a:ln>
          </p:spPr>
          <p:txBody>
            <a:bodyPr/>
            <a:lstStyle/>
            <a:p>
              <a:endParaRPr lang="en-US"/>
            </a:p>
          </p:txBody>
        </p:sp>
        <p:sp>
          <p:nvSpPr>
            <p:cNvPr id="20917" name="Rectangle 407"/>
            <p:cNvSpPr>
              <a:spLocks noChangeArrowheads="1"/>
            </p:cNvSpPr>
            <p:nvPr/>
          </p:nvSpPr>
          <p:spPr bwMode="auto">
            <a:xfrm>
              <a:off x="3003" y="3505"/>
              <a:ext cx="590" cy="8"/>
            </a:xfrm>
            <a:prstGeom prst="rect">
              <a:avLst/>
            </a:prstGeom>
            <a:solidFill>
              <a:srgbClr val="000000"/>
            </a:solidFill>
            <a:ln w="9525">
              <a:noFill/>
              <a:miter lim="800000"/>
              <a:headEnd/>
              <a:tailEnd/>
            </a:ln>
          </p:spPr>
          <p:txBody>
            <a:bodyPr/>
            <a:lstStyle/>
            <a:p>
              <a:endParaRPr lang="en-US"/>
            </a:p>
          </p:txBody>
        </p:sp>
        <p:sp>
          <p:nvSpPr>
            <p:cNvPr id="20918" name="Rectangle 408"/>
            <p:cNvSpPr>
              <a:spLocks noChangeArrowheads="1"/>
            </p:cNvSpPr>
            <p:nvPr/>
          </p:nvSpPr>
          <p:spPr bwMode="auto">
            <a:xfrm>
              <a:off x="3003" y="3513"/>
              <a:ext cx="590" cy="9"/>
            </a:xfrm>
            <a:prstGeom prst="rect">
              <a:avLst/>
            </a:prstGeom>
            <a:solidFill>
              <a:srgbClr val="000000"/>
            </a:solidFill>
            <a:ln w="9525">
              <a:noFill/>
              <a:miter lim="800000"/>
              <a:headEnd/>
              <a:tailEnd/>
            </a:ln>
          </p:spPr>
          <p:txBody>
            <a:bodyPr/>
            <a:lstStyle/>
            <a:p>
              <a:endParaRPr lang="en-US"/>
            </a:p>
          </p:txBody>
        </p:sp>
        <p:sp>
          <p:nvSpPr>
            <p:cNvPr id="20919" name="Rectangle 409"/>
            <p:cNvSpPr>
              <a:spLocks noChangeArrowheads="1"/>
            </p:cNvSpPr>
            <p:nvPr/>
          </p:nvSpPr>
          <p:spPr bwMode="auto">
            <a:xfrm>
              <a:off x="3605" y="3505"/>
              <a:ext cx="13" cy="17"/>
            </a:xfrm>
            <a:prstGeom prst="rect">
              <a:avLst/>
            </a:prstGeom>
            <a:solidFill>
              <a:srgbClr val="000000"/>
            </a:solidFill>
            <a:ln w="9525">
              <a:noFill/>
              <a:miter lim="800000"/>
              <a:headEnd/>
              <a:tailEnd/>
            </a:ln>
          </p:spPr>
          <p:txBody>
            <a:bodyPr/>
            <a:lstStyle/>
            <a:p>
              <a:endParaRPr lang="en-US"/>
            </a:p>
          </p:txBody>
        </p:sp>
        <p:sp>
          <p:nvSpPr>
            <p:cNvPr id="20920" name="Rectangle 410"/>
            <p:cNvSpPr>
              <a:spLocks noChangeArrowheads="1"/>
            </p:cNvSpPr>
            <p:nvPr/>
          </p:nvSpPr>
          <p:spPr bwMode="auto">
            <a:xfrm>
              <a:off x="3593" y="3505"/>
              <a:ext cx="12" cy="17"/>
            </a:xfrm>
            <a:prstGeom prst="rect">
              <a:avLst/>
            </a:prstGeom>
            <a:solidFill>
              <a:srgbClr val="000000"/>
            </a:solidFill>
            <a:ln w="9525">
              <a:noFill/>
              <a:miter lim="800000"/>
              <a:headEnd/>
              <a:tailEnd/>
            </a:ln>
          </p:spPr>
          <p:txBody>
            <a:bodyPr/>
            <a:lstStyle/>
            <a:p>
              <a:endParaRPr lang="en-US"/>
            </a:p>
          </p:txBody>
        </p:sp>
        <p:sp>
          <p:nvSpPr>
            <p:cNvPr id="20921" name="Rectangle 411"/>
            <p:cNvSpPr>
              <a:spLocks noChangeArrowheads="1"/>
            </p:cNvSpPr>
            <p:nvPr/>
          </p:nvSpPr>
          <p:spPr bwMode="auto">
            <a:xfrm>
              <a:off x="3618" y="3505"/>
              <a:ext cx="590" cy="8"/>
            </a:xfrm>
            <a:prstGeom prst="rect">
              <a:avLst/>
            </a:prstGeom>
            <a:solidFill>
              <a:srgbClr val="000000"/>
            </a:solidFill>
            <a:ln w="9525">
              <a:noFill/>
              <a:miter lim="800000"/>
              <a:headEnd/>
              <a:tailEnd/>
            </a:ln>
          </p:spPr>
          <p:txBody>
            <a:bodyPr/>
            <a:lstStyle/>
            <a:p>
              <a:endParaRPr lang="en-US"/>
            </a:p>
          </p:txBody>
        </p:sp>
        <p:sp>
          <p:nvSpPr>
            <p:cNvPr id="20922" name="Rectangle 412"/>
            <p:cNvSpPr>
              <a:spLocks noChangeArrowheads="1"/>
            </p:cNvSpPr>
            <p:nvPr/>
          </p:nvSpPr>
          <p:spPr bwMode="auto">
            <a:xfrm>
              <a:off x="3618" y="3513"/>
              <a:ext cx="590" cy="9"/>
            </a:xfrm>
            <a:prstGeom prst="rect">
              <a:avLst/>
            </a:prstGeom>
            <a:solidFill>
              <a:srgbClr val="000000"/>
            </a:solidFill>
            <a:ln w="9525">
              <a:noFill/>
              <a:miter lim="800000"/>
              <a:headEnd/>
              <a:tailEnd/>
            </a:ln>
          </p:spPr>
          <p:txBody>
            <a:bodyPr/>
            <a:lstStyle/>
            <a:p>
              <a:endParaRPr lang="en-US"/>
            </a:p>
          </p:txBody>
        </p:sp>
        <p:sp>
          <p:nvSpPr>
            <p:cNvPr id="20923" name="Rectangle 413"/>
            <p:cNvSpPr>
              <a:spLocks noChangeArrowheads="1"/>
            </p:cNvSpPr>
            <p:nvPr/>
          </p:nvSpPr>
          <p:spPr bwMode="auto">
            <a:xfrm>
              <a:off x="4220" y="3505"/>
              <a:ext cx="12" cy="17"/>
            </a:xfrm>
            <a:prstGeom prst="rect">
              <a:avLst/>
            </a:prstGeom>
            <a:solidFill>
              <a:srgbClr val="000000"/>
            </a:solidFill>
            <a:ln w="9525">
              <a:noFill/>
              <a:miter lim="800000"/>
              <a:headEnd/>
              <a:tailEnd/>
            </a:ln>
          </p:spPr>
          <p:txBody>
            <a:bodyPr/>
            <a:lstStyle/>
            <a:p>
              <a:endParaRPr lang="en-US"/>
            </a:p>
          </p:txBody>
        </p:sp>
        <p:sp>
          <p:nvSpPr>
            <p:cNvPr id="20924" name="Rectangle 414"/>
            <p:cNvSpPr>
              <a:spLocks noChangeArrowheads="1"/>
            </p:cNvSpPr>
            <p:nvPr/>
          </p:nvSpPr>
          <p:spPr bwMode="auto">
            <a:xfrm>
              <a:off x="4208" y="3505"/>
              <a:ext cx="12" cy="17"/>
            </a:xfrm>
            <a:prstGeom prst="rect">
              <a:avLst/>
            </a:prstGeom>
            <a:solidFill>
              <a:srgbClr val="000000"/>
            </a:solidFill>
            <a:ln w="9525">
              <a:noFill/>
              <a:miter lim="800000"/>
              <a:headEnd/>
              <a:tailEnd/>
            </a:ln>
          </p:spPr>
          <p:txBody>
            <a:bodyPr/>
            <a:lstStyle/>
            <a:p>
              <a:endParaRPr lang="en-US"/>
            </a:p>
          </p:txBody>
        </p:sp>
        <p:sp>
          <p:nvSpPr>
            <p:cNvPr id="20925" name="Rectangle 415"/>
            <p:cNvSpPr>
              <a:spLocks noChangeArrowheads="1"/>
            </p:cNvSpPr>
            <p:nvPr/>
          </p:nvSpPr>
          <p:spPr bwMode="auto">
            <a:xfrm>
              <a:off x="4232" y="3505"/>
              <a:ext cx="590" cy="8"/>
            </a:xfrm>
            <a:prstGeom prst="rect">
              <a:avLst/>
            </a:prstGeom>
            <a:solidFill>
              <a:srgbClr val="000000"/>
            </a:solidFill>
            <a:ln w="9525">
              <a:noFill/>
              <a:miter lim="800000"/>
              <a:headEnd/>
              <a:tailEnd/>
            </a:ln>
          </p:spPr>
          <p:txBody>
            <a:bodyPr/>
            <a:lstStyle/>
            <a:p>
              <a:endParaRPr lang="en-US"/>
            </a:p>
          </p:txBody>
        </p:sp>
        <p:sp>
          <p:nvSpPr>
            <p:cNvPr id="20926" name="Rectangle 416"/>
            <p:cNvSpPr>
              <a:spLocks noChangeArrowheads="1"/>
            </p:cNvSpPr>
            <p:nvPr/>
          </p:nvSpPr>
          <p:spPr bwMode="auto">
            <a:xfrm>
              <a:off x="4232" y="3513"/>
              <a:ext cx="590" cy="9"/>
            </a:xfrm>
            <a:prstGeom prst="rect">
              <a:avLst/>
            </a:prstGeom>
            <a:solidFill>
              <a:srgbClr val="000000"/>
            </a:solidFill>
            <a:ln w="9525">
              <a:noFill/>
              <a:miter lim="800000"/>
              <a:headEnd/>
              <a:tailEnd/>
            </a:ln>
          </p:spPr>
          <p:txBody>
            <a:bodyPr/>
            <a:lstStyle/>
            <a:p>
              <a:endParaRPr lang="en-US"/>
            </a:p>
          </p:txBody>
        </p:sp>
        <p:sp>
          <p:nvSpPr>
            <p:cNvPr id="20927" name="Rectangle 417"/>
            <p:cNvSpPr>
              <a:spLocks noChangeArrowheads="1"/>
            </p:cNvSpPr>
            <p:nvPr/>
          </p:nvSpPr>
          <p:spPr bwMode="auto">
            <a:xfrm>
              <a:off x="4834" y="3505"/>
              <a:ext cx="13" cy="17"/>
            </a:xfrm>
            <a:prstGeom prst="rect">
              <a:avLst/>
            </a:prstGeom>
            <a:solidFill>
              <a:srgbClr val="000000"/>
            </a:solidFill>
            <a:ln w="9525">
              <a:noFill/>
              <a:miter lim="800000"/>
              <a:headEnd/>
              <a:tailEnd/>
            </a:ln>
          </p:spPr>
          <p:txBody>
            <a:bodyPr/>
            <a:lstStyle/>
            <a:p>
              <a:endParaRPr lang="en-US"/>
            </a:p>
          </p:txBody>
        </p:sp>
        <p:sp>
          <p:nvSpPr>
            <p:cNvPr id="20928" name="Rectangle 418"/>
            <p:cNvSpPr>
              <a:spLocks noChangeArrowheads="1"/>
            </p:cNvSpPr>
            <p:nvPr/>
          </p:nvSpPr>
          <p:spPr bwMode="auto">
            <a:xfrm>
              <a:off x="4822" y="3505"/>
              <a:ext cx="12" cy="17"/>
            </a:xfrm>
            <a:prstGeom prst="rect">
              <a:avLst/>
            </a:prstGeom>
            <a:solidFill>
              <a:srgbClr val="000000"/>
            </a:solidFill>
            <a:ln w="9525">
              <a:noFill/>
              <a:miter lim="800000"/>
              <a:headEnd/>
              <a:tailEnd/>
            </a:ln>
          </p:spPr>
          <p:txBody>
            <a:bodyPr/>
            <a:lstStyle/>
            <a:p>
              <a:endParaRPr lang="en-US"/>
            </a:p>
          </p:txBody>
        </p:sp>
        <p:sp>
          <p:nvSpPr>
            <p:cNvPr id="20929" name="Rectangle 419"/>
            <p:cNvSpPr>
              <a:spLocks noChangeArrowheads="1"/>
            </p:cNvSpPr>
            <p:nvPr/>
          </p:nvSpPr>
          <p:spPr bwMode="auto">
            <a:xfrm>
              <a:off x="715" y="3522"/>
              <a:ext cx="12" cy="209"/>
            </a:xfrm>
            <a:prstGeom prst="rect">
              <a:avLst/>
            </a:prstGeom>
            <a:solidFill>
              <a:srgbClr val="000000"/>
            </a:solidFill>
            <a:ln w="9525">
              <a:noFill/>
              <a:miter lim="800000"/>
              <a:headEnd/>
              <a:tailEnd/>
            </a:ln>
          </p:spPr>
          <p:txBody>
            <a:bodyPr/>
            <a:lstStyle/>
            <a:p>
              <a:endParaRPr lang="en-US"/>
            </a:p>
          </p:txBody>
        </p:sp>
        <p:sp>
          <p:nvSpPr>
            <p:cNvPr id="20930" name="Rectangle 420"/>
            <p:cNvSpPr>
              <a:spLocks noChangeArrowheads="1"/>
            </p:cNvSpPr>
            <p:nvPr/>
          </p:nvSpPr>
          <p:spPr bwMode="auto">
            <a:xfrm>
              <a:off x="727" y="3522"/>
              <a:ext cx="12" cy="209"/>
            </a:xfrm>
            <a:prstGeom prst="rect">
              <a:avLst/>
            </a:prstGeom>
            <a:solidFill>
              <a:srgbClr val="000000"/>
            </a:solidFill>
            <a:ln w="9525">
              <a:noFill/>
              <a:miter lim="800000"/>
              <a:headEnd/>
              <a:tailEnd/>
            </a:ln>
          </p:spPr>
          <p:txBody>
            <a:bodyPr/>
            <a:lstStyle/>
            <a:p>
              <a:endParaRPr lang="en-US"/>
            </a:p>
          </p:txBody>
        </p:sp>
        <p:sp>
          <p:nvSpPr>
            <p:cNvPr id="20931" name="Rectangle 421"/>
            <p:cNvSpPr>
              <a:spLocks noChangeArrowheads="1"/>
            </p:cNvSpPr>
            <p:nvPr/>
          </p:nvSpPr>
          <p:spPr bwMode="auto">
            <a:xfrm>
              <a:off x="715" y="3731"/>
              <a:ext cx="12" cy="17"/>
            </a:xfrm>
            <a:prstGeom prst="rect">
              <a:avLst/>
            </a:prstGeom>
            <a:solidFill>
              <a:srgbClr val="000000"/>
            </a:solidFill>
            <a:ln w="9525">
              <a:noFill/>
              <a:miter lim="800000"/>
              <a:headEnd/>
              <a:tailEnd/>
            </a:ln>
          </p:spPr>
          <p:txBody>
            <a:bodyPr/>
            <a:lstStyle/>
            <a:p>
              <a:endParaRPr lang="en-US"/>
            </a:p>
          </p:txBody>
        </p:sp>
        <p:sp>
          <p:nvSpPr>
            <p:cNvPr id="20932" name="Rectangle 422"/>
            <p:cNvSpPr>
              <a:spLocks noChangeArrowheads="1"/>
            </p:cNvSpPr>
            <p:nvPr/>
          </p:nvSpPr>
          <p:spPr bwMode="auto">
            <a:xfrm>
              <a:off x="715" y="3739"/>
              <a:ext cx="24" cy="9"/>
            </a:xfrm>
            <a:prstGeom prst="rect">
              <a:avLst/>
            </a:prstGeom>
            <a:solidFill>
              <a:srgbClr val="000000"/>
            </a:solidFill>
            <a:ln w="9525">
              <a:noFill/>
              <a:miter lim="800000"/>
              <a:headEnd/>
              <a:tailEnd/>
            </a:ln>
          </p:spPr>
          <p:txBody>
            <a:bodyPr/>
            <a:lstStyle/>
            <a:p>
              <a:endParaRPr lang="en-US"/>
            </a:p>
          </p:txBody>
        </p:sp>
        <p:sp>
          <p:nvSpPr>
            <p:cNvPr id="20933" name="Rectangle 423"/>
            <p:cNvSpPr>
              <a:spLocks noChangeArrowheads="1"/>
            </p:cNvSpPr>
            <p:nvPr/>
          </p:nvSpPr>
          <p:spPr bwMode="auto">
            <a:xfrm>
              <a:off x="727" y="3731"/>
              <a:ext cx="12" cy="8"/>
            </a:xfrm>
            <a:prstGeom prst="rect">
              <a:avLst/>
            </a:prstGeom>
            <a:solidFill>
              <a:srgbClr val="000000"/>
            </a:solidFill>
            <a:ln w="9525">
              <a:noFill/>
              <a:miter lim="800000"/>
              <a:headEnd/>
              <a:tailEnd/>
            </a:ln>
          </p:spPr>
          <p:txBody>
            <a:bodyPr/>
            <a:lstStyle/>
            <a:p>
              <a:endParaRPr lang="en-US"/>
            </a:p>
          </p:txBody>
        </p:sp>
        <p:sp>
          <p:nvSpPr>
            <p:cNvPr id="20934" name="Rectangle 424"/>
            <p:cNvSpPr>
              <a:spLocks noChangeArrowheads="1"/>
            </p:cNvSpPr>
            <p:nvPr/>
          </p:nvSpPr>
          <p:spPr bwMode="auto">
            <a:xfrm>
              <a:off x="727" y="3731"/>
              <a:ext cx="12" cy="8"/>
            </a:xfrm>
            <a:prstGeom prst="rect">
              <a:avLst/>
            </a:prstGeom>
            <a:solidFill>
              <a:srgbClr val="000000"/>
            </a:solidFill>
            <a:ln w="9525">
              <a:noFill/>
              <a:miter lim="800000"/>
              <a:headEnd/>
              <a:tailEnd/>
            </a:ln>
          </p:spPr>
          <p:txBody>
            <a:bodyPr/>
            <a:lstStyle/>
            <a:p>
              <a:endParaRPr lang="en-US"/>
            </a:p>
          </p:txBody>
        </p:sp>
        <p:sp>
          <p:nvSpPr>
            <p:cNvPr id="20935" name="Rectangle 425"/>
            <p:cNvSpPr>
              <a:spLocks noChangeArrowheads="1"/>
            </p:cNvSpPr>
            <p:nvPr/>
          </p:nvSpPr>
          <p:spPr bwMode="auto">
            <a:xfrm>
              <a:off x="739" y="3731"/>
              <a:ext cx="1625" cy="8"/>
            </a:xfrm>
            <a:prstGeom prst="rect">
              <a:avLst/>
            </a:prstGeom>
            <a:solidFill>
              <a:srgbClr val="000000"/>
            </a:solidFill>
            <a:ln w="9525">
              <a:noFill/>
              <a:miter lim="800000"/>
              <a:headEnd/>
              <a:tailEnd/>
            </a:ln>
          </p:spPr>
          <p:txBody>
            <a:bodyPr/>
            <a:lstStyle/>
            <a:p>
              <a:endParaRPr lang="en-US"/>
            </a:p>
          </p:txBody>
        </p:sp>
        <p:sp>
          <p:nvSpPr>
            <p:cNvPr id="20936" name="Rectangle 426"/>
            <p:cNvSpPr>
              <a:spLocks noChangeArrowheads="1"/>
            </p:cNvSpPr>
            <p:nvPr/>
          </p:nvSpPr>
          <p:spPr bwMode="auto">
            <a:xfrm>
              <a:off x="739" y="3739"/>
              <a:ext cx="1625" cy="9"/>
            </a:xfrm>
            <a:prstGeom prst="rect">
              <a:avLst/>
            </a:prstGeom>
            <a:solidFill>
              <a:srgbClr val="000000"/>
            </a:solidFill>
            <a:ln w="9525">
              <a:noFill/>
              <a:miter lim="800000"/>
              <a:headEnd/>
              <a:tailEnd/>
            </a:ln>
          </p:spPr>
          <p:txBody>
            <a:bodyPr/>
            <a:lstStyle/>
            <a:p>
              <a:endParaRPr lang="en-US"/>
            </a:p>
          </p:txBody>
        </p:sp>
        <p:sp>
          <p:nvSpPr>
            <p:cNvPr id="20937" name="Rectangle 427"/>
            <p:cNvSpPr>
              <a:spLocks noChangeArrowheads="1"/>
            </p:cNvSpPr>
            <p:nvPr/>
          </p:nvSpPr>
          <p:spPr bwMode="auto">
            <a:xfrm>
              <a:off x="2364" y="3522"/>
              <a:ext cx="12" cy="209"/>
            </a:xfrm>
            <a:prstGeom prst="rect">
              <a:avLst/>
            </a:prstGeom>
            <a:solidFill>
              <a:srgbClr val="000000"/>
            </a:solidFill>
            <a:ln w="9525">
              <a:noFill/>
              <a:miter lim="800000"/>
              <a:headEnd/>
              <a:tailEnd/>
            </a:ln>
          </p:spPr>
          <p:txBody>
            <a:bodyPr/>
            <a:lstStyle/>
            <a:p>
              <a:endParaRPr lang="en-US"/>
            </a:p>
          </p:txBody>
        </p:sp>
      </p:grpSp>
      <p:sp>
        <p:nvSpPr>
          <p:cNvPr id="20708" name="Rectangle 428"/>
          <p:cNvSpPr>
            <a:spLocks noChangeArrowheads="1"/>
          </p:cNvSpPr>
          <p:nvPr/>
        </p:nvSpPr>
        <p:spPr bwMode="auto">
          <a:xfrm>
            <a:off x="5295900" y="5591175"/>
            <a:ext cx="19050" cy="331788"/>
          </a:xfrm>
          <a:prstGeom prst="rect">
            <a:avLst/>
          </a:prstGeom>
          <a:solidFill>
            <a:srgbClr val="000000"/>
          </a:solidFill>
          <a:ln w="9525">
            <a:noFill/>
            <a:miter lim="800000"/>
            <a:headEnd/>
            <a:tailEnd/>
          </a:ln>
        </p:spPr>
        <p:txBody>
          <a:bodyPr/>
          <a:lstStyle/>
          <a:p>
            <a:endParaRPr lang="en-US"/>
          </a:p>
        </p:txBody>
      </p:sp>
      <p:sp>
        <p:nvSpPr>
          <p:cNvPr id="20709" name="Rectangle 429"/>
          <p:cNvSpPr>
            <a:spLocks noChangeArrowheads="1"/>
          </p:cNvSpPr>
          <p:nvPr/>
        </p:nvSpPr>
        <p:spPr bwMode="auto">
          <a:xfrm>
            <a:off x="5276850" y="5922963"/>
            <a:ext cx="38100" cy="12700"/>
          </a:xfrm>
          <a:prstGeom prst="rect">
            <a:avLst/>
          </a:prstGeom>
          <a:solidFill>
            <a:srgbClr val="000000"/>
          </a:solidFill>
          <a:ln w="9525">
            <a:noFill/>
            <a:miter lim="800000"/>
            <a:headEnd/>
            <a:tailEnd/>
          </a:ln>
        </p:spPr>
        <p:txBody>
          <a:bodyPr/>
          <a:lstStyle/>
          <a:p>
            <a:endParaRPr lang="en-US"/>
          </a:p>
        </p:txBody>
      </p:sp>
      <p:sp>
        <p:nvSpPr>
          <p:cNvPr id="20710" name="Rectangle 430"/>
          <p:cNvSpPr>
            <a:spLocks noChangeArrowheads="1"/>
          </p:cNvSpPr>
          <p:nvPr/>
        </p:nvSpPr>
        <p:spPr bwMode="auto">
          <a:xfrm>
            <a:off x="5276850" y="5935664"/>
            <a:ext cx="38100" cy="14287"/>
          </a:xfrm>
          <a:prstGeom prst="rect">
            <a:avLst/>
          </a:prstGeom>
          <a:solidFill>
            <a:srgbClr val="000000"/>
          </a:solidFill>
          <a:ln w="9525">
            <a:noFill/>
            <a:miter lim="800000"/>
            <a:headEnd/>
            <a:tailEnd/>
          </a:ln>
        </p:spPr>
        <p:txBody>
          <a:bodyPr/>
          <a:lstStyle/>
          <a:p>
            <a:endParaRPr lang="en-US"/>
          </a:p>
        </p:txBody>
      </p:sp>
      <p:sp>
        <p:nvSpPr>
          <p:cNvPr id="20711" name="Rectangle 431"/>
          <p:cNvSpPr>
            <a:spLocks noChangeArrowheads="1"/>
          </p:cNvSpPr>
          <p:nvPr/>
        </p:nvSpPr>
        <p:spPr bwMode="auto">
          <a:xfrm>
            <a:off x="5314951" y="5922963"/>
            <a:ext cx="936625" cy="12700"/>
          </a:xfrm>
          <a:prstGeom prst="rect">
            <a:avLst/>
          </a:prstGeom>
          <a:solidFill>
            <a:srgbClr val="000000"/>
          </a:solidFill>
          <a:ln w="9525">
            <a:noFill/>
            <a:miter lim="800000"/>
            <a:headEnd/>
            <a:tailEnd/>
          </a:ln>
        </p:spPr>
        <p:txBody>
          <a:bodyPr/>
          <a:lstStyle/>
          <a:p>
            <a:endParaRPr lang="en-US"/>
          </a:p>
        </p:txBody>
      </p:sp>
      <p:sp>
        <p:nvSpPr>
          <p:cNvPr id="20712" name="Rectangle 432"/>
          <p:cNvSpPr>
            <a:spLocks noChangeArrowheads="1"/>
          </p:cNvSpPr>
          <p:nvPr/>
        </p:nvSpPr>
        <p:spPr bwMode="auto">
          <a:xfrm>
            <a:off x="5314951" y="5935664"/>
            <a:ext cx="936625" cy="14287"/>
          </a:xfrm>
          <a:prstGeom prst="rect">
            <a:avLst/>
          </a:prstGeom>
          <a:solidFill>
            <a:srgbClr val="000000"/>
          </a:solidFill>
          <a:ln w="9525">
            <a:noFill/>
            <a:miter lim="800000"/>
            <a:headEnd/>
            <a:tailEnd/>
          </a:ln>
        </p:spPr>
        <p:txBody>
          <a:bodyPr/>
          <a:lstStyle/>
          <a:p>
            <a:endParaRPr lang="en-US"/>
          </a:p>
        </p:txBody>
      </p:sp>
      <p:sp>
        <p:nvSpPr>
          <p:cNvPr id="20713" name="Rectangle 433"/>
          <p:cNvSpPr>
            <a:spLocks noChangeArrowheads="1"/>
          </p:cNvSpPr>
          <p:nvPr/>
        </p:nvSpPr>
        <p:spPr bwMode="auto">
          <a:xfrm>
            <a:off x="6251575" y="5591175"/>
            <a:ext cx="20638" cy="331788"/>
          </a:xfrm>
          <a:prstGeom prst="rect">
            <a:avLst/>
          </a:prstGeom>
          <a:solidFill>
            <a:srgbClr val="000000"/>
          </a:solidFill>
          <a:ln w="9525">
            <a:noFill/>
            <a:miter lim="800000"/>
            <a:headEnd/>
            <a:tailEnd/>
          </a:ln>
        </p:spPr>
        <p:txBody>
          <a:bodyPr/>
          <a:lstStyle/>
          <a:p>
            <a:endParaRPr lang="en-US"/>
          </a:p>
        </p:txBody>
      </p:sp>
      <p:sp>
        <p:nvSpPr>
          <p:cNvPr id="20714" name="Rectangle 434"/>
          <p:cNvSpPr>
            <a:spLocks noChangeArrowheads="1"/>
          </p:cNvSpPr>
          <p:nvPr/>
        </p:nvSpPr>
        <p:spPr bwMode="auto">
          <a:xfrm>
            <a:off x="6272213" y="5591175"/>
            <a:ext cx="19050" cy="331788"/>
          </a:xfrm>
          <a:prstGeom prst="rect">
            <a:avLst/>
          </a:prstGeom>
          <a:solidFill>
            <a:srgbClr val="000000"/>
          </a:solidFill>
          <a:ln w="9525">
            <a:noFill/>
            <a:miter lim="800000"/>
            <a:headEnd/>
            <a:tailEnd/>
          </a:ln>
        </p:spPr>
        <p:txBody>
          <a:bodyPr/>
          <a:lstStyle/>
          <a:p>
            <a:endParaRPr lang="en-US"/>
          </a:p>
        </p:txBody>
      </p:sp>
      <p:sp>
        <p:nvSpPr>
          <p:cNvPr id="20715" name="Rectangle 435"/>
          <p:cNvSpPr>
            <a:spLocks noChangeArrowheads="1"/>
          </p:cNvSpPr>
          <p:nvPr/>
        </p:nvSpPr>
        <p:spPr bwMode="auto">
          <a:xfrm>
            <a:off x="6251575" y="5922963"/>
            <a:ext cx="39688" cy="12700"/>
          </a:xfrm>
          <a:prstGeom prst="rect">
            <a:avLst/>
          </a:prstGeom>
          <a:solidFill>
            <a:srgbClr val="000000"/>
          </a:solidFill>
          <a:ln w="9525">
            <a:noFill/>
            <a:miter lim="800000"/>
            <a:headEnd/>
            <a:tailEnd/>
          </a:ln>
        </p:spPr>
        <p:txBody>
          <a:bodyPr/>
          <a:lstStyle/>
          <a:p>
            <a:endParaRPr lang="en-US"/>
          </a:p>
        </p:txBody>
      </p:sp>
      <p:sp>
        <p:nvSpPr>
          <p:cNvPr id="20716" name="Rectangle 436"/>
          <p:cNvSpPr>
            <a:spLocks noChangeArrowheads="1"/>
          </p:cNvSpPr>
          <p:nvPr/>
        </p:nvSpPr>
        <p:spPr bwMode="auto">
          <a:xfrm>
            <a:off x="6251575" y="5935664"/>
            <a:ext cx="39688" cy="14287"/>
          </a:xfrm>
          <a:prstGeom prst="rect">
            <a:avLst/>
          </a:prstGeom>
          <a:solidFill>
            <a:srgbClr val="000000"/>
          </a:solidFill>
          <a:ln w="9525">
            <a:noFill/>
            <a:miter lim="800000"/>
            <a:headEnd/>
            <a:tailEnd/>
          </a:ln>
        </p:spPr>
        <p:txBody>
          <a:bodyPr/>
          <a:lstStyle/>
          <a:p>
            <a:endParaRPr lang="en-US"/>
          </a:p>
        </p:txBody>
      </p:sp>
      <p:sp>
        <p:nvSpPr>
          <p:cNvPr id="20717" name="Rectangle 437"/>
          <p:cNvSpPr>
            <a:spLocks noChangeArrowheads="1"/>
          </p:cNvSpPr>
          <p:nvPr/>
        </p:nvSpPr>
        <p:spPr bwMode="auto">
          <a:xfrm>
            <a:off x="6291264" y="5922963"/>
            <a:ext cx="936625" cy="12700"/>
          </a:xfrm>
          <a:prstGeom prst="rect">
            <a:avLst/>
          </a:prstGeom>
          <a:solidFill>
            <a:srgbClr val="000000"/>
          </a:solidFill>
          <a:ln w="9525">
            <a:noFill/>
            <a:miter lim="800000"/>
            <a:headEnd/>
            <a:tailEnd/>
          </a:ln>
        </p:spPr>
        <p:txBody>
          <a:bodyPr/>
          <a:lstStyle/>
          <a:p>
            <a:endParaRPr lang="en-US"/>
          </a:p>
        </p:txBody>
      </p:sp>
      <p:sp>
        <p:nvSpPr>
          <p:cNvPr id="20718" name="Rectangle 438"/>
          <p:cNvSpPr>
            <a:spLocks noChangeArrowheads="1"/>
          </p:cNvSpPr>
          <p:nvPr/>
        </p:nvSpPr>
        <p:spPr bwMode="auto">
          <a:xfrm>
            <a:off x="6291264" y="5935664"/>
            <a:ext cx="936625" cy="14287"/>
          </a:xfrm>
          <a:prstGeom prst="rect">
            <a:avLst/>
          </a:prstGeom>
          <a:solidFill>
            <a:srgbClr val="000000"/>
          </a:solidFill>
          <a:ln w="9525">
            <a:noFill/>
            <a:miter lim="800000"/>
            <a:headEnd/>
            <a:tailEnd/>
          </a:ln>
        </p:spPr>
        <p:txBody>
          <a:bodyPr/>
          <a:lstStyle/>
          <a:p>
            <a:endParaRPr lang="en-US"/>
          </a:p>
        </p:txBody>
      </p:sp>
      <p:sp>
        <p:nvSpPr>
          <p:cNvPr id="20719" name="Rectangle 439"/>
          <p:cNvSpPr>
            <a:spLocks noChangeArrowheads="1"/>
          </p:cNvSpPr>
          <p:nvPr/>
        </p:nvSpPr>
        <p:spPr bwMode="auto">
          <a:xfrm>
            <a:off x="7227888" y="5591175"/>
            <a:ext cx="19050" cy="331788"/>
          </a:xfrm>
          <a:prstGeom prst="rect">
            <a:avLst/>
          </a:prstGeom>
          <a:solidFill>
            <a:srgbClr val="000000"/>
          </a:solidFill>
          <a:ln w="9525">
            <a:noFill/>
            <a:miter lim="800000"/>
            <a:headEnd/>
            <a:tailEnd/>
          </a:ln>
        </p:spPr>
        <p:txBody>
          <a:bodyPr/>
          <a:lstStyle/>
          <a:p>
            <a:endParaRPr lang="en-US"/>
          </a:p>
        </p:txBody>
      </p:sp>
      <p:sp>
        <p:nvSpPr>
          <p:cNvPr id="20720" name="Rectangle 440"/>
          <p:cNvSpPr>
            <a:spLocks noChangeArrowheads="1"/>
          </p:cNvSpPr>
          <p:nvPr/>
        </p:nvSpPr>
        <p:spPr bwMode="auto">
          <a:xfrm>
            <a:off x="7246939" y="5591175"/>
            <a:ext cx="20637" cy="331788"/>
          </a:xfrm>
          <a:prstGeom prst="rect">
            <a:avLst/>
          </a:prstGeom>
          <a:solidFill>
            <a:srgbClr val="000000"/>
          </a:solidFill>
          <a:ln w="9525">
            <a:noFill/>
            <a:miter lim="800000"/>
            <a:headEnd/>
            <a:tailEnd/>
          </a:ln>
        </p:spPr>
        <p:txBody>
          <a:bodyPr/>
          <a:lstStyle/>
          <a:p>
            <a:endParaRPr lang="en-US"/>
          </a:p>
        </p:txBody>
      </p:sp>
      <p:sp>
        <p:nvSpPr>
          <p:cNvPr id="20721" name="Rectangle 441"/>
          <p:cNvSpPr>
            <a:spLocks noChangeArrowheads="1"/>
          </p:cNvSpPr>
          <p:nvPr/>
        </p:nvSpPr>
        <p:spPr bwMode="auto">
          <a:xfrm>
            <a:off x="7227889" y="5922963"/>
            <a:ext cx="39687" cy="12700"/>
          </a:xfrm>
          <a:prstGeom prst="rect">
            <a:avLst/>
          </a:prstGeom>
          <a:solidFill>
            <a:srgbClr val="000000"/>
          </a:solidFill>
          <a:ln w="9525">
            <a:noFill/>
            <a:miter lim="800000"/>
            <a:headEnd/>
            <a:tailEnd/>
          </a:ln>
        </p:spPr>
        <p:txBody>
          <a:bodyPr/>
          <a:lstStyle/>
          <a:p>
            <a:endParaRPr lang="en-US"/>
          </a:p>
        </p:txBody>
      </p:sp>
      <p:sp>
        <p:nvSpPr>
          <p:cNvPr id="20722" name="Rectangle 442"/>
          <p:cNvSpPr>
            <a:spLocks noChangeArrowheads="1"/>
          </p:cNvSpPr>
          <p:nvPr/>
        </p:nvSpPr>
        <p:spPr bwMode="auto">
          <a:xfrm>
            <a:off x="7227889" y="5935664"/>
            <a:ext cx="39687" cy="14287"/>
          </a:xfrm>
          <a:prstGeom prst="rect">
            <a:avLst/>
          </a:prstGeom>
          <a:solidFill>
            <a:srgbClr val="000000"/>
          </a:solidFill>
          <a:ln w="9525">
            <a:noFill/>
            <a:miter lim="800000"/>
            <a:headEnd/>
            <a:tailEnd/>
          </a:ln>
        </p:spPr>
        <p:txBody>
          <a:bodyPr/>
          <a:lstStyle/>
          <a:p>
            <a:endParaRPr lang="en-US"/>
          </a:p>
        </p:txBody>
      </p:sp>
      <p:sp>
        <p:nvSpPr>
          <p:cNvPr id="20723" name="Rectangle 443"/>
          <p:cNvSpPr>
            <a:spLocks noChangeArrowheads="1"/>
          </p:cNvSpPr>
          <p:nvPr/>
        </p:nvSpPr>
        <p:spPr bwMode="auto">
          <a:xfrm>
            <a:off x="7267576" y="5922963"/>
            <a:ext cx="936625" cy="12700"/>
          </a:xfrm>
          <a:prstGeom prst="rect">
            <a:avLst/>
          </a:prstGeom>
          <a:solidFill>
            <a:srgbClr val="000000"/>
          </a:solidFill>
          <a:ln w="9525">
            <a:noFill/>
            <a:miter lim="800000"/>
            <a:headEnd/>
            <a:tailEnd/>
          </a:ln>
        </p:spPr>
        <p:txBody>
          <a:bodyPr/>
          <a:lstStyle/>
          <a:p>
            <a:endParaRPr lang="en-US"/>
          </a:p>
        </p:txBody>
      </p:sp>
      <p:sp>
        <p:nvSpPr>
          <p:cNvPr id="20724" name="Rectangle 444"/>
          <p:cNvSpPr>
            <a:spLocks noChangeArrowheads="1"/>
          </p:cNvSpPr>
          <p:nvPr/>
        </p:nvSpPr>
        <p:spPr bwMode="auto">
          <a:xfrm>
            <a:off x="7267576" y="5935664"/>
            <a:ext cx="936625" cy="14287"/>
          </a:xfrm>
          <a:prstGeom prst="rect">
            <a:avLst/>
          </a:prstGeom>
          <a:solidFill>
            <a:srgbClr val="000000"/>
          </a:solidFill>
          <a:ln w="9525">
            <a:noFill/>
            <a:miter lim="800000"/>
            <a:headEnd/>
            <a:tailEnd/>
          </a:ln>
        </p:spPr>
        <p:txBody>
          <a:bodyPr/>
          <a:lstStyle/>
          <a:p>
            <a:endParaRPr lang="en-US"/>
          </a:p>
        </p:txBody>
      </p:sp>
      <p:sp>
        <p:nvSpPr>
          <p:cNvPr id="20725" name="Rectangle 445"/>
          <p:cNvSpPr>
            <a:spLocks noChangeArrowheads="1"/>
          </p:cNvSpPr>
          <p:nvPr/>
        </p:nvSpPr>
        <p:spPr bwMode="auto">
          <a:xfrm>
            <a:off x="8204200" y="5591175"/>
            <a:ext cx="19050" cy="331788"/>
          </a:xfrm>
          <a:prstGeom prst="rect">
            <a:avLst/>
          </a:prstGeom>
          <a:solidFill>
            <a:srgbClr val="000000"/>
          </a:solidFill>
          <a:ln w="9525">
            <a:noFill/>
            <a:miter lim="800000"/>
            <a:headEnd/>
            <a:tailEnd/>
          </a:ln>
        </p:spPr>
        <p:txBody>
          <a:bodyPr/>
          <a:lstStyle/>
          <a:p>
            <a:endParaRPr lang="en-US"/>
          </a:p>
        </p:txBody>
      </p:sp>
      <p:sp>
        <p:nvSpPr>
          <p:cNvPr id="20726" name="Rectangle 446"/>
          <p:cNvSpPr>
            <a:spLocks noChangeArrowheads="1"/>
          </p:cNvSpPr>
          <p:nvPr/>
        </p:nvSpPr>
        <p:spPr bwMode="auto">
          <a:xfrm>
            <a:off x="8223250" y="5591175"/>
            <a:ext cx="19050" cy="331788"/>
          </a:xfrm>
          <a:prstGeom prst="rect">
            <a:avLst/>
          </a:prstGeom>
          <a:solidFill>
            <a:srgbClr val="000000"/>
          </a:solidFill>
          <a:ln w="9525">
            <a:noFill/>
            <a:miter lim="800000"/>
            <a:headEnd/>
            <a:tailEnd/>
          </a:ln>
        </p:spPr>
        <p:txBody>
          <a:bodyPr/>
          <a:lstStyle/>
          <a:p>
            <a:endParaRPr lang="en-US"/>
          </a:p>
        </p:txBody>
      </p:sp>
      <p:sp>
        <p:nvSpPr>
          <p:cNvPr id="20727" name="Rectangle 447"/>
          <p:cNvSpPr>
            <a:spLocks noChangeArrowheads="1"/>
          </p:cNvSpPr>
          <p:nvPr/>
        </p:nvSpPr>
        <p:spPr bwMode="auto">
          <a:xfrm>
            <a:off x="8204200" y="5922963"/>
            <a:ext cx="38100" cy="12700"/>
          </a:xfrm>
          <a:prstGeom prst="rect">
            <a:avLst/>
          </a:prstGeom>
          <a:solidFill>
            <a:srgbClr val="000000"/>
          </a:solidFill>
          <a:ln w="9525">
            <a:noFill/>
            <a:miter lim="800000"/>
            <a:headEnd/>
            <a:tailEnd/>
          </a:ln>
        </p:spPr>
        <p:txBody>
          <a:bodyPr/>
          <a:lstStyle/>
          <a:p>
            <a:endParaRPr lang="en-US"/>
          </a:p>
        </p:txBody>
      </p:sp>
      <p:sp>
        <p:nvSpPr>
          <p:cNvPr id="20728" name="Rectangle 448"/>
          <p:cNvSpPr>
            <a:spLocks noChangeArrowheads="1"/>
          </p:cNvSpPr>
          <p:nvPr/>
        </p:nvSpPr>
        <p:spPr bwMode="auto">
          <a:xfrm>
            <a:off x="8204200" y="5935664"/>
            <a:ext cx="38100" cy="14287"/>
          </a:xfrm>
          <a:prstGeom prst="rect">
            <a:avLst/>
          </a:prstGeom>
          <a:solidFill>
            <a:srgbClr val="000000"/>
          </a:solidFill>
          <a:ln w="9525">
            <a:noFill/>
            <a:miter lim="800000"/>
            <a:headEnd/>
            <a:tailEnd/>
          </a:ln>
        </p:spPr>
        <p:txBody>
          <a:bodyPr/>
          <a:lstStyle/>
          <a:p>
            <a:endParaRPr lang="en-US"/>
          </a:p>
        </p:txBody>
      </p:sp>
      <p:sp>
        <p:nvSpPr>
          <p:cNvPr id="20729" name="Rectangle 449"/>
          <p:cNvSpPr>
            <a:spLocks noChangeArrowheads="1"/>
          </p:cNvSpPr>
          <p:nvPr/>
        </p:nvSpPr>
        <p:spPr bwMode="auto">
          <a:xfrm>
            <a:off x="8242301" y="5922963"/>
            <a:ext cx="936625" cy="12700"/>
          </a:xfrm>
          <a:prstGeom prst="rect">
            <a:avLst/>
          </a:prstGeom>
          <a:solidFill>
            <a:srgbClr val="000000"/>
          </a:solidFill>
          <a:ln w="9525">
            <a:noFill/>
            <a:miter lim="800000"/>
            <a:headEnd/>
            <a:tailEnd/>
          </a:ln>
        </p:spPr>
        <p:txBody>
          <a:bodyPr/>
          <a:lstStyle/>
          <a:p>
            <a:endParaRPr lang="en-US"/>
          </a:p>
        </p:txBody>
      </p:sp>
      <p:sp>
        <p:nvSpPr>
          <p:cNvPr id="20730" name="Rectangle 450"/>
          <p:cNvSpPr>
            <a:spLocks noChangeArrowheads="1"/>
          </p:cNvSpPr>
          <p:nvPr/>
        </p:nvSpPr>
        <p:spPr bwMode="auto">
          <a:xfrm>
            <a:off x="8242301" y="5935664"/>
            <a:ext cx="936625" cy="14287"/>
          </a:xfrm>
          <a:prstGeom prst="rect">
            <a:avLst/>
          </a:prstGeom>
          <a:solidFill>
            <a:srgbClr val="000000"/>
          </a:solidFill>
          <a:ln w="9525">
            <a:noFill/>
            <a:miter lim="800000"/>
            <a:headEnd/>
            <a:tailEnd/>
          </a:ln>
        </p:spPr>
        <p:txBody>
          <a:bodyPr/>
          <a:lstStyle/>
          <a:p>
            <a:endParaRPr lang="en-US"/>
          </a:p>
        </p:txBody>
      </p:sp>
      <p:sp>
        <p:nvSpPr>
          <p:cNvPr id="20731" name="Rectangle 451"/>
          <p:cNvSpPr>
            <a:spLocks noChangeArrowheads="1"/>
          </p:cNvSpPr>
          <p:nvPr/>
        </p:nvSpPr>
        <p:spPr bwMode="auto">
          <a:xfrm>
            <a:off x="9178925" y="5591175"/>
            <a:ext cx="19050" cy="331788"/>
          </a:xfrm>
          <a:prstGeom prst="rect">
            <a:avLst/>
          </a:prstGeom>
          <a:solidFill>
            <a:srgbClr val="000000"/>
          </a:solidFill>
          <a:ln w="9525">
            <a:noFill/>
            <a:miter lim="800000"/>
            <a:headEnd/>
            <a:tailEnd/>
          </a:ln>
        </p:spPr>
        <p:txBody>
          <a:bodyPr/>
          <a:lstStyle/>
          <a:p>
            <a:endParaRPr lang="en-US"/>
          </a:p>
        </p:txBody>
      </p:sp>
      <p:sp>
        <p:nvSpPr>
          <p:cNvPr id="20732" name="Rectangle 452"/>
          <p:cNvSpPr>
            <a:spLocks noChangeArrowheads="1"/>
          </p:cNvSpPr>
          <p:nvPr/>
        </p:nvSpPr>
        <p:spPr bwMode="auto">
          <a:xfrm>
            <a:off x="9197975" y="5591175"/>
            <a:ext cx="20638" cy="331788"/>
          </a:xfrm>
          <a:prstGeom prst="rect">
            <a:avLst/>
          </a:prstGeom>
          <a:solidFill>
            <a:srgbClr val="000000"/>
          </a:solidFill>
          <a:ln w="9525">
            <a:noFill/>
            <a:miter lim="800000"/>
            <a:headEnd/>
            <a:tailEnd/>
          </a:ln>
        </p:spPr>
        <p:txBody>
          <a:bodyPr/>
          <a:lstStyle/>
          <a:p>
            <a:endParaRPr lang="en-US"/>
          </a:p>
        </p:txBody>
      </p:sp>
      <p:sp>
        <p:nvSpPr>
          <p:cNvPr id="20733" name="Rectangle 453"/>
          <p:cNvSpPr>
            <a:spLocks noChangeArrowheads="1"/>
          </p:cNvSpPr>
          <p:nvPr/>
        </p:nvSpPr>
        <p:spPr bwMode="auto">
          <a:xfrm>
            <a:off x="9197975" y="5922964"/>
            <a:ext cx="20638" cy="26987"/>
          </a:xfrm>
          <a:prstGeom prst="rect">
            <a:avLst/>
          </a:prstGeom>
          <a:solidFill>
            <a:srgbClr val="000000"/>
          </a:solidFill>
          <a:ln w="9525">
            <a:noFill/>
            <a:miter lim="800000"/>
            <a:headEnd/>
            <a:tailEnd/>
          </a:ln>
        </p:spPr>
        <p:txBody>
          <a:bodyPr/>
          <a:lstStyle/>
          <a:p>
            <a:endParaRPr lang="en-US"/>
          </a:p>
        </p:txBody>
      </p:sp>
      <p:sp>
        <p:nvSpPr>
          <p:cNvPr id="20734" name="Rectangle 454"/>
          <p:cNvSpPr>
            <a:spLocks noChangeArrowheads="1"/>
          </p:cNvSpPr>
          <p:nvPr/>
        </p:nvSpPr>
        <p:spPr bwMode="auto">
          <a:xfrm>
            <a:off x="9178925" y="5935664"/>
            <a:ext cx="39688" cy="14287"/>
          </a:xfrm>
          <a:prstGeom prst="rect">
            <a:avLst/>
          </a:prstGeom>
          <a:solidFill>
            <a:srgbClr val="000000"/>
          </a:solidFill>
          <a:ln w="9525">
            <a:noFill/>
            <a:miter lim="800000"/>
            <a:headEnd/>
            <a:tailEnd/>
          </a:ln>
        </p:spPr>
        <p:txBody>
          <a:bodyPr/>
          <a:lstStyle/>
          <a:p>
            <a:endParaRPr lang="en-US"/>
          </a:p>
        </p:txBody>
      </p:sp>
      <p:sp>
        <p:nvSpPr>
          <p:cNvPr id="20735" name="Rectangle 455"/>
          <p:cNvSpPr>
            <a:spLocks noChangeArrowheads="1"/>
          </p:cNvSpPr>
          <p:nvPr/>
        </p:nvSpPr>
        <p:spPr bwMode="auto">
          <a:xfrm>
            <a:off x="9178925" y="5922963"/>
            <a:ext cx="19050" cy="12700"/>
          </a:xfrm>
          <a:prstGeom prst="rect">
            <a:avLst/>
          </a:prstGeom>
          <a:solidFill>
            <a:srgbClr val="000000"/>
          </a:solidFill>
          <a:ln w="9525">
            <a:noFill/>
            <a:miter lim="800000"/>
            <a:headEnd/>
            <a:tailEnd/>
          </a:ln>
        </p:spPr>
        <p:txBody>
          <a:bodyPr/>
          <a:lstStyle/>
          <a:p>
            <a:endParaRPr lang="en-US"/>
          </a:p>
        </p:txBody>
      </p:sp>
      <p:sp>
        <p:nvSpPr>
          <p:cNvPr id="20736" name="Rectangle 456"/>
          <p:cNvSpPr>
            <a:spLocks noChangeArrowheads="1"/>
          </p:cNvSpPr>
          <p:nvPr/>
        </p:nvSpPr>
        <p:spPr bwMode="auto">
          <a:xfrm>
            <a:off x="9178925" y="5922963"/>
            <a:ext cx="19050" cy="12700"/>
          </a:xfrm>
          <a:prstGeom prst="rect">
            <a:avLst/>
          </a:prstGeom>
          <a:solidFill>
            <a:srgbClr val="000000"/>
          </a:solidFill>
          <a:ln w="9525">
            <a:noFill/>
            <a:miter lim="800000"/>
            <a:headEnd/>
            <a:tailEnd/>
          </a:ln>
        </p:spPr>
        <p:txBody>
          <a:bodyPr/>
          <a:lstStyle/>
          <a:p>
            <a:endParaRPr lang="en-US"/>
          </a:p>
        </p:txBody>
      </p:sp>
      <p:sp>
        <p:nvSpPr>
          <p:cNvPr id="20737" name="Line 457"/>
          <p:cNvSpPr>
            <a:spLocks noChangeShapeType="1"/>
          </p:cNvSpPr>
          <p:nvPr/>
        </p:nvSpPr>
        <p:spPr bwMode="auto">
          <a:xfrm flipV="1">
            <a:off x="2641601" y="3667126"/>
            <a:ext cx="6543675" cy="3175"/>
          </a:xfrm>
          <a:prstGeom prst="line">
            <a:avLst/>
          </a:prstGeom>
          <a:noFill/>
          <a:ln w="28575">
            <a:solidFill>
              <a:srgbClr val="0C0C10"/>
            </a:solidFill>
            <a:miter lim="800000"/>
            <a:headEnd/>
            <a:tailEnd/>
          </a:ln>
        </p:spPr>
        <p:txBody>
          <a:bodyPr wrap="none"/>
          <a:lstStyle/>
          <a:p>
            <a:endParaRPr lang="en-US"/>
          </a:p>
        </p:txBody>
      </p:sp>
    </p:spTree>
    <p:extLst>
      <p:ext uri="{BB962C8B-B14F-4D97-AF65-F5344CB8AC3E}">
        <p14:creationId xmlns:p14="http://schemas.microsoft.com/office/powerpoint/2010/main" val="2681497319"/>
      </p:ext>
    </p:extLst>
  </p:cSld>
  <p:clrMapOvr>
    <a:masterClrMapping/>
  </p:clrMapOvr>
  <p:transition>
    <p:blinds/>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2562225" y="2117726"/>
          <a:ext cx="6967538" cy="2646363"/>
        </p:xfrm>
        <a:graphic>
          <a:graphicData uri="http://schemas.openxmlformats.org/presentationml/2006/ole">
            <mc:AlternateContent xmlns:mc="http://schemas.openxmlformats.org/markup-compatibility/2006">
              <mc:Choice xmlns:v="urn:schemas-microsoft-com:vml" Requires="v">
                <p:oleObj spid="_x0000_s18438" name="Document" r:id="rId3" imgW="6983640" imgH="2647800" progId="Word.Document.8">
                  <p:embed/>
                </p:oleObj>
              </mc:Choice>
              <mc:Fallback>
                <p:oleObj name="Document" r:id="rId3" imgW="6983640" imgH="2647800" progId="Word.Document.8">
                  <p:embed/>
                  <p:pic>
                    <p:nvPicPr>
                      <p:cNvPr id="205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2225" y="2117726"/>
                        <a:ext cx="6967538" cy="264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1" name="Rectangle 3" descr="30%"/>
          <p:cNvSpPr>
            <a:spLocks noChangeArrowheads="1"/>
          </p:cNvSpPr>
          <p:nvPr/>
        </p:nvSpPr>
        <p:spPr bwMode="auto">
          <a:xfrm>
            <a:off x="5386389" y="4110039"/>
            <a:ext cx="935037" cy="363537"/>
          </a:xfrm>
          <a:prstGeom prst="rect">
            <a:avLst/>
          </a:prstGeom>
          <a:pattFill prst="pct30">
            <a:fgClr>
              <a:srgbClr val="905814"/>
            </a:fgClr>
            <a:bgClr>
              <a:srgbClr val="FFFFFF"/>
            </a:bgClr>
          </a:pattFill>
          <a:ln w="28575">
            <a:solidFill>
              <a:schemeClr val="tx1"/>
            </a:solidFill>
            <a:miter lim="800000"/>
            <a:headEnd/>
            <a:tailEnd/>
          </a:ln>
        </p:spPr>
        <p:txBody>
          <a:bodyPr wrap="none" anchor="ctr"/>
          <a:lstStyle/>
          <a:p>
            <a:endParaRPr lang="en-US"/>
          </a:p>
        </p:txBody>
      </p:sp>
      <p:sp>
        <p:nvSpPr>
          <p:cNvPr id="2052" name="Rectangle 4" descr="30%"/>
          <p:cNvSpPr>
            <a:spLocks noChangeArrowheads="1"/>
          </p:cNvSpPr>
          <p:nvPr/>
        </p:nvSpPr>
        <p:spPr bwMode="auto">
          <a:xfrm>
            <a:off x="6434139" y="4110039"/>
            <a:ext cx="935037" cy="363537"/>
          </a:xfrm>
          <a:prstGeom prst="rect">
            <a:avLst/>
          </a:prstGeom>
          <a:pattFill prst="pct30">
            <a:fgClr>
              <a:srgbClr val="905814"/>
            </a:fgClr>
            <a:bgClr>
              <a:srgbClr val="FFFFFF"/>
            </a:bgClr>
          </a:pattFill>
          <a:ln w="28575">
            <a:solidFill>
              <a:schemeClr val="tx1"/>
            </a:solidFill>
            <a:miter lim="800000"/>
            <a:headEnd/>
            <a:tailEnd/>
          </a:ln>
        </p:spPr>
        <p:txBody>
          <a:bodyPr wrap="none" anchor="ctr"/>
          <a:lstStyle/>
          <a:p>
            <a:endParaRPr lang="en-US"/>
          </a:p>
        </p:txBody>
      </p:sp>
      <p:sp>
        <p:nvSpPr>
          <p:cNvPr id="2053" name="Rectangle 5" descr="30%"/>
          <p:cNvSpPr>
            <a:spLocks noChangeArrowheads="1"/>
          </p:cNvSpPr>
          <p:nvPr/>
        </p:nvSpPr>
        <p:spPr bwMode="auto">
          <a:xfrm>
            <a:off x="8501064" y="4110039"/>
            <a:ext cx="935037" cy="363537"/>
          </a:xfrm>
          <a:prstGeom prst="rect">
            <a:avLst/>
          </a:prstGeom>
          <a:pattFill prst="pct30">
            <a:fgClr>
              <a:srgbClr val="905814"/>
            </a:fgClr>
            <a:bgClr>
              <a:srgbClr val="FFFFFF"/>
            </a:bgClr>
          </a:pattFill>
          <a:ln w="28575">
            <a:solidFill>
              <a:schemeClr val="tx1"/>
            </a:solidFill>
            <a:miter lim="800000"/>
            <a:headEnd/>
            <a:tailEnd/>
          </a:ln>
        </p:spPr>
        <p:txBody>
          <a:bodyPr wrap="none" anchor="ctr"/>
          <a:lstStyle/>
          <a:p>
            <a:endParaRPr lang="en-US"/>
          </a:p>
        </p:txBody>
      </p:sp>
      <p:sp>
        <p:nvSpPr>
          <p:cNvPr id="2054" name="Rectangle 6" descr="30%"/>
          <p:cNvSpPr>
            <a:spLocks noChangeArrowheads="1"/>
          </p:cNvSpPr>
          <p:nvPr/>
        </p:nvSpPr>
        <p:spPr bwMode="auto">
          <a:xfrm>
            <a:off x="7462839" y="4110039"/>
            <a:ext cx="935037" cy="363537"/>
          </a:xfrm>
          <a:prstGeom prst="rect">
            <a:avLst/>
          </a:prstGeom>
          <a:pattFill prst="pct30">
            <a:fgClr>
              <a:srgbClr val="905814"/>
            </a:fgClr>
            <a:bgClr>
              <a:srgbClr val="FFFFFF"/>
            </a:bgClr>
          </a:pattFill>
          <a:ln w="28575">
            <a:solidFill>
              <a:schemeClr val="tx1"/>
            </a:solidFill>
            <a:miter lim="800000"/>
            <a:headEnd/>
            <a:tailEnd/>
          </a:ln>
        </p:spPr>
        <p:txBody>
          <a:bodyPr wrap="none" anchor="ctr"/>
          <a:lstStyle/>
          <a:p>
            <a:endParaRPr lang="en-US"/>
          </a:p>
        </p:txBody>
      </p:sp>
      <p:sp>
        <p:nvSpPr>
          <p:cNvPr id="2055" name="Text Box 7"/>
          <p:cNvSpPr txBox="1">
            <a:spLocks noChangeArrowheads="1"/>
          </p:cNvSpPr>
          <p:nvPr/>
        </p:nvSpPr>
        <p:spPr bwMode="auto">
          <a:xfrm>
            <a:off x="3351214" y="4086225"/>
            <a:ext cx="838691" cy="400110"/>
          </a:xfrm>
          <a:prstGeom prst="rect">
            <a:avLst/>
          </a:prstGeom>
          <a:noFill/>
          <a:ln w="9525">
            <a:noFill/>
            <a:miter lim="800000"/>
            <a:headEnd/>
            <a:tailEnd/>
          </a:ln>
        </p:spPr>
        <p:txBody>
          <a:bodyPr wrap="none">
            <a:spAutoFit/>
          </a:bodyPr>
          <a:lstStyle/>
          <a:p>
            <a:pPr algn="l" eaLnBrk="0" hangingPunct="0"/>
            <a:r>
              <a:rPr lang="en-US" sz="2000"/>
              <a:t>Units</a:t>
            </a:r>
            <a:endParaRPr lang="en-US" sz="2400"/>
          </a:p>
        </p:txBody>
      </p:sp>
      <p:sp>
        <p:nvSpPr>
          <p:cNvPr id="2056" name="Rectangle 8" descr="Dark upward diagonal"/>
          <p:cNvSpPr>
            <a:spLocks noChangeArrowheads="1"/>
          </p:cNvSpPr>
          <p:nvPr/>
        </p:nvSpPr>
        <p:spPr bwMode="auto">
          <a:xfrm>
            <a:off x="5386389" y="4752976"/>
            <a:ext cx="935037" cy="365125"/>
          </a:xfrm>
          <a:prstGeom prst="rect">
            <a:avLst/>
          </a:prstGeom>
          <a:pattFill prst="dkUpDiag">
            <a:fgClr>
              <a:srgbClr val="009900"/>
            </a:fgClr>
            <a:bgClr>
              <a:srgbClr val="FFFFFF"/>
            </a:bgClr>
          </a:pattFill>
          <a:ln w="28575">
            <a:solidFill>
              <a:schemeClr val="tx1"/>
            </a:solidFill>
            <a:miter lim="800000"/>
            <a:headEnd/>
            <a:tailEnd/>
          </a:ln>
        </p:spPr>
        <p:txBody>
          <a:bodyPr wrap="none" anchor="ctr"/>
          <a:lstStyle/>
          <a:p>
            <a:endParaRPr lang="en-US"/>
          </a:p>
        </p:txBody>
      </p:sp>
      <p:sp>
        <p:nvSpPr>
          <p:cNvPr id="2057" name="Rectangle 9" descr="Dark upward diagonal"/>
          <p:cNvSpPr>
            <a:spLocks noChangeArrowheads="1"/>
          </p:cNvSpPr>
          <p:nvPr/>
        </p:nvSpPr>
        <p:spPr bwMode="auto">
          <a:xfrm>
            <a:off x="6443664" y="4752976"/>
            <a:ext cx="935037" cy="365125"/>
          </a:xfrm>
          <a:prstGeom prst="rect">
            <a:avLst/>
          </a:prstGeom>
          <a:pattFill prst="dkUpDiag">
            <a:fgClr>
              <a:srgbClr val="009900"/>
            </a:fgClr>
            <a:bgClr>
              <a:srgbClr val="FFFFFF"/>
            </a:bgClr>
          </a:pattFill>
          <a:ln w="28575">
            <a:solidFill>
              <a:schemeClr val="tx1"/>
            </a:solidFill>
            <a:miter lim="800000"/>
            <a:headEnd/>
            <a:tailEnd/>
          </a:ln>
        </p:spPr>
        <p:txBody>
          <a:bodyPr wrap="none" anchor="ctr"/>
          <a:lstStyle/>
          <a:p>
            <a:endParaRPr lang="en-US"/>
          </a:p>
        </p:txBody>
      </p:sp>
      <p:sp>
        <p:nvSpPr>
          <p:cNvPr id="2058" name="Rectangle 10" descr="Dark upward diagonal"/>
          <p:cNvSpPr>
            <a:spLocks noChangeArrowheads="1"/>
          </p:cNvSpPr>
          <p:nvPr/>
        </p:nvSpPr>
        <p:spPr bwMode="auto">
          <a:xfrm>
            <a:off x="7472364" y="4743450"/>
            <a:ext cx="935037" cy="374650"/>
          </a:xfrm>
          <a:prstGeom prst="rect">
            <a:avLst/>
          </a:prstGeom>
          <a:pattFill prst="dkUpDiag">
            <a:fgClr>
              <a:srgbClr val="009900"/>
            </a:fgClr>
            <a:bgClr>
              <a:srgbClr val="FFFFFF"/>
            </a:bgClr>
          </a:pattFill>
          <a:ln w="28575">
            <a:solidFill>
              <a:schemeClr val="tx1"/>
            </a:solidFill>
            <a:miter lim="800000"/>
            <a:headEnd/>
            <a:tailEnd/>
          </a:ln>
        </p:spPr>
        <p:txBody>
          <a:bodyPr wrap="none" anchor="ctr"/>
          <a:lstStyle/>
          <a:p>
            <a:endParaRPr lang="en-US"/>
          </a:p>
        </p:txBody>
      </p:sp>
      <p:sp>
        <p:nvSpPr>
          <p:cNvPr id="2059" name="Rectangle 11" descr="Dark upward diagonal"/>
          <p:cNvSpPr>
            <a:spLocks noChangeArrowheads="1"/>
          </p:cNvSpPr>
          <p:nvPr/>
        </p:nvSpPr>
        <p:spPr bwMode="auto">
          <a:xfrm>
            <a:off x="8510589" y="4752976"/>
            <a:ext cx="935037" cy="365125"/>
          </a:xfrm>
          <a:prstGeom prst="rect">
            <a:avLst/>
          </a:prstGeom>
          <a:pattFill prst="dkUpDiag">
            <a:fgClr>
              <a:srgbClr val="009900"/>
            </a:fgClr>
            <a:bgClr>
              <a:srgbClr val="FFFFFF"/>
            </a:bgClr>
          </a:pattFill>
          <a:ln w="28575">
            <a:solidFill>
              <a:schemeClr val="tx1"/>
            </a:solidFill>
            <a:miter lim="800000"/>
            <a:headEnd/>
            <a:tailEnd/>
          </a:ln>
        </p:spPr>
        <p:txBody>
          <a:bodyPr wrap="none" anchor="ctr"/>
          <a:lstStyle/>
          <a:p>
            <a:endParaRPr lang="en-US"/>
          </a:p>
        </p:txBody>
      </p:sp>
      <p:sp>
        <p:nvSpPr>
          <p:cNvPr id="2060" name="Text Box 12"/>
          <p:cNvSpPr txBox="1">
            <a:spLocks noChangeArrowheads="1"/>
          </p:cNvSpPr>
          <p:nvPr/>
        </p:nvSpPr>
        <p:spPr bwMode="auto">
          <a:xfrm>
            <a:off x="3322639" y="4648201"/>
            <a:ext cx="1863331" cy="584775"/>
          </a:xfrm>
          <a:prstGeom prst="rect">
            <a:avLst/>
          </a:prstGeom>
          <a:noFill/>
          <a:ln w="9525">
            <a:noFill/>
            <a:miter lim="800000"/>
            <a:headEnd/>
            <a:tailEnd/>
          </a:ln>
        </p:spPr>
        <p:txBody>
          <a:bodyPr wrap="none">
            <a:spAutoFit/>
          </a:bodyPr>
          <a:lstStyle/>
          <a:p>
            <a:pPr algn="l" eaLnBrk="0" hangingPunct="0">
              <a:lnSpc>
                <a:spcPct val="80000"/>
              </a:lnSpc>
            </a:pPr>
            <a:r>
              <a:rPr lang="en-US" sz="2000"/>
              <a:t>Workload</a:t>
            </a:r>
          </a:p>
          <a:p>
            <a:pPr algn="l" eaLnBrk="0" hangingPunct="0">
              <a:lnSpc>
                <a:spcPct val="80000"/>
              </a:lnSpc>
            </a:pPr>
            <a:r>
              <a:rPr lang="en-US" sz="2000"/>
              <a:t>on Operators</a:t>
            </a:r>
            <a:endParaRPr lang="en-US" sz="2400"/>
          </a:p>
        </p:txBody>
      </p:sp>
      <p:sp>
        <p:nvSpPr>
          <p:cNvPr id="2061" name="Line 13"/>
          <p:cNvSpPr>
            <a:spLocks noChangeShapeType="1"/>
          </p:cNvSpPr>
          <p:nvPr/>
        </p:nvSpPr>
        <p:spPr bwMode="auto">
          <a:xfrm>
            <a:off x="5376864" y="5114925"/>
            <a:ext cx="4276725" cy="0"/>
          </a:xfrm>
          <a:prstGeom prst="line">
            <a:avLst/>
          </a:prstGeom>
          <a:noFill/>
          <a:ln w="28575">
            <a:solidFill>
              <a:schemeClr val="tx1"/>
            </a:solidFill>
            <a:round/>
            <a:headEnd/>
            <a:tailEnd/>
          </a:ln>
        </p:spPr>
        <p:txBody>
          <a:bodyPr wrap="none" anchor="ctr"/>
          <a:lstStyle/>
          <a:p>
            <a:endParaRPr lang="en-US"/>
          </a:p>
        </p:txBody>
      </p:sp>
      <p:sp>
        <p:nvSpPr>
          <p:cNvPr id="2062" name="Line 14"/>
          <p:cNvSpPr>
            <a:spLocks noChangeShapeType="1"/>
          </p:cNvSpPr>
          <p:nvPr/>
        </p:nvSpPr>
        <p:spPr bwMode="auto">
          <a:xfrm>
            <a:off x="5357814" y="4483100"/>
            <a:ext cx="4276725" cy="0"/>
          </a:xfrm>
          <a:prstGeom prst="line">
            <a:avLst/>
          </a:prstGeom>
          <a:noFill/>
          <a:ln w="28575">
            <a:solidFill>
              <a:schemeClr val="tx1"/>
            </a:solidFill>
            <a:round/>
            <a:headEnd/>
            <a:tailEnd/>
          </a:ln>
        </p:spPr>
        <p:txBody>
          <a:bodyPr wrap="none" anchor="ctr"/>
          <a:lstStyle/>
          <a:p>
            <a:endParaRPr lang="en-US"/>
          </a:p>
        </p:txBody>
      </p:sp>
      <p:sp>
        <p:nvSpPr>
          <p:cNvPr id="2063" name="Text Box 15"/>
          <p:cNvSpPr txBox="1">
            <a:spLocks noChangeArrowheads="1"/>
          </p:cNvSpPr>
          <p:nvPr/>
        </p:nvSpPr>
        <p:spPr bwMode="auto">
          <a:xfrm>
            <a:off x="2397125" y="206376"/>
            <a:ext cx="7251700" cy="369332"/>
          </a:xfrm>
          <a:prstGeom prst="rect">
            <a:avLst/>
          </a:prstGeom>
          <a:noFill/>
          <a:ln w="9525">
            <a:noFill/>
            <a:miter lim="800000"/>
            <a:headEnd/>
            <a:tailEnd/>
          </a:ln>
        </p:spPr>
        <p:txBody>
          <a:bodyPr>
            <a:spAutoFit/>
          </a:bodyPr>
          <a:lstStyle/>
          <a:p>
            <a:pPr eaLnBrk="0" hangingPunct="0"/>
            <a:r>
              <a:rPr lang="en-US">
                <a:solidFill>
                  <a:srgbClr val="006600"/>
                </a:solidFill>
              </a:rPr>
              <a:t>Mixed Model Scheduling: Lean Loading For Caps</a:t>
            </a:r>
          </a:p>
        </p:txBody>
      </p:sp>
    </p:spTree>
    <p:extLst>
      <p:ext uri="{BB962C8B-B14F-4D97-AF65-F5344CB8AC3E}">
        <p14:creationId xmlns:p14="http://schemas.microsoft.com/office/powerpoint/2010/main" val="183020259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2728913" y="1590675"/>
          <a:ext cx="6843712" cy="1587500"/>
        </p:xfrm>
        <a:graphic>
          <a:graphicData uri="http://schemas.openxmlformats.org/presentationml/2006/ole">
            <mc:AlternateContent xmlns:mc="http://schemas.openxmlformats.org/markup-compatibility/2006">
              <mc:Choice xmlns:v="urn:schemas-microsoft-com:vml" Requires="v">
                <p:oleObj spid="_x0000_s19470" name="Document" r:id="rId3" imgW="6983640" imgH="1619280" progId="Word.Document.8">
                  <p:embed/>
                </p:oleObj>
              </mc:Choice>
              <mc:Fallback>
                <p:oleObj name="Document" r:id="rId3" imgW="6983640" imgH="1619280" progId="Word.Document.8">
                  <p:embed/>
                  <p:pic>
                    <p:nvPicPr>
                      <p:cNvPr id="307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8913" y="1590675"/>
                        <a:ext cx="6843712"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7" name="Rectangle 3" descr="30%"/>
          <p:cNvSpPr>
            <a:spLocks noChangeArrowheads="1"/>
          </p:cNvSpPr>
          <p:nvPr/>
        </p:nvSpPr>
        <p:spPr bwMode="auto">
          <a:xfrm>
            <a:off x="5435600" y="2608263"/>
            <a:ext cx="935038" cy="298450"/>
          </a:xfrm>
          <a:prstGeom prst="rect">
            <a:avLst/>
          </a:prstGeom>
          <a:pattFill prst="pct30">
            <a:fgClr>
              <a:schemeClr val="accent2"/>
            </a:fgClr>
            <a:bgClr>
              <a:srgbClr val="FFFFFF"/>
            </a:bgClr>
          </a:pattFill>
          <a:ln w="28575">
            <a:solidFill>
              <a:schemeClr val="tx1"/>
            </a:solidFill>
            <a:miter lim="800000"/>
            <a:headEnd/>
            <a:tailEnd/>
          </a:ln>
        </p:spPr>
        <p:txBody>
          <a:bodyPr wrap="none" anchor="ctr"/>
          <a:lstStyle/>
          <a:p>
            <a:endParaRPr lang="en-US"/>
          </a:p>
        </p:txBody>
      </p:sp>
      <p:sp>
        <p:nvSpPr>
          <p:cNvPr id="3078" name="Rectangle 4" descr="30%"/>
          <p:cNvSpPr>
            <a:spLocks noChangeArrowheads="1"/>
          </p:cNvSpPr>
          <p:nvPr/>
        </p:nvSpPr>
        <p:spPr bwMode="auto">
          <a:xfrm>
            <a:off x="6462714" y="2636839"/>
            <a:ext cx="935037" cy="269875"/>
          </a:xfrm>
          <a:prstGeom prst="rect">
            <a:avLst/>
          </a:prstGeom>
          <a:pattFill prst="pct30">
            <a:fgClr>
              <a:schemeClr val="accent2"/>
            </a:fgClr>
            <a:bgClr>
              <a:srgbClr val="FFFFFF"/>
            </a:bgClr>
          </a:pattFill>
          <a:ln w="28575">
            <a:solidFill>
              <a:schemeClr val="tx1"/>
            </a:solidFill>
            <a:miter lim="800000"/>
            <a:headEnd/>
            <a:tailEnd/>
          </a:ln>
        </p:spPr>
        <p:txBody>
          <a:bodyPr wrap="none" anchor="ctr"/>
          <a:lstStyle/>
          <a:p>
            <a:endParaRPr lang="en-US"/>
          </a:p>
        </p:txBody>
      </p:sp>
      <p:sp>
        <p:nvSpPr>
          <p:cNvPr id="3079" name="Text Box 5"/>
          <p:cNvSpPr txBox="1">
            <a:spLocks noChangeArrowheads="1"/>
          </p:cNvSpPr>
          <p:nvPr/>
        </p:nvSpPr>
        <p:spPr bwMode="auto">
          <a:xfrm>
            <a:off x="3467101" y="2528888"/>
            <a:ext cx="838691" cy="400110"/>
          </a:xfrm>
          <a:prstGeom prst="rect">
            <a:avLst/>
          </a:prstGeom>
          <a:noFill/>
          <a:ln w="9525">
            <a:noFill/>
            <a:miter lim="800000"/>
            <a:headEnd/>
            <a:tailEnd/>
          </a:ln>
        </p:spPr>
        <p:txBody>
          <a:bodyPr wrap="none">
            <a:spAutoFit/>
          </a:bodyPr>
          <a:lstStyle/>
          <a:p>
            <a:pPr algn="l" eaLnBrk="0" hangingPunct="0"/>
            <a:r>
              <a:rPr lang="en-US" sz="2000"/>
              <a:t>Units</a:t>
            </a:r>
            <a:endParaRPr lang="en-US" sz="2400"/>
          </a:p>
        </p:txBody>
      </p:sp>
      <p:sp>
        <p:nvSpPr>
          <p:cNvPr id="3080" name="Line 6"/>
          <p:cNvSpPr>
            <a:spLocks noChangeShapeType="1"/>
          </p:cNvSpPr>
          <p:nvPr/>
        </p:nvSpPr>
        <p:spPr bwMode="auto">
          <a:xfrm>
            <a:off x="5387976" y="2906713"/>
            <a:ext cx="4276725" cy="0"/>
          </a:xfrm>
          <a:prstGeom prst="line">
            <a:avLst/>
          </a:prstGeom>
          <a:noFill/>
          <a:ln w="28575">
            <a:solidFill>
              <a:schemeClr val="tx1"/>
            </a:solidFill>
            <a:round/>
            <a:headEnd/>
            <a:tailEnd/>
          </a:ln>
        </p:spPr>
        <p:txBody>
          <a:bodyPr wrap="none" anchor="ctr"/>
          <a:lstStyle/>
          <a:p>
            <a:endParaRPr lang="en-US"/>
          </a:p>
        </p:txBody>
      </p:sp>
      <p:graphicFrame>
        <p:nvGraphicFramePr>
          <p:cNvPr id="3075" name="Object 7"/>
          <p:cNvGraphicFramePr>
            <a:graphicFrameLocks noChangeAspect="1"/>
          </p:cNvGraphicFramePr>
          <p:nvPr/>
        </p:nvGraphicFramePr>
        <p:xfrm>
          <a:off x="2749551" y="3263900"/>
          <a:ext cx="6905625" cy="1600200"/>
        </p:xfrm>
        <a:graphic>
          <a:graphicData uri="http://schemas.openxmlformats.org/presentationml/2006/ole">
            <mc:AlternateContent xmlns:mc="http://schemas.openxmlformats.org/markup-compatibility/2006">
              <mc:Choice xmlns:v="urn:schemas-microsoft-com:vml" Requires="v">
                <p:oleObj spid="_x0000_s19471" name="Document" r:id="rId5" imgW="6983640" imgH="1619280" progId="Word.Document.8">
                  <p:embed/>
                </p:oleObj>
              </mc:Choice>
              <mc:Fallback>
                <p:oleObj name="Document" r:id="rId5" imgW="6983640" imgH="1619280" progId="Word.Document.8">
                  <p:embed/>
                  <p:pic>
                    <p:nvPicPr>
                      <p:cNvPr id="307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9551" y="3263900"/>
                        <a:ext cx="6905625"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1" name="Rectangle 8" descr="30%"/>
          <p:cNvSpPr>
            <a:spLocks noChangeArrowheads="1"/>
          </p:cNvSpPr>
          <p:nvPr/>
        </p:nvSpPr>
        <p:spPr bwMode="auto">
          <a:xfrm>
            <a:off x="5578475" y="4246563"/>
            <a:ext cx="935038" cy="279400"/>
          </a:xfrm>
          <a:prstGeom prst="rect">
            <a:avLst/>
          </a:prstGeom>
          <a:pattFill prst="pct30">
            <a:fgClr>
              <a:srgbClr val="FF0000"/>
            </a:fgClr>
            <a:bgClr>
              <a:srgbClr val="FFFFFF"/>
            </a:bgClr>
          </a:pattFill>
          <a:ln w="28575">
            <a:solidFill>
              <a:schemeClr val="tx1"/>
            </a:solidFill>
            <a:miter lim="800000"/>
            <a:headEnd/>
            <a:tailEnd/>
          </a:ln>
        </p:spPr>
        <p:txBody>
          <a:bodyPr wrap="none" anchor="ctr"/>
          <a:lstStyle/>
          <a:p>
            <a:endParaRPr lang="en-US"/>
          </a:p>
        </p:txBody>
      </p:sp>
      <p:sp>
        <p:nvSpPr>
          <p:cNvPr id="3082" name="Rectangle 9" descr="30%"/>
          <p:cNvSpPr>
            <a:spLocks noChangeArrowheads="1"/>
          </p:cNvSpPr>
          <p:nvPr/>
        </p:nvSpPr>
        <p:spPr bwMode="auto">
          <a:xfrm>
            <a:off x="6635750" y="4291013"/>
            <a:ext cx="935038" cy="234950"/>
          </a:xfrm>
          <a:prstGeom prst="rect">
            <a:avLst/>
          </a:prstGeom>
          <a:pattFill prst="pct30">
            <a:fgClr>
              <a:srgbClr val="FF0000"/>
            </a:fgClr>
            <a:bgClr>
              <a:srgbClr val="FFFFFF"/>
            </a:bgClr>
          </a:pattFill>
          <a:ln w="28575">
            <a:solidFill>
              <a:schemeClr val="tx1"/>
            </a:solidFill>
            <a:miter lim="800000"/>
            <a:headEnd/>
            <a:tailEnd/>
          </a:ln>
        </p:spPr>
        <p:txBody>
          <a:bodyPr wrap="none" anchor="ctr"/>
          <a:lstStyle/>
          <a:p>
            <a:endParaRPr lang="en-US"/>
          </a:p>
        </p:txBody>
      </p:sp>
      <p:sp>
        <p:nvSpPr>
          <p:cNvPr id="3083" name="Text Box 10"/>
          <p:cNvSpPr txBox="1">
            <a:spLocks noChangeArrowheads="1"/>
          </p:cNvSpPr>
          <p:nvPr/>
        </p:nvSpPr>
        <p:spPr bwMode="auto">
          <a:xfrm>
            <a:off x="3524251" y="4167188"/>
            <a:ext cx="838691" cy="400110"/>
          </a:xfrm>
          <a:prstGeom prst="rect">
            <a:avLst/>
          </a:prstGeom>
          <a:noFill/>
          <a:ln w="9525">
            <a:noFill/>
            <a:miter lim="800000"/>
            <a:headEnd/>
            <a:tailEnd/>
          </a:ln>
        </p:spPr>
        <p:txBody>
          <a:bodyPr wrap="none">
            <a:spAutoFit/>
          </a:bodyPr>
          <a:lstStyle/>
          <a:p>
            <a:pPr algn="l" eaLnBrk="0" hangingPunct="0"/>
            <a:r>
              <a:rPr lang="en-US" sz="2000"/>
              <a:t>Units</a:t>
            </a:r>
            <a:endParaRPr lang="en-US" sz="2400"/>
          </a:p>
        </p:txBody>
      </p:sp>
      <p:sp>
        <p:nvSpPr>
          <p:cNvPr id="3084" name="Line 11"/>
          <p:cNvSpPr>
            <a:spLocks noChangeShapeType="1"/>
          </p:cNvSpPr>
          <p:nvPr/>
        </p:nvSpPr>
        <p:spPr bwMode="auto">
          <a:xfrm>
            <a:off x="5530851" y="4522788"/>
            <a:ext cx="4276725" cy="0"/>
          </a:xfrm>
          <a:prstGeom prst="line">
            <a:avLst/>
          </a:prstGeom>
          <a:noFill/>
          <a:ln w="28575">
            <a:solidFill>
              <a:schemeClr val="tx1"/>
            </a:solidFill>
            <a:round/>
            <a:headEnd/>
            <a:tailEnd/>
          </a:ln>
        </p:spPr>
        <p:txBody>
          <a:bodyPr wrap="none" anchor="ctr"/>
          <a:lstStyle/>
          <a:p>
            <a:endParaRPr lang="en-US"/>
          </a:p>
        </p:txBody>
      </p:sp>
      <p:graphicFrame>
        <p:nvGraphicFramePr>
          <p:cNvPr id="3076" name="Object 12"/>
          <p:cNvGraphicFramePr>
            <a:graphicFrameLocks noChangeAspect="1"/>
          </p:cNvGraphicFramePr>
          <p:nvPr/>
        </p:nvGraphicFramePr>
        <p:xfrm>
          <a:off x="2787651" y="4711700"/>
          <a:ext cx="6905625" cy="1600200"/>
        </p:xfrm>
        <a:graphic>
          <a:graphicData uri="http://schemas.openxmlformats.org/presentationml/2006/ole">
            <mc:AlternateContent xmlns:mc="http://schemas.openxmlformats.org/markup-compatibility/2006">
              <mc:Choice xmlns:v="urn:schemas-microsoft-com:vml" Requires="v">
                <p:oleObj spid="_x0000_s19472" name="Document" r:id="rId7" imgW="6983640" imgH="1600200" progId="Word.Document.8">
                  <p:embed/>
                </p:oleObj>
              </mc:Choice>
              <mc:Fallback>
                <p:oleObj name="Document" r:id="rId7" imgW="6983640" imgH="1600200" progId="Word.Document.8">
                  <p:embed/>
                  <p:pic>
                    <p:nvPicPr>
                      <p:cNvPr id="3076"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87651" y="4711700"/>
                        <a:ext cx="6905625"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5" name="Rectangle 13" descr="30%"/>
          <p:cNvSpPr>
            <a:spLocks noChangeArrowheads="1"/>
          </p:cNvSpPr>
          <p:nvPr/>
        </p:nvSpPr>
        <p:spPr bwMode="auto">
          <a:xfrm>
            <a:off x="6588125" y="5694364"/>
            <a:ext cx="935038" cy="346075"/>
          </a:xfrm>
          <a:prstGeom prst="rect">
            <a:avLst/>
          </a:prstGeom>
          <a:pattFill prst="pct30">
            <a:fgClr>
              <a:srgbClr val="FFCC00"/>
            </a:fgClr>
            <a:bgClr>
              <a:srgbClr val="FFFFFF"/>
            </a:bgClr>
          </a:pattFill>
          <a:ln w="28575">
            <a:solidFill>
              <a:schemeClr val="tx1"/>
            </a:solidFill>
            <a:miter lim="800000"/>
            <a:headEnd/>
            <a:tailEnd/>
          </a:ln>
        </p:spPr>
        <p:txBody>
          <a:bodyPr wrap="none" anchor="ctr"/>
          <a:lstStyle/>
          <a:p>
            <a:endParaRPr lang="en-US"/>
          </a:p>
        </p:txBody>
      </p:sp>
      <p:sp>
        <p:nvSpPr>
          <p:cNvPr id="3086" name="Rectangle 14" descr="30%"/>
          <p:cNvSpPr>
            <a:spLocks noChangeArrowheads="1"/>
          </p:cNvSpPr>
          <p:nvPr/>
        </p:nvSpPr>
        <p:spPr bwMode="auto">
          <a:xfrm>
            <a:off x="5549900" y="5795964"/>
            <a:ext cx="935038" cy="244475"/>
          </a:xfrm>
          <a:prstGeom prst="rect">
            <a:avLst/>
          </a:prstGeom>
          <a:pattFill prst="pct30">
            <a:fgClr>
              <a:srgbClr val="FFCC00"/>
            </a:fgClr>
            <a:bgClr>
              <a:srgbClr val="FFFFFF"/>
            </a:bgClr>
          </a:pattFill>
          <a:ln w="28575">
            <a:solidFill>
              <a:schemeClr val="tx1"/>
            </a:solidFill>
            <a:miter lim="800000"/>
            <a:headEnd/>
            <a:tailEnd/>
          </a:ln>
        </p:spPr>
        <p:txBody>
          <a:bodyPr wrap="none" anchor="ctr"/>
          <a:lstStyle/>
          <a:p>
            <a:endParaRPr lang="en-US"/>
          </a:p>
        </p:txBody>
      </p:sp>
      <p:sp>
        <p:nvSpPr>
          <p:cNvPr id="3087" name="Text Box 15"/>
          <p:cNvSpPr txBox="1">
            <a:spLocks noChangeArrowheads="1"/>
          </p:cNvSpPr>
          <p:nvPr/>
        </p:nvSpPr>
        <p:spPr bwMode="auto">
          <a:xfrm>
            <a:off x="3581401" y="5672138"/>
            <a:ext cx="838691" cy="400110"/>
          </a:xfrm>
          <a:prstGeom prst="rect">
            <a:avLst/>
          </a:prstGeom>
          <a:noFill/>
          <a:ln w="9525">
            <a:noFill/>
            <a:miter lim="800000"/>
            <a:headEnd/>
            <a:tailEnd/>
          </a:ln>
        </p:spPr>
        <p:txBody>
          <a:bodyPr wrap="none">
            <a:spAutoFit/>
          </a:bodyPr>
          <a:lstStyle/>
          <a:p>
            <a:pPr algn="l" eaLnBrk="0" hangingPunct="0"/>
            <a:r>
              <a:rPr lang="en-US" sz="2000"/>
              <a:t>Units</a:t>
            </a:r>
            <a:endParaRPr lang="en-US" sz="2400"/>
          </a:p>
        </p:txBody>
      </p:sp>
      <p:sp>
        <p:nvSpPr>
          <p:cNvPr id="3088" name="Line 16"/>
          <p:cNvSpPr>
            <a:spLocks noChangeShapeType="1"/>
          </p:cNvSpPr>
          <p:nvPr/>
        </p:nvSpPr>
        <p:spPr bwMode="auto">
          <a:xfrm>
            <a:off x="5473701" y="6046788"/>
            <a:ext cx="4276725" cy="0"/>
          </a:xfrm>
          <a:prstGeom prst="line">
            <a:avLst/>
          </a:prstGeom>
          <a:noFill/>
          <a:ln w="28575">
            <a:solidFill>
              <a:schemeClr val="tx1"/>
            </a:solidFill>
            <a:round/>
            <a:headEnd/>
            <a:tailEnd/>
          </a:ln>
        </p:spPr>
        <p:txBody>
          <a:bodyPr wrap="none" anchor="ctr"/>
          <a:lstStyle/>
          <a:p>
            <a:endParaRPr lang="en-US"/>
          </a:p>
        </p:txBody>
      </p:sp>
      <p:sp>
        <p:nvSpPr>
          <p:cNvPr id="3089" name="Rectangle 17" descr="30%"/>
          <p:cNvSpPr>
            <a:spLocks noChangeArrowheads="1"/>
          </p:cNvSpPr>
          <p:nvPr/>
        </p:nvSpPr>
        <p:spPr bwMode="auto">
          <a:xfrm>
            <a:off x="7673975" y="4256089"/>
            <a:ext cx="935038" cy="269875"/>
          </a:xfrm>
          <a:prstGeom prst="rect">
            <a:avLst/>
          </a:prstGeom>
          <a:pattFill prst="pct30">
            <a:fgClr>
              <a:srgbClr val="FF0000"/>
            </a:fgClr>
            <a:bgClr>
              <a:srgbClr val="FFFFFF"/>
            </a:bgClr>
          </a:pattFill>
          <a:ln w="28575">
            <a:solidFill>
              <a:schemeClr val="tx1"/>
            </a:solidFill>
            <a:miter lim="800000"/>
            <a:headEnd/>
            <a:tailEnd/>
          </a:ln>
        </p:spPr>
        <p:txBody>
          <a:bodyPr wrap="none" anchor="ctr"/>
          <a:lstStyle/>
          <a:p>
            <a:endParaRPr lang="en-US"/>
          </a:p>
        </p:txBody>
      </p:sp>
      <p:sp>
        <p:nvSpPr>
          <p:cNvPr id="3090" name="Rectangle 18" descr="30%"/>
          <p:cNvSpPr>
            <a:spLocks noChangeArrowheads="1"/>
          </p:cNvSpPr>
          <p:nvPr/>
        </p:nvSpPr>
        <p:spPr bwMode="auto">
          <a:xfrm>
            <a:off x="7493000" y="2608263"/>
            <a:ext cx="935038" cy="298450"/>
          </a:xfrm>
          <a:prstGeom prst="rect">
            <a:avLst/>
          </a:prstGeom>
          <a:pattFill prst="pct30">
            <a:fgClr>
              <a:schemeClr val="accent2"/>
            </a:fgClr>
            <a:bgClr>
              <a:srgbClr val="FFFFFF"/>
            </a:bgClr>
          </a:pattFill>
          <a:ln w="28575">
            <a:solidFill>
              <a:schemeClr val="tx1"/>
            </a:solidFill>
            <a:miter lim="800000"/>
            <a:headEnd/>
            <a:tailEnd/>
          </a:ln>
        </p:spPr>
        <p:txBody>
          <a:bodyPr wrap="none" anchor="ctr"/>
          <a:lstStyle/>
          <a:p>
            <a:endParaRPr lang="en-US"/>
          </a:p>
        </p:txBody>
      </p:sp>
      <p:sp>
        <p:nvSpPr>
          <p:cNvPr id="3091" name="Rectangle 19" descr="30%"/>
          <p:cNvSpPr>
            <a:spLocks noChangeArrowheads="1"/>
          </p:cNvSpPr>
          <p:nvPr/>
        </p:nvSpPr>
        <p:spPr bwMode="auto">
          <a:xfrm>
            <a:off x="8520114" y="2627314"/>
            <a:ext cx="935037" cy="269875"/>
          </a:xfrm>
          <a:prstGeom prst="rect">
            <a:avLst/>
          </a:prstGeom>
          <a:pattFill prst="pct30">
            <a:fgClr>
              <a:schemeClr val="accent2"/>
            </a:fgClr>
            <a:bgClr>
              <a:srgbClr val="FFFFFF"/>
            </a:bgClr>
          </a:pattFill>
          <a:ln w="28575">
            <a:solidFill>
              <a:schemeClr val="tx1"/>
            </a:solidFill>
            <a:miter lim="800000"/>
            <a:headEnd/>
            <a:tailEnd/>
          </a:ln>
        </p:spPr>
        <p:txBody>
          <a:bodyPr wrap="none" anchor="ctr"/>
          <a:lstStyle/>
          <a:p>
            <a:endParaRPr lang="en-US"/>
          </a:p>
        </p:txBody>
      </p:sp>
      <p:sp>
        <p:nvSpPr>
          <p:cNvPr id="3092" name="Rectangle 20" descr="30%"/>
          <p:cNvSpPr>
            <a:spLocks noChangeArrowheads="1"/>
          </p:cNvSpPr>
          <p:nvPr/>
        </p:nvSpPr>
        <p:spPr bwMode="auto">
          <a:xfrm>
            <a:off x="8702675" y="4300538"/>
            <a:ext cx="935038" cy="215900"/>
          </a:xfrm>
          <a:prstGeom prst="rect">
            <a:avLst/>
          </a:prstGeom>
          <a:pattFill prst="pct30">
            <a:fgClr>
              <a:srgbClr val="FF0000"/>
            </a:fgClr>
            <a:bgClr>
              <a:srgbClr val="FFFFFF"/>
            </a:bgClr>
          </a:pattFill>
          <a:ln w="28575">
            <a:solidFill>
              <a:schemeClr val="tx1"/>
            </a:solidFill>
            <a:miter lim="800000"/>
            <a:headEnd/>
            <a:tailEnd/>
          </a:ln>
        </p:spPr>
        <p:txBody>
          <a:bodyPr wrap="none" anchor="ctr"/>
          <a:lstStyle/>
          <a:p>
            <a:endParaRPr lang="en-US"/>
          </a:p>
        </p:txBody>
      </p:sp>
      <p:sp>
        <p:nvSpPr>
          <p:cNvPr id="3093" name="Rectangle 21" descr="30%"/>
          <p:cNvSpPr>
            <a:spLocks noChangeArrowheads="1"/>
          </p:cNvSpPr>
          <p:nvPr/>
        </p:nvSpPr>
        <p:spPr bwMode="auto">
          <a:xfrm>
            <a:off x="8683625" y="5694364"/>
            <a:ext cx="935038" cy="346075"/>
          </a:xfrm>
          <a:prstGeom prst="rect">
            <a:avLst/>
          </a:prstGeom>
          <a:pattFill prst="pct30">
            <a:fgClr>
              <a:srgbClr val="FFCC00"/>
            </a:fgClr>
            <a:bgClr>
              <a:srgbClr val="FFFFFF"/>
            </a:bgClr>
          </a:pattFill>
          <a:ln w="28575">
            <a:solidFill>
              <a:schemeClr val="tx1"/>
            </a:solidFill>
            <a:miter lim="800000"/>
            <a:headEnd/>
            <a:tailEnd/>
          </a:ln>
        </p:spPr>
        <p:txBody>
          <a:bodyPr wrap="none" anchor="ctr"/>
          <a:lstStyle/>
          <a:p>
            <a:endParaRPr lang="en-US"/>
          </a:p>
        </p:txBody>
      </p:sp>
      <p:sp>
        <p:nvSpPr>
          <p:cNvPr id="3094" name="Rectangle 22" descr="30%"/>
          <p:cNvSpPr>
            <a:spLocks noChangeArrowheads="1"/>
          </p:cNvSpPr>
          <p:nvPr/>
        </p:nvSpPr>
        <p:spPr bwMode="auto">
          <a:xfrm>
            <a:off x="7626350" y="5795964"/>
            <a:ext cx="935038" cy="244475"/>
          </a:xfrm>
          <a:prstGeom prst="rect">
            <a:avLst/>
          </a:prstGeom>
          <a:pattFill prst="pct30">
            <a:fgClr>
              <a:srgbClr val="FFCC00"/>
            </a:fgClr>
            <a:bgClr>
              <a:srgbClr val="FFFFFF"/>
            </a:bgClr>
          </a:pattFill>
          <a:ln w="28575">
            <a:solidFill>
              <a:schemeClr val="tx1"/>
            </a:solidFill>
            <a:miter lim="800000"/>
            <a:headEnd/>
            <a:tailEnd/>
          </a:ln>
        </p:spPr>
        <p:txBody>
          <a:bodyPr wrap="none" anchor="ctr"/>
          <a:lstStyle/>
          <a:p>
            <a:endParaRPr lang="en-US"/>
          </a:p>
        </p:txBody>
      </p:sp>
      <p:sp>
        <p:nvSpPr>
          <p:cNvPr id="3095" name="Text Box 23"/>
          <p:cNvSpPr txBox="1">
            <a:spLocks noChangeArrowheads="1"/>
          </p:cNvSpPr>
          <p:nvPr/>
        </p:nvSpPr>
        <p:spPr bwMode="auto">
          <a:xfrm>
            <a:off x="2647950" y="76201"/>
            <a:ext cx="7251700" cy="369332"/>
          </a:xfrm>
          <a:prstGeom prst="rect">
            <a:avLst/>
          </a:prstGeom>
          <a:noFill/>
          <a:ln w="9525">
            <a:noFill/>
            <a:miter lim="800000"/>
            <a:headEnd/>
            <a:tailEnd/>
          </a:ln>
        </p:spPr>
        <p:txBody>
          <a:bodyPr>
            <a:spAutoFit/>
          </a:bodyPr>
          <a:lstStyle/>
          <a:p>
            <a:pPr eaLnBrk="0" hangingPunct="0"/>
            <a:r>
              <a:rPr lang="en-US">
                <a:solidFill>
                  <a:srgbClr val="006600"/>
                </a:solidFill>
              </a:rPr>
              <a:t>Mixed Model Scheduling: Purchase Orders For Caps</a:t>
            </a:r>
          </a:p>
        </p:txBody>
      </p:sp>
    </p:spTree>
    <p:extLst>
      <p:ext uri="{BB962C8B-B14F-4D97-AF65-F5344CB8AC3E}">
        <p14:creationId xmlns:p14="http://schemas.microsoft.com/office/powerpoint/2010/main" val="32996320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12192000" cy="761999"/>
          </a:xfrm>
        </p:spPr>
        <p:txBody>
          <a:bodyPr/>
          <a:lstStyle/>
          <a:p>
            <a:r>
              <a:rPr lang="en-US" dirty="0"/>
              <a:t>The important lean thinking  tools to promote flow</a:t>
            </a:r>
            <a:endParaRPr lang="en-US" dirty="0">
              <a:ea typeface="ＭＳ Ｐゴシック" charset="-128"/>
            </a:endParaRPr>
          </a:p>
        </p:txBody>
      </p:sp>
      <p:sp>
        <p:nvSpPr>
          <p:cNvPr id="16387" name="Rectangle 3"/>
          <p:cNvSpPr>
            <a:spLocks noGrp="1" noChangeArrowheads="1"/>
          </p:cNvSpPr>
          <p:nvPr>
            <p:ph type="body" idx="1"/>
          </p:nvPr>
        </p:nvSpPr>
        <p:spPr>
          <a:xfrm>
            <a:off x="0" y="990600"/>
            <a:ext cx="12192000" cy="5105400"/>
          </a:xfrm>
        </p:spPr>
        <p:txBody>
          <a:bodyPr/>
          <a:lstStyle/>
          <a:p>
            <a:pPr eaLnBrk="1" hangingPunct="1">
              <a:lnSpc>
                <a:spcPct val="90000"/>
              </a:lnSpc>
            </a:pPr>
            <a:r>
              <a:rPr lang="en-US" sz="2400" dirty="0">
                <a:ea typeface="ＭＳ Ｐゴシック" charset="-128"/>
              </a:rPr>
              <a:t>5s</a:t>
            </a:r>
          </a:p>
          <a:p>
            <a:pPr>
              <a:lnSpc>
                <a:spcPct val="90000"/>
              </a:lnSpc>
            </a:pPr>
            <a:r>
              <a:rPr lang="en-US" sz="2400" dirty="0"/>
              <a:t>Flow Chart the Process</a:t>
            </a:r>
          </a:p>
          <a:p>
            <a:pPr>
              <a:lnSpc>
                <a:spcPct val="90000"/>
              </a:lnSpc>
            </a:pPr>
            <a:r>
              <a:rPr lang="en-US" sz="2400" dirty="0"/>
              <a:t>Value-Added and Non-Value Added Activities</a:t>
            </a:r>
          </a:p>
          <a:p>
            <a:pPr eaLnBrk="1" hangingPunct="1">
              <a:lnSpc>
                <a:spcPct val="80000"/>
              </a:lnSpc>
            </a:pPr>
            <a:r>
              <a:rPr lang="en-US" sz="2400" dirty="0">
                <a:ea typeface="ＭＳ Ｐゴシック" charset="-128"/>
              </a:rPr>
              <a:t>Takt Time</a:t>
            </a:r>
          </a:p>
          <a:p>
            <a:pPr eaLnBrk="1" hangingPunct="1">
              <a:lnSpc>
                <a:spcPct val="80000"/>
              </a:lnSpc>
            </a:pPr>
            <a:r>
              <a:rPr lang="en-US" sz="2400" dirty="0">
                <a:ea typeface="ＭＳ Ｐゴシック" charset="-128"/>
              </a:rPr>
              <a:t>Average Labor Content- Minimum Required Manpower</a:t>
            </a:r>
          </a:p>
          <a:p>
            <a:pPr eaLnBrk="1" hangingPunct="1">
              <a:lnSpc>
                <a:spcPct val="80000"/>
              </a:lnSpc>
            </a:pPr>
            <a:r>
              <a:rPr lang="en-US" sz="2400" dirty="0">
                <a:ea typeface="ＭＳ Ｐゴシック" charset="-128"/>
              </a:rPr>
              <a:t>Mixed Model Scheduling</a:t>
            </a:r>
          </a:p>
          <a:p>
            <a:pPr eaLnBrk="1" hangingPunct="1">
              <a:lnSpc>
                <a:spcPct val="90000"/>
              </a:lnSpc>
            </a:pPr>
            <a:r>
              <a:rPr lang="en-US" sz="2400" dirty="0">
                <a:ea typeface="ＭＳ Ｐゴシック" charset="-128"/>
              </a:rPr>
              <a:t>One Piece Flow</a:t>
            </a:r>
          </a:p>
          <a:p>
            <a:pPr eaLnBrk="1" hangingPunct="1">
              <a:lnSpc>
                <a:spcPct val="90000"/>
              </a:lnSpc>
            </a:pPr>
            <a:r>
              <a:rPr lang="en-US" sz="2400" dirty="0">
                <a:ea typeface="ＭＳ Ｐゴシック" charset="-128"/>
              </a:rPr>
              <a:t>Cellular Layout</a:t>
            </a:r>
          </a:p>
          <a:p>
            <a:pPr eaLnBrk="1" hangingPunct="1">
              <a:lnSpc>
                <a:spcPct val="90000"/>
              </a:lnSpc>
            </a:pPr>
            <a:r>
              <a:rPr lang="en-US" sz="2400" dirty="0">
                <a:ea typeface="ＭＳ Ｐゴシック" charset="-128"/>
              </a:rPr>
              <a:t>Standard Work</a:t>
            </a:r>
          </a:p>
          <a:p>
            <a:pPr>
              <a:lnSpc>
                <a:spcPct val="90000"/>
              </a:lnSpc>
            </a:pPr>
            <a:r>
              <a:rPr lang="en-US" sz="2400" dirty="0">
                <a:ea typeface="ＭＳ Ｐゴシック" charset="-128"/>
              </a:rPr>
              <a:t>Pull Replenishment</a:t>
            </a:r>
            <a:r>
              <a:rPr lang="en-US" sz="2400" dirty="0"/>
              <a:t>: Placing a Cap on WIP</a:t>
            </a:r>
          </a:p>
          <a:p>
            <a:pPr eaLnBrk="1" hangingPunct="1">
              <a:lnSpc>
                <a:spcPct val="90000"/>
              </a:lnSpc>
            </a:pPr>
            <a:r>
              <a:rPr lang="en-US" sz="2400" dirty="0">
                <a:ea typeface="ＭＳ Ｐゴシック" charset="-128"/>
              </a:rPr>
              <a:t>Point-of-Use Material Storage</a:t>
            </a:r>
          </a:p>
          <a:p>
            <a:pPr eaLnBrk="1" hangingPunct="1">
              <a:lnSpc>
                <a:spcPct val="90000"/>
              </a:lnSpc>
            </a:pPr>
            <a:r>
              <a:rPr lang="en-US" sz="2400" dirty="0">
                <a:ea typeface="ＭＳ Ｐゴシック" charset="-128"/>
              </a:rPr>
              <a:t>Mistake Proofing and Method Sheets</a:t>
            </a:r>
          </a:p>
          <a:p>
            <a:pPr eaLnBrk="1" hangingPunct="1">
              <a:lnSpc>
                <a:spcPct val="90000"/>
              </a:lnSpc>
            </a:pPr>
            <a:r>
              <a:rPr lang="en-US" sz="2400" dirty="0">
                <a:ea typeface="ＭＳ Ｐゴシック" charset="-128"/>
              </a:rPr>
              <a:t>Continuous Improvement and the Pursuit of Perfection</a:t>
            </a:r>
          </a:p>
          <a:p>
            <a:pPr eaLnBrk="1" hangingPunct="1">
              <a:lnSpc>
                <a:spcPct val="80000"/>
              </a:lnSpc>
            </a:pPr>
            <a:endParaRPr lang="en-US" sz="2400" dirty="0">
              <a:ea typeface="ＭＳ Ｐゴシック" charset="-128"/>
            </a:endParaRPr>
          </a:p>
          <a:p>
            <a:pPr eaLnBrk="1" hangingPunct="1">
              <a:lnSpc>
                <a:spcPct val="90000"/>
              </a:lnSpc>
            </a:pPr>
            <a:endParaRPr lang="en-US" sz="2400" dirty="0">
              <a:ea typeface="ＭＳ Ｐゴシック" charset="-128"/>
            </a:endParaRPr>
          </a:p>
        </p:txBody>
      </p:sp>
    </p:spTree>
    <p:extLst>
      <p:ext uri="{BB962C8B-B14F-4D97-AF65-F5344CB8AC3E}">
        <p14:creationId xmlns:p14="http://schemas.microsoft.com/office/powerpoint/2010/main" val="340093545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55926" y="1419226"/>
            <a:ext cx="5726113" cy="4346575"/>
            <a:chOff x="1286" y="606"/>
            <a:chExt cx="3607" cy="2738"/>
          </a:xfrm>
        </p:grpSpPr>
        <p:sp>
          <p:nvSpPr>
            <p:cNvPr id="21557" name="AutoShape 3"/>
            <p:cNvSpPr>
              <a:spLocks noChangeArrowheads="1"/>
            </p:cNvSpPr>
            <p:nvPr/>
          </p:nvSpPr>
          <p:spPr bwMode="auto">
            <a:xfrm>
              <a:off x="1344" y="606"/>
              <a:ext cx="3549" cy="2736"/>
            </a:xfrm>
            <a:prstGeom prst="cube">
              <a:avLst>
                <a:gd name="adj" fmla="val 25000"/>
              </a:avLst>
            </a:prstGeom>
            <a:noFill/>
            <a:ln w="9525">
              <a:solidFill>
                <a:schemeClr val="tx1"/>
              </a:solidFill>
              <a:miter lim="800000"/>
              <a:headEnd/>
              <a:tailEnd/>
            </a:ln>
          </p:spPr>
          <p:txBody>
            <a:bodyPr wrap="none" anchor="ctr"/>
            <a:lstStyle/>
            <a:p>
              <a:endParaRPr lang="en-US"/>
            </a:p>
          </p:txBody>
        </p:sp>
        <p:sp>
          <p:nvSpPr>
            <p:cNvPr id="21558" name="Line 4"/>
            <p:cNvSpPr>
              <a:spLocks noChangeShapeType="1"/>
            </p:cNvSpPr>
            <p:nvPr/>
          </p:nvSpPr>
          <p:spPr bwMode="auto">
            <a:xfrm flipV="1">
              <a:off x="1344" y="1613"/>
              <a:ext cx="2864" cy="1"/>
            </a:xfrm>
            <a:prstGeom prst="line">
              <a:avLst/>
            </a:prstGeom>
            <a:noFill/>
            <a:ln w="9525">
              <a:solidFill>
                <a:schemeClr val="tx1"/>
              </a:solidFill>
              <a:round/>
              <a:headEnd/>
              <a:tailEnd/>
            </a:ln>
          </p:spPr>
          <p:txBody>
            <a:bodyPr/>
            <a:lstStyle/>
            <a:p>
              <a:endParaRPr lang="en-US"/>
            </a:p>
          </p:txBody>
        </p:sp>
        <p:grpSp>
          <p:nvGrpSpPr>
            <p:cNvPr id="3" name="Group 5"/>
            <p:cNvGrpSpPr>
              <a:grpSpLocks/>
            </p:cNvGrpSpPr>
            <p:nvPr/>
          </p:nvGrpSpPr>
          <p:grpSpPr bwMode="auto">
            <a:xfrm>
              <a:off x="1342" y="1614"/>
              <a:ext cx="276" cy="1728"/>
              <a:chOff x="1488" y="1344"/>
              <a:chExt cx="288" cy="1728"/>
            </a:xfrm>
          </p:grpSpPr>
          <p:sp>
            <p:nvSpPr>
              <p:cNvPr id="21669" name="Rectangle 6"/>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70" name="Rectangle 7"/>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71" name="Rectangle 8"/>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72" name="Rectangle 9"/>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grpSp>
          <p:nvGrpSpPr>
            <p:cNvPr id="4" name="Group 10"/>
            <p:cNvGrpSpPr>
              <a:grpSpLocks/>
            </p:cNvGrpSpPr>
            <p:nvPr/>
          </p:nvGrpSpPr>
          <p:grpSpPr bwMode="auto">
            <a:xfrm>
              <a:off x="1618" y="1613"/>
              <a:ext cx="289" cy="1728"/>
              <a:chOff x="1632" y="1343"/>
              <a:chExt cx="289" cy="1728"/>
            </a:xfrm>
          </p:grpSpPr>
          <p:grpSp>
            <p:nvGrpSpPr>
              <p:cNvPr id="5" name="Group 11"/>
              <p:cNvGrpSpPr>
                <a:grpSpLocks/>
              </p:cNvGrpSpPr>
              <p:nvPr/>
            </p:nvGrpSpPr>
            <p:grpSpPr bwMode="auto">
              <a:xfrm>
                <a:off x="1632" y="1343"/>
                <a:ext cx="288" cy="1728"/>
                <a:chOff x="1488" y="1344"/>
                <a:chExt cx="288" cy="1728"/>
              </a:xfrm>
            </p:grpSpPr>
            <p:sp>
              <p:nvSpPr>
                <p:cNvPr id="21665" name="Rectangle 1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66" name="Rectangle 1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67" name="Rectangle 1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68" name="Rectangle 1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661" name="Line 16"/>
              <p:cNvSpPr>
                <a:spLocks noChangeShapeType="1"/>
              </p:cNvSpPr>
              <p:nvPr/>
            </p:nvSpPr>
            <p:spPr bwMode="auto">
              <a:xfrm flipV="1">
                <a:off x="1633" y="1497"/>
                <a:ext cx="286" cy="276"/>
              </a:xfrm>
              <a:prstGeom prst="line">
                <a:avLst/>
              </a:prstGeom>
              <a:noFill/>
              <a:ln w="9525">
                <a:solidFill>
                  <a:schemeClr val="tx1"/>
                </a:solidFill>
                <a:round/>
                <a:headEnd/>
                <a:tailEnd/>
              </a:ln>
            </p:spPr>
            <p:txBody>
              <a:bodyPr/>
              <a:lstStyle/>
              <a:p>
                <a:endParaRPr lang="en-US"/>
              </a:p>
            </p:txBody>
          </p:sp>
          <p:sp>
            <p:nvSpPr>
              <p:cNvPr id="21662" name="Line 17"/>
              <p:cNvSpPr>
                <a:spLocks noChangeShapeType="1"/>
              </p:cNvSpPr>
              <p:nvPr/>
            </p:nvSpPr>
            <p:spPr bwMode="auto">
              <a:xfrm flipV="1">
                <a:off x="1633" y="1926"/>
                <a:ext cx="288" cy="279"/>
              </a:xfrm>
              <a:prstGeom prst="line">
                <a:avLst/>
              </a:prstGeom>
              <a:noFill/>
              <a:ln w="9525">
                <a:solidFill>
                  <a:schemeClr val="tx1"/>
                </a:solidFill>
                <a:round/>
                <a:headEnd/>
                <a:tailEnd/>
              </a:ln>
            </p:spPr>
            <p:txBody>
              <a:bodyPr/>
              <a:lstStyle/>
              <a:p>
                <a:endParaRPr lang="en-US"/>
              </a:p>
            </p:txBody>
          </p:sp>
          <p:sp>
            <p:nvSpPr>
              <p:cNvPr id="21663" name="Line 18"/>
              <p:cNvSpPr>
                <a:spLocks noChangeShapeType="1"/>
              </p:cNvSpPr>
              <p:nvPr/>
            </p:nvSpPr>
            <p:spPr bwMode="auto">
              <a:xfrm flipV="1">
                <a:off x="1634" y="2362"/>
                <a:ext cx="283" cy="274"/>
              </a:xfrm>
              <a:prstGeom prst="line">
                <a:avLst/>
              </a:prstGeom>
              <a:noFill/>
              <a:ln w="9525">
                <a:solidFill>
                  <a:schemeClr val="tx1"/>
                </a:solidFill>
                <a:round/>
                <a:headEnd/>
                <a:tailEnd/>
              </a:ln>
            </p:spPr>
            <p:txBody>
              <a:bodyPr/>
              <a:lstStyle/>
              <a:p>
                <a:endParaRPr lang="en-US"/>
              </a:p>
            </p:txBody>
          </p:sp>
          <p:sp>
            <p:nvSpPr>
              <p:cNvPr id="21664" name="Line 19"/>
              <p:cNvSpPr>
                <a:spLocks noChangeShapeType="1"/>
              </p:cNvSpPr>
              <p:nvPr/>
            </p:nvSpPr>
            <p:spPr bwMode="auto">
              <a:xfrm flipV="1">
                <a:off x="1633" y="2795"/>
                <a:ext cx="283" cy="274"/>
              </a:xfrm>
              <a:prstGeom prst="line">
                <a:avLst/>
              </a:prstGeom>
              <a:noFill/>
              <a:ln w="9525">
                <a:solidFill>
                  <a:schemeClr val="tx1"/>
                </a:solidFill>
                <a:round/>
                <a:headEnd/>
                <a:tailEnd/>
              </a:ln>
            </p:spPr>
            <p:txBody>
              <a:bodyPr/>
              <a:lstStyle/>
              <a:p>
                <a:endParaRPr lang="en-US"/>
              </a:p>
            </p:txBody>
          </p:sp>
        </p:grpSp>
        <p:grpSp>
          <p:nvGrpSpPr>
            <p:cNvPr id="6" name="Group 20"/>
            <p:cNvGrpSpPr>
              <a:grpSpLocks/>
            </p:cNvGrpSpPr>
            <p:nvPr/>
          </p:nvGrpSpPr>
          <p:grpSpPr bwMode="auto">
            <a:xfrm>
              <a:off x="1906" y="1614"/>
              <a:ext cx="288" cy="1728"/>
              <a:chOff x="1921" y="1348"/>
              <a:chExt cx="288" cy="1728"/>
            </a:xfrm>
          </p:grpSpPr>
          <p:grpSp>
            <p:nvGrpSpPr>
              <p:cNvPr id="7" name="Group 21"/>
              <p:cNvGrpSpPr>
                <a:grpSpLocks/>
              </p:cNvGrpSpPr>
              <p:nvPr/>
            </p:nvGrpSpPr>
            <p:grpSpPr bwMode="auto">
              <a:xfrm>
                <a:off x="1921" y="1348"/>
                <a:ext cx="288" cy="1728"/>
                <a:chOff x="1488" y="1344"/>
                <a:chExt cx="288" cy="1728"/>
              </a:xfrm>
            </p:grpSpPr>
            <p:sp>
              <p:nvSpPr>
                <p:cNvPr id="21656" name="Rectangle 2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57" name="Rectangle 2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58" name="Rectangle 2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59" name="Rectangle 2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652" name="Line 2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653" name="Line 2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654" name="Line 2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655" name="Line 2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grpSp>
          <p:nvGrpSpPr>
            <p:cNvPr id="8" name="Group 30"/>
            <p:cNvGrpSpPr>
              <a:grpSpLocks/>
            </p:cNvGrpSpPr>
            <p:nvPr/>
          </p:nvGrpSpPr>
          <p:grpSpPr bwMode="auto">
            <a:xfrm>
              <a:off x="2193" y="1616"/>
              <a:ext cx="288" cy="1728"/>
              <a:chOff x="1921" y="1348"/>
              <a:chExt cx="288" cy="1728"/>
            </a:xfrm>
          </p:grpSpPr>
          <p:grpSp>
            <p:nvGrpSpPr>
              <p:cNvPr id="9" name="Group 31"/>
              <p:cNvGrpSpPr>
                <a:grpSpLocks/>
              </p:cNvGrpSpPr>
              <p:nvPr/>
            </p:nvGrpSpPr>
            <p:grpSpPr bwMode="auto">
              <a:xfrm>
                <a:off x="1921" y="1348"/>
                <a:ext cx="288" cy="1728"/>
                <a:chOff x="1488" y="1344"/>
                <a:chExt cx="288" cy="1728"/>
              </a:xfrm>
            </p:grpSpPr>
            <p:sp>
              <p:nvSpPr>
                <p:cNvPr id="21647" name="Rectangle 3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48" name="Rectangle 3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49" name="Rectangle 3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50" name="Rectangle 3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643" name="Line 3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644" name="Line 3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645" name="Line 3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646" name="Line 3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grpSp>
          <p:nvGrpSpPr>
            <p:cNvPr id="10" name="Group 40"/>
            <p:cNvGrpSpPr>
              <a:grpSpLocks/>
            </p:cNvGrpSpPr>
            <p:nvPr/>
          </p:nvGrpSpPr>
          <p:grpSpPr bwMode="auto">
            <a:xfrm>
              <a:off x="2480" y="1615"/>
              <a:ext cx="288" cy="1728"/>
              <a:chOff x="1921" y="1348"/>
              <a:chExt cx="288" cy="1728"/>
            </a:xfrm>
          </p:grpSpPr>
          <p:grpSp>
            <p:nvGrpSpPr>
              <p:cNvPr id="11" name="Group 41"/>
              <p:cNvGrpSpPr>
                <a:grpSpLocks/>
              </p:cNvGrpSpPr>
              <p:nvPr/>
            </p:nvGrpSpPr>
            <p:grpSpPr bwMode="auto">
              <a:xfrm>
                <a:off x="1921" y="1348"/>
                <a:ext cx="288" cy="1728"/>
                <a:chOff x="1488" y="1344"/>
                <a:chExt cx="288" cy="1728"/>
              </a:xfrm>
            </p:grpSpPr>
            <p:sp>
              <p:nvSpPr>
                <p:cNvPr id="21638" name="Rectangle 4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39" name="Rectangle 4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40" name="Rectangle 4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41" name="Rectangle 4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634" name="Line 4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635" name="Line 4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636" name="Line 4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637" name="Line 4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grpSp>
          <p:nvGrpSpPr>
            <p:cNvPr id="12" name="Group 50"/>
            <p:cNvGrpSpPr>
              <a:grpSpLocks/>
            </p:cNvGrpSpPr>
            <p:nvPr/>
          </p:nvGrpSpPr>
          <p:grpSpPr bwMode="auto">
            <a:xfrm>
              <a:off x="2767" y="1614"/>
              <a:ext cx="288" cy="1728"/>
              <a:chOff x="1921" y="1348"/>
              <a:chExt cx="288" cy="1728"/>
            </a:xfrm>
          </p:grpSpPr>
          <p:grpSp>
            <p:nvGrpSpPr>
              <p:cNvPr id="13" name="Group 51"/>
              <p:cNvGrpSpPr>
                <a:grpSpLocks/>
              </p:cNvGrpSpPr>
              <p:nvPr/>
            </p:nvGrpSpPr>
            <p:grpSpPr bwMode="auto">
              <a:xfrm>
                <a:off x="1921" y="1348"/>
                <a:ext cx="288" cy="1728"/>
                <a:chOff x="1488" y="1344"/>
                <a:chExt cx="288" cy="1728"/>
              </a:xfrm>
            </p:grpSpPr>
            <p:sp>
              <p:nvSpPr>
                <p:cNvPr id="21629" name="Rectangle 5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30" name="Rectangle 5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31" name="Rectangle 5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32" name="Rectangle 5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625" name="Line 5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626" name="Line 5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627" name="Line 5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628" name="Line 5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grpSp>
          <p:nvGrpSpPr>
            <p:cNvPr id="14" name="Group 60"/>
            <p:cNvGrpSpPr>
              <a:grpSpLocks/>
            </p:cNvGrpSpPr>
            <p:nvPr/>
          </p:nvGrpSpPr>
          <p:grpSpPr bwMode="auto">
            <a:xfrm>
              <a:off x="3055" y="1614"/>
              <a:ext cx="296" cy="1728"/>
              <a:chOff x="1921" y="1348"/>
              <a:chExt cx="288" cy="1728"/>
            </a:xfrm>
          </p:grpSpPr>
          <p:grpSp>
            <p:nvGrpSpPr>
              <p:cNvPr id="15" name="Group 61"/>
              <p:cNvGrpSpPr>
                <a:grpSpLocks/>
              </p:cNvGrpSpPr>
              <p:nvPr/>
            </p:nvGrpSpPr>
            <p:grpSpPr bwMode="auto">
              <a:xfrm>
                <a:off x="1921" y="1348"/>
                <a:ext cx="288" cy="1728"/>
                <a:chOff x="1488" y="1344"/>
                <a:chExt cx="288" cy="1728"/>
              </a:xfrm>
            </p:grpSpPr>
            <p:sp>
              <p:nvSpPr>
                <p:cNvPr id="21620" name="Rectangle 6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21" name="Rectangle 6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22" name="Rectangle 6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23" name="Rectangle 6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616" name="Line 6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617" name="Line 6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618" name="Line 6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619" name="Line 6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grpSp>
          <p:nvGrpSpPr>
            <p:cNvPr id="16" name="Group 70"/>
            <p:cNvGrpSpPr>
              <a:grpSpLocks/>
            </p:cNvGrpSpPr>
            <p:nvPr/>
          </p:nvGrpSpPr>
          <p:grpSpPr bwMode="auto">
            <a:xfrm>
              <a:off x="3351" y="1615"/>
              <a:ext cx="288" cy="1728"/>
              <a:chOff x="1921" y="1348"/>
              <a:chExt cx="288" cy="1728"/>
            </a:xfrm>
          </p:grpSpPr>
          <p:grpSp>
            <p:nvGrpSpPr>
              <p:cNvPr id="17" name="Group 71"/>
              <p:cNvGrpSpPr>
                <a:grpSpLocks/>
              </p:cNvGrpSpPr>
              <p:nvPr/>
            </p:nvGrpSpPr>
            <p:grpSpPr bwMode="auto">
              <a:xfrm>
                <a:off x="1921" y="1348"/>
                <a:ext cx="288" cy="1728"/>
                <a:chOff x="1488" y="1344"/>
                <a:chExt cx="288" cy="1728"/>
              </a:xfrm>
            </p:grpSpPr>
            <p:sp>
              <p:nvSpPr>
                <p:cNvPr id="21611" name="Rectangle 7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12" name="Rectangle 7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13" name="Rectangle 7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14" name="Rectangle 7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607" name="Line 7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608" name="Line 7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609" name="Line 7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610" name="Line 7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grpSp>
          <p:nvGrpSpPr>
            <p:cNvPr id="18" name="Group 80"/>
            <p:cNvGrpSpPr>
              <a:grpSpLocks/>
            </p:cNvGrpSpPr>
            <p:nvPr/>
          </p:nvGrpSpPr>
          <p:grpSpPr bwMode="auto">
            <a:xfrm>
              <a:off x="3640" y="1614"/>
              <a:ext cx="288" cy="1728"/>
              <a:chOff x="1921" y="1348"/>
              <a:chExt cx="288" cy="1728"/>
            </a:xfrm>
          </p:grpSpPr>
          <p:grpSp>
            <p:nvGrpSpPr>
              <p:cNvPr id="19" name="Group 81"/>
              <p:cNvGrpSpPr>
                <a:grpSpLocks/>
              </p:cNvGrpSpPr>
              <p:nvPr/>
            </p:nvGrpSpPr>
            <p:grpSpPr bwMode="auto">
              <a:xfrm>
                <a:off x="1921" y="1348"/>
                <a:ext cx="288" cy="1728"/>
                <a:chOff x="1488" y="1344"/>
                <a:chExt cx="288" cy="1728"/>
              </a:xfrm>
            </p:grpSpPr>
            <p:sp>
              <p:nvSpPr>
                <p:cNvPr id="21602" name="Rectangle 8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603" name="Rectangle 8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604" name="Rectangle 8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605" name="Rectangle 8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598" name="Line 8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599" name="Line 8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600" name="Line 8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601" name="Line 8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grpSp>
          <p:nvGrpSpPr>
            <p:cNvPr id="20" name="Group 90"/>
            <p:cNvGrpSpPr>
              <a:grpSpLocks/>
            </p:cNvGrpSpPr>
            <p:nvPr/>
          </p:nvGrpSpPr>
          <p:grpSpPr bwMode="auto">
            <a:xfrm>
              <a:off x="3925" y="1613"/>
              <a:ext cx="286" cy="1728"/>
              <a:chOff x="1921" y="1348"/>
              <a:chExt cx="288" cy="1728"/>
            </a:xfrm>
          </p:grpSpPr>
          <p:grpSp>
            <p:nvGrpSpPr>
              <p:cNvPr id="21" name="Group 91"/>
              <p:cNvGrpSpPr>
                <a:grpSpLocks/>
              </p:cNvGrpSpPr>
              <p:nvPr/>
            </p:nvGrpSpPr>
            <p:grpSpPr bwMode="auto">
              <a:xfrm>
                <a:off x="1921" y="1348"/>
                <a:ext cx="288" cy="1728"/>
                <a:chOff x="1488" y="1344"/>
                <a:chExt cx="288" cy="1728"/>
              </a:xfrm>
            </p:grpSpPr>
            <p:sp>
              <p:nvSpPr>
                <p:cNvPr id="21593" name="Rectangle 92"/>
                <p:cNvSpPr>
                  <a:spLocks noChangeArrowheads="1"/>
                </p:cNvSpPr>
                <p:nvPr/>
              </p:nvSpPr>
              <p:spPr bwMode="auto">
                <a:xfrm>
                  <a:off x="1488" y="2640"/>
                  <a:ext cx="288" cy="432"/>
                </a:xfrm>
                <a:prstGeom prst="rect">
                  <a:avLst/>
                </a:prstGeom>
                <a:noFill/>
                <a:ln w="9525">
                  <a:solidFill>
                    <a:schemeClr val="tx1"/>
                  </a:solidFill>
                  <a:miter lim="800000"/>
                  <a:headEnd/>
                  <a:tailEnd/>
                </a:ln>
              </p:spPr>
              <p:txBody>
                <a:bodyPr wrap="none" anchor="ctr"/>
                <a:lstStyle/>
                <a:p>
                  <a:endParaRPr lang="en-US"/>
                </a:p>
              </p:txBody>
            </p:sp>
            <p:sp>
              <p:nvSpPr>
                <p:cNvPr id="21594" name="Rectangle 93"/>
                <p:cNvSpPr>
                  <a:spLocks noChangeArrowheads="1"/>
                </p:cNvSpPr>
                <p:nvPr/>
              </p:nvSpPr>
              <p:spPr bwMode="auto">
                <a:xfrm>
                  <a:off x="1488" y="2208"/>
                  <a:ext cx="288" cy="432"/>
                </a:xfrm>
                <a:prstGeom prst="rect">
                  <a:avLst/>
                </a:prstGeom>
                <a:noFill/>
                <a:ln w="9525">
                  <a:solidFill>
                    <a:schemeClr val="tx1"/>
                  </a:solidFill>
                  <a:miter lim="800000"/>
                  <a:headEnd/>
                  <a:tailEnd/>
                </a:ln>
              </p:spPr>
              <p:txBody>
                <a:bodyPr wrap="none" anchor="ctr"/>
                <a:lstStyle/>
                <a:p>
                  <a:endParaRPr lang="en-US"/>
                </a:p>
              </p:txBody>
            </p:sp>
            <p:sp>
              <p:nvSpPr>
                <p:cNvPr id="21595" name="Rectangle 94"/>
                <p:cNvSpPr>
                  <a:spLocks noChangeArrowheads="1"/>
                </p:cNvSpPr>
                <p:nvPr/>
              </p:nvSpPr>
              <p:spPr bwMode="auto">
                <a:xfrm>
                  <a:off x="1488" y="1776"/>
                  <a:ext cx="288" cy="432"/>
                </a:xfrm>
                <a:prstGeom prst="rect">
                  <a:avLst/>
                </a:prstGeom>
                <a:noFill/>
                <a:ln w="9525">
                  <a:solidFill>
                    <a:schemeClr val="tx1"/>
                  </a:solidFill>
                  <a:miter lim="800000"/>
                  <a:headEnd/>
                  <a:tailEnd/>
                </a:ln>
              </p:spPr>
              <p:txBody>
                <a:bodyPr wrap="none" anchor="ctr"/>
                <a:lstStyle/>
                <a:p>
                  <a:endParaRPr lang="en-US"/>
                </a:p>
              </p:txBody>
            </p:sp>
            <p:sp>
              <p:nvSpPr>
                <p:cNvPr id="21596" name="Rectangle 95"/>
                <p:cNvSpPr>
                  <a:spLocks noChangeArrowheads="1"/>
                </p:cNvSpPr>
                <p:nvPr/>
              </p:nvSpPr>
              <p:spPr bwMode="auto">
                <a:xfrm>
                  <a:off x="1488" y="1344"/>
                  <a:ext cx="288" cy="432"/>
                </a:xfrm>
                <a:prstGeom prst="rect">
                  <a:avLst/>
                </a:prstGeom>
                <a:noFill/>
                <a:ln w="9525">
                  <a:solidFill>
                    <a:schemeClr val="tx1"/>
                  </a:solidFill>
                  <a:miter lim="800000"/>
                  <a:headEnd/>
                  <a:tailEnd/>
                </a:ln>
              </p:spPr>
              <p:txBody>
                <a:bodyPr wrap="none" anchor="ctr"/>
                <a:lstStyle/>
                <a:p>
                  <a:endParaRPr lang="en-US"/>
                </a:p>
              </p:txBody>
            </p:sp>
          </p:grpSp>
          <p:sp>
            <p:nvSpPr>
              <p:cNvPr id="21589" name="Line 96"/>
              <p:cNvSpPr>
                <a:spLocks noChangeShapeType="1"/>
              </p:cNvSpPr>
              <p:nvPr/>
            </p:nvSpPr>
            <p:spPr bwMode="auto">
              <a:xfrm flipV="1">
                <a:off x="1922" y="1506"/>
                <a:ext cx="283" cy="274"/>
              </a:xfrm>
              <a:prstGeom prst="line">
                <a:avLst/>
              </a:prstGeom>
              <a:noFill/>
              <a:ln w="9525">
                <a:solidFill>
                  <a:schemeClr val="tx1"/>
                </a:solidFill>
                <a:round/>
                <a:headEnd/>
                <a:tailEnd/>
              </a:ln>
            </p:spPr>
            <p:txBody>
              <a:bodyPr/>
              <a:lstStyle/>
              <a:p>
                <a:endParaRPr lang="en-US"/>
              </a:p>
            </p:txBody>
          </p:sp>
          <p:sp>
            <p:nvSpPr>
              <p:cNvPr id="21590" name="Line 97"/>
              <p:cNvSpPr>
                <a:spLocks noChangeShapeType="1"/>
              </p:cNvSpPr>
              <p:nvPr/>
            </p:nvSpPr>
            <p:spPr bwMode="auto">
              <a:xfrm flipV="1">
                <a:off x="1925" y="1934"/>
                <a:ext cx="283" cy="274"/>
              </a:xfrm>
              <a:prstGeom prst="line">
                <a:avLst/>
              </a:prstGeom>
              <a:noFill/>
              <a:ln w="9525">
                <a:solidFill>
                  <a:schemeClr val="tx1"/>
                </a:solidFill>
                <a:round/>
                <a:headEnd/>
                <a:tailEnd/>
              </a:ln>
            </p:spPr>
            <p:txBody>
              <a:bodyPr/>
              <a:lstStyle/>
              <a:p>
                <a:endParaRPr lang="en-US"/>
              </a:p>
            </p:txBody>
          </p:sp>
          <p:sp>
            <p:nvSpPr>
              <p:cNvPr id="21591" name="Line 98"/>
              <p:cNvSpPr>
                <a:spLocks noChangeShapeType="1"/>
              </p:cNvSpPr>
              <p:nvPr/>
            </p:nvSpPr>
            <p:spPr bwMode="auto">
              <a:xfrm flipV="1">
                <a:off x="1925" y="2365"/>
                <a:ext cx="283" cy="274"/>
              </a:xfrm>
              <a:prstGeom prst="line">
                <a:avLst/>
              </a:prstGeom>
              <a:noFill/>
              <a:ln w="9525">
                <a:solidFill>
                  <a:schemeClr val="tx1"/>
                </a:solidFill>
                <a:round/>
                <a:headEnd/>
                <a:tailEnd/>
              </a:ln>
            </p:spPr>
            <p:txBody>
              <a:bodyPr/>
              <a:lstStyle/>
              <a:p>
                <a:endParaRPr lang="en-US"/>
              </a:p>
            </p:txBody>
          </p:sp>
          <p:sp>
            <p:nvSpPr>
              <p:cNvPr id="21592" name="Line 99"/>
              <p:cNvSpPr>
                <a:spLocks noChangeShapeType="1"/>
              </p:cNvSpPr>
              <p:nvPr/>
            </p:nvSpPr>
            <p:spPr bwMode="auto">
              <a:xfrm flipV="1">
                <a:off x="1922" y="2798"/>
                <a:ext cx="283" cy="274"/>
              </a:xfrm>
              <a:prstGeom prst="line">
                <a:avLst/>
              </a:prstGeom>
              <a:noFill/>
              <a:ln w="9525">
                <a:solidFill>
                  <a:schemeClr val="tx1"/>
                </a:solidFill>
                <a:round/>
                <a:headEnd/>
                <a:tailEnd/>
              </a:ln>
            </p:spPr>
            <p:txBody>
              <a:bodyPr/>
              <a:lstStyle/>
              <a:p>
                <a:endParaRPr lang="en-US"/>
              </a:p>
            </p:txBody>
          </p:sp>
        </p:grpSp>
        <p:sp>
          <p:nvSpPr>
            <p:cNvPr id="21569" name="Line 100"/>
            <p:cNvSpPr>
              <a:spLocks noChangeShapeType="1"/>
            </p:cNvSpPr>
            <p:nvPr/>
          </p:nvSpPr>
          <p:spPr bwMode="auto">
            <a:xfrm flipV="1">
              <a:off x="1618" y="1287"/>
              <a:ext cx="0" cy="324"/>
            </a:xfrm>
            <a:prstGeom prst="line">
              <a:avLst/>
            </a:prstGeom>
            <a:noFill/>
            <a:ln w="9525">
              <a:solidFill>
                <a:schemeClr val="tx1"/>
              </a:solidFill>
              <a:round/>
              <a:headEnd/>
              <a:tailEnd/>
            </a:ln>
          </p:spPr>
          <p:txBody>
            <a:bodyPr/>
            <a:lstStyle/>
            <a:p>
              <a:endParaRPr lang="en-US"/>
            </a:p>
          </p:txBody>
        </p:sp>
        <p:sp>
          <p:nvSpPr>
            <p:cNvPr id="21570" name="Line 101"/>
            <p:cNvSpPr>
              <a:spLocks noChangeShapeType="1"/>
            </p:cNvSpPr>
            <p:nvPr/>
          </p:nvSpPr>
          <p:spPr bwMode="auto">
            <a:xfrm flipV="1">
              <a:off x="1906" y="1289"/>
              <a:ext cx="0" cy="324"/>
            </a:xfrm>
            <a:prstGeom prst="line">
              <a:avLst/>
            </a:prstGeom>
            <a:noFill/>
            <a:ln w="9525">
              <a:solidFill>
                <a:schemeClr val="tx1"/>
              </a:solidFill>
              <a:round/>
              <a:headEnd/>
              <a:tailEnd/>
            </a:ln>
          </p:spPr>
          <p:txBody>
            <a:bodyPr/>
            <a:lstStyle/>
            <a:p>
              <a:endParaRPr lang="en-US"/>
            </a:p>
          </p:txBody>
        </p:sp>
        <p:sp>
          <p:nvSpPr>
            <p:cNvPr id="21571" name="Line 102"/>
            <p:cNvSpPr>
              <a:spLocks noChangeShapeType="1"/>
            </p:cNvSpPr>
            <p:nvPr/>
          </p:nvSpPr>
          <p:spPr bwMode="auto">
            <a:xfrm flipV="1">
              <a:off x="2194" y="1291"/>
              <a:ext cx="0" cy="324"/>
            </a:xfrm>
            <a:prstGeom prst="line">
              <a:avLst/>
            </a:prstGeom>
            <a:noFill/>
            <a:ln w="9525">
              <a:solidFill>
                <a:schemeClr val="tx1"/>
              </a:solidFill>
              <a:round/>
              <a:headEnd/>
              <a:tailEnd/>
            </a:ln>
          </p:spPr>
          <p:txBody>
            <a:bodyPr/>
            <a:lstStyle/>
            <a:p>
              <a:endParaRPr lang="en-US"/>
            </a:p>
          </p:txBody>
        </p:sp>
        <p:sp>
          <p:nvSpPr>
            <p:cNvPr id="21572" name="Line 103"/>
            <p:cNvSpPr>
              <a:spLocks noChangeShapeType="1"/>
            </p:cNvSpPr>
            <p:nvPr/>
          </p:nvSpPr>
          <p:spPr bwMode="auto">
            <a:xfrm flipV="1">
              <a:off x="2480" y="1293"/>
              <a:ext cx="0" cy="324"/>
            </a:xfrm>
            <a:prstGeom prst="line">
              <a:avLst/>
            </a:prstGeom>
            <a:noFill/>
            <a:ln w="9525">
              <a:solidFill>
                <a:schemeClr val="tx1"/>
              </a:solidFill>
              <a:round/>
              <a:headEnd/>
              <a:tailEnd/>
            </a:ln>
          </p:spPr>
          <p:txBody>
            <a:bodyPr/>
            <a:lstStyle/>
            <a:p>
              <a:endParaRPr lang="en-US"/>
            </a:p>
          </p:txBody>
        </p:sp>
        <p:sp>
          <p:nvSpPr>
            <p:cNvPr id="21573" name="Line 104"/>
            <p:cNvSpPr>
              <a:spLocks noChangeShapeType="1"/>
            </p:cNvSpPr>
            <p:nvPr/>
          </p:nvSpPr>
          <p:spPr bwMode="auto">
            <a:xfrm flipV="1">
              <a:off x="2768" y="1295"/>
              <a:ext cx="0" cy="324"/>
            </a:xfrm>
            <a:prstGeom prst="line">
              <a:avLst/>
            </a:prstGeom>
            <a:noFill/>
            <a:ln w="9525">
              <a:solidFill>
                <a:schemeClr val="tx1"/>
              </a:solidFill>
              <a:round/>
              <a:headEnd/>
              <a:tailEnd/>
            </a:ln>
          </p:spPr>
          <p:txBody>
            <a:bodyPr/>
            <a:lstStyle/>
            <a:p>
              <a:endParaRPr lang="en-US"/>
            </a:p>
          </p:txBody>
        </p:sp>
        <p:sp>
          <p:nvSpPr>
            <p:cNvPr id="21574" name="Line 105"/>
            <p:cNvSpPr>
              <a:spLocks noChangeShapeType="1"/>
            </p:cNvSpPr>
            <p:nvPr/>
          </p:nvSpPr>
          <p:spPr bwMode="auto">
            <a:xfrm flipV="1">
              <a:off x="3056" y="1291"/>
              <a:ext cx="0" cy="324"/>
            </a:xfrm>
            <a:prstGeom prst="line">
              <a:avLst/>
            </a:prstGeom>
            <a:noFill/>
            <a:ln w="9525">
              <a:solidFill>
                <a:schemeClr val="tx1"/>
              </a:solidFill>
              <a:round/>
              <a:headEnd/>
              <a:tailEnd/>
            </a:ln>
          </p:spPr>
          <p:txBody>
            <a:bodyPr/>
            <a:lstStyle/>
            <a:p>
              <a:endParaRPr lang="en-US"/>
            </a:p>
          </p:txBody>
        </p:sp>
        <p:sp>
          <p:nvSpPr>
            <p:cNvPr id="21575" name="Line 106"/>
            <p:cNvSpPr>
              <a:spLocks noChangeShapeType="1"/>
            </p:cNvSpPr>
            <p:nvPr/>
          </p:nvSpPr>
          <p:spPr bwMode="auto">
            <a:xfrm flipV="1">
              <a:off x="3352" y="1291"/>
              <a:ext cx="0" cy="324"/>
            </a:xfrm>
            <a:prstGeom prst="line">
              <a:avLst/>
            </a:prstGeom>
            <a:noFill/>
            <a:ln w="9525">
              <a:solidFill>
                <a:schemeClr val="tx1"/>
              </a:solidFill>
              <a:round/>
              <a:headEnd/>
              <a:tailEnd/>
            </a:ln>
          </p:spPr>
          <p:txBody>
            <a:bodyPr/>
            <a:lstStyle/>
            <a:p>
              <a:endParaRPr lang="en-US"/>
            </a:p>
          </p:txBody>
        </p:sp>
        <p:sp>
          <p:nvSpPr>
            <p:cNvPr id="21576" name="Line 107"/>
            <p:cNvSpPr>
              <a:spLocks noChangeShapeType="1"/>
            </p:cNvSpPr>
            <p:nvPr/>
          </p:nvSpPr>
          <p:spPr bwMode="auto">
            <a:xfrm flipV="1">
              <a:off x="3642" y="1289"/>
              <a:ext cx="0" cy="324"/>
            </a:xfrm>
            <a:prstGeom prst="line">
              <a:avLst/>
            </a:prstGeom>
            <a:noFill/>
            <a:ln w="9525">
              <a:solidFill>
                <a:schemeClr val="tx1"/>
              </a:solidFill>
              <a:round/>
              <a:headEnd/>
              <a:tailEnd/>
            </a:ln>
          </p:spPr>
          <p:txBody>
            <a:bodyPr/>
            <a:lstStyle/>
            <a:p>
              <a:endParaRPr lang="en-US"/>
            </a:p>
          </p:txBody>
        </p:sp>
        <p:sp>
          <p:nvSpPr>
            <p:cNvPr id="21577" name="Line 108"/>
            <p:cNvSpPr>
              <a:spLocks noChangeShapeType="1"/>
            </p:cNvSpPr>
            <p:nvPr/>
          </p:nvSpPr>
          <p:spPr bwMode="auto">
            <a:xfrm flipV="1">
              <a:off x="3926" y="1289"/>
              <a:ext cx="0" cy="324"/>
            </a:xfrm>
            <a:prstGeom prst="line">
              <a:avLst/>
            </a:prstGeom>
            <a:noFill/>
            <a:ln w="9525">
              <a:solidFill>
                <a:schemeClr val="tx1"/>
              </a:solidFill>
              <a:round/>
              <a:headEnd/>
              <a:tailEnd/>
            </a:ln>
          </p:spPr>
          <p:txBody>
            <a:bodyPr/>
            <a:lstStyle/>
            <a:p>
              <a:endParaRPr lang="en-US"/>
            </a:p>
          </p:txBody>
        </p:sp>
        <p:sp>
          <p:nvSpPr>
            <p:cNvPr id="21578" name="Text Box 109"/>
            <p:cNvSpPr txBox="1">
              <a:spLocks noChangeArrowheads="1"/>
            </p:cNvSpPr>
            <p:nvPr/>
          </p:nvSpPr>
          <p:spPr bwMode="auto">
            <a:xfrm>
              <a:off x="1286" y="1318"/>
              <a:ext cx="407" cy="233"/>
            </a:xfrm>
            <a:prstGeom prst="rect">
              <a:avLst/>
            </a:prstGeom>
            <a:noFill/>
            <a:ln w="9525">
              <a:noFill/>
              <a:miter lim="800000"/>
              <a:headEnd/>
              <a:tailEnd/>
            </a:ln>
          </p:spPr>
          <p:txBody>
            <a:bodyPr wrap="none">
              <a:spAutoFit/>
            </a:bodyPr>
            <a:lstStyle/>
            <a:p>
              <a:pPr algn="l"/>
              <a:r>
                <a:rPr lang="en-US"/>
                <a:t>Part</a:t>
              </a:r>
            </a:p>
          </p:txBody>
        </p:sp>
        <p:sp>
          <p:nvSpPr>
            <p:cNvPr id="21579" name="Text Box 110"/>
            <p:cNvSpPr txBox="1">
              <a:spLocks noChangeArrowheads="1"/>
            </p:cNvSpPr>
            <p:nvPr/>
          </p:nvSpPr>
          <p:spPr bwMode="auto">
            <a:xfrm>
              <a:off x="1599" y="1342"/>
              <a:ext cx="420" cy="213"/>
            </a:xfrm>
            <a:prstGeom prst="rect">
              <a:avLst/>
            </a:prstGeom>
            <a:noFill/>
            <a:ln w="9525">
              <a:noFill/>
              <a:miter lim="800000"/>
              <a:headEnd/>
              <a:tailEnd/>
            </a:ln>
          </p:spPr>
          <p:txBody>
            <a:bodyPr wrap="none">
              <a:spAutoFit/>
            </a:bodyPr>
            <a:lstStyle/>
            <a:p>
              <a:pPr algn="l"/>
              <a:r>
                <a:rPr lang="en-US" sz="1600"/>
                <a:t>8:00</a:t>
              </a:r>
            </a:p>
          </p:txBody>
        </p:sp>
        <p:sp>
          <p:nvSpPr>
            <p:cNvPr id="21580" name="Text Box 111"/>
            <p:cNvSpPr txBox="1">
              <a:spLocks noChangeArrowheads="1"/>
            </p:cNvSpPr>
            <p:nvPr/>
          </p:nvSpPr>
          <p:spPr bwMode="auto">
            <a:xfrm>
              <a:off x="1888" y="1339"/>
              <a:ext cx="420" cy="213"/>
            </a:xfrm>
            <a:prstGeom prst="rect">
              <a:avLst/>
            </a:prstGeom>
            <a:noFill/>
            <a:ln w="9525">
              <a:noFill/>
              <a:miter lim="800000"/>
              <a:headEnd/>
              <a:tailEnd/>
            </a:ln>
          </p:spPr>
          <p:txBody>
            <a:bodyPr wrap="none">
              <a:spAutoFit/>
            </a:bodyPr>
            <a:lstStyle/>
            <a:p>
              <a:pPr algn="l"/>
              <a:r>
                <a:rPr lang="en-US" sz="1600"/>
                <a:t>8:15</a:t>
              </a:r>
            </a:p>
          </p:txBody>
        </p:sp>
        <p:sp>
          <p:nvSpPr>
            <p:cNvPr id="21581" name="Text Box 112"/>
            <p:cNvSpPr txBox="1">
              <a:spLocks noChangeArrowheads="1"/>
            </p:cNvSpPr>
            <p:nvPr/>
          </p:nvSpPr>
          <p:spPr bwMode="auto">
            <a:xfrm>
              <a:off x="2177" y="1336"/>
              <a:ext cx="420" cy="213"/>
            </a:xfrm>
            <a:prstGeom prst="rect">
              <a:avLst/>
            </a:prstGeom>
            <a:noFill/>
            <a:ln w="9525">
              <a:noFill/>
              <a:miter lim="800000"/>
              <a:headEnd/>
              <a:tailEnd/>
            </a:ln>
          </p:spPr>
          <p:txBody>
            <a:bodyPr wrap="none">
              <a:spAutoFit/>
            </a:bodyPr>
            <a:lstStyle/>
            <a:p>
              <a:pPr algn="l"/>
              <a:r>
                <a:rPr lang="en-US" sz="1600"/>
                <a:t>8:30</a:t>
              </a:r>
            </a:p>
          </p:txBody>
        </p:sp>
        <p:sp>
          <p:nvSpPr>
            <p:cNvPr id="21582" name="Text Box 113"/>
            <p:cNvSpPr txBox="1">
              <a:spLocks noChangeArrowheads="1"/>
            </p:cNvSpPr>
            <p:nvPr/>
          </p:nvSpPr>
          <p:spPr bwMode="auto">
            <a:xfrm>
              <a:off x="2444" y="1342"/>
              <a:ext cx="420" cy="213"/>
            </a:xfrm>
            <a:prstGeom prst="rect">
              <a:avLst/>
            </a:prstGeom>
            <a:noFill/>
            <a:ln w="9525">
              <a:noFill/>
              <a:miter lim="800000"/>
              <a:headEnd/>
              <a:tailEnd/>
            </a:ln>
          </p:spPr>
          <p:txBody>
            <a:bodyPr wrap="none">
              <a:spAutoFit/>
            </a:bodyPr>
            <a:lstStyle/>
            <a:p>
              <a:pPr algn="l"/>
              <a:r>
                <a:rPr lang="en-US" sz="1600"/>
                <a:t>8:45</a:t>
              </a:r>
            </a:p>
          </p:txBody>
        </p:sp>
        <p:sp>
          <p:nvSpPr>
            <p:cNvPr id="21583" name="Text Box 114"/>
            <p:cNvSpPr txBox="1">
              <a:spLocks noChangeArrowheads="1"/>
            </p:cNvSpPr>
            <p:nvPr/>
          </p:nvSpPr>
          <p:spPr bwMode="auto">
            <a:xfrm>
              <a:off x="2738" y="1348"/>
              <a:ext cx="420" cy="213"/>
            </a:xfrm>
            <a:prstGeom prst="rect">
              <a:avLst/>
            </a:prstGeom>
            <a:noFill/>
            <a:ln w="9525">
              <a:noFill/>
              <a:miter lim="800000"/>
              <a:headEnd/>
              <a:tailEnd/>
            </a:ln>
          </p:spPr>
          <p:txBody>
            <a:bodyPr wrap="none">
              <a:spAutoFit/>
            </a:bodyPr>
            <a:lstStyle/>
            <a:p>
              <a:pPr algn="l"/>
              <a:r>
                <a:rPr lang="en-US" sz="1600"/>
                <a:t>9:00</a:t>
              </a:r>
            </a:p>
          </p:txBody>
        </p:sp>
        <p:sp>
          <p:nvSpPr>
            <p:cNvPr id="21584" name="Text Box 115"/>
            <p:cNvSpPr txBox="1">
              <a:spLocks noChangeArrowheads="1"/>
            </p:cNvSpPr>
            <p:nvPr/>
          </p:nvSpPr>
          <p:spPr bwMode="auto">
            <a:xfrm>
              <a:off x="3032" y="1354"/>
              <a:ext cx="420" cy="213"/>
            </a:xfrm>
            <a:prstGeom prst="rect">
              <a:avLst/>
            </a:prstGeom>
            <a:noFill/>
            <a:ln w="9525">
              <a:noFill/>
              <a:miter lim="800000"/>
              <a:headEnd/>
              <a:tailEnd/>
            </a:ln>
          </p:spPr>
          <p:txBody>
            <a:bodyPr wrap="none">
              <a:spAutoFit/>
            </a:bodyPr>
            <a:lstStyle/>
            <a:p>
              <a:pPr algn="l"/>
              <a:r>
                <a:rPr lang="en-US" sz="1600"/>
                <a:t>9:15</a:t>
              </a:r>
            </a:p>
          </p:txBody>
        </p:sp>
        <p:sp>
          <p:nvSpPr>
            <p:cNvPr id="21585" name="Text Box 116"/>
            <p:cNvSpPr txBox="1">
              <a:spLocks noChangeArrowheads="1"/>
            </p:cNvSpPr>
            <p:nvPr/>
          </p:nvSpPr>
          <p:spPr bwMode="auto">
            <a:xfrm>
              <a:off x="3326" y="1360"/>
              <a:ext cx="420" cy="213"/>
            </a:xfrm>
            <a:prstGeom prst="rect">
              <a:avLst/>
            </a:prstGeom>
            <a:noFill/>
            <a:ln w="9525">
              <a:noFill/>
              <a:miter lim="800000"/>
              <a:headEnd/>
              <a:tailEnd/>
            </a:ln>
          </p:spPr>
          <p:txBody>
            <a:bodyPr wrap="none">
              <a:spAutoFit/>
            </a:bodyPr>
            <a:lstStyle/>
            <a:p>
              <a:pPr algn="l"/>
              <a:r>
                <a:rPr lang="en-US" sz="1600"/>
                <a:t>9:30</a:t>
              </a:r>
            </a:p>
          </p:txBody>
        </p:sp>
        <p:sp>
          <p:nvSpPr>
            <p:cNvPr id="21586" name="Text Box 117"/>
            <p:cNvSpPr txBox="1">
              <a:spLocks noChangeArrowheads="1"/>
            </p:cNvSpPr>
            <p:nvPr/>
          </p:nvSpPr>
          <p:spPr bwMode="auto">
            <a:xfrm>
              <a:off x="3620" y="1366"/>
              <a:ext cx="420" cy="213"/>
            </a:xfrm>
            <a:prstGeom prst="rect">
              <a:avLst/>
            </a:prstGeom>
            <a:noFill/>
            <a:ln w="9525">
              <a:noFill/>
              <a:miter lim="800000"/>
              <a:headEnd/>
              <a:tailEnd/>
            </a:ln>
          </p:spPr>
          <p:txBody>
            <a:bodyPr wrap="none">
              <a:spAutoFit/>
            </a:bodyPr>
            <a:lstStyle/>
            <a:p>
              <a:pPr algn="l"/>
              <a:r>
                <a:rPr lang="en-US" sz="1600"/>
                <a:t>9:45</a:t>
              </a:r>
            </a:p>
          </p:txBody>
        </p:sp>
        <p:sp>
          <p:nvSpPr>
            <p:cNvPr id="21587" name="Text Box 118"/>
            <p:cNvSpPr txBox="1">
              <a:spLocks noChangeArrowheads="1"/>
            </p:cNvSpPr>
            <p:nvPr/>
          </p:nvSpPr>
          <p:spPr bwMode="auto">
            <a:xfrm>
              <a:off x="3860" y="1380"/>
              <a:ext cx="478" cy="204"/>
            </a:xfrm>
            <a:prstGeom prst="rect">
              <a:avLst/>
            </a:prstGeom>
            <a:noFill/>
            <a:ln w="9525">
              <a:noFill/>
              <a:miter lim="800000"/>
              <a:headEnd/>
              <a:tailEnd/>
            </a:ln>
          </p:spPr>
          <p:txBody>
            <a:bodyPr wrap="none">
              <a:spAutoFit/>
            </a:bodyPr>
            <a:lstStyle/>
            <a:p>
              <a:pPr algn="l"/>
              <a:r>
                <a:rPr lang="en-US" sz="1500"/>
                <a:t>10:00</a:t>
              </a:r>
            </a:p>
          </p:txBody>
        </p:sp>
      </p:grpSp>
      <p:sp>
        <p:nvSpPr>
          <p:cNvPr id="21507" name="AutoShape 119"/>
          <p:cNvSpPr>
            <a:spLocks noChangeArrowheads="1"/>
          </p:cNvSpPr>
          <p:nvPr/>
        </p:nvSpPr>
        <p:spPr bwMode="auto">
          <a:xfrm>
            <a:off x="3062289" y="3860800"/>
            <a:ext cx="403225" cy="446088"/>
          </a:xfrm>
          <a:prstGeom prst="triangle">
            <a:avLst>
              <a:gd name="adj" fmla="val 50000"/>
            </a:avLst>
          </a:prstGeom>
          <a:solidFill>
            <a:srgbClr val="983300"/>
          </a:solidFill>
          <a:ln w="9525">
            <a:solidFill>
              <a:schemeClr val="tx1"/>
            </a:solidFill>
            <a:miter lim="800000"/>
            <a:headEnd/>
            <a:tailEnd/>
          </a:ln>
        </p:spPr>
        <p:txBody>
          <a:bodyPr wrap="none" anchor="ctr"/>
          <a:lstStyle/>
          <a:p>
            <a:endParaRPr lang="en-US"/>
          </a:p>
        </p:txBody>
      </p:sp>
      <p:sp>
        <p:nvSpPr>
          <p:cNvPr id="21508" name="AutoShape 120"/>
          <p:cNvSpPr>
            <a:spLocks noChangeArrowheads="1"/>
          </p:cNvSpPr>
          <p:nvPr/>
        </p:nvSpPr>
        <p:spPr bwMode="auto">
          <a:xfrm>
            <a:off x="3068638" y="5241926"/>
            <a:ext cx="393700" cy="411163"/>
          </a:xfrm>
          <a:prstGeom prst="octagon">
            <a:avLst>
              <a:gd name="adj" fmla="val 29287"/>
            </a:avLst>
          </a:prstGeom>
          <a:solidFill>
            <a:srgbClr val="E04D3E"/>
          </a:solidFill>
          <a:ln w="9525">
            <a:solidFill>
              <a:schemeClr val="tx1"/>
            </a:solidFill>
            <a:miter lim="800000"/>
            <a:headEnd/>
            <a:tailEnd/>
          </a:ln>
        </p:spPr>
        <p:txBody>
          <a:bodyPr wrap="none" anchor="ctr"/>
          <a:lstStyle/>
          <a:p>
            <a:endParaRPr lang="en-US"/>
          </a:p>
        </p:txBody>
      </p:sp>
      <p:sp>
        <p:nvSpPr>
          <p:cNvPr id="21509" name="Rectangle 121"/>
          <p:cNvSpPr>
            <a:spLocks noChangeArrowheads="1"/>
          </p:cNvSpPr>
          <p:nvPr/>
        </p:nvSpPr>
        <p:spPr bwMode="auto">
          <a:xfrm>
            <a:off x="3070226" y="4614864"/>
            <a:ext cx="390525" cy="350837"/>
          </a:xfrm>
          <a:prstGeom prst="rect">
            <a:avLst/>
          </a:prstGeom>
          <a:solidFill>
            <a:srgbClr val="009900"/>
          </a:solidFill>
          <a:ln w="9525">
            <a:solidFill>
              <a:schemeClr val="tx1"/>
            </a:solidFill>
            <a:miter lim="800000"/>
            <a:headEnd/>
            <a:tailEnd/>
          </a:ln>
        </p:spPr>
        <p:txBody>
          <a:bodyPr wrap="none" anchor="ctr"/>
          <a:lstStyle/>
          <a:p>
            <a:endParaRPr lang="en-US"/>
          </a:p>
        </p:txBody>
      </p:sp>
      <p:sp>
        <p:nvSpPr>
          <p:cNvPr id="21510" name="AutoShape 122"/>
          <p:cNvSpPr>
            <a:spLocks noChangeArrowheads="1"/>
          </p:cNvSpPr>
          <p:nvPr/>
        </p:nvSpPr>
        <p:spPr bwMode="auto">
          <a:xfrm>
            <a:off x="3063876" y="3219450"/>
            <a:ext cx="403225" cy="369888"/>
          </a:xfrm>
          <a:prstGeom prst="plus">
            <a:avLst>
              <a:gd name="adj" fmla="val 25000"/>
            </a:avLst>
          </a:prstGeom>
          <a:solidFill>
            <a:srgbClr val="4347D7"/>
          </a:solidFill>
          <a:ln w="9525">
            <a:solidFill>
              <a:schemeClr val="tx1"/>
            </a:solidFill>
            <a:miter lim="800000"/>
            <a:headEnd/>
            <a:tailEnd/>
          </a:ln>
        </p:spPr>
        <p:txBody>
          <a:bodyPr wrap="none" anchor="ctr"/>
          <a:lstStyle/>
          <a:p>
            <a:endParaRPr lang="en-US"/>
          </a:p>
        </p:txBody>
      </p:sp>
      <p:grpSp>
        <p:nvGrpSpPr>
          <p:cNvPr id="22" name="Group 123"/>
          <p:cNvGrpSpPr>
            <a:grpSpLocks/>
          </p:cNvGrpSpPr>
          <p:nvPr/>
        </p:nvGrpSpPr>
        <p:grpSpPr bwMode="auto">
          <a:xfrm>
            <a:off x="4056063" y="5192714"/>
            <a:ext cx="334962" cy="752475"/>
            <a:chOff x="2674" y="3489"/>
            <a:chExt cx="238" cy="566"/>
          </a:xfrm>
        </p:grpSpPr>
        <p:sp>
          <p:nvSpPr>
            <p:cNvPr id="21555" name="Freeform 124"/>
            <p:cNvSpPr>
              <a:spLocks/>
            </p:cNvSpPr>
            <p:nvPr/>
          </p:nvSpPr>
          <p:spPr bwMode="auto">
            <a:xfrm>
              <a:off x="2674" y="3489"/>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56" name="AutoShape 125"/>
            <p:cNvSpPr>
              <a:spLocks noChangeArrowheads="1"/>
            </p:cNvSpPr>
            <p:nvPr/>
          </p:nvSpPr>
          <p:spPr bwMode="auto">
            <a:xfrm>
              <a:off x="2679" y="3744"/>
              <a:ext cx="140" cy="197"/>
            </a:xfrm>
            <a:prstGeom prst="octagon">
              <a:avLst>
                <a:gd name="adj" fmla="val 29287"/>
              </a:avLst>
            </a:prstGeom>
            <a:solidFill>
              <a:srgbClr val="E04D3E"/>
            </a:solidFill>
            <a:ln w="9525">
              <a:solidFill>
                <a:schemeClr val="tx1"/>
              </a:solidFill>
              <a:miter lim="800000"/>
              <a:headEnd/>
              <a:tailEnd/>
            </a:ln>
          </p:spPr>
          <p:txBody>
            <a:bodyPr wrap="none" anchor="ctr"/>
            <a:lstStyle/>
            <a:p>
              <a:endParaRPr lang="en-US"/>
            </a:p>
          </p:txBody>
        </p:sp>
      </p:grpSp>
      <p:grpSp>
        <p:nvGrpSpPr>
          <p:cNvPr id="23" name="Group 126"/>
          <p:cNvGrpSpPr>
            <a:grpSpLocks/>
          </p:cNvGrpSpPr>
          <p:nvPr/>
        </p:nvGrpSpPr>
        <p:grpSpPr bwMode="auto">
          <a:xfrm>
            <a:off x="3608389" y="4533901"/>
            <a:ext cx="331787" cy="746125"/>
            <a:chOff x="1695" y="2568"/>
            <a:chExt cx="209" cy="470"/>
          </a:xfrm>
        </p:grpSpPr>
        <p:sp>
          <p:nvSpPr>
            <p:cNvPr id="21553" name="Freeform 127"/>
            <p:cNvSpPr>
              <a:spLocks/>
            </p:cNvSpPr>
            <p:nvPr/>
          </p:nvSpPr>
          <p:spPr bwMode="auto">
            <a:xfrm>
              <a:off x="1695" y="2568"/>
              <a:ext cx="209" cy="470"/>
            </a:xfrm>
            <a:custGeom>
              <a:avLst/>
              <a:gdLst>
                <a:gd name="T0" fmla="*/ 207 w 209"/>
                <a:gd name="T1" fmla="*/ 0 h 470"/>
                <a:gd name="T2" fmla="*/ 0 w 209"/>
                <a:gd name="T3" fmla="*/ 233 h 470"/>
                <a:gd name="T4" fmla="*/ 0 w 209"/>
                <a:gd name="T5" fmla="*/ 470 h 470"/>
                <a:gd name="T6" fmla="*/ 209 w 209"/>
                <a:gd name="T7" fmla="*/ 264 h 470"/>
                <a:gd name="T8" fmla="*/ 207 w 209"/>
                <a:gd name="T9" fmla="*/ 0 h 470"/>
                <a:gd name="T10" fmla="*/ 0 60000 65536"/>
                <a:gd name="T11" fmla="*/ 0 60000 65536"/>
                <a:gd name="T12" fmla="*/ 0 60000 65536"/>
                <a:gd name="T13" fmla="*/ 0 60000 65536"/>
                <a:gd name="T14" fmla="*/ 0 60000 65536"/>
                <a:gd name="T15" fmla="*/ 0 w 209"/>
                <a:gd name="T16" fmla="*/ 0 h 470"/>
                <a:gd name="T17" fmla="*/ 209 w 209"/>
                <a:gd name="T18" fmla="*/ 470 h 470"/>
              </a:gdLst>
              <a:ahLst/>
              <a:cxnLst>
                <a:cxn ang="T10">
                  <a:pos x="T0" y="T1"/>
                </a:cxn>
                <a:cxn ang="T11">
                  <a:pos x="T2" y="T3"/>
                </a:cxn>
                <a:cxn ang="T12">
                  <a:pos x="T4" y="T5"/>
                </a:cxn>
                <a:cxn ang="T13">
                  <a:pos x="T6" y="T7"/>
                </a:cxn>
                <a:cxn ang="T14">
                  <a:pos x="T8" y="T9"/>
                </a:cxn>
              </a:cxnLst>
              <a:rect l="T15" t="T16" r="T17" b="T18"/>
              <a:pathLst>
                <a:path w="209" h="470">
                  <a:moveTo>
                    <a:pt x="207" y="0"/>
                  </a:moveTo>
                  <a:lnTo>
                    <a:pt x="0" y="233"/>
                  </a:lnTo>
                  <a:lnTo>
                    <a:pt x="0" y="470"/>
                  </a:lnTo>
                  <a:lnTo>
                    <a:pt x="209" y="264"/>
                  </a:lnTo>
                  <a:lnTo>
                    <a:pt x="207" y="0"/>
                  </a:lnTo>
                  <a:close/>
                </a:path>
              </a:pathLst>
            </a:custGeom>
            <a:solidFill>
              <a:schemeClr val="bg1"/>
            </a:solidFill>
            <a:ln w="9525">
              <a:solidFill>
                <a:schemeClr val="tx1"/>
              </a:solidFill>
              <a:round/>
              <a:headEnd/>
              <a:tailEnd/>
            </a:ln>
          </p:spPr>
          <p:txBody>
            <a:bodyPr/>
            <a:lstStyle/>
            <a:p>
              <a:endParaRPr lang="en-US"/>
            </a:p>
          </p:txBody>
        </p:sp>
        <p:sp>
          <p:nvSpPr>
            <p:cNvPr id="21554" name="Freeform 128"/>
            <p:cNvSpPr>
              <a:spLocks/>
            </p:cNvSpPr>
            <p:nvPr/>
          </p:nvSpPr>
          <p:spPr bwMode="auto">
            <a:xfrm>
              <a:off x="1715" y="2706"/>
              <a:ext cx="86" cy="293"/>
            </a:xfrm>
            <a:custGeom>
              <a:avLst/>
              <a:gdLst>
                <a:gd name="T0" fmla="*/ 1 w 97"/>
                <a:gd name="T1" fmla="*/ 351 h 351"/>
                <a:gd name="T2" fmla="*/ 0 w 97"/>
                <a:gd name="T3" fmla="*/ 119 h 351"/>
                <a:gd name="T4" fmla="*/ 97 w 97"/>
                <a:gd name="T5" fmla="*/ 0 h 351"/>
                <a:gd name="T6" fmla="*/ 97 w 97"/>
                <a:gd name="T7" fmla="*/ 248 h 351"/>
                <a:gd name="T8" fmla="*/ 1 w 97"/>
                <a:gd name="T9" fmla="*/ 351 h 351"/>
                <a:gd name="T10" fmla="*/ 0 60000 65536"/>
                <a:gd name="T11" fmla="*/ 0 60000 65536"/>
                <a:gd name="T12" fmla="*/ 0 60000 65536"/>
                <a:gd name="T13" fmla="*/ 0 60000 65536"/>
                <a:gd name="T14" fmla="*/ 0 60000 65536"/>
                <a:gd name="T15" fmla="*/ 0 w 97"/>
                <a:gd name="T16" fmla="*/ 0 h 351"/>
                <a:gd name="T17" fmla="*/ 97 w 97"/>
                <a:gd name="T18" fmla="*/ 351 h 351"/>
              </a:gdLst>
              <a:ahLst/>
              <a:cxnLst>
                <a:cxn ang="T10">
                  <a:pos x="T0" y="T1"/>
                </a:cxn>
                <a:cxn ang="T11">
                  <a:pos x="T2" y="T3"/>
                </a:cxn>
                <a:cxn ang="T12">
                  <a:pos x="T4" y="T5"/>
                </a:cxn>
                <a:cxn ang="T13">
                  <a:pos x="T6" y="T7"/>
                </a:cxn>
                <a:cxn ang="T14">
                  <a:pos x="T8" y="T9"/>
                </a:cxn>
              </a:cxnLst>
              <a:rect l="T15" t="T16" r="T17" b="T18"/>
              <a:pathLst>
                <a:path w="97" h="351">
                  <a:moveTo>
                    <a:pt x="1" y="351"/>
                  </a:moveTo>
                  <a:lnTo>
                    <a:pt x="0" y="119"/>
                  </a:lnTo>
                  <a:lnTo>
                    <a:pt x="97" y="0"/>
                  </a:lnTo>
                  <a:lnTo>
                    <a:pt x="97" y="248"/>
                  </a:lnTo>
                  <a:lnTo>
                    <a:pt x="1" y="351"/>
                  </a:lnTo>
                  <a:close/>
                </a:path>
              </a:pathLst>
            </a:custGeom>
            <a:solidFill>
              <a:srgbClr val="009900"/>
            </a:solidFill>
            <a:ln w="9525">
              <a:solidFill>
                <a:schemeClr val="tx1"/>
              </a:solidFill>
              <a:round/>
              <a:headEnd/>
              <a:tailEnd/>
            </a:ln>
          </p:spPr>
          <p:txBody>
            <a:bodyPr/>
            <a:lstStyle/>
            <a:p>
              <a:endParaRPr lang="en-US"/>
            </a:p>
          </p:txBody>
        </p:sp>
      </p:grpSp>
      <p:grpSp>
        <p:nvGrpSpPr>
          <p:cNvPr id="24" name="Group 129"/>
          <p:cNvGrpSpPr>
            <a:grpSpLocks/>
          </p:cNvGrpSpPr>
          <p:nvPr/>
        </p:nvGrpSpPr>
        <p:grpSpPr bwMode="auto">
          <a:xfrm>
            <a:off x="4064001" y="3795714"/>
            <a:ext cx="334963" cy="752475"/>
            <a:chOff x="1660" y="3489"/>
            <a:chExt cx="238" cy="566"/>
          </a:xfrm>
        </p:grpSpPr>
        <p:sp>
          <p:nvSpPr>
            <p:cNvPr id="21551" name="Freeform 130"/>
            <p:cNvSpPr>
              <a:spLocks/>
            </p:cNvSpPr>
            <p:nvPr/>
          </p:nvSpPr>
          <p:spPr bwMode="auto">
            <a:xfrm>
              <a:off x="1660" y="3489"/>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52" name="Freeform 131"/>
            <p:cNvSpPr>
              <a:spLocks/>
            </p:cNvSpPr>
            <p:nvPr/>
          </p:nvSpPr>
          <p:spPr bwMode="auto">
            <a:xfrm>
              <a:off x="1679" y="3759"/>
              <a:ext cx="124" cy="267"/>
            </a:xfrm>
            <a:custGeom>
              <a:avLst/>
              <a:gdLst>
                <a:gd name="T0" fmla="*/ 1 w 124"/>
                <a:gd name="T1" fmla="*/ 0 h 267"/>
                <a:gd name="T2" fmla="*/ 0 w 124"/>
                <a:gd name="T3" fmla="*/ 267 h 267"/>
                <a:gd name="T4" fmla="*/ 124 w 124"/>
                <a:gd name="T5" fmla="*/ 138 h 267"/>
                <a:gd name="T6" fmla="*/ 1 w 124"/>
                <a:gd name="T7" fmla="*/ 0 h 267"/>
                <a:gd name="T8" fmla="*/ 0 60000 65536"/>
                <a:gd name="T9" fmla="*/ 0 60000 65536"/>
                <a:gd name="T10" fmla="*/ 0 60000 65536"/>
                <a:gd name="T11" fmla="*/ 0 60000 65536"/>
                <a:gd name="T12" fmla="*/ 0 w 124"/>
                <a:gd name="T13" fmla="*/ 0 h 267"/>
                <a:gd name="T14" fmla="*/ 124 w 124"/>
                <a:gd name="T15" fmla="*/ 267 h 267"/>
              </a:gdLst>
              <a:ahLst/>
              <a:cxnLst>
                <a:cxn ang="T8">
                  <a:pos x="T0" y="T1"/>
                </a:cxn>
                <a:cxn ang="T9">
                  <a:pos x="T2" y="T3"/>
                </a:cxn>
                <a:cxn ang="T10">
                  <a:pos x="T4" y="T5"/>
                </a:cxn>
                <a:cxn ang="T11">
                  <a:pos x="T6" y="T7"/>
                </a:cxn>
              </a:cxnLst>
              <a:rect l="T12" t="T13" r="T14" b="T15"/>
              <a:pathLst>
                <a:path w="124" h="267">
                  <a:moveTo>
                    <a:pt x="1" y="0"/>
                  </a:moveTo>
                  <a:lnTo>
                    <a:pt x="0" y="267"/>
                  </a:lnTo>
                  <a:lnTo>
                    <a:pt x="124" y="138"/>
                  </a:lnTo>
                  <a:lnTo>
                    <a:pt x="1" y="0"/>
                  </a:lnTo>
                  <a:close/>
                </a:path>
              </a:pathLst>
            </a:custGeom>
            <a:solidFill>
              <a:srgbClr val="983300"/>
            </a:solidFill>
            <a:ln w="9525">
              <a:solidFill>
                <a:schemeClr val="tx1"/>
              </a:solidFill>
              <a:round/>
              <a:headEnd/>
              <a:tailEnd/>
            </a:ln>
          </p:spPr>
          <p:txBody>
            <a:bodyPr/>
            <a:lstStyle/>
            <a:p>
              <a:endParaRPr lang="en-US"/>
            </a:p>
          </p:txBody>
        </p:sp>
      </p:grpSp>
      <p:grpSp>
        <p:nvGrpSpPr>
          <p:cNvPr id="25" name="Group 132"/>
          <p:cNvGrpSpPr>
            <a:grpSpLocks/>
          </p:cNvGrpSpPr>
          <p:nvPr/>
        </p:nvGrpSpPr>
        <p:grpSpPr bwMode="auto">
          <a:xfrm>
            <a:off x="3605213" y="3090864"/>
            <a:ext cx="334962" cy="752475"/>
            <a:chOff x="1695" y="1625"/>
            <a:chExt cx="211" cy="474"/>
          </a:xfrm>
        </p:grpSpPr>
        <p:sp>
          <p:nvSpPr>
            <p:cNvPr id="21549" name="Freeform 133"/>
            <p:cNvSpPr>
              <a:spLocks/>
            </p:cNvSpPr>
            <p:nvPr/>
          </p:nvSpPr>
          <p:spPr bwMode="auto">
            <a:xfrm>
              <a:off x="1695" y="1625"/>
              <a:ext cx="211" cy="474"/>
            </a:xfrm>
            <a:custGeom>
              <a:avLst/>
              <a:gdLst>
                <a:gd name="T0" fmla="*/ 210 w 211"/>
                <a:gd name="T1" fmla="*/ 0 h 474"/>
                <a:gd name="T2" fmla="*/ 0 w 211"/>
                <a:gd name="T3" fmla="*/ 237 h 474"/>
                <a:gd name="T4" fmla="*/ 0 w 211"/>
                <a:gd name="T5" fmla="*/ 474 h 474"/>
                <a:gd name="T6" fmla="*/ 211 w 211"/>
                <a:gd name="T7" fmla="*/ 269 h 474"/>
                <a:gd name="T8" fmla="*/ 210 w 211"/>
                <a:gd name="T9" fmla="*/ 0 h 474"/>
                <a:gd name="T10" fmla="*/ 0 60000 65536"/>
                <a:gd name="T11" fmla="*/ 0 60000 65536"/>
                <a:gd name="T12" fmla="*/ 0 60000 65536"/>
                <a:gd name="T13" fmla="*/ 0 60000 65536"/>
                <a:gd name="T14" fmla="*/ 0 60000 65536"/>
                <a:gd name="T15" fmla="*/ 0 w 211"/>
                <a:gd name="T16" fmla="*/ 0 h 474"/>
                <a:gd name="T17" fmla="*/ 211 w 211"/>
                <a:gd name="T18" fmla="*/ 474 h 474"/>
              </a:gdLst>
              <a:ahLst/>
              <a:cxnLst>
                <a:cxn ang="T10">
                  <a:pos x="T0" y="T1"/>
                </a:cxn>
                <a:cxn ang="T11">
                  <a:pos x="T2" y="T3"/>
                </a:cxn>
                <a:cxn ang="T12">
                  <a:pos x="T4" y="T5"/>
                </a:cxn>
                <a:cxn ang="T13">
                  <a:pos x="T6" y="T7"/>
                </a:cxn>
                <a:cxn ang="T14">
                  <a:pos x="T8" y="T9"/>
                </a:cxn>
              </a:cxnLst>
              <a:rect l="T15" t="T16" r="T17" b="T18"/>
              <a:pathLst>
                <a:path w="211" h="474">
                  <a:moveTo>
                    <a:pt x="210" y="0"/>
                  </a:moveTo>
                  <a:lnTo>
                    <a:pt x="0" y="237"/>
                  </a:lnTo>
                  <a:lnTo>
                    <a:pt x="0" y="474"/>
                  </a:lnTo>
                  <a:lnTo>
                    <a:pt x="211" y="269"/>
                  </a:lnTo>
                  <a:lnTo>
                    <a:pt x="210" y="0"/>
                  </a:lnTo>
                  <a:close/>
                </a:path>
              </a:pathLst>
            </a:custGeom>
            <a:solidFill>
              <a:schemeClr val="bg1"/>
            </a:solidFill>
            <a:ln w="9525">
              <a:solidFill>
                <a:schemeClr val="tx1"/>
              </a:solidFill>
              <a:round/>
              <a:headEnd/>
              <a:tailEnd/>
            </a:ln>
          </p:spPr>
          <p:txBody>
            <a:bodyPr/>
            <a:lstStyle/>
            <a:p>
              <a:endParaRPr lang="en-US"/>
            </a:p>
          </p:txBody>
        </p:sp>
        <p:sp>
          <p:nvSpPr>
            <p:cNvPr id="21550" name="AutoShape 134"/>
            <p:cNvSpPr>
              <a:spLocks noChangeArrowheads="1"/>
            </p:cNvSpPr>
            <p:nvPr/>
          </p:nvSpPr>
          <p:spPr bwMode="auto">
            <a:xfrm rot="-2886675">
              <a:off x="1713" y="1818"/>
              <a:ext cx="144" cy="156"/>
            </a:xfrm>
            <a:prstGeom prst="plus">
              <a:avLst>
                <a:gd name="adj" fmla="val 25000"/>
              </a:avLst>
            </a:prstGeom>
            <a:solidFill>
              <a:srgbClr val="4347D7"/>
            </a:solidFill>
            <a:ln w="9525">
              <a:solidFill>
                <a:schemeClr val="tx1"/>
              </a:solidFill>
              <a:miter lim="800000"/>
              <a:headEnd/>
              <a:tailEnd/>
            </a:ln>
          </p:spPr>
          <p:txBody>
            <a:bodyPr wrap="none" anchor="ctr"/>
            <a:lstStyle/>
            <a:p>
              <a:endParaRPr lang="en-US"/>
            </a:p>
          </p:txBody>
        </p:sp>
      </p:grpSp>
      <p:grpSp>
        <p:nvGrpSpPr>
          <p:cNvPr id="26" name="Group 135"/>
          <p:cNvGrpSpPr>
            <a:grpSpLocks/>
          </p:cNvGrpSpPr>
          <p:nvPr/>
        </p:nvGrpSpPr>
        <p:grpSpPr bwMode="auto">
          <a:xfrm>
            <a:off x="4516438" y="3146426"/>
            <a:ext cx="334962" cy="752475"/>
            <a:chOff x="796" y="3412"/>
            <a:chExt cx="238" cy="566"/>
          </a:xfrm>
        </p:grpSpPr>
        <p:sp>
          <p:nvSpPr>
            <p:cNvPr id="21547" name="Freeform 136"/>
            <p:cNvSpPr>
              <a:spLocks/>
            </p:cNvSpPr>
            <p:nvPr/>
          </p:nvSpPr>
          <p:spPr bwMode="auto">
            <a:xfrm>
              <a:off x="796" y="3412"/>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48" name="AutoShape 137"/>
            <p:cNvSpPr>
              <a:spLocks noChangeArrowheads="1"/>
            </p:cNvSpPr>
            <p:nvPr/>
          </p:nvSpPr>
          <p:spPr bwMode="auto">
            <a:xfrm rot="-2886675">
              <a:off x="812" y="3647"/>
              <a:ext cx="172" cy="177"/>
            </a:xfrm>
            <a:prstGeom prst="plus">
              <a:avLst>
                <a:gd name="adj" fmla="val 25000"/>
              </a:avLst>
            </a:prstGeom>
            <a:solidFill>
              <a:srgbClr val="4347D7"/>
            </a:solidFill>
            <a:ln w="9525">
              <a:solidFill>
                <a:schemeClr val="tx1"/>
              </a:solidFill>
              <a:miter lim="800000"/>
              <a:headEnd/>
              <a:tailEnd/>
            </a:ln>
          </p:spPr>
          <p:txBody>
            <a:bodyPr wrap="none" anchor="ctr"/>
            <a:lstStyle/>
            <a:p>
              <a:endParaRPr lang="en-US"/>
            </a:p>
          </p:txBody>
        </p:sp>
      </p:grpSp>
      <p:grpSp>
        <p:nvGrpSpPr>
          <p:cNvPr id="27" name="Group 138"/>
          <p:cNvGrpSpPr>
            <a:grpSpLocks/>
          </p:cNvGrpSpPr>
          <p:nvPr/>
        </p:nvGrpSpPr>
        <p:grpSpPr bwMode="auto">
          <a:xfrm>
            <a:off x="5429251" y="3113089"/>
            <a:ext cx="334963" cy="752475"/>
            <a:chOff x="796" y="3412"/>
            <a:chExt cx="238" cy="566"/>
          </a:xfrm>
        </p:grpSpPr>
        <p:sp>
          <p:nvSpPr>
            <p:cNvPr id="21545" name="Freeform 139"/>
            <p:cNvSpPr>
              <a:spLocks/>
            </p:cNvSpPr>
            <p:nvPr/>
          </p:nvSpPr>
          <p:spPr bwMode="auto">
            <a:xfrm>
              <a:off x="796" y="3412"/>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46" name="AutoShape 140"/>
            <p:cNvSpPr>
              <a:spLocks noChangeArrowheads="1"/>
            </p:cNvSpPr>
            <p:nvPr/>
          </p:nvSpPr>
          <p:spPr bwMode="auto">
            <a:xfrm rot="-2886675">
              <a:off x="812" y="3647"/>
              <a:ext cx="172" cy="177"/>
            </a:xfrm>
            <a:prstGeom prst="plus">
              <a:avLst>
                <a:gd name="adj" fmla="val 25000"/>
              </a:avLst>
            </a:prstGeom>
            <a:solidFill>
              <a:srgbClr val="4347D7"/>
            </a:solidFill>
            <a:ln w="9525">
              <a:solidFill>
                <a:schemeClr val="tx1"/>
              </a:solidFill>
              <a:miter lim="800000"/>
              <a:headEnd/>
              <a:tailEnd/>
            </a:ln>
          </p:spPr>
          <p:txBody>
            <a:bodyPr wrap="none" anchor="ctr"/>
            <a:lstStyle/>
            <a:p>
              <a:endParaRPr lang="en-US"/>
            </a:p>
          </p:txBody>
        </p:sp>
      </p:grpSp>
      <p:grpSp>
        <p:nvGrpSpPr>
          <p:cNvPr id="28" name="Group 141"/>
          <p:cNvGrpSpPr>
            <a:grpSpLocks/>
          </p:cNvGrpSpPr>
          <p:nvPr/>
        </p:nvGrpSpPr>
        <p:grpSpPr bwMode="auto">
          <a:xfrm>
            <a:off x="6362701" y="3151189"/>
            <a:ext cx="334963" cy="752475"/>
            <a:chOff x="796" y="3412"/>
            <a:chExt cx="238" cy="566"/>
          </a:xfrm>
        </p:grpSpPr>
        <p:sp>
          <p:nvSpPr>
            <p:cNvPr id="21543" name="Freeform 142"/>
            <p:cNvSpPr>
              <a:spLocks/>
            </p:cNvSpPr>
            <p:nvPr/>
          </p:nvSpPr>
          <p:spPr bwMode="auto">
            <a:xfrm>
              <a:off x="796" y="3412"/>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44" name="AutoShape 143"/>
            <p:cNvSpPr>
              <a:spLocks noChangeArrowheads="1"/>
            </p:cNvSpPr>
            <p:nvPr/>
          </p:nvSpPr>
          <p:spPr bwMode="auto">
            <a:xfrm rot="-2886675">
              <a:off x="812" y="3647"/>
              <a:ext cx="172" cy="177"/>
            </a:xfrm>
            <a:prstGeom prst="plus">
              <a:avLst>
                <a:gd name="adj" fmla="val 25000"/>
              </a:avLst>
            </a:prstGeom>
            <a:solidFill>
              <a:srgbClr val="4347D7"/>
            </a:solidFill>
            <a:ln w="9525">
              <a:solidFill>
                <a:schemeClr val="tx1"/>
              </a:solidFill>
              <a:miter lim="800000"/>
              <a:headEnd/>
              <a:tailEnd/>
            </a:ln>
          </p:spPr>
          <p:txBody>
            <a:bodyPr wrap="none" anchor="ctr"/>
            <a:lstStyle/>
            <a:p>
              <a:endParaRPr lang="en-US"/>
            </a:p>
          </p:txBody>
        </p:sp>
      </p:grpSp>
      <p:grpSp>
        <p:nvGrpSpPr>
          <p:cNvPr id="29" name="Group 144"/>
          <p:cNvGrpSpPr>
            <a:grpSpLocks/>
          </p:cNvGrpSpPr>
          <p:nvPr/>
        </p:nvGrpSpPr>
        <p:grpSpPr bwMode="auto">
          <a:xfrm>
            <a:off x="7258051" y="3132139"/>
            <a:ext cx="334963" cy="752475"/>
            <a:chOff x="796" y="3412"/>
            <a:chExt cx="238" cy="566"/>
          </a:xfrm>
        </p:grpSpPr>
        <p:sp>
          <p:nvSpPr>
            <p:cNvPr id="21541" name="Freeform 145"/>
            <p:cNvSpPr>
              <a:spLocks/>
            </p:cNvSpPr>
            <p:nvPr/>
          </p:nvSpPr>
          <p:spPr bwMode="auto">
            <a:xfrm>
              <a:off x="796" y="3412"/>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42" name="AutoShape 146"/>
            <p:cNvSpPr>
              <a:spLocks noChangeArrowheads="1"/>
            </p:cNvSpPr>
            <p:nvPr/>
          </p:nvSpPr>
          <p:spPr bwMode="auto">
            <a:xfrm rot="-2886675">
              <a:off x="812" y="3647"/>
              <a:ext cx="172" cy="177"/>
            </a:xfrm>
            <a:prstGeom prst="plus">
              <a:avLst>
                <a:gd name="adj" fmla="val 25000"/>
              </a:avLst>
            </a:prstGeom>
            <a:solidFill>
              <a:srgbClr val="4347D7"/>
            </a:solidFill>
            <a:ln w="9525">
              <a:solidFill>
                <a:schemeClr val="tx1"/>
              </a:solidFill>
              <a:miter lim="800000"/>
              <a:headEnd/>
              <a:tailEnd/>
            </a:ln>
          </p:spPr>
          <p:txBody>
            <a:bodyPr wrap="none" anchor="ctr"/>
            <a:lstStyle/>
            <a:p>
              <a:endParaRPr lang="en-US"/>
            </a:p>
          </p:txBody>
        </p:sp>
      </p:grpSp>
      <p:grpSp>
        <p:nvGrpSpPr>
          <p:cNvPr id="30" name="Group 147"/>
          <p:cNvGrpSpPr>
            <a:grpSpLocks/>
          </p:cNvGrpSpPr>
          <p:nvPr/>
        </p:nvGrpSpPr>
        <p:grpSpPr bwMode="auto">
          <a:xfrm>
            <a:off x="5429251" y="3790951"/>
            <a:ext cx="334963" cy="752475"/>
            <a:chOff x="1660" y="3489"/>
            <a:chExt cx="238" cy="566"/>
          </a:xfrm>
        </p:grpSpPr>
        <p:sp>
          <p:nvSpPr>
            <p:cNvPr id="21539" name="Freeform 148"/>
            <p:cNvSpPr>
              <a:spLocks/>
            </p:cNvSpPr>
            <p:nvPr/>
          </p:nvSpPr>
          <p:spPr bwMode="auto">
            <a:xfrm>
              <a:off x="1660" y="3489"/>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40" name="Freeform 149"/>
            <p:cNvSpPr>
              <a:spLocks/>
            </p:cNvSpPr>
            <p:nvPr/>
          </p:nvSpPr>
          <p:spPr bwMode="auto">
            <a:xfrm>
              <a:off x="1679" y="3759"/>
              <a:ext cx="124" cy="267"/>
            </a:xfrm>
            <a:custGeom>
              <a:avLst/>
              <a:gdLst>
                <a:gd name="T0" fmla="*/ 1 w 124"/>
                <a:gd name="T1" fmla="*/ 0 h 267"/>
                <a:gd name="T2" fmla="*/ 0 w 124"/>
                <a:gd name="T3" fmla="*/ 267 h 267"/>
                <a:gd name="T4" fmla="*/ 124 w 124"/>
                <a:gd name="T5" fmla="*/ 138 h 267"/>
                <a:gd name="T6" fmla="*/ 1 w 124"/>
                <a:gd name="T7" fmla="*/ 0 h 267"/>
                <a:gd name="T8" fmla="*/ 0 60000 65536"/>
                <a:gd name="T9" fmla="*/ 0 60000 65536"/>
                <a:gd name="T10" fmla="*/ 0 60000 65536"/>
                <a:gd name="T11" fmla="*/ 0 60000 65536"/>
                <a:gd name="T12" fmla="*/ 0 w 124"/>
                <a:gd name="T13" fmla="*/ 0 h 267"/>
                <a:gd name="T14" fmla="*/ 124 w 124"/>
                <a:gd name="T15" fmla="*/ 267 h 267"/>
              </a:gdLst>
              <a:ahLst/>
              <a:cxnLst>
                <a:cxn ang="T8">
                  <a:pos x="T0" y="T1"/>
                </a:cxn>
                <a:cxn ang="T9">
                  <a:pos x="T2" y="T3"/>
                </a:cxn>
                <a:cxn ang="T10">
                  <a:pos x="T4" y="T5"/>
                </a:cxn>
                <a:cxn ang="T11">
                  <a:pos x="T6" y="T7"/>
                </a:cxn>
              </a:cxnLst>
              <a:rect l="T12" t="T13" r="T14" b="T15"/>
              <a:pathLst>
                <a:path w="124" h="267">
                  <a:moveTo>
                    <a:pt x="1" y="0"/>
                  </a:moveTo>
                  <a:lnTo>
                    <a:pt x="0" y="267"/>
                  </a:lnTo>
                  <a:lnTo>
                    <a:pt x="124" y="138"/>
                  </a:lnTo>
                  <a:lnTo>
                    <a:pt x="1" y="0"/>
                  </a:lnTo>
                  <a:close/>
                </a:path>
              </a:pathLst>
            </a:custGeom>
            <a:solidFill>
              <a:srgbClr val="983300"/>
            </a:solidFill>
            <a:ln w="9525">
              <a:solidFill>
                <a:schemeClr val="tx1"/>
              </a:solidFill>
              <a:round/>
              <a:headEnd/>
              <a:tailEnd/>
            </a:ln>
          </p:spPr>
          <p:txBody>
            <a:bodyPr/>
            <a:lstStyle/>
            <a:p>
              <a:endParaRPr lang="en-US"/>
            </a:p>
          </p:txBody>
        </p:sp>
      </p:grpSp>
      <p:grpSp>
        <p:nvGrpSpPr>
          <p:cNvPr id="31" name="Group 150"/>
          <p:cNvGrpSpPr>
            <a:grpSpLocks/>
          </p:cNvGrpSpPr>
          <p:nvPr/>
        </p:nvGrpSpPr>
        <p:grpSpPr bwMode="auto">
          <a:xfrm>
            <a:off x="6811963" y="3843339"/>
            <a:ext cx="334962" cy="752475"/>
            <a:chOff x="1660" y="3489"/>
            <a:chExt cx="238" cy="566"/>
          </a:xfrm>
        </p:grpSpPr>
        <p:sp>
          <p:nvSpPr>
            <p:cNvPr id="21537" name="Freeform 151"/>
            <p:cNvSpPr>
              <a:spLocks/>
            </p:cNvSpPr>
            <p:nvPr/>
          </p:nvSpPr>
          <p:spPr bwMode="auto">
            <a:xfrm>
              <a:off x="1660" y="3489"/>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38" name="Freeform 152"/>
            <p:cNvSpPr>
              <a:spLocks/>
            </p:cNvSpPr>
            <p:nvPr/>
          </p:nvSpPr>
          <p:spPr bwMode="auto">
            <a:xfrm>
              <a:off x="1679" y="3759"/>
              <a:ext cx="124" cy="267"/>
            </a:xfrm>
            <a:custGeom>
              <a:avLst/>
              <a:gdLst>
                <a:gd name="T0" fmla="*/ 1 w 124"/>
                <a:gd name="T1" fmla="*/ 0 h 267"/>
                <a:gd name="T2" fmla="*/ 0 w 124"/>
                <a:gd name="T3" fmla="*/ 267 h 267"/>
                <a:gd name="T4" fmla="*/ 124 w 124"/>
                <a:gd name="T5" fmla="*/ 138 h 267"/>
                <a:gd name="T6" fmla="*/ 1 w 124"/>
                <a:gd name="T7" fmla="*/ 0 h 267"/>
                <a:gd name="T8" fmla="*/ 0 60000 65536"/>
                <a:gd name="T9" fmla="*/ 0 60000 65536"/>
                <a:gd name="T10" fmla="*/ 0 60000 65536"/>
                <a:gd name="T11" fmla="*/ 0 60000 65536"/>
                <a:gd name="T12" fmla="*/ 0 w 124"/>
                <a:gd name="T13" fmla="*/ 0 h 267"/>
                <a:gd name="T14" fmla="*/ 124 w 124"/>
                <a:gd name="T15" fmla="*/ 267 h 267"/>
              </a:gdLst>
              <a:ahLst/>
              <a:cxnLst>
                <a:cxn ang="T8">
                  <a:pos x="T0" y="T1"/>
                </a:cxn>
                <a:cxn ang="T9">
                  <a:pos x="T2" y="T3"/>
                </a:cxn>
                <a:cxn ang="T10">
                  <a:pos x="T4" y="T5"/>
                </a:cxn>
                <a:cxn ang="T11">
                  <a:pos x="T6" y="T7"/>
                </a:cxn>
              </a:cxnLst>
              <a:rect l="T12" t="T13" r="T14" b="T15"/>
              <a:pathLst>
                <a:path w="124" h="267">
                  <a:moveTo>
                    <a:pt x="1" y="0"/>
                  </a:moveTo>
                  <a:lnTo>
                    <a:pt x="0" y="267"/>
                  </a:lnTo>
                  <a:lnTo>
                    <a:pt x="124" y="138"/>
                  </a:lnTo>
                  <a:lnTo>
                    <a:pt x="1" y="0"/>
                  </a:lnTo>
                  <a:close/>
                </a:path>
              </a:pathLst>
            </a:custGeom>
            <a:solidFill>
              <a:srgbClr val="983300"/>
            </a:solidFill>
            <a:ln w="9525">
              <a:solidFill>
                <a:schemeClr val="tx1"/>
              </a:solidFill>
              <a:round/>
              <a:headEnd/>
              <a:tailEnd/>
            </a:ln>
          </p:spPr>
          <p:txBody>
            <a:bodyPr/>
            <a:lstStyle/>
            <a:p>
              <a:endParaRPr lang="en-US"/>
            </a:p>
          </p:txBody>
        </p:sp>
      </p:grpSp>
      <p:grpSp>
        <p:nvGrpSpPr>
          <p:cNvPr id="21504" name="Group 153"/>
          <p:cNvGrpSpPr>
            <a:grpSpLocks/>
          </p:cNvGrpSpPr>
          <p:nvPr/>
        </p:nvGrpSpPr>
        <p:grpSpPr bwMode="auto">
          <a:xfrm>
            <a:off x="4972051" y="4524376"/>
            <a:ext cx="334963" cy="752475"/>
            <a:chOff x="2157" y="3466"/>
            <a:chExt cx="238" cy="566"/>
          </a:xfrm>
        </p:grpSpPr>
        <p:sp>
          <p:nvSpPr>
            <p:cNvPr id="21535" name="Freeform 154"/>
            <p:cNvSpPr>
              <a:spLocks/>
            </p:cNvSpPr>
            <p:nvPr/>
          </p:nvSpPr>
          <p:spPr bwMode="auto">
            <a:xfrm>
              <a:off x="2157" y="3466"/>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36" name="Freeform 155"/>
            <p:cNvSpPr>
              <a:spLocks/>
            </p:cNvSpPr>
            <p:nvPr/>
          </p:nvSpPr>
          <p:spPr bwMode="auto">
            <a:xfrm>
              <a:off x="2180" y="3635"/>
              <a:ext cx="97" cy="351"/>
            </a:xfrm>
            <a:custGeom>
              <a:avLst/>
              <a:gdLst>
                <a:gd name="T0" fmla="*/ 1 w 97"/>
                <a:gd name="T1" fmla="*/ 351 h 351"/>
                <a:gd name="T2" fmla="*/ 0 w 97"/>
                <a:gd name="T3" fmla="*/ 119 h 351"/>
                <a:gd name="T4" fmla="*/ 97 w 97"/>
                <a:gd name="T5" fmla="*/ 0 h 351"/>
                <a:gd name="T6" fmla="*/ 97 w 97"/>
                <a:gd name="T7" fmla="*/ 248 h 351"/>
                <a:gd name="T8" fmla="*/ 1 w 97"/>
                <a:gd name="T9" fmla="*/ 351 h 351"/>
                <a:gd name="T10" fmla="*/ 0 60000 65536"/>
                <a:gd name="T11" fmla="*/ 0 60000 65536"/>
                <a:gd name="T12" fmla="*/ 0 60000 65536"/>
                <a:gd name="T13" fmla="*/ 0 60000 65536"/>
                <a:gd name="T14" fmla="*/ 0 60000 65536"/>
                <a:gd name="T15" fmla="*/ 0 w 97"/>
                <a:gd name="T16" fmla="*/ 0 h 351"/>
                <a:gd name="T17" fmla="*/ 97 w 97"/>
                <a:gd name="T18" fmla="*/ 351 h 351"/>
              </a:gdLst>
              <a:ahLst/>
              <a:cxnLst>
                <a:cxn ang="T10">
                  <a:pos x="T0" y="T1"/>
                </a:cxn>
                <a:cxn ang="T11">
                  <a:pos x="T2" y="T3"/>
                </a:cxn>
                <a:cxn ang="T12">
                  <a:pos x="T4" y="T5"/>
                </a:cxn>
                <a:cxn ang="T13">
                  <a:pos x="T6" y="T7"/>
                </a:cxn>
                <a:cxn ang="T14">
                  <a:pos x="T8" y="T9"/>
                </a:cxn>
              </a:cxnLst>
              <a:rect l="T15" t="T16" r="T17" b="T18"/>
              <a:pathLst>
                <a:path w="97" h="351">
                  <a:moveTo>
                    <a:pt x="1" y="351"/>
                  </a:moveTo>
                  <a:lnTo>
                    <a:pt x="0" y="119"/>
                  </a:lnTo>
                  <a:lnTo>
                    <a:pt x="97" y="0"/>
                  </a:lnTo>
                  <a:lnTo>
                    <a:pt x="97" y="248"/>
                  </a:lnTo>
                  <a:lnTo>
                    <a:pt x="1" y="351"/>
                  </a:lnTo>
                  <a:close/>
                </a:path>
              </a:pathLst>
            </a:custGeom>
            <a:solidFill>
              <a:srgbClr val="009900"/>
            </a:solidFill>
            <a:ln w="9525">
              <a:solidFill>
                <a:schemeClr val="tx1"/>
              </a:solidFill>
              <a:round/>
              <a:headEnd/>
              <a:tailEnd/>
            </a:ln>
          </p:spPr>
          <p:txBody>
            <a:bodyPr/>
            <a:lstStyle/>
            <a:p>
              <a:endParaRPr lang="en-US"/>
            </a:p>
          </p:txBody>
        </p:sp>
      </p:grpSp>
      <p:grpSp>
        <p:nvGrpSpPr>
          <p:cNvPr id="21505" name="Group 156"/>
          <p:cNvGrpSpPr>
            <a:grpSpLocks/>
          </p:cNvGrpSpPr>
          <p:nvPr/>
        </p:nvGrpSpPr>
        <p:grpSpPr bwMode="auto">
          <a:xfrm>
            <a:off x="6361113" y="4540251"/>
            <a:ext cx="334962" cy="752475"/>
            <a:chOff x="2157" y="3466"/>
            <a:chExt cx="238" cy="566"/>
          </a:xfrm>
        </p:grpSpPr>
        <p:sp>
          <p:nvSpPr>
            <p:cNvPr id="21533" name="Freeform 157"/>
            <p:cNvSpPr>
              <a:spLocks/>
            </p:cNvSpPr>
            <p:nvPr/>
          </p:nvSpPr>
          <p:spPr bwMode="auto">
            <a:xfrm>
              <a:off x="2157" y="3466"/>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34" name="Freeform 158"/>
            <p:cNvSpPr>
              <a:spLocks/>
            </p:cNvSpPr>
            <p:nvPr/>
          </p:nvSpPr>
          <p:spPr bwMode="auto">
            <a:xfrm>
              <a:off x="2180" y="3635"/>
              <a:ext cx="97" cy="351"/>
            </a:xfrm>
            <a:custGeom>
              <a:avLst/>
              <a:gdLst>
                <a:gd name="T0" fmla="*/ 1 w 97"/>
                <a:gd name="T1" fmla="*/ 351 h 351"/>
                <a:gd name="T2" fmla="*/ 0 w 97"/>
                <a:gd name="T3" fmla="*/ 119 h 351"/>
                <a:gd name="T4" fmla="*/ 97 w 97"/>
                <a:gd name="T5" fmla="*/ 0 h 351"/>
                <a:gd name="T6" fmla="*/ 97 w 97"/>
                <a:gd name="T7" fmla="*/ 248 h 351"/>
                <a:gd name="T8" fmla="*/ 1 w 97"/>
                <a:gd name="T9" fmla="*/ 351 h 351"/>
                <a:gd name="T10" fmla="*/ 0 60000 65536"/>
                <a:gd name="T11" fmla="*/ 0 60000 65536"/>
                <a:gd name="T12" fmla="*/ 0 60000 65536"/>
                <a:gd name="T13" fmla="*/ 0 60000 65536"/>
                <a:gd name="T14" fmla="*/ 0 60000 65536"/>
                <a:gd name="T15" fmla="*/ 0 w 97"/>
                <a:gd name="T16" fmla="*/ 0 h 351"/>
                <a:gd name="T17" fmla="*/ 97 w 97"/>
                <a:gd name="T18" fmla="*/ 351 h 351"/>
              </a:gdLst>
              <a:ahLst/>
              <a:cxnLst>
                <a:cxn ang="T10">
                  <a:pos x="T0" y="T1"/>
                </a:cxn>
                <a:cxn ang="T11">
                  <a:pos x="T2" y="T3"/>
                </a:cxn>
                <a:cxn ang="T12">
                  <a:pos x="T4" y="T5"/>
                </a:cxn>
                <a:cxn ang="T13">
                  <a:pos x="T6" y="T7"/>
                </a:cxn>
                <a:cxn ang="T14">
                  <a:pos x="T8" y="T9"/>
                </a:cxn>
              </a:cxnLst>
              <a:rect l="T15" t="T16" r="T17" b="T18"/>
              <a:pathLst>
                <a:path w="97" h="351">
                  <a:moveTo>
                    <a:pt x="1" y="351"/>
                  </a:moveTo>
                  <a:lnTo>
                    <a:pt x="0" y="119"/>
                  </a:lnTo>
                  <a:lnTo>
                    <a:pt x="97" y="0"/>
                  </a:lnTo>
                  <a:lnTo>
                    <a:pt x="97" y="248"/>
                  </a:lnTo>
                  <a:lnTo>
                    <a:pt x="1" y="351"/>
                  </a:lnTo>
                  <a:close/>
                </a:path>
              </a:pathLst>
            </a:custGeom>
            <a:solidFill>
              <a:srgbClr val="009900"/>
            </a:solidFill>
            <a:ln w="9525">
              <a:solidFill>
                <a:schemeClr val="tx1"/>
              </a:solidFill>
              <a:round/>
              <a:headEnd/>
              <a:tailEnd/>
            </a:ln>
          </p:spPr>
          <p:txBody>
            <a:bodyPr/>
            <a:lstStyle/>
            <a:p>
              <a:endParaRPr lang="en-US"/>
            </a:p>
          </p:txBody>
        </p:sp>
      </p:grpSp>
      <p:grpSp>
        <p:nvGrpSpPr>
          <p:cNvPr id="21506" name="Group 159"/>
          <p:cNvGrpSpPr>
            <a:grpSpLocks/>
          </p:cNvGrpSpPr>
          <p:nvPr/>
        </p:nvGrpSpPr>
        <p:grpSpPr bwMode="auto">
          <a:xfrm>
            <a:off x="4976813" y="5218114"/>
            <a:ext cx="334962" cy="752475"/>
            <a:chOff x="2674" y="3489"/>
            <a:chExt cx="238" cy="566"/>
          </a:xfrm>
        </p:grpSpPr>
        <p:sp>
          <p:nvSpPr>
            <p:cNvPr id="21531" name="Freeform 160"/>
            <p:cNvSpPr>
              <a:spLocks/>
            </p:cNvSpPr>
            <p:nvPr/>
          </p:nvSpPr>
          <p:spPr bwMode="auto">
            <a:xfrm>
              <a:off x="2674" y="3489"/>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32" name="AutoShape 161"/>
            <p:cNvSpPr>
              <a:spLocks noChangeArrowheads="1"/>
            </p:cNvSpPr>
            <p:nvPr/>
          </p:nvSpPr>
          <p:spPr bwMode="auto">
            <a:xfrm>
              <a:off x="2679" y="3744"/>
              <a:ext cx="140" cy="197"/>
            </a:xfrm>
            <a:prstGeom prst="octagon">
              <a:avLst>
                <a:gd name="adj" fmla="val 29287"/>
              </a:avLst>
            </a:prstGeom>
            <a:solidFill>
              <a:srgbClr val="E04D3E"/>
            </a:solidFill>
            <a:ln w="9525">
              <a:solidFill>
                <a:schemeClr val="tx1"/>
              </a:solidFill>
              <a:miter lim="800000"/>
              <a:headEnd/>
              <a:tailEnd/>
            </a:ln>
          </p:spPr>
          <p:txBody>
            <a:bodyPr wrap="none" anchor="ctr"/>
            <a:lstStyle/>
            <a:p>
              <a:endParaRPr lang="en-US"/>
            </a:p>
          </p:txBody>
        </p:sp>
      </p:grpSp>
      <p:grpSp>
        <p:nvGrpSpPr>
          <p:cNvPr id="21511" name="Group 162"/>
          <p:cNvGrpSpPr>
            <a:grpSpLocks/>
          </p:cNvGrpSpPr>
          <p:nvPr/>
        </p:nvGrpSpPr>
        <p:grpSpPr bwMode="auto">
          <a:xfrm>
            <a:off x="5899151" y="5205414"/>
            <a:ext cx="334963" cy="752475"/>
            <a:chOff x="2674" y="3489"/>
            <a:chExt cx="238" cy="566"/>
          </a:xfrm>
        </p:grpSpPr>
        <p:sp>
          <p:nvSpPr>
            <p:cNvPr id="21529" name="Freeform 163"/>
            <p:cNvSpPr>
              <a:spLocks/>
            </p:cNvSpPr>
            <p:nvPr/>
          </p:nvSpPr>
          <p:spPr bwMode="auto">
            <a:xfrm>
              <a:off x="2674" y="3489"/>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30" name="AutoShape 164"/>
            <p:cNvSpPr>
              <a:spLocks noChangeArrowheads="1"/>
            </p:cNvSpPr>
            <p:nvPr/>
          </p:nvSpPr>
          <p:spPr bwMode="auto">
            <a:xfrm>
              <a:off x="2679" y="3744"/>
              <a:ext cx="140" cy="197"/>
            </a:xfrm>
            <a:prstGeom prst="octagon">
              <a:avLst>
                <a:gd name="adj" fmla="val 29287"/>
              </a:avLst>
            </a:prstGeom>
            <a:solidFill>
              <a:srgbClr val="E04D3E"/>
            </a:solidFill>
            <a:ln w="9525">
              <a:solidFill>
                <a:schemeClr val="tx1"/>
              </a:solidFill>
              <a:miter lim="800000"/>
              <a:headEnd/>
              <a:tailEnd/>
            </a:ln>
          </p:spPr>
          <p:txBody>
            <a:bodyPr wrap="none" anchor="ctr"/>
            <a:lstStyle/>
            <a:p>
              <a:endParaRPr lang="en-US"/>
            </a:p>
          </p:txBody>
        </p:sp>
      </p:grpSp>
      <p:grpSp>
        <p:nvGrpSpPr>
          <p:cNvPr id="21512" name="Group 165"/>
          <p:cNvGrpSpPr>
            <a:grpSpLocks/>
          </p:cNvGrpSpPr>
          <p:nvPr/>
        </p:nvGrpSpPr>
        <p:grpSpPr bwMode="auto">
          <a:xfrm>
            <a:off x="6821488" y="5203826"/>
            <a:ext cx="334962" cy="752475"/>
            <a:chOff x="2674" y="3489"/>
            <a:chExt cx="238" cy="566"/>
          </a:xfrm>
        </p:grpSpPr>
        <p:sp>
          <p:nvSpPr>
            <p:cNvPr id="21527" name="Freeform 166"/>
            <p:cNvSpPr>
              <a:spLocks/>
            </p:cNvSpPr>
            <p:nvPr/>
          </p:nvSpPr>
          <p:spPr bwMode="auto">
            <a:xfrm>
              <a:off x="2674" y="3489"/>
              <a:ext cx="238" cy="566"/>
            </a:xfrm>
            <a:custGeom>
              <a:avLst/>
              <a:gdLst>
                <a:gd name="T0" fmla="*/ 339 w 348"/>
                <a:gd name="T1" fmla="*/ 0 h 676"/>
                <a:gd name="T2" fmla="*/ 0 w 348"/>
                <a:gd name="T3" fmla="*/ 338 h 676"/>
                <a:gd name="T4" fmla="*/ 0 w 348"/>
                <a:gd name="T5" fmla="*/ 676 h 676"/>
                <a:gd name="T6" fmla="*/ 348 w 348"/>
                <a:gd name="T7" fmla="*/ 384 h 676"/>
                <a:gd name="T8" fmla="*/ 339 w 348"/>
                <a:gd name="T9" fmla="*/ 0 h 676"/>
                <a:gd name="T10" fmla="*/ 0 60000 65536"/>
                <a:gd name="T11" fmla="*/ 0 60000 65536"/>
                <a:gd name="T12" fmla="*/ 0 60000 65536"/>
                <a:gd name="T13" fmla="*/ 0 60000 65536"/>
                <a:gd name="T14" fmla="*/ 0 60000 65536"/>
                <a:gd name="T15" fmla="*/ 0 w 348"/>
                <a:gd name="T16" fmla="*/ 0 h 676"/>
                <a:gd name="T17" fmla="*/ 348 w 348"/>
                <a:gd name="T18" fmla="*/ 676 h 676"/>
              </a:gdLst>
              <a:ahLst/>
              <a:cxnLst>
                <a:cxn ang="T10">
                  <a:pos x="T0" y="T1"/>
                </a:cxn>
                <a:cxn ang="T11">
                  <a:pos x="T2" y="T3"/>
                </a:cxn>
                <a:cxn ang="T12">
                  <a:pos x="T4" y="T5"/>
                </a:cxn>
                <a:cxn ang="T13">
                  <a:pos x="T6" y="T7"/>
                </a:cxn>
                <a:cxn ang="T14">
                  <a:pos x="T8" y="T9"/>
                </a:cxn>
              </a:cxnLst>
              <a:rect l="T15" t="T16" r="T17" b="T18"/>
              <a:pathLst>
                <a:path w="348" h="676">
                  <a:moveTo>
                    <a:pt x="339" y="0"/>
                  </a:moveTo>
                  <a:lnTo>
                    <a:pt x="0" y="338"/>
                  </a:lnTo>
                  <a:lnTo>
                    <a:pt x="0" y="676"/>
                  </a:lnTo>
                  <a:lnTo>
                    <a:pt x="348" y="384"/>
                  </a:lnTo>
                  <a:lnTo>
                    <a:pt x="339" y="0"/>
                  </a:lnTo>
                  <a:close/>
                </a:path>
              </a:pathLst>
            </a:custGeom>
            <a:solidFill>
              <a:schemeClr val="bg1"/>
            </a:solidFill>
            <a:ln w="9525">
              <a:solidFill>
                <a:schemeClr val="tx1"/>
              </a:solidFill>
              <a:round/>
              <a:headEnd/>
              <a:tailEnd/>
            </a:ln>
          </p:spPr>
          <p:txBody>
            <a:bodyPr/>
            <a:lstStyle/>
            <a:p>
              <a:endParaRPr lang="en-US"/>
            </a:p>
          </p:txBody>
        </p:sp>
        <p:sp>
          <p:nvSpPr>
            <p:cNvPr id="21528" name="AutoShape 167"/>
            <p:cNvSpPr>
              <a:spLocks noChangeArrowheads="1"/>
            </p:cNvSpPr>
            <p:nvPr/>
          </p:nvSpPr>
          <p:spPr bwMode="auto">
            <a:xfrm>
              <a:off x="2679" y="3744"/>
              <a:ext cx="140" cy="197"/>
            </a:xfrm>
            <a:prstGeom prst="octagon">
              <a:avLst>
                <a:gd name="adj" fmla="val 29287"/>
              </a:avLst>
            </a:prstGeom>
            <a:solidFill>
              <a:srgbClr val="E04D3E"/>
            </a:solidFill>
            <a:ln w="9525">
              <a:solidFill>
                <a:schemeClr val="tx1"/>
              </a:solidFill>
              <a:miter lim="800000"/>
              <a:headEnd/>
              <a:tailEnd/>
            </a:ln>
          </p:spPr>
          <p:txBody>
            <a:bodyPr wrap="none" anchor="ctr"/>
            <a:lstStyle/>
            <a:p>
              <a:endParaRPr lang="en-US"/>
            </a:p>
          </p:txBody>
        </p:sp>
      </p:grpSp>
      <p:sp>
        <p:nvSpPr>
          <p:cNvPr id="21526" name="Rectangle 168"/>
          <p:cNvSpPr>
            <a:spLocks noChangeArrowheads="1"/>
          </p:cNvSpPr>
          <p:nvPr/>
        </p:nvSpPr>
        <p:spPr bwMode="auto">
          <a:xfrm>
            <a:off x="3303589" y="330201"/>
            <a:ext cx="5824537" cy="1200329"/>
          </a:xfrm>
          <a:prstGeom prst="rect">
            <a:avLst/>
          </a:prstGeom>
          <a:noFill/>
          <a:ln w="9525">
            <a:noFill/>
            <a:miter lim="800000"/>
            <a:headEnd/>
            <a:tailEnd/>
          </a:ln>
        </p:spPr>
        <p:txBody>
          <a:bodyPr lIns="0" tIns="0" rIns="0" bIns="0">
            <a:spAutoFit/>
          </a:bodyPr>
          <a:lstStyle/>
          <a:p>
            <a:pPr algn="l"/>
            <a:r>
              <a:rPr lang="en-US" sz="2600">
                <a:solidFill>
                  <a:srgbClr val="000000"/>
                </a:solidFill>
              </a:rPr>
              <a:t>Implementing Mixed-Model Scheduling:</a:t>
            </a:r>
          </a:p>
          <a:p>
            <a:pPr algn="l"/>
            <a:r>
              <a:rPr lang="en-US" sz="2600">
                <a:solidFill>
                  <a:srgbClr val="000000"/>
                </a:solidFill>
              </a:rPr>
              <a:t> The Load-Leveling (</a:t>
            </a:r>
            <a:r>
              <a:rPr lang="en-US" sz="2600" i="1">
                <a:solidFill>
                  <a:srgbClr val="000000"/>
                </a:solidFill>
              </a:rPr>
              <a:t>Heijunka</a:t>
            </a:r>
            <a:r>
              <a:rPr lang="en-US" sz="2600">
                <a:solidFill>
                  <a:srgbClr val="000000"/>
                </a:solidFill>
              </a:rPr>
              <a:t>) Box</a:t>
            </a:r>
            <a:endParaRPr lang="en-US" sz="1200"/>
          </a:p>
        </p:txBody>
      </p:sp>
    </p:spTree>
    <p:extLst>
      <p:ext uri="{BB962C8B-B14F-4D97-AF65-F5344CB8AC3E}">
        <p14:creationId xmlns:p14="http://schemas.microsoft.com/office/powerpoint/2010/main" val="1510213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6" y="914400"/>
            <a:ext cx="12189823" cy="4759325"/>
          </a:xfrm>
        </p:spPr>
        <p:txBody>
          <a:bodyPr/>
          <a:lstStyle/>
          <a:p>
            <a:r>
              <a:rPr lang="en-US" dirty="0">
                <a:cs typeface="Tahoma" pitchFamily="34" charset="0"/>
              </a:rPr>
              <a:t> A mixture of job shop and flow shop for producing a family of product with somehow similar set of required operations.</a:t>
            </a:r>
          </a:p>
          <a:p>
            <a:pPr marL="241300" indent="-231775" defTabSz="787400">
              <a:lnSpc>
                <a:spcPct val="90000"/>
              </a:lnSpc>
              <a:defRPr/>
            </a:pPr>
            <a:r>
              <a:rPr lang="en-US" dirty="0">
                <a:cs typeface="Tahoma" pitchFamily="34" charset="0"/>
              </a:rPr>
              <a:t> Reduces movement and facilitates 1 piece flow</a:t>
            </a:r>
          </a:p>
          <a:p>
            <a:pPr marL="241300" indent="-231775" defTabSz="787400">
              <a:lnSpc>
                <a:spcPct val="90000"/>
              </a:lnSpc>
              <a:defRPr/>
            </a:pPr>
            <a:r>
              <a:rPr lang="en-US" dirty="0">
                <a:cs typeface="Tahoma" pitchFamily="34" charset="0"/>
              </a:rPr>
              <a:t> Improves visibility, operators can see each others </a:t>
            </a:r>
          </a:p>
          <a:p>
            <a:pPr marL="241300" indent="-231775" defTabSz="787400">
              <a:lnSpc>
                <a:spcPct val="90000"/>
              </a:lnSpc>
              <a:defRPr/>
            </a:pPr>
            <a:r>
              <a:rPr lang="en-US" dirty="0">
                <a:cs typeface="Tahoma" pitchFamily="34" charset="0"/>
              </a:rPr>
              <a:t> Motivates team work.</a:t>
            </a:r>
          </a:p>
          <a:p>
            <a:pPr marL="241300" indent="-231775" defTabSz="787400">
              <a:lnSpc>
                <a:spcPct val="90000"/>
              </a:lnSpc>
              <a:defRPr/>
            </a:pPr>
            <a:r>
              <a:rPr lang="en-US" dirty="0">
                <a:cs typeface="Tahoma" pitchFamily="34" charset="0"/>
              </a:rPr>
              <a:t> Creates Cross-Trained work force.</a:t>
            </a:r>
          </a:p>
          <a:p>
            <a:r>
              <a:rPr lang="en-US" dirty="0">
                <a:cs typeface="Tahoma" pitchFamily="34" charset="0"/>
              </a:rPr>
              <a:t>Flexible as </a:t>
            </a:r>
            <a:r>
              <a:rPr lang="en-US" dirty="0" err="1">
                <a:cs typeface="Tahoma" pitchFamily="34" charset="0"/>
              </a:rPr>
              <a:t>takt</a:t>
            </a:r>
            <a:r>
              <a:rPr lang="en-US" dirty="0">
                <a:cs typeface="Tahoma" pitchFamily="34" charset="0"/>
              </a:rPr>
              <a:t> time changes, allows add/subtract work force, allows combing duties.</a:t>
            </a:r>
          </a:p>
          <a:p>
            <a:r>
              <a:rPr lang="en-US" dirty="0">
                <a:cs typeface="Tahoma" pitchFamily="34" charset="0"/>
              </a:rPr>
              <a:t>U shape most common, also T, Z, L shape, and loop.</a:t>
            </a:r>
          </a:p>
        </p:txBody>
      </p:sp>
      <p:sp>
        <p:nvSpPr>
          <p:cNvPr id="3" name="Title 2"/>
          <p:cNvSpPr>
            <a:spLocks noGrp="1"/>
          </p:cNvSpPr>
          <p:nvPr>
            <p:ph type="title"/>
          </p:nvPr>
        </p:nvSpPr>
        <p:spPr>
          <a:xfrm>
            <a:off x="-25400" y="0"/>
            <a:ext cx="12217400" cy="1016000"/>
          </a:xfrm>
        </p:spPr>
        <p:txBody>
          <a:bodyPr/>
          <a:lstStyle/>
          <a:p>
            <a:r>
              <a:rPr lang="en-US" dirty="0"/>
              <a:t>Cellular Layout</a:t>
            </a:r>
          </a:p>
        </p:txBody>
      </p:sp>
    </p:spTree>
    <p:extLst>
      <p:ext uri="{BB962C8B-B14F-4D97-AF65-F5344CB8AC3E}">
        <p14:creationId xmlns:p14="http://schemas.microsoft.com/office/powerpoint/2010/main" val="325295228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0" y="0"/>
            <a:ext cx="12192000" cy="788987"/>
          </a:xfrm>
        </p:spPr>
        <p:txBody>
          <a:bodyPr/>
          <a:lstStyle/>
          <a:p>
            <a:r>
              <a:rPr lang="en-US" dirty="0">
                <a:ea typeface="ＭＳ Ｐゴシック" charset="-128"/>
              </a:rPr>
              <a:t>Standard Work</a:t>
            </a:r>
          </a:p>
        </p:txBody>
      </p:sp>
      <p:sp>
        <p:nvSpPr>
          <p:cNvPr id="5" name="Content Placeholder 4"/>
          <p:cNvSpPr>
            <a:spLocks noGrp="1"/>
          </p:cNvSpPr>
          <p:nvPr>
            <p:ph idx="1"/>
          </p:nvPr>
        </p:nvSpPr>
        <p:spPr>
          <a:xfrm>
            <a:off x="0" y="990600"/>
            <a:ext cx="12192000" cy="5562600"/>
          </a:xfrm>
        </p:spPr>
        <p:txBody>
          <a:bodyPr/>
          <a:lstStyle/>
          <a:p>
            <a:pPr>
              <a:lnSpc>
                <a:spcPct val="90000"/>
              </a:lnSpc>
            </a:pPr>
            <a:r>
              <a:rPr lang="en-US" dirty="0">
                <a:ea typeface="ＭＳ Ｐゴシック" charset="-128"/>
              </a:rPr>
              <a:t>Clear </a:t>
            </a:r>
            <a:r>
              <a:rPr lang="en-US" dirty="0"/>
              <a:t>specification of how tasks should be performed. </a:t>
            </a:r>
            <a:endParaRPr lang="en-US" dirty="0">
              <a:ea typeface="ＭＳ Ｐゴシック" charset="-128"/>
            </a:endParaRPr>
          </a:p>
          <a:p>
            <a:pPr>
              <a:lnSpc>
                <a:spcPct val="90000"/>
              </a:lnSpc>
            </a:pPr>
            <a:r>
              <a:rPr lang="en-US" dirty="0"/>
              <a:t>The best sequence using the best combination of resources. </a:t>
            </a:r>
          </a:p>
          <a:p>
            <a:pPr>
              <a:lnSpc>
                <a:spcPct val="90000"/>
              </a:lnSpc>
            </a:pPr>
            <a:r>
              <a:rPr lang="en-US" dirty="0"/>
              <a:t>Fully documented, and all operators must follow. The operators should be involved in defining standard work. That way, they will improvement efforts in the future.</a:t>
            </a:r>
          </a:p>
          <a:p>
            <a:pPr>
              <a:lnSpc>
                <a:spcPct val="90000"/>
              </a:lnSpc>
            </a:pPr>
            <a:r>
              <a:rPr lang="en-US" dirty="0"/>
              <a:t>Consistency</a:t>
            </a:r>
          </a:p>
          <a:p>
            <a:pPr lvl="1">
              <a:lnSpc>
                <a:spcPct val="90000"/>
              </a:lnSpc>
            </a:pPr>
            <a:r>
              <a:rPr lang="en-US" sz="2200" dirty="0"/>
              <a:t>Fair output rates are established. Everyone is judged by the same standards. </a:t>
            </a:r>
          </a:p>
          <a:p>
            <a:pPr lvl="1">
              <a:lnSpc>
                <a:spcPct val="90000"/>
              </a:lnSpc>
            </a:pPr>
            <a:r>
              <a:rPr lang="en-US" sz="2200" dirty="0"/>
              <a:t>Improves safety. Also useful when training new employees. </a:t>
            </a:r>
          </a:p>
          <a:p>
            <a:pPr lvl="1">
              <a:lnSpc>
                <a:spcPct val="90000"/>
              </a:lnSpc>
            </a:pPr>
            <a:r>
              <a:rPr lang="en-US" sz="2200" dirty="0"/>
              <a:t>Leads to continuous improvement dues to collaboration of the work force. </a:t>
            </a:r>
          </a:p>
          <a:p>
            <a:pPr>
              <a:lnSpc>
                <a:spcPct val="90000"/>
              </a:lnSpc>
            </a:pPr>
            <a:r>
              <a:rPr lang="en-US" dirty="0"/>
              <a:t>Not against creativity; but every operator follow the best practices. The best practice may be a moving target; work force may come up with a better  standard work. </a:t>
            </a:r>
          </a:p>
          <a:p>
            <a:pPr>
              <a:lnSpc>
                <a:spcPct val="90000"/>
              </a:lnSpc>
            </a:pPr>
            <a:r>
              <a:rPr lang="en-US" dirty="0"/>
              <a:t>Standard work is a set of tasks allocated to an operator, so standard work will also change when the takt time or the model mix changes. </a:t>
            </a:r>
          </a:p>
          <a:p>
            <a:pPr>
              <a:lnSpc>
                <a:spcPct val="90000"/>
              </a:lnSpc>
            </a:pPr>
            <a:r>
              <a:rPr lang="en-US" dirty="0"/>
              <a:t>The goals are to give each operator an amount of work less than or equal to the takt time while creating a compact footprint for each operator. </a:t>
            </a:r>
            <a:br>
              <a:rPr lang="en-US" sz="2200" dirty="0"/>
            </a:br>
            <a:endParaRPr lang="en-US" sz="2200" dirty="0"/>
          </a:p>
        </p:txBody>
      </p:sp>
    </p:spTree>
    <p:extLst>
      <p:ext uri="{BB962C8B-B14F-4D97-AF65-F5344CB8AC3E}">
        <p14:creationId xmlns:p14="http://schemas.microsoft.com/office/powerpoint/2010/main" val="4067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12192000" cy="5410200"/>
          </a:xfrm>
        </p:spPr>
        <p:txBody>
          <a:bodyPr/>
          <a:lstStyle/>
          <a:p>
            <a:r>
              <a:rPr lang="en-US" dirty="0"/>
              <a:t>Contain inventory usually using </a:t>
            </a:r>
            <a:r>
              <a:rPr lang="en-US" dirty="0" err="1"/>
              <a:t>kanban</a:t>
            </a:r>
            <a:r>
              <a:rPr lang="en-US" dirty="0"/>
              <a:t> (signal).</a:t>
            </a:r>
          </a:p>
          <a:p>
            <a:r>
              <a:rPr lang="en-US" dirty="0"/>
              <a:t>Transferred production responsibility to operators instead of a centralized scheduler to push in advance.</a:t>
            </a:r>
          </a:p>
          <a:p>
            <a:r>
              <a:rPr lang="en-US" dirty="0"/>
              <a:t>Downstream operator signal (</a:t>
            </a:r>
            <a:r>
              <a:rPr lang="en-US" dirty="0" err="1"/>
              <a:t>kanban</a:t>
            </a:r>
            <a:r>
              <a:rPr lang="en-US" dirty="0"/>
              <a:t>) upstream when parts are needed. </a:t>
            </a:r>
          </a:p>
          <a:p>
            <a:r>
              <a:rPr lang="en-US" dirty="0"/>
              <a:t>Requirements</a:t>
            </a:r>
          </a:p>
          <a:p>
            <a:pPr lvl="1"/>
            <a:r>
              <a:rPr lang="en-US" sz="2200" dirty="0"/>
              <a:t>Repetitive demand and short lead times.</a:t>
            </a:r>
          </a:p>
          <a:p>
            <a:pPr lvl="1"/>
            <a:r>
              <a:rPr lang="en-US" sz="2200" dirty="0"/>
              <a:t>Availability of components to produce when the visual signal is generated.</a:t>
            </a:r>
          </a:p>
          <a:p>
            <a:r>
              <a:rPr lang="en-US" dirty="0"/>
              <a:t>First step: how much inventory to buffer the downstream operator from the upstream operator. </a:t>
            </a:r>
            <a:br>
              <a:rPr lang="en-US" dirty="0"/>
            </a:br>
            <a:endParaRPr lang="en-US" dirty="0"/>
          </a:p>
        </p:txBody>
      </p:sp>
      <p:sp>
        <p:nvSpPr>
          <p:cNvPr id="3" name="Title 2"/>
          <p:cNvSpPr>
            <a:spLocks noGrp="1"/>
          </p:cNvSpPr>
          <p:nvPr>
            <p:ph type="title"/>
          </p:nvPr>
        </p:nvSpPr>
        <p:spPr>
          <a:xfrm>
            <a:off x="0" y="0"/>
            <a:ext cx="12192000" cy="762000"/>
          </a:xfrm>
        </p:spPr>
        <p:txBody>
          <a:bodyPr/>
          <a:lstStyle/>
          <a:p>
            <a:r>
              <a:rPr lang="en-US" dirty="0"/>
              <a:t>Pull Replenishment</a:t>
            </a:r>
          </a:p>
        </p:txBody>
      </p:sp>
    </p:spTree>
    <p:extLst>
      <p:ext uri="{BB962C8B-B14F-4D97-AF65-F5344CB8AC3E}">
        <p14:creationId xmlns:p14="http://schemas.microsoft.com/office/powerpoint/2010/main" val="244556355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064125"/>
          </a:xfrm>
        </p:spPr>
        <p:txBody>
          <a:bodyPr/>
          <a:lstStyle/>
          <a:p>
            <a:r>
              <a:rPr lang="en-US" dirty="0"/>
              <a:t>Two types: In-process </a:t>
            </a:r>
            <a:r>
              <a:rPr lang="en-US" dirty="0" err="1"/>
              <a:t>kanbans</a:t>
            </a:r>
            <a:r>
              <a:rPr lang="en-US" dirty="0"/>
              <a:t> and Material </a:t>
            </a:r>
            <a:r>
              <a:rPr lang="en-US" dirty="0" err="1"/>
              <a:t>kanbans</a:t>
            </a:r>
            <a:r>
              <a:rPr lang="en-US" dirty="0"/>
              <a:t>.</a:t>
            </a:r>
          </a:p>
          <a:p>
            <a:r>
              <a:rPr lang="en-US" dirty="0"/>
              <a:t>In-process </a:t>
            </a:r>
            <a:r>
              <a:rPr lang="en-US" dirty="0" err="1"/>
              <a:t>kanbans</a:t>
            </a:r>
            <a:r>
              <a:rPr lang="en-US" dirty="0"/>
              <a:t> when the operations are close to each others. The upstream is triggered by a visual signal. A physical location will specify the maximum inventory that the upstream operator can place. </a:t>
            </a:r>
          </a:p>
          <a:p>
            <a:r>
              <a:rPr lang="en-US" dirty="0"/>
              <a:t>Stop production if the in-process </a:t>
            </a:r>
            <a:r>
              <a:rPr lang="en-US" dirty="0" err="1"/>
              <a:t>kanban</a:t>
            </a:r>
            <a:r>
              <a:rPr lang="en-US" dirty="0"/>
              <a:t> is full. </a:t>
            </a:r>
          </a:p>
          <a:p>
            <a:r>
              <a:rPr lang="en-US" dirty="0"/>
              <a:t>Paint a rectangle on the floor between the two operations where the parts should be placed. </a:t>
            </a:r>
          </a:p>
          <a:p>
            <a:r>
              <a:rPr lang="en-US" dirty="0"/>
              <a:t>If there are multiple part types, each might have a different color code. Each location or container has a number indicating the WIP inventory limit.</a:t>
            </a:r>
          </a:p>
        </p:txBody>
      </p:sp>
      <p:sp>
        <p:nvSpPr>
          <p:cNvPr id="3" name="Title 2"/>
          <p:cNvSpPr>
            <a:spLocks noGrp="1"/>
          </p:cNvSpPr>
          <p:nvPr>
            <p:ph type="title"/>
          </p:nvPr>
        </p:nvSpPr>
        <p:spPr/>
        <p:txBody>
          <a:bodyPr/>
          <a:lstStyle/>
          <a:p>
            <a:r>
              <a:rPr lang="en-US" dirty="0"/>
              <a:t>In-process </a:t>
            </a:r>
            <a:r>
              <a:rPr lang="en-US" dirty="0" err="1"/>
              <a:t>Kanban</a:t>
            </a:r>
            <a:endParaRPr lang="en-US" dirty="0"/>
          </a:p>
        </p:txBody>
      </p:sp>
    </p:spTree>
    <p:extLst>
      <p:ext uri="{BB962C8B-B14F-4D97-AF65-F5344CB8AC3E}">
        <p14:creationId xmlns:p14="http://schemas.microsoft.com/office/powerpoint/2010/main" val="91328732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0886" y="0"/>
            <a:ext cx="12202886" cy="788987"/>
          </a:xfrm>
        </p:spPr>
        <p:txBody>
          <a:bodyPr/>
          <a:lstStyle/>
          <a:p>
            <a:r>
              <a:rPr lang="en-US" dirty="0">
                <a:ea typeface="ＭＳ Ｐゴシック" charset="-128"/>
              </a:rPr>
              <a:t>Material </a:t>
            </a:r>
            <a:r>
              <a:rPr lang="en-US" dirty="0" err="1">
                <a:ea typeface="ＭＳ Ｐゴシック" charset="-128"/>
              </a:rPr>
              <a:t>Kanbans</a:t>
            </a:r>
            <a:endParaRPr lang="en-US" dirty="0">
              <a:ea typeface="ＭＳ Ｐゴシック" charset="-128"/>
            </a:endParaRPr>
          </a:p>
        </p:txBody>
      </p:sp>
      <p:sp>
        <p:nvSpPr>
          <p:cNvPr id="3" name="Content Placeholder 2"/>
          <p:cNvSpPr>
            <a:spLocks noGrp="1"/>
          </p:cNvSpPr>
          <p:nvPr>
            <p:ph idx="1"/>
          </p:nvPr>
        </p:nvSpPr>
        <p:spPr/>
        <p:txBody>
          <a:bodyPr/>
          <a:lstStyle/>
          <a:p>
            <a:r>
              <a:rPr lang="en-US" dirty="0"/>
              <a:t>A production facility may use them to signal a replenishment of material from a supermarket or warehouse (a withdrawal </a:t>
            </a:r>
            <a:r>
              <a:rPr lang="en-US" dirty="0" err="1"/>
              <a:t>kanban</a:t>
            </a:r>
            <a:r>
              <a:rPr lang="en-US" dirty="0"/>
              <a:t>), another production facility (a production </a:t>
            </a:r>
            <a:r>
              <a:rPr lang="en-US" dirty="0" err="1"/>
              <a:t>kanban</a:t>
            </a:r>
            <a:r>
              <a:rPr lang="en-US" dirty="0"/>
              <a:t>), or a supplier (a supplier </a:t>
            </a:r>
            <a:r>
              <a:rPr lang="en-US" dirty="0" err="1"/>
              <a:t>kanban</a:t>
            </a:r>
            <a:r>
              <a:rPr lang="en-US" dirty="0"/>
              <a:t>). A production </a:t>
            </a:r>
            <a:r>
              <a:rPr lang="en-US" dirty="0" err="1"/>
              <a:t>kanban</a:t>
            </a:r>
            <a:r>
              <a:rPr lang="en-US" dirty="0"/>
              <a:t> is used in place of an in-process </a:t>
            </a:r>
            <a:r>
              <a:rPr lang="en-US" dirty="0" err="1"/>
              <a:t>kanban</a:t>
            </a:r>
            <a:r>
              <a:rPr lang="en-US" dirty="0"/>
              <a:t> if the upstream and downstream processes are far apart with no visibility.</a:t>
            </a:r>
          </a:p>
          <a:p>
            <a:r>
              <a:rPr lang="en-US" dirty="0"/>
              <a:t>The replenishment signals are usually transmitted either through a card or an electronic signal. Each card requests that a specific number of items be replenished. </a:t>
            </a:r>
            <a:endParaRPr lang="en-US" dirty="0">
              <a:ea typeface="ＭＳ Ｐゴシック" charset="-128"/>
            </a:endParaRPr>
          </a:p>
          <a:p>
            <a:endParaRPr lang="en-US" dirty="0">
              <a:ea typeface="ＭＳ Ｐゴシック" charset="-128"/>
            </a:endParaRPr>
          </a:p>
        </p:txBody>
      </p:sp>
    </p:spTree>
    <p:extLst>
      <p:ext uri="{BB962C8B-B14F-4D97-AF65-F5344CB8AC3E}">
        <p14:creationId xmlns:p14="http://schemas.microsoft.com/office/powerpoint/2010/main" val="1357831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a:t>
            </a:r>
            <a:r>
              <a:rPr lang="en-US" dirty="0" err="1"/>
              <a:t>Kanbans</a:t>
            </a:r>
            <a:r>
              <a:rPr lang="en-US" dirty="0"/>
              <a:t> Work: An Example</a:t>
            </a:r>
          </a:p>
        </p:txBody>
      </p:sp>
      <p:sp>
        <p:nvSpPr>
          <p:cNvPr id="4" name="Rectangle 3"/>
          <p:cNvSpPr>
            <a:spLocks noChangeArrowheads="1"/>
          </p:cNvSpPr>
          <p:nvPr/>
        </p:nvSpPr>
        <p:spPr bwMode="auto">
          <a:xfrm>
            <a:off x="2254250" y="2339974"/>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sp>
        <p:nvSpPr>
          <p:cNvPr id="5" name="Rectangle 4"/>
          <p:cNvSpPr>
            <a:spLocks noChangeArrowheads="1"/>
          </p:cNvSpPr>
          <p:nvPr/>
        </p:nvSpPr>
        <p:spPr bwMode="auto">
          <a:xfrm>
            <a:off x="2254250"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2" name="Group 5"/>
          <p:cNvGrpSpPr>
            <a:grpSpLocks/>
          </p:cNvGrpSpPr>
          <p:nvPr/>
        </p:nvGrpSpPr>
        <p:grpSpPr bwMode="auto">
          <a:xfrm>
            <a:off x="3411538" y="2414587"/>
            <a:ext cx="425450" cy="296862"/>
            <a:chOff x="1059" y="2065"/>
            <a:chExt cx="284" cy="190"/>
          </a:xfrm>
        </p:grpSpPr>
        <p:sp>
          <p:nvSpPr>
            <p:cNvPr id="7" name="Line 6"/>
            <p:cNvSpPr>
              <a:spLocks noChangeShapeType="1"/>
            </p:cNvSpPr>
            <p:nvPr/>
          </p:nvSpPr>
          <p:spPr bwMode="auto">
            <a:xfrm>
              <a:off x="1059" y="2160"/>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8" name="Rectangle 7"/>
            <p:cNvSpPr>
              <a:spLocks noChangeArrowheads="1"/>
            </p:cNvSpPr>
            <p:nvPr/>
          </p:nvSpPr>
          <p:spPr bwMode="auto">
            <a:xfrm>
              <a:off x="1153" y="2065"/>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grpSp>
        <p:nvGrpSpPr>
          <p:cNvPr id="6" name="Group 8"/>
          <p:cNvGrpSpPr>
            <a:grpSpLocks/>
          </p:cNvGrpSpPr>
          <p:nvPr/>
        </p:nvGrpSpPr>
        <p:grpSpPr bwMode="auto">
          <a:xfrm>
            <a:off x="3411538" y="2940050"/>
            <a:ext cx="425450" cy="296863"/>
            <a:chOff x="1059" y="2401"/>
            <a:chExt cx="284" cy="190"/>
          </a:xfrm>
        </p:grpSpPr>
        <p:sp>
          <p:nvSpPr>
            <p:cNvPr id="10" name="Line 9"/>
            <p:cNvSpPr>
              <a:spLocks noChangeShapeType="1"/>
            </p:cNvSpPr>
            <p:nvPr/>
          </p:nvSpPr>
          <p:spPr bwMode="auto">
            <a:xfrm>
              <a:off x="1059"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11" name="Rectangle 10"/>
            <p:cNvSpPr>
              <a:spLocks noChangeArrowheads="1"/>
            </p:cNvSpPr>
            <p:nvPr/>
          </p:nvSpPr>
          <p:spPr bwMode="auto">
            <a:xfrm>
              <a:off x="1153" y="2401"/>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sp>
        <p:nvSpPr>
          <p:cNvPr id="12" name="Rectangle 11"/>
          <p:cNvSpPr>
            <a:spLocks noChangeArrowheads="1"/>
          </p:cNvSpPr>
          <p:nvPr/>
        </p:nvSpPr>
        <p:spPr bwMode="auto">
          <a:xfrm>
            <a:off x="2108201" y="1395413"/>
            <a:ext cx="1514475" cy="83163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t>Inbound Buffer</a:t>
            </a:r>
          </a:p>
        </p:txBody>
      </p:sp>
      <p:sp>
        <p:nvSpPr>
          <p:cNvPr id="13" name="Rectangle 12"/>
          <p:cNvSpPr>
            <a:spLocks noChangeArrowheads="1"/>
          </p:cNvSpPr>
          <p:nvPr/>
        </p:nvSpPr>
        <p:spPr bwMode="auto">
          <a:xfrm>
            <a:off x="4200525"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9" name="Group 13"/>
          <p:cNvGrpSpPr>
            <a:grpSpLocks/>
          </p:cNvGrpSpPr>
          <p:nvPr/>
        </p:nvGrpSpPr>
        <p:grpSpPr bwMode="auto">
          <a:xfrm>
            <a:off x="5357814" y="2940050"/>
            <a:ext cx="427037" cy="296863"/>
            <a:chOff x="2355" y="2401"/>
            <a:chExt cx="284" cy="190"/>
          </a:xfrm>
        </p:grpSpPr>
        <p:sp>
          <p:nvSpPr>
            <p:cNvPr id="15" name="Rectangle 14"/>
            <p:cNvSpPr>
              <a:spLocks noChangeArrowheads="1"/>
            </p:cNvSpPr>
            <p:nvPr/>
          </p:nvSpPr>
          <p:spPr bwMode="auto">
            <a:xfrm>
              <a:off x="2449" y="2401"/>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16" name="Line 15"/>
            <p:cNvSpPr>
              <a:spLocks noChangeShapeType="1"/>
            </p:cNvSpPr>
            <p:nvPr/>
          </p:nvSpPr>
          <p:spPr bwMode="auto">
            <a:xfrm>
              <a:off x="2355"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17" name="Rectangle 16"/>
          <p:cNvSpPr>
            <a:spLocks noChangeArrowheads="1"/>
          </p:cNvSpPr>
          <p:nvPr/>
        </p:nvSpPr>
        <p:spPr bwMode="auto">
          <a:xfrm>
            <a:off x="4056064" y="1400175"/>
            <a:ext cx="1697037" cy="831639"/>
          </a:xfrm>
          <a:prstGeom prst="rect">
            <a:avLst/>
          </a:prstGeom>
          <a:noFill/>
          <a:ln w="9525">
            <a:noFill/>
            <a:miter lim="800000"/>
            <a:headEnd/>
            <a:tailEnd/>
          </a:ln>
        </p:spPr>
        <p:txBody>
          <a:bodyPr wrap="square" lIns="92075" tIns="46038" rIns="92075" bIns="46038">
            <a:spAutoFit/>
          </a:bodyPr>
          <a:lstStyle/>
          <a:p>
            <a:pPr eaLnBrk="0" hangingPunct="0">
              <a:spcBef>
                <a:spcPct val="50000"/>
              </a:spcBef>
            </a:pPr>
            <a:r>
              <a:rPr lang="en-US" sz="2400" dirty="0"/>
              <a:t>Outbound Buffer</a:t>
            </a:r>
          </a:p>
        </p:txBody>
      </p:sp>
      <p:sp>
        <p:nvSpPr>
          <p:cNvPr id="18" name="Rectangle 17"/>
          <p:cNvSpPr>
            <a:spLocks noChangeArrowheads="1"/>
          </p:cNvSpPr>
          <p:nvPr/>
        </p:nvSpPr>
        <p:spPr bwMode="auto">
          <a:xfrm>
            <a:off x="8528050"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sp>
        <p:nvSpPr>
          <p:cNvPr id="19" name="Rectangle 18"/>
          <p:cNvSpPr>
            <a:spLocks noChangeArrowheads="1"/>
          </p:cNvSpPr>
          <p:nvPr/>
        </p:nvSpPr>
        <p:spPr bwMode="auto">
          <a:xfrm>
            <a:off x="8528050" y="2339974"/>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14" name="Group 19"/>
          <p:cNvGrpSpPr>
            <a:grpSpLocks/>
          </p:cNvGrpSpPr>
          <p:nvPr/>
        </p:nvGrpSpPr>
        <p:grpSpPr bwMode="auto">
          <a:xfrm>
            <a:off x="9685339" y="2414587"/>
            <a:ext cx="427037" cy="296862"/>
            <a:chOff x="5235" y="2065"/>
            <a:chExt cx="284" cy="190"/>
          </a:xfrm>
        </p:grpSpPr>
        <p:sp>
          <p:nvSpPr>
            <p:cNvPr id="21" name="Rectangle 20"/>
            <p:cNvSpPr>
              <a:spLocks noChangeArrowheads="1"/>
            </p:cNvSpPr>
            <p:nvPr/>
          </p:nvSpPr>
          <p:spPr bwMode="auto">
            <a:xfrm>
              <a:off x="5329" y="2065"/>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22" name="Line 21"/>
            <p:cNvSpPr>
              <a:spLocks noChangeShapeType="1"/>
            </p:cNvSpPr>
            <p:nvPr/>
          </p:nvSpPr>
          <p:spPr bwMode="auto">
            <a:xfrm>
              <a:off x="5235" y="2160"/>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grpSp>
        <p:nvGrpSpPr>
          <p:cNvPr id="20" name="Group 22"/>
          <p:cNvGrpSpPr>
            <a:grpSpLocks/>
          </p:cNvGrpSpPr>
          <p:nvPr/>
        </p:nvGrpSpPr>
        <p:grpSpPr bwMode="auto">
          <a:xfrm>
            <a:off x="9685339" y="2940050"/>
            <a:ext cx="427037" cy="296863"/>
            <a:chOff x="5235" y="2401"/>
            <a:chExt cx="284" cy="190"/>
          </a:xfrm>
        </p:grpSpPr>
        <p:sp>
          <p:nvSpPr>
            <p:cNvPr id="24" name="Rectangle 23"/>
            <p:cNvSpPr>
              <a:spLocks noChangeArrowheads="1"/>
            </p:cNvSpPr>
            <p:nvPr/>
          </p:nvSpPr>
          <p:spPr bwMode="auto">
            <a:xfrm>
              <a:off x="5329" y="2401"/>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25" name="Line 24"/>
            <p:cNvSpPr>
              <a:spLocks noChangeShapeType="1"/>
            </p:cNvSpPr>
            <p:nvPr/>
          </p:nvSpPr>
          <p:spPr bwMode="auto">
            <a:xfrm>
              <a:off x="5235"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26" name="Rectangle 25"/>
          <p:cNvSpPr>
            <a:spLocks noChangeArrowheads="1"/>
          </p:cNvSpPr>
          <p:nvPr/>
        </p:nvSpPr>
        <p:spPr bwMode="auto">
          <a:xfrm>
            <a:off x="8382000" y="1447800"/>
            <a:ext cx="1714500" cy="831639"/>
          </a:xfrm>
          <a:prstGeom prst="rect">
            <a:avLst/>
          </a:prstGeom>
          <a:noFill/>
          <a:ln w="9525">
            <a:noFill/>
            <a:miter lim="800000"/>
            <a:headEnd/>
            <a:tailEnd/>
          </a:ln>
        </p:spPr>
        <p:txBody>
          <a:bodyPr wrap="square" lIns="92075" tIns="46038" rIns="92075" bIns="46038">
            <a:spAutoFit/>
          </a:bodyPr>
          <a:lstStyle/>
          <a:p>
            <a:pPr eaLnBrk="0" hangingPunct="0">
              <a:spcBef>
                <a:spcPct val="50000"/>
              </a:spcBef>
            </a:pPr>
            <a:r>
              <a:rPr lang="en-US" sz="2400" dirty="0"/>
              <a:t>Outbound Buffer</a:t>
            </a:r>
          </a:p>
        </p:txBody>
      </p:sp>
      <p:sp>
        <p:nvSpPr>
          <p:cNvPr id="27" name="Rectangle 26"/>
          <p:cNvSpPr>
            <a:spLocks noChangeArrowheads="1"/>
          </p:cNvSpPr>
          <p:nvPr/>
        </p:nvSpPr>
        <p:spPr bwMode="auto">
          <a:xfrm>
            <a:off x="6508750"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23" name="Group 27"/>
          <p:cNvGrpSpPr>
            <a:grpSpLocks/>
          </p:cNvGrpSpPr>
          <p:nvPr/>
        </p:nvGrpSpPr>
        <p:grpSpPr bwMode="auto">
          <a:xfrm>
            <a:off x="7666039" y="2940050"/>
            <a:ext cx="427037" cy="296863"/>
            <a:chOff x="3891" y="2401"/>
            <a:chExt cx="284" cy="190"/>
          </a:xfrm>
        </p:grpSpPr>
        <p:sp>
          <p:nvSpPr>
            <p:cNvPr id="29" name="Line 28"/>
            <p:cNvSpPr>
              <a:spLocks noChangeShapeType="1"/>
            </p:cNvSpPr>
            <p:nvPr/>
          </p:nvSpPr>
          <p:spPr bwMode="auto">
            <a:xfrm>
              <a:off x="3891"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30" name="Rectangle 29"/>
            <p:cNvSpPr>
              <a:spLocks noChangeArrowheads="1"/>
            </p:cNvSpPr>
            <p:nvPr/>
          </p:nvSpPr>
          <p:spPr bwMode="auto">
            <a:xfrm>
              <a:off x="3985" y="2401"/>
              <a:ext cx="190" cy="190"/>
            </a:xfrm>
            <a:prstGeom prst="rect">
              <a:avLst/>
            </a:prstGeom>
            <a:solidFill>
              <a:srgbClr val="114FFB"/>
            </a:solidFill>
            <a:ln w="12700">
              <a:solidFill>
                <a:schemeClr val="tx1"/>
              </a:solidFill>
              <a:miter lim="800000"/>
              <a:headEnd/>
              <a:tailEnd/>
            </a:ln>
          </p:spPr>
          <p:txBody>
            <a:bodyPr wrap="none" anchor="ctr"/>
            <a:lstStyle/>
            <a:p>
              <a:endParaRPr lang="en-US"/>
            </a:p>
          </p:txBody>
        </p:sp>
      </p:grpSp>
      <p:sp>
        <p:nvSpPr>
          <p:cNvPr id="31" name="Rectangle 30"/>
          <p:cNvSpPr>
            <a:spLocks noChangeArrowheads="1"/>
          </p:cNvSpPr>
          <p:nvPr/>
        </p:nvSpPr>
        <p:spPr bwMode="auto">
          <a:xfrm>
            <a:off x="6362701" y="1438275"/>
            <a:ext cx="1516063" cy="83163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t>Inbound Buffer</a:t>
            </a:r>
          </a:p>
        </p:txBody>
      </p:sp>
      <p:grpSp>
        <p:nvGrpSpPr>
          <p:cNvPr id="28" name="Group 31"/>
          <p:cNvGrpSpPr>
            <a:grpSpLocks/>
          </p:cNvGrpSpPr>
          <p:nvPr/>
        </p:nvGrpSpPr>
        <p:grpSpPr bwMode="auto">
          <a:xfrm>
            <a:off x="6896100" y="5092699"/>
            <a:ext cx="427038" cy="296862"/>
            <a:chOff x="195" y="3841"/>
            <a:chExt cx="284" cy="190"/>
          </a:xfrm>
        </p:grpSpPr>
        <p:sp>
          <p:nvSpPr>
            <p:cNvPr id="33" name="Line 32"/>
            <p:cNvSpPr>
              <a:spLocks noChangeShapeType="1"/>
            </p:cNvSpPr>
            <p:nvPr/>
          </p:nvSpPr>
          <p:spPr bwMode="auto">
            <a:xfrm>
              <a:off x="195" y="393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34" name="Rectangle 33"/>
            <p:cNvSpPr>
              <a:spLocks noChangeArrowheads="1"/>
            </p:cNvSpPr>
            <p:nvPr/>
          </p:nvSpPr>
          <p:spPr bwMode="auto">
            <a:xfrm>
              <a:off x="289" y="3841"/>
              <a:ext cx="190" cy="190"/>
            </a:xfrm>
            <a:prstGeom prst="rect">
              <a:avLst/>
            </a:prstGeom>
            <a:solidFill>
              <a:srgbClr val="114FFB"/>
            </a:solidFill>
            <a:ln w="12700">
              <a:solidFill>
                <a:schemeClr val="tx1"/>
              </a:solidFill>
              <a:miter lim="800000"/>
              <a:headEnd/>
              <a:tailEnd/>
            </a:ln>
          </p:spPr>
          <p:txBody>
            <a:bodyPr wrap="none" anchor="ctr"/>
            <a:lstStyle/>
            <a:p>
              <a:endParaRPr lang="en-US"/>
            </a:p>
          </p:txBody>
        </p:sp>
      </p:grpSp>
      <p:grpSp>
        <p:nvGrpSpPr>
          <p:cNvPr id="32" name="Group 34"/>
          <p:cNvGrpSpPr>
            <a:grpSpLocks/>
          </p:cNvGrpSpPr>
          <p:nvPr/>
        </p:nvGrpSpPr>
        <p:grpSpPr bwMode="auto">
          <a:xfrm>
            <a:off x="4192589" y="5094287"/>
            <a:ext cx="427037" cy="296863"/>
            <a:chOff x="195" y="3553"/>
            <a:chExt cx="284" cy="190"/>
          </a:xfrm>
        </p:grpSpPr>
        <p:sp>
          <p:nvSpPr>
            <p:cNvPr id="36" name="Rectangle 35"/>
            <p:cNvSpPr>
              <a:spLocks noChangeArrowheads="1"/>
            </p:cNvSpPr>
            <p:nvPr/>
          </p:nvSpPr>
          <p:spPr bwMode="auto">
            <a:xfrm>
              <a:off x="289" y="3553"/>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37" name="Line 36"/>
            <p:cNvSpPr>
              <a:spLocks noChangeShapeType="1"/>
            </p:cNvSpPr>
            <p:nvPr/>
          </p:nvSpPr>
          <p:spPr bwMode="auto">
            <a:xfrm>
              <a:off x="195" y="3648"/>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38" name="Rectangle 37"/>
          <p:cNvSpPr>
            <a:spLocks noChangeArrowheads="1"/>
          </p:cNvSpPr>
          <p:nvPr/>
        </p:nvSpPr>
        <p:spPr bwMode="auto">
          <a:xfrm>
            <a:off x="4765676" y="5016500"/>
            <a:ext cx="2740025" cy="831639"/>
          </a:xfrm>
          <a:prstGeom prst="rect">
            <a:avLst/>
          </a:prstGeom>
          <a:noFill/>
          <a:ln w="9525">
            <a:noFill/>
            <a:miter lim="800000"/>
            <a:headEnd/>
            <a:tailEnd/>
          </a:ln>
        </p:spPr>
        <p:txBody>
          <a:bodyPr lIns="92075" tIns="46038" rIns="92075" bIns="46038">
            <a:spAutoFit/>
          </a:bodyPr>
          <a:lstStyle/>
          <a:p>
            <a:pPr algn="l" eaLnBrk="0" hangingPunct="0">
              <a:spcBef>
                <a:spcPct val="50000"/>
              </a:spcBef>
            </a:pPr>
            <a:r>
              <a:rPr lang="en-US" sz="2400" dirty="0"/>
              <a:t>Production </a:t>
            </a:r>
            <a:r>
              <a:rPr lang="en-US" sz="2400" dirty="0" err="1"/>
              <a:t>Kanban</a:t>
            </a:r>
            <a:endParaRPr lang="en-US" sz="2400" dirty="0"/>
          </a:p>
        </p:txBody>
      </p:sp>
      <p:sp>
        <p:nvSpPr>
          <p:cNvPr id="39" name="Rectangle 38"/>
          <p:cNvSpPr>
            <a:spLocks noChangeArrowheads="1"/>
          </p:cNvSpPr>
          <p:nvPr/>
        </p:nvSpPr>
        <p:spPr bwMode="auto">
          <a:xfrm>
            <a:off x="7469189" y="5016500"/>
            <a:ext cx="2130425" cy="831639"/>
          </a:xfrm>
          <a:prstGeom prst="rect">
            <a:avLst/>
          </a:prstGeom>
          <a:noFill/>
          <a:ln w="9525">
            <a:noFill/>
            <a:miter lim="800000"/>
            <a:headEnd/>
            <a:tailEnd/>
          </a:ln>
        </p:spPr>
        <p:txBody>
          <a:bodyPr wrap="square" lIns="92075" tIns="46038" rIns="92075" bIns="46038">
            <a:spAutoFit/>
          </a:bodyPr>
          <a:lstStyle/>
          <a:p>
            <a:pPr algn="l" eaLnBrk="0" hangingPunct="0">
              <a:spcBef>
                <a:spcPct val="50000"/>
              </a:spcBef>
            </a:pPr>
            <a:r>
              <a:rPr lang="en-US" sz="2400" dirty="0"/>
              <a:t>Withdrawal </a:t>
            </a:r>
            <a:r>
              <a:rPr lang="en-US" sz="2400" dirty="0" err="1"/>
              <a:t>Kanban</a:t>
            </a:r>
            <a:endParaRPr lang="en-US" sz="2400" dirty="0"/>
          </a:p>
        </p:txBody>
      </p:sp>
      <p:sp>
        <p:nvSpPr>
          <p:cNvPr id="40" name="Oval 39"/>
          <p:cNvSpPr>
            <a:spLocks noChangeArrowheads="1"/>
          </p:cNvSpPr>
          <p:nvPr/>
        </p:nvSpPr>
        <p:spPr bwMode="auto">
          <a:xfrm>
            <a:off x="3408363" y="3389313"/>
            <a:ext cx="717550" cy="746125"/>
          </a:xfrm>
          <a:prstGeom prst="ellipse">
            <a:avLst/>
          </a:prstGeom>
          <a:solidFill>
            <a:srgbClr val="FF9999"/>
          </a:solidFill>
          <a:ln w="12700">
            <a:solidFill>
              <a:schemeClr val="tx1"/>
            </a:solidFill>
            <a:round/>
            <a:headEnd/>
            <a:tailEnd/>
          </a:ln>
        </p:spPr>
        <p:txBody>
          <a:bodyPr wrap="none" anchor="ctr"/>
          <a:lstStyle/>
          <a:p>
            <a:endParaRPr lang="en-US"/>
          </a:p>
        </p:txBody>
      </p:sp>
      <p:grpSp>
        <p:nvGrpSpPr>
          <p:cNvPr id="35" name="Group 40"/>
          <p:cNvGrpSpPr>
            <a:grpSpLocks/>
          </p:cNvGrpSpPr>
          <p:nvPr/>
        </p:nvGrpSpPr>
        <p:grpSpPr bwMode="auto">
          <a:xfrm>
            <a:off x="2763838" y="3989387"/>
            <a:ext cx="285750" cy="444500"/>
            <a:chOff x="625" y="3123"/>
            <a:chExt cx="190" cy="284"/>
          </a:xfrm>
        </p:grpSpPr>
        <p:sp>
          <p:nvSpPr>
            <p:cNvPr id="42" name="Line 41"/>
            <p:cNvSpPr>
              <a:spLocks noChangeShapeType="1"/>
            </p:cNvSpPr>
            <p:nvPr/>
          </p:nvSpPr>
          <p:spPr bwMode="auto">
            <a:xfrm>
              <a:off x="720"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3" name="Rectangle 42"/>
            <p:cNvSpPr>
              <a:spLocks noChangeArrowheads="1"/>
            </p:cNvSpPr>
            <p:nvPr/>
          </p:nvSpPr>
          <p:spPr bwMode="auto">
            <a:xfrm>
              <a:off x="625" y="3217"/>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grpSp>
        <p:nvGrpSpPr>
          <p:cNvPr id="41" name="Group 43"/>
          <p:cNvGrpSpPr>
            <a:grpSpLocks/>
          </p:cNvGrpSpPr>
          <p:nvPr/>
        </p:nvGrpSpPr>
        <p:grpSpPr bwMode="auto">
          <a:xfrm>
            <a:off x="2401889" y="3690937"/>
            <a:ext cx="865187" cy="819150"/>
            <a:chOff x="384" y="2931"/>
            <a:chExt cx="576" cy="525"/>
          </a:xfrm>
        </p:grpSpPr>
        <p:sp>
          <p:nvSpPr>
            <p:cNvPr id="45" name="Line 44"/>
            <p:cNvSpPr>
              <a:spLocks noChangeShapeType="1"/>
            </p:cNvSpPr>
            <p:nvPr/>
          </p:nvSpPr>
          <p:spPr bwMode="auto">
            <a:xfrm>
              <a:off x="384"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 name="Line 45"/>
            <p:cNvSpPr>
              <a:spLocks noChangeShapeType="1"/>
            </p:cNvSpPr>
            <p:nvPr/>
          </p:nvSpPr>
          <p:spPr bwMode="auto">
            <a:xfrm>
              <a:off x="960"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 name="Line 46"/>
            <p:cNvSpPr>
              <a:spLocks noChangeShapeType="1"/>
            </p:cNvSpPr>
            <p:nvPr/>
          </p:nvSpPr>
          <p:spPr bwMode="auto">
            <a:xfrm>
              <a:off x="387"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44" name="Group 47"/>
          <p:cNvGrpSpPr>
            <a:grpSpLocks/>
          </p:cNvGrpSpPr>
          <p:nvPr/>
        </p:nvGrpSpPr>
        <p:grpSpPr bwMode="auto">
          <a:xfrm>
            <a:off x="4276725" y="3690937"/>
            <a:ext cx="865188" cy="819150"/>
            <a:chOff x="1632" y="2931"/>
            <a:chExt cx="576" cy="525"/>
          </a:xfrm>
        </p:grpSpPr>
        <p:sp>
          <p:nvSpPr>
            <p:cNvPr id="49" name="Line 48"/>
            <p:cNvSpPr>
              <a:spLocks noChangeShapeType="1"/>
            </p:cNvSpPr>
            <p:nvPr/>
          </p:nvSpPr>
          <p:spPr bwMode="auto">
            <a:xfrm>
              <a:off x="1632"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50" name="Line 49"/>
            <p:cNvSpPr>
              <a:spLocks noChangeShapeType="1"/>
            </p:cNvSpPr>
            <p:nvPr/>
          </p:nvSpPr>
          <p:spPr bwMode="auto">
            <a:xfrm>
              <a:off x="2208"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51" name="Line 50"/>
            <p:cNvSpPr>
              <a:spLocks noChangeShapeType="1"/>
            </p:cNvSpPr>
            <p:nvPr/>
          </p:nvSpPr>
          <p:spPr bwMode="auto">
            <a:xfrm>
              <a:off x="1635"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48" name="Group 51"/>
          <p:cNvGrpSpPr>
            <a:grpSpLocks/>
          </p:cNvGrpSpPr>
          <p:nvPr/>
        </p:nvGrpSpPr>
        <p:grpSpPr bwMode="auto">
          <a:xfrm>
            <a:off x="4349750" y="3989387"/>
            <a:ext cx="285750" cy="444500"/>
            <a:chOff x="1681" y="3123"/>
            <a:chExt cx="190" cy="284"/>
          </a:xfrm>
        </p:grpSpPr>
        <p:sp>
          <p:nvSpPr>
            <p:cNvPr id="53" name="Rectangle 52"/>
            <p:cNvSpPr>
              <a:spLocks noChangeArrowheads="1"/>
            </p:cNvSpPr>
            <p:nvPr/>
          </p:nvSpPr>
          <p:spPr bwMode="auto">
            <a:xfrm>
              <a:off x="1681" y="3217"/>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54" name="Line 53"/>
            <p:cNvSpPr>
              <a:spLocks noChangeShapeType="1"/>
            </p:cNvSpPr>
            <p:nvPr/>
          </p:nvSpPr>
          <p:spPr bwMode="auto">
            <a:xfrm>
              <a:off x="1776"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55" name="Rectangle 54"/>
          <p:cNvSpPr>
            <a:spLocks noChangeArrowheads="1"/>
          </p:cNvSpPr>
          <p:nvPr/>
        </p:nvSpPr>
        <p:spPr bwMode="auto">
          <a:xfrm>
            <a:off x="3333750" y="3536950"/>
            <a:ext cx="1011238" cy="462307"/>
          </a:xfrm>
          <a:prstGeom prst="rect">
            <a:avLst/>
          </a:prstGeom>
          <a:noFill/>
          <a:ln w="9525">
            <a:noFill/>
            <a:miter lim="800000"/>
            <a:headEnd/>
            <a:tailEnd/>
          </a:ln>
        </p:spPr>
        <p:txBody>
          <a:bodyPr lIns="92075" tIns="46038" rIns="92075" bIns="46038">
            <a:spAutoFit/>
          </a:bodyPr>
          <a:lstStyle/>
          <a:p>
            <a:pPr algn="l" eaLnBrk="0" hangingPunct="0">
              <a:spcBef>
                <a:spcPct val="50000"/>
              </a:spcBef>
            </a:pPr>
            <a:r>
              <a:rPr lang="en-US" sz="2400" dirty="0"/>
              <a:t>WS1</a:t>
            </a:r>
          </a:p>
        </p:txBody>
      </p:sp>
      <p:grpSp>
        <p:nvGrpSpPr>
          <p:cNvPr id="52" name="Group 55"/>
          <p:cNvGrpSpPr>
            <a:grpSpLocks/>
          </p:cNvGrpSpPr>
          <p:nvPr/>
        </p:nvGrpSpPr>
        <p:grpSpPr bwMode="auto">
          <a:xfrm>
            <a:off x="6586538" y="3990975"/>
            <a:ext cx="285750" cy="442913"/>
            <a:chOff x="3169" y="3123"/>
            <a:chExt cx="190" cy="284"/>
          </a:xfrm>
        </p:grpSpPr>
        <p:sp>
          <p:nvSpPr>
            <p:cNvPr id="57" name="Line 56"/>
            <p:cNvSpPr>
              <a:spLocks noChangeShapeType="1"/>
            </p:cNvSpPr>
            <p:nvPr/>
          </p:nvSpPr>
          <p:spPr bwMode="auto">
            <a:xfrm>
              <a:off x="3264"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58" name="Rectangle 57"/>
            <p:cNvSpPr>
              <a:spLocks noChangeArrowheads="1"/>
            </p:cNvSpPr>
            <p:nvPr/>
          </p:nvSpPr>
          <p:spPr bwMode="auto">
            <a:xfrm>
              <a:off x="3169" y="3217"/>
              <a:ext cx="190" cy="190"/>
            </a:xfrm>
            <a:prstGeom prst="rect">
              <a:avLst/>
            </a:prstGeom>
            <a:solidFill>
              <a:srgbClr val="114FFB"/>
            </a:solidFill>
            <a:ln w="12700">
              <a:solidFill>
                <a:schemeClr val="tx1"/>
              </a:solidFill>
              <a:miter lim="800000"/>
              <a:headEnd/>
              <a:tailEnd/>
            </a:ln>
          </p:spPr>
          <p:txBody>
            <a:bodyPr wrap="none" anchor="ctr"/>
            <a:lstStyle/>
            <a:p>
              <a:endParaRPr lang="en-US"/>
            </a:p>
          </p:txBody>
        </p:sp>
      </p:grpSp>
      <p:grpSp>
        <p:nvGrpSpPr>
          <p:cNvPr id="56" name="Group 58"/>
          <p:cNvGrpSpPr>
            <a:grpSpLocks/>
          </p:cNvGrpSpPr>
          <p:nvPr/>
        </p:nvGrpSpPr>
        <p:grpSpPr bwMode="auto">
          <a:xfrm>
            <a:off x="8604250" y="3690937"/>
            <a:ext cx="865188" cy="819150"/>
            <a:chOff x="4512" y="2931"/>
            <a:chExt cx="576" cy="525"/>
          </a:xfrm>
        </p:grpSpPr>
        <p:sp>
          <p:nvSpPr>
            <p:cNvPr id="60" name="Line 59"/>
            <p:cNvSpPr>
              <a:spLocks noChangeShapeType="1"/>
            </p:cNvSpPr>
            <p:nvPr/>
          </p:nvSpPr>
          <p:spPr bwMode="auto">
            <a:xfrm>
              <a:off x="4512"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1" name="Line 60"/>
            <p:cNvSpPr>
              <a:spLocks noChangeShapeType="1"/>
            </p:cNvSpPr>
            <p:nvPr/>
          </p:nvSpPr>
          <p:spPr bwMode="auto">
            <a:xfrm>
              <a:off x="5088"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2" name="Line 61"/>
            <p:cNvSpPr>
              <a:spLocks noChangeShapeType="1"/>
            </p:cNvSpPr>
            <p:nvPr/>
          </p:nvSpPr>
          <p:spPr bwMode="auto">
            <a:xfrm>
              <a:off x="4515"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59" name="Group 62"/>
          <p:cNvGrpSpPr>
            <a:grpSpLocks/>
          </p:cNvGrpSpPr>
          <p:nvPr/>
        </p:nvGrpSpPr>
        <p:grpSpPr bwMode="auto">
          <a:xfrm>
            <a:off x="6511926" y="3690937"/>
            <a:ext cx="866775" cy="819150"/>
            <a:chOff x="3120" y="2931"/>
            <a:chExt cx="576" cy="525"/>
          </a:xfrm>
        </p:grpSpPr>
        <p:sp>
          <p:nvSpPr>
            <p:cNvPr id="64" name="Line 63"/>
            <p:cNvSpPr>
              <a:spLocks noChangeShapeType="1"/>
            </p:cNvSpPr>
            <p:nvPr/>
          </p:nvSpPr>
          <p:spPr bwMode="auto">
            <a:xfrm>
              <a:off x="3120"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5" name="Line 64"/>
            <p:cNvSpPr>
              <a:spLocks noChangeShapeType="1"/>
            </p:cNvSpPr>
            <p:nvPr/>
          </p:nvSpPr>
          <p:spPr bwMode="auto">
            <a:xfrm>
              <a:off x="3696"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6" name="Line 65"/>
            <p:cNvSpPr>
              <a:spLocks noChangeShapeType="1"/>
            </p:cNvSpPr>
            <p:nvPr/>
          </p:nvSpPr>
          <p:spPr bwMode="auto">
            <a:xfrm>
              <a:off x="3123"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63" name="Group 66"/>
          <p:cNvGrpSpPr>
            <a:grpSpLocks/>
          </p:cNvGrpSpPr>
          <p:nvPr/>
        </p:nvGrpSpPr>
        <p:grpSpPr bwMode="auto">
          <a:xfrm>
            <a:off x="8677275" y="3990975"/>
            <a:ext cx="285750" cy="442913"/>
            <a:chOff x="4561" y="3123"/>
            <a:chExt cx="190" cy="284"/>
          </a:xfrm>
        </p:grpSpPr>
        <p:sp>
          <p:nvSpPr>
            <p:cNvPr id="68" name="Rectangle 67"/>
            <p:cNvSpPr>
              <a:spLocks noChangeArrowheads="1"/>
            </p:cNvSpPr>
            <p:nvPr/>
          </p:nvSpPr>
          <p:spPr bwMode="auto">
            <a:xfrm>
              <a:off x="4561" y="3217"/>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69" name="Line 68"/>
            <p:cNvSpPr>
              <a:spLocks noChangeShapeType="1"/>
            </p:cNvSpPr>
            <p:nvPr/>
          </p:nvSpPr>
          <p:spPr bwMode="auto">
            <a:xfrm>
              <a:off x="4656"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grpSp>
      <p:grpSp>
        <p:nvGrpSpPr>
          <p:cNvPr id="67" name="Group 69"/>
          <p:cNvGrpSpPr>
            <a:grpSpLocks/>
          </p:cNvGrpSpPr>
          <p:nvPr/>
        </p:nvGrpSpPr>
        <p:grpSpPr bwMode="auto">
          <a:xfrm>
            <a:off x="9110663" y="3990975"/>
            <a:ext cx="285750" cy="442913"/>
            <a:chOff x="4849" y="3123"/>
            <a:chExt cx="190" cy="284"/>
          </a:xfrm>
        </p:grpSpPr>
        <p:sp>
          <p:nvSpPr>
            <p:cNvPr id="71" name="Rectangle 70"/>
            <p:cNvSpPr>
              <a:spLocks noChangeArrowheads="1"/>
            </p:cNvSpPr>
            <p:nvPr/>
          </p:nvSpPr>
          <p:spPr bwMode="auto">
            <a:xfrm>
              <a:off x="4849" y="3217"/>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72" name="Line 71"/>
            <p:cNvSpPr>
              <a:spLocks noChangeShapeType="1"/>
            </p:cNvSpPr>
            <p:nvPr/>
          </p:nvSpPr>
          <p:spPr bwMode="auto">
            <a:xfrm>
              <a:off x="4944"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73" name="Oval 72"/>
          <p:cNvSpPr>
            <a:spLocks noChangeArrowheads="1"/>
          </p:cNvSpPr>
          <p:nvPr/>
        </p:nvSpPr>
        <p:spPr bwMode="auto">
          <a:xfrm>
            <a:off x="7662864" y="3389313"/>
            <a:ext cx="719137" cy="746125"/>
          </a:xfrm>
          <a:prstGeom prst="ellipse">
            <a:avLst/>
          </a:prstGeom>
          <a:solidFill>
            <a:srgbClr val="FF9999"/>
          </a:solidFill>
          <a:ln w="12700">
            <a:solidFill>
              <a:schemeClr val="tx1"/>
            </a:solidFill>
            <a:round/>
            <a:headEnd/>
            <a:tailEnd/>
          </a:ln>
        </p:spPr>
        <p:txBody>
          <a:bodyPr wrap="none" anchor="ctr"/>
          <a:lstStyle/>
          <a:p>
            <a:endParaRPr lang="en-US"/>
          </a:p>
        </p:txBody>
      </p:sp>
      <p:sp>
        <p:nvSpPr>
          <p:cNvPr id="74" name="Rectangle 73"/>
          <p:cNvSpPr>
            <a:spLocks noChangeArrowheads="1"/>
          </p:cNvSpPr>
          <p:nvPr/>
        </p:nvSpPr>
        <p:spPr bwMode="auto">
          <a:xfrm>
            <a:off x="7591426" y="3536950"/>
            <a:ext cx="1012825" cy="462307"/>
          </a:xfrm>
          <a:prstGeom prst="rect">
            <a:avLst/>
          </a:prstGeom>
          <a:noFill/>
          <a:ln w="9525">
            <a:noFill/>
            <a:miter lim="800000"/>
            <a:headEnd/>
            <a:tailEnd/>
          </a:ln>
        </p:spPr>
        <p:txBody>
          <a:bodyPr lIns="92075" tIns="46038" rIns="92075" bIns="46038">
            <a:spAutoFit/>
          </a:bodyPr>
          <a:lstStyle/>
          <a:p>
            <a:pPr algn="l" eaLnBrk="0" hangingPunct="0">
              <a:spcBef>
                <a:spcPct val="50000"/>
              </a:spcBef>
            </a:pPr>
            <a:r>
              <a:rPr lang="en-US" sz="2400" dirty="0"/>
              <a:t>WS2</a:t>
            </a:r>
          </a:p>
        </p:txBody>
      </p:sp>
      <p:grpSp>
        <p:nvGrpSpPr>
          <p:cNvPr id="70" name="Group 74"/>
          <p:cNvGrpSpPr>
            <a:grpSpLocks/>
          </p:cNvGrpSpPr>
          <p:nvPr/>
        </p:nvGrpSpPr>
        <p:grpSpPr bwMode="auto">
          <a:xfrm>
            <a:off x="1714500" y="5099261"/>
            <a:ext cx="427038" cy="296863"/>
            <a:chOff x="195" y="3841"/>
            <a:chExt cx="284" cy="190"/>
          </a:xfrm>
        </p:grpSpPr>
        <p:sp>
          <p:nvSpPr>
            <p:cNvPr id="76" name="Line 75"/>
            <p:cNvSpPr>
              <a:spLocks noChangeShapeType="1"/>
            </p:cNvSpPr>
            <p:nvPr/>
          </p:nvSpPr>
          <p:spPr bwMode="auto">
            <a:xfrm>
              <a:off x="195" y="393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77" name="Rectangle 76"/>
            <p:cNvSpPr>
              <a:spLocks noChangeArrowheads="1"/>
            </p:cNvSpPr>
            <p:nvPr/>
          </p:nvSpPr>
          <p:spPr bwMode="auto">
            <a:xfrm>
              <a:off x="289" y="3841"/>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sp>
        <p:nvSpPr>
          <p:cNvPr id="78" name="Rectangle 77"/>
          <p:cNvSpPr>
            <a:spLocks noChangeArrowheads="1"/>
          </p:cNvSpPr>
          <p:nvPr/>
        </p:nvSpPr>
        <p:spPr bwMode="auto">
          <a:xfrm>
            <a:off x="2287589" y="5023061"/>
            <a:ext cx="1646237" cy="831639"/>
          </a:xfrm>
          <a:prstGeom prst="rect">
            <a:avLst/>
          </a:prstGeom>
          <a:noFill/>
          <a:ln w="9525">
            <a:noFill/>
            <a:miter lim="800000"/>
            <a:headEnd/>
            <a:tailEnd/>
          </a:ln>
        </p:spPr>
        <p:txBody>
          <a:bodyPr wrap="square" lIns="92075" tIns="46038" rIns="92075" bIns="46038">
            <a:spAutoFit/>
          </a:bodyPr>
          <a:lstStyle/>
          <a:p>
            <a:pPr algn="l" eaLnBrk="0" hangingPunct="0">
              <a:spcBef>
                <a:spcPct val="50000"/>
              </a:spcBef>
            </a:pPr>
            <a:r>
              <a:rPr lang="en-US" sz="2400" dirty="0"/>
              <a:t>Supplier </a:t>
            </a:r>
            <a:r>
              <a:rPr lang="en-US" sz="2400" dirty="0" err="1"/>
              <a:t>Kanban</a:t>
            </a:r>
            <a:endParaRPr lang="en-US" sz="2400" dirty="0"/>
          </a:p>
        </p:txBody>
      </p:sp>
    </p:spTree>
    <p:extLst>
      <p:ext uri="{BB962C8B-B14F-4D97-AF65-F5344CB8AC3E}">
        <p14:creationId xmlns:p14="http://schemas.microsoft.com/office/powerpoint/2010/main" val="280033294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Kanban</a:t>
            </a:r>
            <a:r>
              <a:rPr lang="en-US" dirty="0"/>
              <a:t> Calculations </a:t>
            </a:r>
          </a:p>
        </p:txBody>
      </p:sp>
      <p:grpSp>
        <p:nvGrpSpPr>
          <p:cNvPr id="2" name="Group 3"/>
          <p:cNvGrpSpPr>
            <a:grpSpLocks/>
          </p:cNvGrpSpPr>
          <p:nvPr/>
        </p:nvGrpSpPr>
        <p:grpSpPr bwMode="auto">
          <a:xfrm>
            <a:off x="2438401" y="2667000"/>
            <a:ext cx="7200333" cy="609600"/>
            <a:chOff x="432" y="3408"/>
            <a:chExt cx="3645" cy="384"/>
          </a:xfrm>
        </p:grpSpPr>
        <p:sp>
          <p:nvSpPr>
            <p:cNvPr id="5" name="Rectangle 4"/>
            <p:cNvSpPr>
              <a:spLocks noChangeArrowheads="1"/>
            </p:cNvSpPr>
            <p:nvPr/>
          </p:nvSpPr>
          <p:spPr bwMode="auto">
            <a:xfrm>
              <a:off x="432" y="3456"/>
              <a:ext cx="1789" cy="233"/>
            </a:xfrm>
            <a:prstGeom prst="rect">
              <a:avLst/>
            </a:prstGeom>
            <a:noFill/>
            <a:ln w="9525">
              <a:noFill/>
              <a:miter lim="800000"/>
              <a:headEnd/>
              <a:tailEnd/>
            </a:ln>
          </p:spPr>
          <p:txBody>
            <a:bodyPr wrap="none" lIns="0" tIns="0" rIns="0" bIns="0">
              <a:spAutoFit/>
            </a:bodyPr>
            <a:lstStyle/>
            <a:p>
              <a:pPr algn="l"/>
              <a:r>
                <a:rPr lang="en-US" sz="2400">
                  <a:solidFill>
                    <a:srgbClr val="000000"/>
                  </a:solidFill>
                </a:rPr>
                <a:t>Number of Kanbans  =</a:t>
              </a:r>
              <a:endParaRPr lang="en-US" sz="3600"/>
            </a:p>
          </p:txBody>
        </p:sp>
        <p:sp>
          <p:nvSpPr>
            <p:cNvPr id="6" name="Rectangle 5"/>
            <p:cNvSpPr>
              <a:spLocks noChangeArrowheads="1"/>
            </p:cNvSpPr>
            <p:nvPr/>
          </p:nvSpPr>
          <p:spPr bwMode="auto">
            <a:xfrm>
              <a:off x="3888" y="3504"/>
              <a:ext cx="189" cy="194"/>
            </a:xfrm>
            <a:prstGeom prst="rect">
              <a:avLst/>
            </a:prstGeom>
            <a:noFill/>
            <a:ln w="9525">
              <a:noFill/>
              <a:miter lim="800000"/>
              <a:headEnd/>
              <a:tailEnd/>
            </a:ln>
          </p:spPr>
          <p:txBody>
            <a:bodyPr wrap="none" lIns="0" tIns="0" rIns="0" bIns="0">
              <a:spAutoFit/>
            </a:bodyPr>
            <a:lstStyle/>
            <a:p>
              <a:pPr algn="l"/>
              <a:r>
                <a:rPr lang="en-US" sz="2000">
                  <a:solidFill>
                    <a:srgbClr val="000000"/>
                  </a:solidFill>
                </a:rPr>
                <a:t>+1</a:t>
              </a:r>
              <a:endParaRPr lang="en-US" sz="3600"/>
            </a:p>
          </p:txBody>
        </p:sp>
        <p:sp>
          <p:nvSpPr>
            <p:cNvPr id="7" name="Rectangle 6"/>
            <p:cNvSpPr>
              <a:spLocks noChangeArrowheads="1"/>
            </p:cNvSpPr>
            <p:nvPr/>
          </p:nvSpPr>
          <p:spPr bwMode="auto">
            <a:xfrm>
              <a:off x="2401" y="3408"/>
              <a:ext cx="1331" cy="192"/>
            </a:xfrm>
            <a:prstGeom prst="rect">
              <a:avLst/>
            </a:prstGeom>
            <a:noFill/>
            <a:ln w="9525">
              <a:noFill/>
              <a:miter lim="800000"/>
              <a:headEnd/>
              <a:tailEnd/>
            </a:ln>
          </p:spPr>
          <p:txBody>
            <a:bodyPr wrap="none" lIns="0" tIns="0" rIns="0" bIns="0">
              <a:spAutoFit/>
            </a:bodyPr>
            <a:lstStyle/>
            <a:p>
              <a:pPr algn="l"/>
              <a:r>
                <a:rPr lang="en-US" sz="2000" dirty="0">
                  <a:solidFill>
                    <a:srgbClr val="000000"/>
                  </a:solidFill>
                </a:rPr>
                <a:t>D x (1 + SF) x KCT </a:t>
              </a:r>
              <a:endParaRPr lang="en-US" sz="3600" dirty="0"/>
            </a:p>
          </p:txBody>
        </p:sp>
        <p:sp>
          <p:nvSpPr>
            <p:cNvPr id="8" name="Rectangle 7"/>
            <p:cNvSpPr>
              <a:spLocks noChangeArrowheads="1"/>
            </p:cNvSpPr>
            <p:nvPr/>
          </p:nvSpPr>
          <p:spPr bwMode="auto">
            <a:xfrm>
              <a:off x="2592" y="3600"/>
              <a:ext cx="813" cy="192"/>
            </a:xfrm>
            <a:prstGeom prst="rect">
              <a:avLst/>
            </a:prstGeom>
            <a:noFill/>
            <a:ln w="9525">
              <a:noFill/>
              <a:miter lim="800000"/>
              <a:headEnd/>
              <a:tailEnd/>
            </a:ln>
          </p:spPr>
          <p:txBody>
            <a:bodyPr wrap="none" lIns="0" tIns="0" rIns="0" bIns="0">
              <a:spAutoFit/>
            </a:bodyPr>
            <a:lstStyle/>
            <a:p>
              <a:pPr algn="l"/>
              <a:r>
                <a:rPr lang="en-US" sz="2000" dirty="0" err="1">
                  <a:solidFill>
                    <a:srgbClr val="000000"/>
                  </a:solidFill>
                </a:rPr>
                <a:t>Kanban</a:t>
              </a:r>
              <a:r>
                <a:rPr lang="en-US" sz="2000" dirty="0">
                  <a:solidFill>
                    <a:srgbClr val="000000"/>
                  </a:solidFill>
                </a:rPr>
                <a:t> Size</a:t>
              </a:r>
              <a:endParaRPr lang="en-US" sz="3600" dirty="0"/>
            </a:p>
          </p:txBody>
        </p:sp>
        <p:sp>
          <p:nvSpPr>
            <p:cNvPr id="9" name="Line 8"/>
            <p:cNvSpPr>
              <a:spLocks noChangeShapeType="1"/>
            </p:cNvSpPr>
            <p:nvPr/>
          </p:nvSpPr>
          <p:spPr bwMode="auto">
            <a:xfrm>
              <a:off x="2352" y="3600"/>
              <a:ext cx="1392" cy="0"/>
            </a:xfrm>
            <a:prstGeom prst="line">
              <a:avLst/>
            </a:prstGeom>
            <a:noFill/>
            <a:ln w="12700">
              <a:solidFill>
                <a:srgbClr val="000000"/>
              </a:solidFill>
              <a:round/>
              <a:headEnd/>
              <a:tailEnd/>
            </a:ln>
          </p:spPr>
          <p:txBody>
            <a:bodyPr/>
            <a:lstStyle/>
            <a:p>
              <a:endParaRPr lang="en-US"/>
            </a:p>
          </p:txBody>
        </p:sp>
        <p:sp>
          <p:nvSpPr>
            <p:cNvPr id="10" name="Line 9"/>
            <p:cNvSpPr>
              <a:spLocks noChangeShapeType="1"/>
            </p:cNvSpPr>
            <p:nvPr/>
          </p:nvSpPr>
          <p:spPr bwMode="auto">
            <a:xfrm>
              <a:off x="2393" y="3416"/>
              <a:ext cx="88" cy="1"/>
            </a:xfrm>
            <a:prstGeom prst="line">
              <a:avLst/>
            </a:prstGeom>
            <a:noFill/>
            <a:ln w="12700">
              <a:solidFill>
                <a:srgbClr val="000000"/>
              </a:solidFill>
              <a:round/>
              <a:headEnd/>
              <a:tailEnd/>
            </a:ln>
          </p:spPr>
          <p:txBody>
            <a:bodyPr/>
            <a:lstStyle/>
            <a:p>
              <a:endParaRPr lang="en-US"/>
            </a:p>
          </p:txBody>
        </p:sp>
      </p:grpSp>
      <p:grpSp>
        <p:nvGrpSpPr>
          <p:cNvPr id="4" name="Group 10"/>
          <p:cNvGrpSpPr>
            <a:grpSpLocks/>
          </p:cNvGrpSpPr>
          <p:nvPr/>
        </p:nvGrpSpPr>
        <p:grpSpPr bwMode="auto">
          <a:xfrm>
            <a:off x="2133602" y="3810000"/>
            <a:ext cx="8000998" cy="2438400"/>
            <a:chOff x="1200" y="1056"/>
            <a:chExt cx="4020" cy="1200"/>
          </a:xfrm>
        </p:grpSpPr>
        <p:sp>
          <p:nvSpPr>
            <p:cNvPr id="12" name="Rectangle 11"/>
            <p:cNvSpPr>
              <a:spLocks noChangeArrowheads="1"/>
            </p:cNvSpPr>
            <p:nvPr/>
          </p:nvSpPr>
          <p:spPr bwMode="auto">
            <a:xfrm>
              <a:off x="2064" y="1776"/>
              <a:ext cx="2160" cy="288"/>
            </a:xfrm>
            <a:prstGeom prst="rect">
              <a:avLst/>
            </a:prstGeom>
            <a:noFill/>
            <a:ln w="9525">
              <a:noFill/>
              <a:miter lim="800000"/>
              <a:headEnd/>
              <a:tailEnd/>
            </a:ln>
          </p:spPr>
          <p:txBody>
            <a:bodyPr lIns="0" tIns="0" rIns="0" bIns="0">
              <a:spAutoFit/>
            </a:bodyPr>
            <a:lstStyle/>
            <a:p>
              <a:pPr algn="l"/>
              <a:r>
                <a:rPr lang="en-US">
                  <a:solidFill>
                    <a:srgbClr val="000000"/>
                  </a:solidFill>
                </a:rPr>
                <a:t>(time for material to be replenished once a signal has been received)</a:t>
              </a:r>
              <a:endParaRPr lang="en-US" sz="2000"/>
            </a:p>
          </p:txBody>
        </p:sp>
        <p:sp>
          <p:nvSpPr>
            <p:cNvPr id="13" name="Rectangle 12"/>
            <p:cNvSpPr>
              <a:spLocks noChangeArrowheads="1"/>
            </p:cNvSpPr>
            <p:nvPr/>
          </p:nvSpPr>
          <p:spPr bwMode="auto">
            <a:xfrm>
              <a:off x="1776" y="1104"/>
              <a:ext cx="1445" cy="136"/>
            </a:xfrm>
            <a:prstGeom prst="rect">
              <a:avLst/>
            </a:prstGeom>
            <a:noFill/>
            <a:ln w="9525">
              <a:noFill/>
              <a:miter lim="800000"/>
              <a:headEnd/>
              <a:tailEnd/>
            </a:ln>
          </p:spPr>
          <p:txBody>
            <a:bodyPr wrap="none" lIns="0" tIns="0" rIns="0" bIns="0">
              <a:spAutoFit/>
            </a:bodyPr>
            <a:lstStyle/>
            <a:p>
              <a:pPr algn="l">
                <a:lnSpc>
                  <a:spcPct val="90000"/>
                </a:lnSpc>
              </a:pPr>
              <a:r>
                <a:rPr lang="en-US" sz="2000">
                  <a:solidFill>
                    <a:srgbClr val="000000"/>
                  </a:solidFill>
                </a:rPr>
                <a:t>D = Average Demand</a:t>
              </a:r>
              <a:r>
                <a:rPr lang="en-US">
                  <a:solidFill>
                    <a:srgbClr val="000000"/>
                  </a:solidFill>
                </a:rPr>
                <a:t> </a:t>
              </a:r>
              <a:endParaRPr lang="en-US"/>
            </a:p>
          </p:txBody>
        </p:sp>
        <p:sp>
          <p:nvSpPr>
            <p:cNvPr id="14" name="Rectangle 13"/>
            <p:cNvSpPr>
              <a:spLocks noChangeArrowheads="1"/>
            </p:cNvSpPr>
            <p:nvPr/>
          </p:nvSpPr>
          <p:spPr bwMode="auto">
            <a:xfrm>
              <a:off x="1728" y="1344"/>
              <a:ext cx="1253" cy="151"/>
            </a:xfrm>
            <a:prstGeom prst="rect">
              <a:avLst/>
            </a:prstGeom>
            <a:noFill/>
            <a:ln w="9525">
              <a:noFill/>
              <a:miter lim="800000"/>
              <a:headEnd/>
              <a:tailEnd/>
            </a:ln>
          </p:spPr>
          <p:txBody>
            <a:bodyPr wrap="none" lIns="0" tIns="0" rIns="0" bIns="0">
              <a:spAutoFit/>
            </a:bodyPr>
            <a:lstStyle/>
            <a:p>
              <a:pPr algn="l"/>
              <a:r>
                <a:rPr lang="en-US" sz="2000">
                  <a:solidFill>
                    <a:srgbClr val="000000"/>
                  </a:solidFill>
                </a:rPr>
                <a:t>SF = Safety Factor</a:t>
              </a:r>
              <a:r>
                <a:rPr lang="en-US">
                  <a:solidFill>
                    <a:srgbClr val="000000"/>
                  </a:solidFill>
                </a:rPr>
                <a:t> </a:t>
              </a:r>
              <a:endParaRPr lang="en-US"/>
            </a:p>
          </p:txBody>
        </p:sp>
        <p:sp>
          <p:nvSpPr>
            <p:cNvPr id="15" name="Rectangle 14"/>
            <p:cNvSpPr>
              <a:spLocks noChangeArrowheads="1"/>
            </p:cNvSpPr>
            <p:nvPr/>
          </p:nvSpPr>
          <p:spPr bwMode="auto">
            <a:xfrm>
              <a:off x="1584" y="1584"/>
              <a:ext cx="3621" cy="151"/>
            </a:xfrm>
            <a:prstGeom prst="rect">
              <a:avLst/>
            </a:prstGeom>
            <a:noFill/>
            <a:ln w="9525">
              <a:noFill/>
              <a:miter lim="800000"/>
              <a:headEnd/>
              <a:tailEnd/>
            </a:ln>
          </p:spPr>
          <p:txBody>
            <a:bodyPr wrap="none" lIns="0" tIns="0" rIns="0" bIns="0">
              <a:spAutoFit/>
            </a:bodyPr>
            <a:lstStyle/>
            <a:p>
              <a:pPr algn="l"/>
              <a:r>
                <a:rPr lang="en-US" sz="2000" dirty="0">
                  <a:solidFill>
                    <a:srgbClr val="000000"/>
                  </a:solidFill>
                </a:rPr>
                <a:t>KCT = </a:t>
              </a:r>
              <a:r>
                <a:rPr lang="en-US" sz="2000" dirty="0" err="1">
                  <a:solidFill>
                    <a:srgbClr val="000000"/>
                  </a:solidFill>
                </a:rPr>
                <a:t>Kanban</a:t>
              </a:r>
              <a:r>
                <a:rPr lang="en-US" sz="2000" dirty="0">
                  <a:solidFill>
                    <a:srgbClr val="000000"/>
                  </a:solidFill>
                </a:rPr>
                <a:t> Cycle Time (in terms of demand period) </a:t>
              </a:r>
              <a:endParaRPr lang="en-US" dirty="0"/>
            </a:p>
          </p:txBody>
        </p:sp>
        <p:sp>
          <p:nvSpPr>
            <p:cNvPr id="16" name="AutoShape 15"/>
            <p:cNvSpPr>
              <a:spLocks noChangeArrowheads="1"/>
            </p:cNvSpPr>
            <p:nvPr/>
          </p:nvSpPr>
          <p:spPr bwMode="auto">
            <a:xfrm>
              <a:off x="1200" y="1056"/>
              <a:ext cx="4020" cy="1200"/>
            </a:xfrm>
            <a:prstGeom prst="roundRect">
              <a:avLst>
                <a:gd name="adj" fmla="val 10588"/>
              </a:avLst>
            </a:prstGeom>
            <a:noFill/>
            <a:ln w="12700">
              <a:solidFill>
                <a:srgbClr val="000000"/>
              </a:solidFill>
              <a:round/>
              <a:headEnd/>
              <a:tailEnd/>
            </a:ln>
          </p:spPr>
          <p:txBody>
            <a:bodyPr/>
            <a:lstStyle/>
            <a:p>
              <a:endParaRPr lang="en-US"/>
            </a:p>
          </p:txBody>
        </p:sp>
      </p:grpSp>
      <p:sp>
        <p:nvSpPr>
          <p:cNvPr id="17" name="Rectangle 16"/>
          <p:cNvSpPr>
            <a:spLocks noChangeArrowheads="1"/>
          </p:cNvSpPr>
          <p:nvPr/>
        </p:nvSpPr>
        <p:spPr bwMode="auto">
          <a:xfrm>
            <a:off x="1752601" y="1447800"/>
            <a:ext cx="6121869" cy="738664"/>
          </a:xfrm>
          <a:prstGeom prst="rect">
            <a:avLst/>
          </a:prstGeom>
          <a:noFill/>
          <a:ln w="9525">
            <a:noFill/>
            <a:miter lim="800000"/>
            <a:headEnd/>
            <a:tailEnd/>
          </a:ln>
        </p:spPr>
        <p:txBody>
          <a:bodyPr wrap="none" lIns="0" tIns="0" rIns="0" bIns="0">
            <a:spAutoFit/>
          </a:bodyPr>
          <a:lstStyle/>
          <a:p>
            <a:pPr algn="l"/>
            <a:r>
              <a:rPr lang="en-US" sz="2400" dirty="0">
                <a:solidFill>
                  <a:srgbClr val="000000"/>
                </a:solidFill>
              </a:rPr>
              <a:t>Number of </a:t>
            </a:r>
            <a:r>
              <a:rPr lang="en-US" sz="2400" dirty="0" err="1">
                <a:solidFill>
                  <a:srgbClr val="000000"/>
                </a:solidFill>
              </a:rPr>
              <a:t>kanbans</a:t>
            </a:r>
            <a:r>
              <a:rPr lang="en-US" sz="2400" dirty="0">
                <a:solidFill>
                  <a:srgbClr val="000000"/>
                </a:solidFill>
              </a:rPr>
              <a:t> =  </a:t>
            </a:r>
          </a:p>
          <a:p>
            <a:pPr algn="l"/>
            <a:r>
              <a:rPr lang="en-US" sz="2400" dirty="0">
                <a:solidFill>
                  <a:srgbClr val="000000"/>
                </a:solidFill>
              </a:rPr>
              <a:t># of cards required for system to work</a:t>
            </a:r>
            <a:r>
              <a:rPr lang="en-US" sz="2000" dirty="0">
                <a:solidFill>
                  <a:srgbClr val="000000"/>
                </a:solidFill>
              </a:rPr>
              <a:t> </a:t>
            </a:r>
          </a:p>
        </p:txBody>
      </p:sp>
      <p:sp>
        <p:nvSpPr>
          <p:cNvPr id="18" name="Line 17"/>
          <p:cNvSpPr>
            <a:spLocks noChangeShapeType="1"/>
          </p:cNvSpPr>
          <p:nvPr/>
        </p:nvSpPr>
        <p:spPr bwMode="auto">
          <a:xfrm>
            <a:off x="3276602" y="3886200"/>
            <a:ext cx="1524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518369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752600" y="0"/>
            <a:ext cx="8686800" cy="1144588"/>
          </a:xfrm>
          <a:noFill/>
        </p:spPr>
        <p:txBody>
          <a:bodyPr vert="horz" wrap="square" lIns="90488" tIns="44450" rIns="90488" bIns="44450" numCol="1" anchor="ctr" anchorCtr="0" compatLnSpc="1">
            <a:prstTxWarp prst="textNoShape">
              <a:avLst/>
            </a:prstTxWarp>
          </a:bodyPr>
          <a:lstStyle/>
          <a:p>
            <a:r>
              <a:rPr lang="en-US" dirty="0" err="1"/>
              <a:t>Kanban</a:t>
            </a:r>
            <a:r>
              <a:rPr lang="en-US" dirty="0"/>
              <a:t> Calculations: An Example</a:t>
            </a:r>
          </a:p>
        </p:txBody>
      </p:sp>
      <p:sp>
        <p:nvSpPr>
          <p:cNvPr id="33795" name="Rectangle 3"/>
          <p:cNvSpPr>
            <a:spLocks noChangeArrowheads="1"/>
          </p:cNvSpPr>
          <p:nvPr/>
        </p:nvSpPr>
        <p:spPr bwMode="auto">
          <a:xfrm>
            <a:off x="1524001" y="1219201"/>
            <a:ext cx="3733799" cy="1788695"/>
          </a:xfrm>
          <a:prstGeom prst="rect">
            <a:avLst/>
          </a:prstGeom>
          <a:noFill/>
          <a:ln w="9525">
            <a:noFill/>
            <a:miter lim="800000"/>
            <a:headEnd/>
            <a:tailEnd/>
          </a:ln>
        </p:spPr>
        <p:txBody>
          <a:bodyPr wrap="square" lIns="90488" tIns="44450" rIns="90488" bIns="44450">
            <a:spAutoFit/>
          </a:bodyPr>
          <a:lstStyle/>
          <a:p>
            <a:pPr>
              <a:spcBef>
                <a:spcPct val="20000"/>
              </a:spcBef>
              <a:tabLst>
                <a:tab pos="1828800" algn="ctr"/>
                <a:tab pos="5029200" algn="ctr"/>
              </a:tabLst>
            </a:pPr>
            <a:r>
              <a:rPr lang="en-US" sz="2400" dirty="0"/>
              <a:t>Parts per product</a:t>
            </a:r>
          </a:p>
          <a:p>
            <a:pPr>
              <a:lnSpc>
                <a:spcPct val="90000"/>
              </a:lnSpc>
              <a:tabLst>
                <a:tab pos="1828800" algn="ctr"/>
                <a:tab pos="5029200" algn="ctr"/>
              </a:tabLst>
            </a:pPr>
            <a:r>
              <a:rPr lang="en-US" sz="2400" u="sng" dirty="0"/>
              <a:t>Model</a:t>
            </a:r>
            <a:r>
              <a:rPr lang="en-US" sz="2400" dirty="0"/>
              <a:t>	   </a:t>
            </a:r>
            <a:r>
              <a:rPr lang="en-US" sz="2400" u="sng" dirty="0"/>
              <a:t># of Parts of Z</a:t>
            </a:r>
            <a:endParaRPr lang="en-US" sz="2400" dirty="0"/>
          </a:p>
          <a:p>
            <a:pPr>
              <a:lnSpc>
                <a:spcPct val="90000"/>
              </a:lnSpc>
              <a:tabLst>
                <a:tab pos="1828800" algn="ctr"/>
                <a:tab pos="5029200" algn="ctr"/>
              </a:tabLst>
            </a:pPr>
            <a:r>
              <a:rPr lang="en-US" sz="2400" dirty="0"/>
              <a:t>  A	1</a:t>
            </a:r>
          </a:p>
          <a:p>
            <a:pPr>
              <a:lnSpc>
                <a:spcPct val="90000"/>
              </a:lnSpc>
              <a:tabLst>
                <a:tab pos="1828800" algn="ctr"/>
                <a:tab pos="5029200" algn="ctr"/>
              </a:tabLst>
            </a:pPr>
            <a:r>
              <a:rPr lang="en-US" sz="2400" dirty="0"/>
              <a:t>  B	3</a:t>
            </a:r>
          </a:p>
          <a:p>
            <a:pPr>
              <a:lnSpc>
                <a:spcPct val="90000"/>
              </a:lnSpc>
              <a:tabLst>
                <a:tab pos="1828800" algn="ctr"/>
                <a:tab pos="5029200" algn="ctr"/>
              </a:tabLst>
            </a:pPr>
            <a:r>
              <a:rPr lang="en-US" sz="2400" dirty="0"/>
              <a:t>  C	2</a:t>
            </a:r>
          </a:p>
        </p:txBody>
      </p:sp>
      <p:sp>
        <p:nvSpPr>
          <p:cNvPr id="16" name="Rectangle 3"/>
          <p:cNvSpPr>
            <a:spLocks noChangeArrowheads="1"/>
          </p:cNvSpPr>
          <p:nvPr/>
        </p:nvSpPr>
        <p:spPr bwMode="auto">
          <a:xfrm>
            <a:off x="6172200" y="1219201"/>
            <a:ext cx="4267200" cy="1788695"/>
          </a:xfrm>
          <a:prstGeom prst="rect">
            <a:avLst/>
          </a:prstGeom>
          <a:noFill/>
          <a:ln w="9525">
            <a:noFill/>
            <a:miter lim="800000"/>
            <a:headEnd/>
            <a:tailEnd/>
          </a:ln>
        </p:spPr>
        <p:txBody>
          <a:bodyPr wrap="square" lIns="90488" tIns="44450" rIns="90488" bIns="44450">
            <a:spAutoFit/>
          </a:bodyPr>
          <a:lstStyle/>
          <a:p>
            <a:pPr>
              <a:spcBef>
                <a:spcPct val="20000"/>
              </a:spcBef>
              <a:tabLst>
                <a:tab pos="1828800" algn="ctr"/>
                <a:tab pos="5029200" algn="ctr"/>
              </a:tabLst>
            </a:pPr>
            <a:r>
              <a:rPr lang="en-US" sz="2400" dirty="0"/>
              <a:t>Daily demand per product</a:t>
            </a:r>
          </a:p>
          <a:p>
            <a:pPr>
              <a:lnSpc>
                <a:spcPct val="90000"/>
              </a:lnSpc>
              <a:tabLst>
                <a:tab pos="1828800" algn="ctr"/>
                <a:tab pos="5029200" algn="ctr"/>
              </a:tabLst>
            </a:pPr>
            <a:r>
              <a:rPr lang="en-US" sz="2400" u="sng" dirty="0"/>
              <a:t>Model</a:t>
            </a:r>
            <a:r>
              <a:rPr lang="en-US" sz="2400" dirty="0"/>
              <a:t>	</a:t>
            </a:r>
            <a:r>
              <a:rPr lang="en-US" sz="2400" u="sng" dirty="0"/>
              <a:t>Demand</a:t>
            </a:r>
            <a:endParaRPr lang="en-US" sz="2400" dirty="0"/>
          </a:p>
          <a:p>
            <a:pPr>
              <a:lnSpc>
                <a:spcPct val="90000"/>
              </a:lnSpc>
              <a:tabLst>
                <a:tab pos="1828800" algn="ctr"/>
                <a:tab pos="5029200" algn="ctr"/>
              </a:tabLst>
            </a:pPr>
            <a:r>
              <a:rPr lang="en-US" sz="2400" dirty="0"/>
              <a:t>   A	21</a:t>
            </a:r>
          </a:p>
          <a:p>
            <a:pPr>
              <a:lnSpc>
                <a:spcPct val="90000"/>
              </a:lnSpc>
              <a:tabLst>
                <a:tab pos="1828800" algn="ctr"/>
                <a:tab pos="5029200" algn="ctr"/>
              </a:tabLst>
            </a:pPr>
            <a:r>
              <a:rPr lang="en-US" sz="2400" dirty="0"/>
              <a:t>   B	16</a:t>
            </a:r>
          </a:p>
          <a:p>
            <a:pPr>
              <a:lnSpc>
                <a:spcPct val="90000"/>
              </a:lnSpc>
              <a:tabLst>
                <a:tab pos="1828800" algn="ctr"/>
                <a:tab pos="5029200" algn="ctr"/>
              </a:tabLst>
            </a:pPr>
            <a:r>
              <a:rPr lang="en-US" sz="2400" dirty="0"/>
              <a:t>   C	32</a:t>
            </a:r>
          </a:p>
        </p:txBody>
      </p:sp>
      <p:sp>
        <p:nvSpPr>
          <p:cNvPr id="17" name="Rectangle 3"/>
          <p:cNvSpPr>
            <a:spLocks noChangeArrowheads="1"/>
          </p:cNvSpPr>
          <p:nvPr/>
        </p:nvSpPr>
        <p:spPr bwMode="auto">
          <a:xfrm>
            <a:off x="1524000" y="3200400"/>
            <a:ext cx="9144000" cy="1086964"/>
          </a:xfrm>
          <a:prstGeom prst="rect">
            <a:avLst/>
          </a:prstGeom>
          <a:noFill/>
          <a:ln w="9525">
            <a:noFill/>
            <a:miter lim="800000"/>
            <a:headEnd/>
            <a:tailEnd/>
          </a:ln>
        </p:spPr>
        <p:txBody>
          <a:bodyPr wrap="square" lIns="90488" tIns="44450" rIns="90488" bIns="44450">
            <a:spAutoFit/>
          </a:bodyPr>
          <a:lstStyle/>
          <a:p>
            <a:pPr>
              <a:lnSpc>
                <a:spcPct val="90000"/>
              </a:lnSpc>
              <a:spcBef>
                <a:spcPct val="60000"/>
              </a:spcBef>
              <a:tabLst>
                <a:tab pos="1828800" algn="ctr"/>
                <a:tab pos="5029200" algn="ctr"/>
              </a:tabLst>
            </a:pPr>
            <a:r>
              <a:rPr lang="en-US" sz="2400" dirty="0"/>
              <a:t>KCT = Replenishment Time  = 0.25 day</a:t>
            </a:r>
          </a:p>
          <a:p>
            <a:pPr>
              <a:lnSpc>
                <a:spcPct val="90000"/>
              </a:lnSpc>
              <a:tabLst>
                <a:tab pos="1828800" algn="ctr"/>
                <a:tab pos="5029200" algn="ctr"/>
              </a:tabLst>
            </a:pPr>
            <a:r>
              <a:rPr lang="en-US" sz="2400" dirty="0"/>
              <a:t>SF = Safety Factor = 0.10</a:t>
            </a:r>
          </a:p>
          <a:p>
            <a:pPr>
              <a:lnSpc>
                <a:spcPct val="90000"/>
              </a:lnSpc>
              <a:tabLst>
                <a:tab pos="1828800" algn="ctr"/>
                <a:tab pos="5029200" algn="ctr"/>
              </a:tabLst>
            </a:pPr>
            <a:r>
              <a:rPr lang="en-US" sz="2400" dirty="0"/>
              <a:t>K = </a:t>
            </a:r>
            <a:r>
              <a:rPr lang="en-US" sz="2400" dirty="0" err="1"/>
              <a:t>Kanban</a:t>
            </a:r>
            <a:r>
              <a:rPr lang="en-US" sz="2400" dirty="0"/>
              <a:t> Size = 15</a:t>
            </a:r>
          </a:p>
        </p:txBody>
      </p:sp>
      <p:graphicFrame>
        <p:nvGraphicFramePr>
          <p:cNvPr id="18" name="Object 17"/>
          <p:cNvGraphicFramePr>
            <a:graphicFrameLocks noChangeAspect="1"/>
          </p:cNvGraphicFramePr>
          <p:nvPr/>
        </p:nvGraphicFramePr>
        <p:xfrm>
          <a:off x="1900239" y="4419600"/>
          <a:ext cx="8213725" cy="846138"/>
        </p:xfrm>
        <a:graphic>
          <a:graphicData uri="http://schemas.openxmlformats.org/presentationml/2006/ole">
            <mc:AlternateContent xmlns:mc="http://schemas.openxmlformats.org/markup-compatibility/2006">
              <mc:Choice xmlns:v="urn:schemas-microsoft-com:vml" Requires="v">
                <p:oleObj spid="_x0000_s20488" name="Equation" r:id="rId4" imgW="3822480" imgH="393480" progId="Equation.3">
                  <p:embed/>
                </p:oleObj>
              </mc:Choice>
              <mc:Fallback>
                <p:oleObj name="Equation" r:id="rId4" imgW="3822480" imgH="393480" progId="Equation.3">
                  <p:embed/>
                  <p:pic>
                    <p:nvPicPr>
                      <p:cNvPr id="18"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0239" y="4419600"/>
                        <a:ext cx="8213725" cy="84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8658" name="Object 2"/>
          <p:cNvGraphicFramePr>
            <a:graphicFrameLocks noChangeAspect="1"/>
          </p:cNvGraphicFramePr>
          <p:nvPr/>
        </p:nvGraphicFramePr>
        <p:xfrm>
          <a:off x="2667001" y="5410200"/>
          <a:ext cx="5211763" cy="846138"/>
        </p:xfrm>
        <a:graphic>
          <a:graphicData uri="http://schemas.openxmlformats.org/presentationml/2006/ole">
            <mc:AlternateContent xmlns:mc="http://schemas.openxmlformats.org/markup-compatibility/2006">
              <mc:Choice xmlns:v="urn:schemas-microsoft-com:vml" Requires="v">
                <p:oleObj spid="_x0000_s20489" name="Equation" r:id="rId6" imgW="2425680" imgH="393480" progId="Equation.3">
                  <p:embed/>
                </p:oleObj>
              </mc:Choice>
              <mc:Fallback>
                <p:oleObj name="Equation" r:id="rId6" imgW="2425680" imgH="393480" progId="Equation.3">
                  <p:embed/>
                  <p:pic>
                    <p:nvPicPr>
                      <p:cNvPr id="198658"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1" y="5410200"/>
                        <a:ext cx="5211763" cy="84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7791591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08" y="914400"/>
            <a:ext cx="12183291" cy="4911725"/>
          </a:xfrm>
        </p:spPr>
        <p:txBody>
          <a:bodyPr/>
          <a:lstStyle/>
          <a:p>
            <a:r>
              <a:rPr lang="en-US" dirty="0"/>
              <a:t>The formula assumes that the signal to replenish a container of parts is triggered when the container becomes empty. </a:t>
            </a:r>
          </a:p>
          <a:p>
            <a:r>
              <a:rPr lang="en-US" dirty="0"/>
              <a:t>Two unknown values: (1) the number of </a:t>
            </a:r>
            <a:r>
              <a:rPr lang="en-US" dirty="0" err="1"/>
              <a:t>kanban</a:t>
            </a:r>
            <a:r>
              <a:rPr lang="en-US" dirty="0"/>
              <a:t> cards (2) the </a:t>
            </a:r>
            <a:r>
              <a:rPr lang="en-US" dirty="0" err="1"/>
              <a:t>kanban</a:t>
            </a:r>
            <a:r>
              <a:rPr lang="en-US" dirty="0"/>
              <a:t> size. </a:t>
            </a:r>
          </a:p>
          <a:p>
            <a:r>
              <a:rPr lang="en-US" dirty="0" err="1"/>
              <a:t>kanban</a:t>
            </a:r>
            <a:r>
              <a:rPr lang="en-US" dirty="0"/>
              <a:t> size is determined in consultation with the supplier, or the upstream facility or the supermarket based on a variety of factors, such as standard container sizes or ergonomic issues. </a:t>
            </a:r>
          </a:p>
          <a:p>
            <a:r>
              <a:rPr lang="en-US" dirty="0"/>
              <a:t>The formula is used to determine the number of cards in circulation.</a:t>
            </a:r>
          </a:p>
          <a:p>
            <a:r>
              <a:rPr lang="en-US" dirty="0"/>
              <a:t>Some enterprises use a two-bin system of replenishment: they start with two </a:t>
            </a:r>
            <a:r>
              <a:rPr lang="en-US" dirty="0" err="1"/>
              <a:t>kanban</a:t>
            </a:r>
            <a:r>
              <a:rPr lang="en-US" dirty="0"/>
              <a:t> cards and use the formula to determine </a:t>
            </a:r>
            <a:r>
              <a:rPr lang="en-US" dirty="0" err="1"/>
              <a:t>kanban</a:t>
            </a:r>
            <a:r>
              <a:rPr lang="en-US" dirty="0"/>
              <a:t> size. If the number is unsatisfactory, the number of cards is increased by one and the computation is repeated until a satisfactory </a:t>
            </a:r>
            <a:r>
              <a:rPr lang="en-US" dirty="0" err="1"/>
              <a:t>kanban</a:t>
            </a:r>
            <a:r>
              <a:rPr lang="en-US" dirty="0"/>
              <a:t> size is determined. </a:t>
            </a:r>
          </a:p>
          <a:p>
            <a:r>
              <a:rPr lang="en-US" dirty="0"/>
              <a:t>There needs to be a minimum of two cards because there should always be one container at the workstation for the operator to pull parts from.</a:t>
            </a:r>
          </a:p>
          <a:p>
            <a:r>
              <a:rPr lang="en-US" dirty="0"/>
              <a:t>Withdrawal </a:t>
            </a:r>
            <a:r>
              <a:rPr lang="en-US" dirty="0" err="1"/>
              <a:t>kanban</a:t>
            </a:r>
            <a:r>
              <a:rPr lang="en-US" dirty="0"/>
              <a:t> signals are typically generated from a production facility that keeps materials at point of use.</a:t>
            </a:r>
          </a:p>
          <a:p>
            <a:endParaRPr lang="en-US" dirty="0"/>
          </a:p>
        </p:txBody>
      </p:sp>
      <p:sp>
        <p:nvSpPr>
          <p:cNvPr id="3" name="Title 2"/>
          <p:cNvSpPr>
            <a:spLocks noGrp="1"/>
          </p:cNvSpPr>
          <p:nvPr>
            <p:ph type="title"/>
          </p:nvPr>
        </p:nvSpPr>
        <p:spPr/>
        <p:txBody>
          <a:bodyPr/>
          <a:lstStyle/>
          <a:p>
            <a:r>
              <a:rPr lang="en-US" dirty="0"/>
              <a:t>The Formula</a:t>
            </a:r>
          </a:p>
        </p:txBody>
      </p:sp>
    </p:spTree>
    <p:extLst>
      <p:ext uri="{BB962C8B-B14F-4D97-AF65-F5344CB8AC3E}">
        <p14:creationId xmlns:p14="http://schemas.microsoft.com/office/powerpoint/2010/main" val="18212267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280" y="0"/>
            <a:ext cx="12184719" cy="762000"/>
          </a:xfrm>
        </p:spPr>
        <p:txBody>
          <a:bodyPr/>
          <a:lstStyle/>
          <a:p>
            <a:r>
              <a:rPr lang="en-US" dirty="0">
                <a:ea typeface="ＭＳ Ｐゴシック" charset="-128"/>
              </a:rPr>
              <a:t>5S: A systematic Process for Organizing the Workplace</a:t>
            </a:r>
            <a:endParaRPr lang="en-US" b="1" dirty="0">
              <a:ea typeface="ＭＳ Ｐゴシック" charset="-128"/>
            </a:endParaRPr>
          </a:p>
        </p:txBody>
      </p:sp>
      <p:graphicFrame>
        <p:nvGraphicFramePr>
          <p:cNvPr id="9269" name="Group 53"/>
          <p:cNvGraphicFramePr>
            <a:graphicFrameLocks noGrp="1"/>
          </p:cNvGraphicFramePr>
          <p:nvPr>
            <p:ph sz="half" idx="2"/>
          </p:nvPr>
        </p:nvGraphicFramePr>
        <p:xfrm>
          <a:off x="152400" y="1106683"/>
          <a:ext cx="11887200" cy="5217917"/>
        </p:xfrm>
        <a:graphic>
          <a:graphicData uri="http://schemas.openxmlformats.org/drawingml/2006/table">
            <a:tbl>
              <a:tblPr/>
              <a:tblGrid>
                <a:gridCol w="1338294">
                  <a:extLst>
                    <a:ext uri="{9D8B030D-6E8A-4147-A177-3AD203B41FA5}">
                      <a16:colId xmlns:a16="http://schemas.microsoft.com/office/drawing/2014/main" val="20000"/>
                    </a:ext>
                  </a:extLst>
                </a:gridCol>
                <a:gridCol w="1938306">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7010400">
                  <a:extLst>
                    <a:ext uri="{9D8B030D-6E8A-4147-A177-3AD203B41FA5}">
                      <a16:colId xmlns:a16="http://schemas.microsoft.com/office/drawing/2014/main" val="20003"/>
                    </a:ext>
                  </a:extLst>
                </a:gridCol>
              </a:tblGrid>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Japanese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Definition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English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Example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eiri</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Tidiness. Throw Away Rubbish.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Sorting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Items are  classified as Necessary, Unnecessary (disposed of immediately), Red tag (auctioned for anyone to claim as necessary). No claim </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sym typeface="Wingdings" pitchFamily="2" charset="2"/>
                        </a:rPr>
                        <a:t> d</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iscarded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eiton</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Organization. Retrieve in 30-seconds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Storing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Arrange items in order so that they can be picked up easily. Visual information about what &amp; how much should be stored in a spot. Tools are hung on boards, with a silhouette (shadow box) of the tool painted. Drawers have Styrofoam cutouts of the items to be stored.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a:ln>
                            <a:noFill/>
                          </a:ln>
                          <a:solidFill>
                            <a:srgbClr val="002060"/>
                          </a:solidFill>
                          <a:effectLst/>
                          <a:latin typeface="Book Antiqua" panose="02040602050305030304" pitchFamily="18" charset="0"/>
                          <a:ea typeface="ＭＳ Ｐゴシック" charset="-128"/>
                        </a:rPr>
                        <a:t>eiso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Cleanliness.</a:t>
                      </a:r>
                      <a:r>
                        <a:rPr lang="en-US" sz="1600" dirty="0"/>
                        <a:t> </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keeping the area clean, and  organized.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Sanitizing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Individual Responsibility</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 Not just sweeping the floor and cleaning up leaks and spills. Checks for malfunctioning machinery or loose parts on machines. If machines are kept clean, oil leaks will be discovered before a equipment failure. If aisles are clean, accidents are minimized,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23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eiketsu</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Neatness.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Standardizing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Standards by which personnel must measure and maintain personal and environmental "cleanliness." What the normal condition should be. How an abnormal condition should be corrected. Visual management; by color-coding and standardization of colors for easier identification of problems. Personnel are trained to detect such problems using one or more of their five senses and to correct them immediately.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027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hitsuke</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Discipline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Sustaining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Do 5S Activities Daily and continually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1021693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410200"/>
          </a:xfrm>
        </p:spPr>
        <p:txBody>
          <a:bodyPr/>
          <a:lstStyle/>
          <a:p>
            <a:pPr>
              <a:lnSpc>
                <a:spcPct val="90000"/>
              </a:lnSpc>
            </a:pPr>
            <a:r>
              <a:rPr lang="en-US" dirty="0">
                <a:cs typeface="Tahoma" pitchFamily="34" charset="0"/>
              </a:rPr>
              <a:t>Create a pull for products across the value stream.</a:t>
            </a:r>
          </a:p>
          <a:p>
            <a:pPr>
              <a:lnSpc>
                <a:spcPct val="120000"/>
              </a:lnSpc>
            </a:pPr>
            <a:r>
              <a:rPr lang="en-US" dirty="0">
                <a:cs typeface="Tahoma" pitchFamily="34" charset="0"/>
              </a:rPr>
              <a:t>Pull scheduling</a:t>
            </a:r>
          </a:p>
          <a:p>
            <a:pPr lvl="1">
              <a:lnSpc>
                <a:spcPct val="90000"/>
              </a:lnSpc>
              <a:spcBef>
                <a:spcPct val="50000"/>
              </a:spcBef>
            </a:pPr>
            <a:r>
              <a:rPr lang="en-US" sz="2400" dirty="0">
                <a:cs typeface="Tahoma" pitchFamily="34" charset="0"/>
              </a:rPr>
              <a:t>Build only to demand</a:t>
            </a:r>
          </a:p>
          <a:p>
            <a:pPr lvl="2">
              <a:lnSpc>
                <a:spcPct val="90000"/>
              </a:lnSpc>
              <a:spcBef>
                <a:spcPct val="50000"/>
              </a:spcBef>
              <a:buClr>
                <a:srgbClr val="002060"/>
              </a:buClr>
            </a:pPr>
            <a:r>
              <a:rPr lang="en-US" sz="2900" dirty="0">
                <a:cs typeface="Tahoma" pitchFamily="34" charset="0"/>
              </a:rPr>
              <a:t> </a:t>
            </a:r>
            <a:r>
              <a:rPr lang="en-US" sz="2200" dirty="0">
                <a:cs typeface="Tahoma" pitchFamily="34" charset="0"/>
              </a:rPr>
              <a:t>Build to </a:t>
            </a:r>
            <a:r>
              <a:rPr lang="en-US" sz="2200" dirty="0" err="1">
                <a:cs typeface="Tahoma" pitchFamily="34" charset="0"/>
              </a:rPr>
              <a:t>Takt</a:t>
            </a:r>
            <a:r>
              <a:rPr lang="en-US" sz="2200" dirty="0">
                <a:cs typeface="Tahoma" pitchFamily="34" charset="0"/>
              </a:rPr>
              <a:t> Time</a:t>
            </a:r>
          </a:p>
          <a:p>
            <a:pPr lvl="1">
              <a:lnSpc>
                <a:spcPct val="90000"/>
              </a:lnSpc>
              <a:spcBef>
                <a:spcPct val="50000"/>
              </a:spcBef>
            </a:pPr>
            <a:r>
              <a:rPr lang="en-US" sz="2400" dirty="0">
                <a:cs typeface="Tahoma" pitchFamily="34" charset="0"/>
              </a:rPr>
              <a:t>Concept of </a:t>
            </a:r>
            <a:r>
              <a:rPr lang="en-US" sz="2400" dirty="0" err="1">
                <a:cs typeface="Tahoma" pitchFamily="34" charset="0"/>
              </a:rPr>
              <a:t>Kanbans</a:t>
            </a:r>
            <a:r>
              <a:rPr lang="en-US" sz="2400" dirty="0">
                <a:cs typeface="Tahoma" pitchFamily="34" charset="0"/>
              </a:rPr>
              <a:t>: A Cap on WIP</a:t>
            </a:r>
          </a:p>
          <a:p>
            <a:pPr lvl="2">
              <a:lnSpc>
                <a:spcPct val="90000"/>
              </a:lnSpc>
              <a:spcBef>
                <a:spcPct val="50000"/>
              </a:spcBef>
              <a:buClr>
                <a:srgbClr val="002060"/>
              </a:buClr>
            </a:pPr>
            <a:r>
              <a:rPr lang="en-US" sz="2900" dirty="0">
                <a:cs typeface="Tahoma" pitchFamily="34" charset="0"/>
              </a:rPr>
              <a:t> </a:t>
            </a:r>
            <a:r>
              <a:rPr lang="en-US" sz="2200" dirty="0">
                <a:cs typeface="Tahoma" pitchFamily="34" charset="0"/>
              </a:rPr>
              <a:t>Stop working if your output buffer is full.</a:t>
            </a:r>
          </a:p>
          <a:p>
            <a:endParaRPr lang="en-US" sz="2200" dirty="0">
              <a:ea typeface="ＭＳ Ｐゴシック" pitchFamily="-112" charset="-128"/>
              <a:cs typeface="Tahoma" pitchFamily="34" charset="0"/>
            </a:endParaRPr>
          </a:p>
        </p:txBody>
      </p:sp>
      <p:sp>
        <p:nvSpPr>
          <p:cNvPr id="3" name="Title 2"/>
          <p:cNvSpPr>
            <a:spLocks noGrp="1"/>
          </p:cNvSpPr>
          <p:nvPr>
            <p:ph type="title"/>
          </p:nvPr>
        </p:nvSpPr>
        <p:spPr>
          <a:xfrm>
            <a:off x="0" y="0"/>
            <a:ext cx="12192000" cy="762000"/>
          </a:xfrm>
        </p:spPr>
        <p:txBody>
          <a:bodyPr/>
          <a:lstStyle/>
          <a:p>
            <a:r>
              <a:rPr lang="en-US" dirty="0"/>
              <a:t>Pull System</a:t>
            </a:r>
          </a:p>
        </p:txBody>
      </p:sp>
    </p:spTree>
    <p:extLst>
      <p:ext uri="{BB962C8B-B14F-4D97-AF65-F5344CB8AC3E}">
        <p14:creationId xmlns:p14="http://schemas.microsoft.com/office/powerpoint/2010/main" val="47608099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0" y="0"/>
            <a:ext cx="12192000" cy="788987"/>
          </a:xfrm>
        </p:spPr>
        <p:txBody>
          <a:bodyPr/>
          <a:lstStyle/>
          <a:p>
            <a:r>
              <a:rPr lang="en-US" dirty="0">
                <a:ea typeface="ＭＳ Ｐゴシック" charset="-128"/>
              </a:rPr>
              <a:t>Point-Of-Use Material Storage	</a:t>
            </a:r>
          </a:p>
        </p:txBody>
      </p:sp>
      <p:sp>
        <p:nvSpPr>
          <p:cNvPr id="3" name="Content Placeholder 2"/>
          <p:cNvSpPr>
            <a:spLocks noGrp="1"/>
          </p:cNvSpPr>
          <p:nvPr>
            <p:ph idx="1"/>
          </p:nvPr>
        </p:nvSpPr>
        <p:spPr>
          <a:xfrm>
            <a:off x="2176" y="893490"/>
            <a:ext cx="12189823" cy="5583510"/>
          </a:xfrm>
        </p:spPr>
        <p:txBody>
          <a:bodyPr/>
          <a:lstStyle/>
          <a:p>
            <a:r>
              <a:rPr lang="en-US" dirty="0"/>
              <a:t>The upstream process or external supplier, based on a </a:t>
            </a:r>
            <a:r>
              <a:rPr lang="en-US" dirty="0" err="1"/>
              <a:t>kanban</a:t>
            </a:r>
            <a:r>
              <a:rPr lang="en-US" dirty="0"/>
              <a:t> signal,  delivers the material direct to the point of use, than to  a central warehouse. </a:t>
            </a:r>
          </a:p>
          <a:p>
            <a:r>
              <a:rPr lang="en-US" dirty="0"/>
              <a:t>The materials are often stored on flow-through racks just outside the cell. </a:t>
            </a:r>
          </a:p>
          <a:p>
            <a:r>
              <a:rPr lang="en-US" dirty="0"/>
              <a:t>Flow-through racks, like wending machines,  are storage locations with shelves that can be replenished from the back and consumed from the front. FIFO  usage and replenishment from outside the cell.</a:t>
            </a:r>
          </a:p>
          <a:p>
            <a:pPr>
              <a:defRPr/>
            </a:pPr>
            <a:r>
              <a:rPr lang="en-US" dirty="0"/>
              <a:t>For material that cannot be stored at point of use, supermarkets (nearby storage locations) are often used in place of centralized storage. </a:t>
            </a:r>
          </a:p>
          <a:p>
            <a:pPr>
              <a:defRPr/>
            </a:pPr>
            <a:r>
              <a:rPr lang="en-US" dirty="0"/>
              <a:t>Parts used by  several cells are delivered to a supermarket once a day, and are pulled out in hourly quantities depending on which cell is active. </a:t>
            </a:r>
          </a:p>
          <a:p>
            <a:endParaRPr lang="en-US" dirty="0"/>
          </a:p>
          <a:p>
            <a:endParaRPr lang="en-US" dirty="0"/>
          </a:p>
        </p:txBody>
      </p:sp>
      <p:pic>
        <p:nvPicPr>
          <p:cNvPr id="4" name="Picture 3" descr="Flow-Through Rack.gif"/>
          <p:cNvPicPr>
            <a:picLocks noChangeAspect="1"/>
          </p:cNvPicPr>
          <p:nvPr/>
        </p:nvPicPr>
        <p:blipFill>
          <a:blip r:embed="rId3">
            <a:lum bright="-2000"/>
          </a:blip>
          <a:srcRect/>
          <a:stretch>
            <a:fillRect/>
          </a:stretch>
        </p:blipFill>
        <p:spPr bwMode="auto">
          <a:xfrm>
            <a:off x="10561320" y="5015991"/>
            <a:ext cx="1600201" cy="1461009"/>
          </a:xfrm>
          <a:prstGeom prst="rect">
            <a:avLst/>
          </a:prstGeom>
          <a:noFill/>
          <a:ln w="9525">
            <a:noFill/>
            <a:miter lim="800000"/>
            <a:headEnd/>
            <a:tailEnd/>
          </a:ln>
        </p:spPr>
      </p:pic>
    </p:spTree>
    <p:extLst>
      <p:ext uri="{BB962C8B-B14F-4D97-AF65-F5344CB8AC3E}">
        <p14:creationId xmlns:p14="http://schemas.microsoft.com/office/powerpoint/2010/main" val="219432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0886" y="2177"/>
            <a:ext cx="12181114" cy="788987"/>
          </a:xfrm>
        </p:spPr>
        <p:txBody>
          <a:bodyPr/>
          <a:lstStyle/>
          <a:p>
            <a:r>
              <a:rPr lang="en-US" dirty="0">
                <a:ea typeface="ＭＳ Ｐゴシック" charset="-128"/>
              </a:rPr>
              <a:t>Total Productive Maintenance (TPS)</a:t>
            </a:r>
          </a:p>
        </p:txBody>
      </p:sp>
      <p:sp>
        <p:nvSpPr>
          <p:cNvPr id="36867" name="Content Placeholder 2"/>
          <p:cNvSpPr>
            <a:spLocks noGrp="1"/>
          </p:cNvSpPr>
          <p:nvPr>
            <p:ph idx="1"/>
          </p:nvPr>
        </p:nvSpPr>
        <p:spPr/>
        <p:txBody>
          <a:bodyPr/>
          <a:lstStyle/>
          <a:p>
            <a:r>
              <a:rPr lang="en-US" dirty="0"/>
              <a:t>Systematic execution of maintenance by all employees. </a:t>
            </a:r>
          </a:p>
          <a:p>
            <a:r>
              <a:rPr lang="en-US" dirty="0"/>
              <a:t>Total productive maintenance (TPM) is an equipment management strategy. Originally developed in 1970  to support TPS and it evolved from the TQM (Deming and </a:t>
            </a:r>
            <a:r>
              <a:rPr lang="en-US" dirty="0" err="1"/>
              <a:t>Juran</a:t>
            </a:r>
            <a:r>
              <a:rPr lang="en-US" dirty="0"/>
              <a:t>).</a:t>
            </a:r>
          </a:p>
          <a:p>
            <a:r>
              <a:rPr lang="en-US" dirty="0"/>
              <a:t>The original TQM concepts were modified to fit or work well in the maintenance environment,. </a:t>
            </a:r>
          </a:p>
          <a:p>
            <a:r>
              <a:rPr lang="en-US" dirty="0"/>
              <a:t>The goal: increase  capacity, decrease  variation,  increase employee morale and job satisfaction. </a:t>
            </a:r>
          </a:p>
          <a:p>
            <a:r>
              <a:rPr lang="en-US" dirty="0"/>
              <a:t>TPM resembles TQM in a number of ways, and the similarities are not coincidental.</a:t>
            </a:r>
          </a:p>
          <a:p>
            <a:endParaRPr lang="en-US" dirty="0">
              <a:ea typeface="ＭＳ Ｐゴシック" charset="-128"/>
            </a:endParaRPr>
          </a:p>
        </p:txBody>
      </p:sp>
    </p:spTree>
    <p:extLst>
      <p:ext uri="{BB962C8B-B14F-4D97-AF65-F5344CB8AC3E}">
        <p14:creationId xmlns:p14="http://schemas.microsoft.com/office/powerpoint/2010/main" val="1013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2178" y="17417"/>
            <a:ext cx="12191999" cy="744583"/>
          </a:xfrm>
        </p:spPr>
        <p:txBody>
          <a:bodyPr/>
          <a:lstStyle/>
          <a:p>
            <a:r>
              <a:rPr lang="en-US" dirty="0">
                <a:ea typeface="ＭＳ Ｐゴシック" charset="-128"/>
              </a:rPr>
              <a:t>Maintenance Classifications</a:t>
            </a:r>
          </a:p>
        </p:txBody>
      </p:sp>
      <p:sp>
        <p:nvSpPr>
          <p:cNvPr id="36867" name="Content Placeholder 2"/>
          <p:cNvSpPr>
            <a:spLocks noGrp="1"/>
          </p:cNvSpPr>
          <p:nvPr>
            <p:ph idx="1"/>
          </p:nvPr>
        </p:nvSpPr>
        <p:spPr/>
        <p:txBody>
          <a:bodyPr/>
          <a:lstStyle/>
          <a:p>
            <a:r>
              <a:rPr lang="en-US" dirty="0"/>
              <a:t>Traditionally, maintenance can be classified as </a:t>
            </a:r>
          </a:p>
          <a:p>
            <a:pPr lvl="1"/>
            <a:r>
              <a:rPr lang="en-US" sz="2200" b="1" dirty="0"/>
              <a:t>Corrective</a:t>
            </a:r>
            <a:r>
              <a:rPr lang="en-US" sz="2200" dirty="0"/>
              <a:t> waits until a failure occurs, then remedies it as quickly as possible; a sensor failing in an automobile.</a:t>
            </a:r>
          </a:p>
          <a:p>
            <a:pPr lvl="1"/>
            <a:r>
              <a:rPr lang="en-US" sz="2200" b="1" dirty="0"/>
              <a:t>Preventive</a:t>
            </a:r>
            <a:r>
              <a:rPr lang="en-US" sz="2200" dirty="0"/>
              <a:t> aims at maintaining equipment at regular intervals to keep an otherwise troublesome failure mode at bay; changing the oil for an automobile.</a:t>
            </a:r>
          </a:p>
          <a:p>
            <a:pPr lvl="1"/>
            <a:r>
              <a:rPr lang="en-US" sz="2200" b="1" dirty="0"/>
              <a:t>Predictive</a:t>
            </a:r>
            <a:r>
              <a:rPr lang="en-US" sz="2200" dirty="0"/>
              <a:t> examines vital signs displayed by equipment, to determine the health of the equipment; analyze car  engine wear using instruments like vibration analyzers.</a:t>
            </a:r>
          </a:p>
          <a:p>
            <a:pPr lvl="1"/>
            <a:r>
              <a:rPr lang="en-US" sz="2200" b="1" dirty="0"/>
              <a:t>Proactive</a:t>
            </a:r>
            <a:r>
              <a:rPr lang="en-US" sz="2200" dirty="0"/>
              <a:t> analyzes why defects occur in an equipment, and then designs the problem out of the machine.</a:t>
            </a:r>
          </a:p>
          <a:p>
            <a:pPr lvl="1"/>
            <a:endParaRPr lang="en-US" dirty="0">
              <a:ea typeface="ＭＳ Ｐゴシック" charset="-128"/>
            </a:endParaRPr>
          </a:p>
        </p:txBody>
      </p:sp>
    </p:spTree>
    <p:extLst>
      <p:ext uri="{BB962C8B-B14F-4D97-AF65-F5344CB8AC3E}">
        <p14:creationId xmlns:p14="http://schemas.microsoft.com/office/powerpoint/2010/main" val="319313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8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8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8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4488" indent="-344488"/>
            <a:r>
              <a:rPr lang="en-US" dirty="0"/>
              <a:t>TPM emphasizes the importance of people and joint effort by production and maintenance staff. </a:t>
            </a:r>
          </a:p>
          <a:p>
            <a:pPr marL="344488" indent="-344488"/>
            <a:r>
              <a:rPr lang="en-US" dirty="0"/>
              <a:t>It is  continuous improvement philosophy.  </a:t>
            </a:r>
          </a:p>
          <a:p>
            <a:pPr marL="344488" indent="-344488"/>
            <a:r>
              <a:rPr lang="en-US" dirty="0"/>
              <a:t>It is a vital part of any lean implementation. Because there is a natural tendency for people to follow the "if it </a:t>
            </a:r>
            <a:r>
              <a:rPr lang="en-US" dirty="0" err="1"/>
              <a:t>ain't</a:t>
            </a:r>
            <a:r>
              <a:rPr lang="en-US" dirty="0"/>
              <a:t> broke don't fix it" philosophy. </a:t>
            </a:r>
          </a:p>
        </p:txBody>
      </p:sp>
      <p:sp>
        <p:nvSpPr>
          <p:cNvPr id="3" name="Title 2"/>
          <p:cNvSpPr>
            <a:spLocks noGrp="1"/>
          </p:cNvSpPr>
          <p:nvPr>
            <p:ph type="title"/>
          </p:nvPr>
        </p:nvSpPr>
        <p:spPr/>
        <p:txBody>
          <a:bodyPr/>
          <a:lstStyle/>
          <a:p>
            <a:r>
              <a:rPr lang="en-US" dirty="0"/>
              <a:t>TPM</a:t>
            </a:r>
          </a:p>
        </p:txBody>
      </p:sp>
    </p:spTree>
    <p:extLst>
      <p:ext uri="{BB962C8B-B14F-4D97-AF65-F5344CB8AC3E}">
        <p14:creationId xmlns:p14="http://schemas.microsoft.com/office/powerpoint/2010/main" val="3853332210"/>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0" y="34835"/>
            <a:ext cx="12192000" cy="727166"/>
          </a:xfrm>
        </p:spPr>
        <p:txBody>
          <a:bodyPr/>
          <a:lstStyle/>
          <a:p>
            <a:r>
              <a:rPr lang="en-US" dirty="0">
                <a:ea typeface="ＭＳ Ｐゴシック" charset="-128"/>
              </a:rPr>
              <a:t>Mistake Proofing and Method Sheets</a:t>
            </a:r>
          </a:p>
        </p:txBody>
      </p:sp>
      <p:sp>
        <p:nvSpPr>
          <p:cNvPr id="3" name="Content Placeholder 2"/>
          <p:cNvSpPr>
            <a:spLocks noGrp="1"/>
          </p:cNvSpPr>
          <p:nvPr>
            <p:ph idx="1"/>
          </p:nvPr>
        </p:nvSpPr>
        <p:spPr/>
        <p:txBody>
          <a:bodyPr/>
          <a:lstStyle/>
          <a:p>
            <a:r>
              <a:rPr lang="en-US" dirty="0"/>
              <a:t>Mistake proofing (</a:t>
            </a:r>
            <a:r>
              <a:rPr lang="en-US" dirty="0" err="1"/>
              <a:t>poka</a:t>
            </a:r>
            <a:r>
              <a:rPr lang="en-US" dirty="0"/>
              <a:t> yoke). Combined with other lean tools, tries to build</a:t>
            </a:r>
            <a:r>
              <a:rPr lang="en-US" dirty="0">
                <a:sym typeface="Wingdings" pitchFamily="2" charset="2"/>
              </a:rPr>
              <a:t> </a:t>
            </a:r>
            <a:r>
              <a:rPr lang="en-US" dirty="0"/>
              <a:t>100% quality  built into both process and product. The three-prong electrical plug: There is only one way you can plug it in.</a:t>
            </a:r>
          </a:p>
          <a:p>
            <a:r>
              <a:rPr lang="en-US" dirty="0"/>
              <a:t>Techniques to prevent defects from being passed on to the next process. </a:t>
            </a:r>
          </a:p>
          <a:p>
            <a:r>
              <a:rPr lang="en-US" dirty="0"/>
              <a:t>Quality checks are built into operations and equipment, using sensors to detect errors and stop the process as needed. Autonomation; Automation with human touch). </a:t>
            </a:r>
          </a:p>
          <a:p>
            <a:r>
              <a:rPr lang="en-US" dirty="0"/>
              <a:t>Method sheets are visual instructions (drawings and pictures) located at a workstation that show how a job must be done, the quality checks necessary, and the tools to be used. They are u</a:t>
            </a:r>
            <a:r>
              <a:rPr lang="en-US" dirty="0">
                <a:ea typeface="ＭＳ Ｐゴシック" charset="-128"/>
              </a:rPr>
              <a:t>nderstandable by even new operators</a:t>
            </a:r>
          </a:p>
          <a:p>
            <a:endParaRPr lang="en-US" dirty="0">
              <a:ea typeface="ＭＳ Ｐゴシック" charset="-128"/>
            </a:endParaRPr>
          </a:p>
          <a:p>
            <a:endParaRPr lang="en-US" dirty="0"/>
          </a:p>
          <a:p>
            <a:pPr>
              <a:buNone/>
            </a:pPr>
            <a:endParaRPr lang="en-US" dirty="0">
              <a:ea typeface="ＭＳ Ｐゴシック" charset="-128"/>
            </a:endParaRPr>
          </a:p>
        </p:txBody>
      </p:sp>
    </p:spTree>
    <p:extLst>
      <p:ext uri="{BB962C8B-B14F-4D97-AF65-F5344CB8AC3E}">
        <p14:creationId xmlns:p14="http://schemas.microsoft.com/office/powerpoint/2010/main" val="55497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35037"/>
            <a:ext cx="12192000" cy="4987925"/>
          </a:xfrm>
        </p:spPr>
        <p:txBody>
          <a:bodyPr/>
          <a:lstStyle/>
          <a:p>
            <a:r>
              <a:rPr lang="en-US" dirty="0"/>
              <a:t>Complacency is the toughest challenge in any lean transformation.  Lean is not a one-time effort; is an ongoing journey that requires a sustained effort at continuous improvement.</a:t>
            </a:r>
          </a:p>
          <a:p>
            <a:r>
              <a:rPr lang="en-US" dirty="0"/>
              <a:t>Transformation to lean is not accomplished by simply applying a few techniques; it is a whole new way of looking at the operations of the enterprise.</a:t>
            </a:r>
          </a:p>
          <a:p>
            <a:r>
              <a:rPr lang="en-US" dirty="0"/>
              <a:t>Continuously reexamine processes to take out waste and non-value-added activities if enterprises are to see significant improvement in financial performance. </a:t>
            </a:r>
          </a:p>
          <a:p>
            <a:r>
              <a:rPr lang="en-US" dirty="0"/>
              <a:t>It is necessary that enterprises constantly initiate </a:t>
            </a:r>
            <a:r>
              <a:rPr lang="en-US" i="1" dirty="0"/>
              <a:t>kaizen </a:t>
            </a:r>
            <a:r>
              <a:rPr lang="en-US" dirty="0"/>
              <a:t>events that promote continuous improvements. </a:t>
            </a:r>
          </a:p>
          <a:p>
            <a:r>
              <a:rPr lang="en-US" dirty="0"/>
              <a:t>At the same time, there is a need to promote </a:t>
            </a:r>
            <a:r>
              <a:rPr lang="en-US" i="1" dirty="0" err="1"/>
              <a:t>kaikaku</a:t>
            </a:r>
            <a:r>
              <a:rPr lang="en-US" i="1" dirty="0"/>
              <a:t>, </a:t>
            </a:r>
            <a:r>
              <a:rPr lang="en-US" dirty="0"/>
              <a:t>the radical redesign of processes and methods geared for achieving breakthroughs in performance and growth.</a:t>
            </a:r>
          </a:p>
          <a:p>
            <a:r>
              <a:rPr lang="en-US" dirty="0"/>
              <a:t>Once a </a:t>
            </a:r>
            <a:r>
              <a:rPr lang="en-US" i="1" dirty="0" err="1"/>
              <a:t>kaikaku</a:t>
            </a:r>
            <a:r>
              <a:rPr lang="en-US" i="1" dirty="0"/>
              <a:t> step </a:t>
            </a:r>
            <a:r>
              <a:rPr lang="en-US" dirty="0"/>
              <a:t>is applied, </a:t>
            </a:r>
            <a:r>
              <a:rPr lang="en-US" i="1" dirty="0"/>
              <a:t>kaizen </a:t>
            </a:r>
            <a:r>
              <a:rPr lang="en-US" dirty="0"/>
              <a:t>becomes a powerful follow up drive to perfect the processes and methods and to continue to adapt to stay relevant.</a:t>
            </a:r>
          </a:p>
        </p:txBody>
      </p:sp>
      <p:sp>
        <p:nvSpPr>
          <p:cNvPr id="3" name="Title 2"/>
          <p:cNvSpPr>
            <a:spLocks noGrp="1"/>
          </p:cNvSpPr>
          <p:nvPr>
            <p:ph type="title"/>
          </p:nvPr>
        </p:nvSpPr>
        <p:spPr/>
        <p:txBody>
          <a:bodyPr/>
          <a:lstStyle/>
          <a:p>
            <a:r>
              <a:rPr lang="en-US" dirty="0"/>
              <a:t>Continuous Improvement and the Pursuit of Perfection</a:t>
            </a:r>
          </a:p>
        </p:txBody>
      </p:sp>
    </p:spTree>
    <p:extLst>
      <p:ext uri="{BB962C8B-B14F-4D97-AF65-F5344CB8AC3E}">
        <p14:creationId xmlns:p14="http://schemas.microsoft.com/office/powerpoint/2010/main" val="2937352692"/>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410200"/>
          </a:xfrm>
        </p:spPr>
        <p:txBody>
          <a:bodyPr/>
          <a:lstStyle/>
          <a:p>
            <a:r>
              <a:rPr lang="en-US" dirty="0"/>
              <a:t>The sequential application of a </a:t>
            </a:r>
            <a:r>
              <a:rPr lang="en-US" i="1" dirty="0" err="1"/>
              <a:t>kaikaku</a:t>
            </a:r>
            <a:r>
              <a:rPr lang="en-US" i="1" dirty="0"/>
              <a:t> </a:t>
            </a:r>
            <a:r>
              <a:rPr lang="en-US" dirty="0"/>
              <a:t>step followed by a series of </a:t>
            </a:r>
            <a:r>
              <a:rPr lang="en-US" i="1" dirty="0"/>
              <a:t>kaizen </a:t>
            </a:r>
            <a:r>
              <a:rPr lang="en-US" dirty="0"/>
              <a:t>events results in performance improvements that effectively match the S-curve model for enterprise grow containing jumps and gradual progresses.</a:t>
            </a:r>
          </a:p>
          <a:p>
            <a:r>
              <a:rPr lang="en-US" dirty="0"/>
              <a:t>Applying lean thinking and implementing tools to create flow result in a fundamental change in the way the enterprise thinks about its operations. Employees soon realize there is no end to the pursuit of perfection-to reducing effort, time, space, cost, and mistakes in the process of producing and delivering a product. </a:t>
            </a:r>
          </a:p>
          <a:p>
            <a:r>
              <a:rPr lang="en-US" dirty="0"/>
              <a:t>When products flow faster through the enterprise, they expose hidden waste in the value stream. The harder the pull, the more obstacles are revealed and the more easily they can be removed.</a:t>
            </a:r>
          </a:p>
          <a:p>
            <a:r>
              <a:rPr lang="en-US" dirty="0"/>
              <a:t>While lean implementations must have commitment and support from top management, shop floor personnel are also critical to their success. Many enterprises have initiated their lean efforts  from the bottom up. </a:t>
            </a:r>
          </a:p>
          <a:p>
            <a:pPr marL="0" indent="0">
              <a:buNone/>
            </a:pPr>
            <a:br>
              <a:rPr lang="en-US" dirty="0"/>
            </a:br>
            <a:r>
              <a:rPr lang="en-US" dirty="0"/>
              <a:t> </a:t>
            </a:r>
            <a:br>
              <a:rPr lang="en-US" dirty="0"/>
            </a:br>
            <a:endParaRPr lang="en-US" dirty="0"/>
          </a:p>
        </p:txBody>
      </p:sp>
      <p:sp>
        <p:nvSpPr>
          <p:cNvPr id="3" name="Title 2"/>
          <p:cNvSpPr>
            <a:spLocks noGrp="1"/>
          </p:cNvSpPr>
          <p:nvPr>
            <p:ph type="title"/>
          </p:nvPr>
        </p:nvSpPr>
        <p:spPr/>
        <p:txBody>
          <a:bodyPr/>
          <a:lstStyle/>
          <a:p>
            <a:r>
              <a:rPr lang="en-US" dirty="0"/>
              <a:t>Continuous Improvement and the Pursuit of Perfection</a:t>
            </a:r>
          </a:p>
        </p:txBody>
      </p:sp>
    </p:spTree>
    <p:extLst>
      <p:ext uri="{BB962C8B-B14F-4D97-AF65-F5344CB8AC3E}">
        <p14:creationId xmlns:p14="http://schemas.microsoft.com/office/powerpoint/2010/main" val="2862349917"/>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410200"/>
          </a:xfrm>
        </p:spPr>
        <p:txBody>
          <a:bodyPr/>
          <a:lstStyle/>
          <a:p>
            <a:r>
              <a:rPr lang="en-US" dirty="0"/>
              <a:t>Continuous improvement </a:t>
            </a:r>
            <a:r>
              <a:rPr lang="en-US" i="1" dirty="0"/>
              <a:t>(kaizen) </a:t>
            </a:r>
            <a:r>
              <a:rPr lang="en-US" dirty="0"/>
              <a:t>events play a vital role in getting employees engaged in the lean journey, and that pays dividends. Managers at all levels became lean thinkers and change agents.</a:t>
            </a:r>
          </a:p>
          <a:p>
            <a:r>
              <a:rPr lang="en-US" dirty="0"/>
              <a:t>A truly lean enterprise makes it much easier for everyone-shop floor employees, supervisors, lean champions, subcontractors, and first-tier suppliers-to discover better ways to create value. </a:t>
            </a:r>
          </a:p>
          <a:p>
            <a:r>
              <a:rPr lang="en-US" dirty="0"/>
              <a:t>Because feedback loops are significantly shortened, there is faster feedback to employees, providing a more conducive environment for them to pursue perfection</a:t>
            </a:r>
          </a:p>
          <a:p>
            <a:r>
              <a:rPr lang="en-US" dirty="0"/>
              <a:t>Whenever an individual or a business decides that success has been attained, progress stops.</a:t>
            </a:r>
          </a:p>
          <a:p>
            <a:r>
              <a:rPr lang="en-US" dirty="0"/>
              <a:t> Lean is a journey-a continuous journey that requires sustained effort to maintain momentum.</a:t>
            </a:r>
          </a:p>
          <a:p>
            <a:endParaRPr lang="en-US" dirty="0"/>
          </a:p>
        </p:txBody>
      </p:sp>
      <p:sp>
        <p:nvSpPr>
          <p:cNvPr id="3" name="Title 2"/>
          <p:cNvSpPr>
            <a:spLocks noGrp="1"/>
          </p:cNvSpPr>
          <p:nvPr>
            <p:ph type="title"/>
          </p:nvPr>
        </p:nvSpPr>
        <p:spPr/>
        <p:txBody>
          <a:bodyPr/>
          <a:lstStyle/>
          <a:p>
            <a:r>
              <a:rPr lang="en-US" dirty="0"/>
              <a:t>Continuous Improvement and the Pursuit of Perfection</a:t>
            </a:r>
          </a:p>
        </p:txBody>
      </p:sp>
    </p:spTree>
    <p:extLst>
      <p:ext uri="{BB962C8B-B14F-4D97-AF65-F5344CB8AC3E}">
        <p14:creationId xmlns:p14="http://schemas.microsoft.com/office/powerpoint/2010/main" val="2381723068"/>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834" y="914400"/>
            <a:ext cx="12192000" cy="5410200"/>
          </a:xfrm>
        </p:spPr>
        <p:txBody>
          <a:bodyPr/>
          <a:lstStyle/>
          <a:p>
            <a:r>
              <a:rPr lang="en-US" dirty="0"/>
              <a:t>Once there is a sharpened awareness among employees of the waste present in the system, there will be a concerted effort to maintain the momentum to reduce it if the right incentives are provided.</a:t>
            </a:r>
          </a:p>
          <a:p>
            <a:r>
              <a:rPr lang="en-US" dirty="0"/>
              <a:t>All types of  manufacturing, distribution, software development, or financial services.</a:t>
            </a:r>
          </a:p>
          <a:p>
            <a:r>
              <a:rPr lang="en-US" dirty="0"/>
              <a:t>Important points that enterprises should keep in mind when embarking on a lean journey are these:</a:t>
            </a:r>
          </a:p>
          <a:p>
            <a:pPr lvl="0"/>
            <a:r>
              <a:rPr lang="en-US" dirty="0"/>
              <a:t>While the goal of lean has often been identified as the removal of waste, removing </a:t>
            </a:r>
            <a:r>
              <a:rPr lang="en-US" dirty="0" err="1"/>
              <a:t>muda</a:t>
            </a:r>
            <a:r>
              <a:rPr lang="en-US" dirty="0"/>
              <a:t> is just a means to an end.  The real goal of lean is to reduce lead time. Lean is all about lead-time reduction and creating flow.</a:t>
            </a:r>
          </a:p>
          <a:p>
            <a:pPr lvl="0"/>
            <a:r>
              <a:rPr lang="en-US" dirty="0"/>
              <a:t>Some of the more important steps that enterprises can take to create flow are </a:t>
            </a:r>
            <a:r>
              <a:rPr lang="en-US" i="1" dirty="0"/>
              <a:t>takt </a:t>
            </a:r>
            <a:r>
              <a:rPr lang="en-US" dirty="0"/>
              <a:t>time, standard work, pull replenishment, and 5S. All of them readily apply in a service setting as well.</a:t>
            </a:r>
          </a:p>
          <a:p>
            <a:r>
              <a:rPr lang="en-US" dirty="0"/>
              <a:t> Enterprises that embark on the lean journey typically start by identifying a product family they can apply lean principles to.</a:t>
            </a:r>
          </a:p>
          <a:p>
            <a:endParaRPr lang="en-US" dirty="0"/>
          </a:p>
          <a:p>
            <a:pPr>
              <a:buNone/>
            </a:pPr>
            <a:endParaRPr lang="en-US" dirty="0"/>
          </a:p>
        </p:txBody>
      </p:sp>
      <p:sp>
        <p:nvSpPr>
          <p:cNvPr id="3" name="Title 2"/>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282186205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898" y="914401"/>
            <a:ext cx="12067902" cy="1523999"/>
          </a:xfrm>
        </p:spPr>
        <p:txBody>
          <a:bodyPr/>
          <a:lstStyle/>
          <a:p>
            <a:r>
              <a:rPr lang="en-US" sz="2400" dirty="0"/>
              <a:t>German engineers helped Japan build aircrafts in 30s. Takt is a German word for a musical meter. Customer demand dictated the pace of operations on the shop-floor.</a:t>
            </a:r>
          </a:p>
          <a:p>
            <a:r>
              <a:rPr lang="en-US" sz="2400" dirty="0">
                <a:ea typeface="ＭＳ Ｐゴシック" charset="-128"/>
              </a:rPr>
              <a:t>Takt Time links the  customer demand </a:t>
            </a:r>
            <a:r>
              <a:rPr lang="en-US" dirty="0">
                <a:ea typeface="ＭＳ Ｐゴシック" charset="-128"/>
              </a:rPr>
              <a:t>(external) </a:t>
            </a:r>
            <a:r>
              <a:rPr lang="en-US" sz="2400" dirty="0">
                <a:ea typeface="ＭＳ Ｐゴシック" charset="-128"/>
              </a:rPr>
              <a:t>to production resources </a:t>
            </a:r>
            <a:r>
              <a:rPr lang="en-US" dirty="0">
                <a:ea typeface="ＭＳ Ｐゴシック" charset="-128"/>
              </a:rPr>
              <a:t>(internal) </a:t>
            </a:r>
            <a:r>
              <a:rPr lang="en-US" sz="2400" dirty="0">
                <a:ea typeface="ＭＳ Ｐゴシック" charset="-128"/>
              </a:rPr>
              <a:t>.</a:t>
            </a:r>
          </a:p>
          <a:p>
            <a:endParaRPr lang="en-US" sz="2400" dirty="0"/>
          </a:p>
          <a:p>
            <a:endParaRPr lang="en-US" dirty="0"/>
          </a:p>
          <a:p>
            <a:pPr>
              <a:buNone/>
            </a:pPr>
            <a:endParaRPr lang="en-US" dirty="0"/>
          </a:p>
        </p:txBody>
      </p:sp>
      <p:sp>
        <p:nvSpPr>
          <p:cNvPr id="3" name="Title 2"/>
          <p:cNvSpPr>
            <a:spLocks noGrp="1"/>
          </p:cNvSpPr>
          <p:nvPr>
            <p:ph type="title"/>
          </p:nvPr>
        </p:nvSpPr>
        <p:spPr/>
        <p:txBody>
          <a:bodyPr/>
          <a:lstStyle/>
          <a:p>
            <a:r>
              <a:rPr lang="en-US" dirty="0"/>
              <a:t>Origin of </a:t>
            </a:r>
            <a:r>
              <a:rPr lang="en-US" dirty="0" err="1"/>
              <a:t>Takt</a:t>
            </a:r>
            <a:r>
              <a:rPr lang="en-US" dirty="0"/>
              <a:t> Time</a:t>
            </a:r>
          </a:p>
        </p:txBody>
      </p:sp>
      <mc:AlternateContent xmlns:mc="http://schemas.openxmlformats.org/markup-compatibility/2006" xmlns:a14="http://schemas.microsoft.com/office/drawing/2010/main">
        <mc:Choice Requires="a14">
          <p:sp>
            <p:nvSpPr>
              <p:cNvPr id="157697" name="Object 1"/>
              <p:cNvSpPr txBox="1"/>
              <p:nvPr/>
            </p:nvSpPr>
            <p:spPr bwMode="auto">
              <a:xfrm>
                <a:off x="457200" y="3130731"/>
                <a:ext cx="3962400" cy="76200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m:rPr>
                          <m:nor/>
                        </m:rPr>
                        <a:rPr lang="en-US" b="1" i="0" smtClean="0">
                          <a:solidFill>
                            <a:srgbClr val="C00000"/>
                          </a:solidFill>
                          <a:latin typeface="Cambria Math" panose="02040503050406030204" pitchFamily="18" charset="0"/>
                        </a:rPr>
                        <m:t>Takt</m:t>
                      </m:r>
                      <m:r>
                        <m:rPr>
                          <m:nor/>
                        </m:rPr>
                        <a:rPr lang="en-US" b="1" i="0" smtClean="0">
                          <a:solidFill>
                            <a:srgbClr val="C00000"/>
                          </a:solidFill>
                          <a:latin typeface="Cambria Math" panose="02040503050406030204" pitchFamily="18" charset="0"/>
                        </a:rPr>
                        <m:t> </m:t>
                      </m:r>
                      <m:r>
                        <m:rPr>
                          <m:nor/>
                        </m:rPr>
                        <a:rPr lang="en-US" b="1" i="0" smtClean="0">
                          <a:solidFill>
                            <a:srgbClr val="C00000"/>
                          </a:solidFill>
                          <a:latin typeface="Cambria Math" panose="02040503050406030204" pitchFamily="18" charset="0"/>
                        </a:rPr>
                        <m:t>Time</m:t>
                      </m:r>
                      <m:r>
                        <a:rPr lang="en-US" b="1" i="1">
                          <a:solidFill>
                            <a:srgbClr val="C00000"/>
                          </a:solidFill>
                          <a:latin typeface="Cambria Math" panose="02040503050406030204" pitchFamily="18" charset="0"/>
                        </a:rPr>
                        <m:t>=</m:t>
                      </m:r>
                      <m:f>
                        <m:fPr>
                          <m:ctrlPr>
                            <a:rPr lang="en-US" b="1" i="1">
                              <a:solidFill>
                                <a:srgbClr val="C00000"/>
                              </a:solidFill>
                              <a:latin typeface="Cambria Math" panose="02040503050406030204" pitchFamily="18" charset="0"/>
                            </a:rPr>
                          </m:ctrlPr>
                        </m:fPr>
                        <m:num>
                          <m:r>
                            <m:rPr>
                              <m:nor/>
                            </m:rPr>
                            <a:rPr lang="en-US" b="1" i="0">
                              <a:solidFill>
                                <a:srgbClr val="C00000"/>
                              </a:solidFill>
                              <a:latin typeface="Cambria Math" panose="02040503050406030204" pitchFamily="18" charset="0"/>
                            </a:rPr>
                            <m:t>Available</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Time</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Period</m:t>
                          </m:r>
                        </m:num>
                        <m:den>
                          <m:r>
                            <m:rPr>
                              <m:nor/>
                            </m:rPr>
                            <a:rPr lang="en-US" b="1" i="0">
                              <a:solidFill>
                                <a:srgbClr val="C00000"/>
                              </a:solidFill>
                              <a:latin typeface="Cambria Math" panose="02040503050406030204" pitchFamily="18" charset="0"/>
                            </a:rPr>
                            <m:t>Demand</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Period</m:t>
                          </m:r>
                        </m:den>
                      </m:f>
                    </m:oMath>
                  </m:oMathPara>
                </a14:m>
                <a:endParaRPr lang="en-US" b="1" dirty="0">
                  <a:solidFill>
                    <a:srgbClr val="C00000"/>
                  </a:solidFill>
                </a:endParaRPr>
              </a:p>
            </p:txBody>
          </p:sp>
        </mc:Choice>
        <mc:Fallback xmlns="">
          <p:sp>
            <p:nvSpPr>
              <p:cNvPr id="157697" name="Object 1"/>
              <p:cNvSpPr txBox="1">
                <a:spLocks noRot="1" noChangeAspect="1" noMove="1" noResize="1" noEditPoints="1" noAdjustHandles="1" noChangeArrowheads="1" noChangeShapeType="1" noTextEdit="1"/>
              </p:cNvSpPr>
              <p:nvPr/>
            </p:nvSpPr>
            <p:spPr bwMode="auto">
              <a:xfrm>
                <a:off x="457200" y="3130731"/>
                <a:ext cx="3962400" cy="762000"/>
              </a:xfrm>
              <a:prstGeom prst="rect">
                <a:avLst/>
              </a:prstGeom>
              <a:blipFill>
                <a:blip r:embed="rId3"/>
                <a:stretch>
                  <a:fillRect/>
                </a:stretch>
              </a:blipFill>
            </p:spPr>
            <p:txBody>
              <a:bodyPr/>
              <a:lstStyle/>
              <a:p>
                <a:r>
                  <a:rPr lang="en-US">
                    <a:noFill/>
                  </a:rPr>
                  <a:t> </a:t>
                </a:r>
              </a:p>
            </p:txBody>
          </p:sp>
        </mc:Fallback>
      </mc:AlternateContent>
      <p:sp>
        <p:nvSpPr>
          <p:cNvPr id="7" name="Content Placeholder 2">
            <a:extLst>
              <a:ext uri="{FF2B5EF4-FFF2-40B4-BE49-F238E27FC236}">
                <a16:creationId xmlns:a16="http://schemas.microsoft.com/office/drawing/2014/main" id="{3BF45F10-7857-4F83-8283-2F0B8082747B}"/>
              </a:ext>
            </a:extLst>
          </p:cNvPr>
          <p:cNvSpPr txBox="1">
            <a:spLocks/>
          </p:cNvSpPr>
          <p:nvPr/>
        </p:nvSpPr>
        <p:spPr bwMode="auto">
          <a:xfrm>
            <a:off x="76200" y="2286000"/>
            <a:ext cx="12067902"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defRPr/>
            </a:pPr>
            <a:r>
              <a:rPr lang="en-US" sz="2400" kern="0" dirty="0">
                <a:solidFill>
                  <a:srgbClr val="002060"/>
                </a:solidFill>
                <a:latin typeface="Book Antiqua" panose="02040602050305030304" pitchFamily="18" charset="0"/>
                <a:cs typeface="MS Reference Sans Serif" pitchFamily="34" charset="0"/>
              </a:rPr>
              <a:t>Demand is 20 policies/day. Available time is 400 minutes/day. Compute the takt time.</a:t>
            </a:r>
          </a:p>
          <a:p>
            <a:pPr marL="742950" lvl="1" indent="-285750" eaLnBrk="1" hangingPunct="1">
              <a:spcBef>
                <a:spcPct val="20000"/>
              </a:spcBef>
              <a:buSzPct val="75000"/>
              <a:defRPr/>
            </a:pPr>
            <a:endParaRPr lang="en-US" sz="2600" kern="0" dirty="0">
              <a:solidFill>
                <a:srgbClr val="002060"/>
              </a:solidFill>
              <a:latin typeface="Book Antiqua" panose="02040602050305030304" pitchFamily="18" charset="0"/>
            </a:endParaRPr>
          </a:p>
        </p:txBody>
      </p:sp>
      <mc:AlternateContent xmlns:mc="http://schemas.openxmlformats.org/markup-compatibility/2006" xmlns:a14="http://schemas.microsoft.com/office/drawing/2010/main">
        <mc:Choice Requires="a14">
          <p:sp>
            <p:nvSpPr>
              <p:cNvPr id="8" name="Object 1">
                <a:extLst>
                  <a:ext uri="{FF2B5EF4-FFF2-40B4-BE49-F238E27FC236}">
                    <a16:creationId xmlns:a16="http://schemas.microsoft.com/office/drawing/2014/main" id="{E642F609-3C00-4DF2-83C3-2013FF238097}"/>
                  </a:ext>
                </a:extLst>
              </p:cNvPr>
              <p:cNvSpPr txBox="1"/>
              <p:nvPr/>
            </p:nvSpPr>
            <p:spPr bwMode="auto">
              <a:xfrm>
                <a:off x="2384952" y="4001588"/>
                <a:ext cx="5867400" cy="838200"/>
              </a:xfrm>
              <a:prstGeom prst="rect">
                <a:avLst/>
              </a:prstGeom>
              <a:noFill/>
            </p:spPr>
            <p:txBody>
              <a:bodyPr>
                <a:normAutofit/>
              </a:bodyPr>
              <a:lstStyle/>
              <a:p>
                <a14:m>
                  <m:oMath xmlns:m="http://schemas.openxmlformats.org/officeDocument/2006/math">
                    <m:r>
                      <m:rPr>
                        <m:nor/>
                      </m:rPr>
                      <a:rPr lang="en-US" sz="1600" b="1" i="0" smtClean="0">
                        <a:solidFill>
                          <a:srgbClr val="C00000"/>
                        </a:solidFill>
                        <a:latin typeface="Book Antiqua" panose="02040602050305030304" pitchFamily="18" charset="0"/>
                      </a:rPr>
                      <m:t>Takt</m:t>
                    </m:r>
                    <m:r>
                      <m:rPr>
                        <m:nor/>
                      </m:rPr>
                      <a:rPr lang="en-US" sz="1600" b="1" i="0" smtClean="0">
                        <a:solidFill>
                          <a:srgbClr val="C00000"/>
                        </a:solidFill>
                        <a:latin typeface="Book Antiqua" panose="02040602050305030304" pitchFamily="18" charset="0"/>
                      </a:rPr>
                      <m:t> </m:t>
                    </m:r>
                    <m:r>
                      <m:rPr>
                        <m:nor/>
                      </m:rPr>
                      <a:rPr lang="en-US" sz="1600" b="1" i="0" smtClean="0">
                        <a:solidFill>
                          <a:srgbClr val="C00000"/>
                        </a:solidFill>
                        <a:latin typeface="Book Antiqua" panose="02040602050305030304" pitchFamily="18" charset="0"/>
                      </a:rPr>
                      <m:t>Time</m:t>
                    </m:r>
                    <m:r>
                      <a:rPr lang="en-US" sz="1600" b="1" i="1">
                        <a:solidFill>
                          <a:srgbClr val="C00000"/>
                        </a:solidFill>
                        <a:latin typeface="Cambria Math" panose="02040503050406030204" pitchFamily="18" charset="0"/>
                      </a:rPr>
                      <m:t>=</m:t>
                    </m:r>
                    <m:f>
                      <m:fPr>
                        <m:ctrlPr>
                          <a:rPr lang="en-US" sz="1600" b="1" i="1">
                            <a:solidFill>
                              <a:srgbClr val="C00000"/>
                            </a:solidFill>
                            <a:latin typeface="Cambria Math" panose="02040503050406030204" pitchFamily="18" charset="0"/>
                          </a:rPr>
                        </m:ctrlPr>
                      </m:fPr>
                      <m:num>
                        <m:r>
                          <m:rPr>
                            <m:nor/>
                          </m:rPr>
                          <a:rPr lang="en-US" sz="1600" b="1" i="0">
                            <a:solidFill>
                              <a:srgbClr val="C00000"/>
                            </a:solidFill>
                            <a:latin typeface="Book Antiqua" panose="02040602050305030304" pitchFamily="18" charset="0"/>
                          </a:rPr>
                          <m:t>Available</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Time</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Period</m:t>
                        </m:r>
                      </m:num>
                      <m:den>
                        <m:r>
                          <m:rPr>
                            <m:nor/>
                          </m:rPr>
                          <a:rPr lang="en-US" sz="1600" b="1" i="0">
                            <a:solidFill>
                              <a:srgbClr val="C00000"/>
                            </a:solidFill>
                            <a:latin typeface="Book Antiqua" panose="02040602050305030304" pitchFamily="18" charset="0"/>
                          </a:rPr>
                          <m:t>Demand</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Period</m:t>
                        </m:r>
                      </m:den>
                    </m:f>
                  </m:oMath>
                </a14:m>
                <a:r>
                  <a:rPr lang="en-US" sz="1600" b="1" dirty="0">
                    <a:solidFill>
                      <a:srgbClr val="C00000"/>
                    </a:solidFill>
                    <a:latin typeface="Book Antiqua" panose="02040602050305030304" pitchFamily="18" charset="0"/>
                  </a:rPr>
                  <a:t> = </a:t>
                </a:r>
                <a14:m>
                  <m:oMath xmlns:m="http://schemas.openxmlformats.org/officeDocument/2006/math">
                    <m:f>
                      <m:fPr>
                        <m:ctrlPr>
                          <a:rPr lang="en-US" sz="1600" b="1" i="1">
                            <a:solidFill>
                              <a:srgbClr val="C00000"/>
                            </a:solidFill>
                            <a:latin typeface="Cambria Math" panose="02040503050406030204" pitchFamily="18" charset="0"/>
                          </a:rPr>
                        </m:ctrlPr>
                      </m:fPr>
                      <m:num>
                        <m:r>
                          <m:rPr>
                            <m:nor/>
                          </m:rPr>
                          <a:rPr lang="en-US" sz="1600" b="1" i="0" smtClean="0">
                            <a:solidFill>
                              <a:srgbClr val="C00000"/>
                            </a:solidFill>
                            <a:latin typeface="Book Antiqua" panose="02040602050305030304" pitchFamily="18" charset="0"/>
                          </a:rPr>
                          <m:t>400</m:t>
                        </m:r>
                      </m:num>
                      <m:den>
                        <m:r>
                          <m:rPr>
                            <m:nor/>
                          </m:rPr>
                          <a:rPr lang="en-US" sz="1600" b="1" i="0" smtClean="0">
                            <a:solidFill>
                              <a:srgbClr val="C00000"/>
                            </a:solidFill>
                            <a:latin typeface="Cambria Math" panose="02040503050406030204" pitchFamily="18" charset="0"/>
                          </a:rPr>
                          <m:t>20</m:t>
                        </m:r>
                      </m:den>
                    </m:f>
                  </m:oMath>
                </a14:m>
                <a:r>
                  <a:rPr lang="en-US" sz="1600" b="1" dirty="0">
                    <a:solidFill>
                      <a:srgbClr val="C00000"/>
                    </a:solidFill>
                    <a:latin typeface="Book Antiqua" panose="02040602050305030304" pitchFamily="18" charset="0"/>
                  </a:rPr>
                  <a:t>  = 20 minutes</a:t>
                </a:r>
              </a:p>
            </p:txBody>
          </p:sp>
        </mc:Choice>
        <mc:Fallback xmlns="">
          <p:sp>
            <p:nvSpPr>
              <p:cNvPr id="8" name="Object 1">
                <a:extLst>
                  <a:ext uri="{FF2B5EF4-FFF2-40B4-BE49-F238E27FC236}">
                    <a16:creationId xmlns:a16="http://schemas.microsoft.com/office/drawing/2014/main" id="{E642F609-3C00-4DF2-83C3-2013FF238097}"/>
                  </a:ext>
                </a:extLst>
              </p:cNvPr>
              <p:cNvSpPr txBox="1">
                <a:spLocks noRot="1" noChangeAspect="1" noMove="1" noResize="1" noEditPoints="1" noAdjustHandles="1" noChangeArrowheads="1" noChangeShapeType="1" noTextEdit="1"/>
              </p:cNvSpPr>
              <p:nvPr/>
            </p:nvSpPr>
            <p:spPr bwMode="auto">
              <a:xfrm>
                <a:off x="2384952" y="4001588"/>
                <a:ext cx="5867400" cy="838200"/>
              </a:xfrm>
              <a:prstGeom prst="rect">
                <a:avLst/>
              </a:prstGeom>
              <a:blipFill>
                <a:blip r:embed="rId4"/>
                <a:stretch>
                  <a:fillRect/>
                </a:stretch>
              </a:blipFill>
            </p:spPr>
            <p:txBody>
              <a:bodyPr/>
              <a:lstStyle/>
              <a:p>
                <a:r>
                  <a:rPr lang="en-US">
                    <a:noFill/>
                  </a:rPr>
                  <a:t> </a:t>
                </a:r>
              </a:p>
            </p:txBody>
          </p:sp>
        </mc:Fallback>
      </mc:AlternateContent>
      <p:sp>
        <p:nvSpPr>
          <p:cNvPr id="9" name="Content Placeholder 2">
            <a:extLst>
              <a:ext uri="{FF2B5EF4-FFF2-40B4-BE49-F238E27FC236}">
                <a16:creationId xmlns:a16="http://schemas.microsoft.com/office/drawing/2014/main" id="{853F4892-8905-4B5F-912E-76F80C4C021D}"/>
              </a:ext>
            </a:extLst>
          </p:cNvPr>
          <p:cNvSpPr txBox="1">
            <a:spLocks/>
          </p:cNvSpPr>
          <p:nvPr/>
        </p:nvSpPr>
        <p:spPr bwMode="auto">
          <a:xfrm>
            <a:off x="210966" y="4953000"/>
            <a:ext cx="7683137" cy="18096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defRPr/>
            </a:pPr>
            <a:r>
              <a:rPr lang="en-US" sz="2400" kern="0" dirty="0">
                <a:solidFill>
                  <a:srgbClr val="002060"/>
                </a:solidFill>
                <a:latin typeface="Book Antiqua" panose="02040602050305030304" pitchFamily="18" charset="0"/>
                <a:cs typeface="MS Reference Sans Serif" pitchFamily="34" charset="0"/>
              </a:rPr>
              <a:t>There are four sub-processes; </a:t>
            </a:r>
            <a:r>
              <a:rPr lang="en-US" sz="2400" kern="0" dirty="0">
                <a:solidFill>
                  <a:srgbClr val="002060"/>
                </a:solidFill>
                <a:latin typeface="Book Antiqua" panose="02040602050305030304" pitchFamily="18" charset="0"/>
              </a:rPr>
              <a:t>Distribution (data gathering/ data entry, Underwriting (risk analysis), Rating (computing the premium), and Policy writing</a:t>
            </a:r>
            <a:endParaRPr lang="en-US" sz="2600" kern="0" dirty="0">
              <a:latin typeface="MS Reference Sans Serif" pitchFamily="34" charset="0"/>
            </a:endParaRPr>
          </a:p>
        </p:txBody>
      </p:sp>
      <p:graphicFrame>
        <p:nvGraphicFramePr>
          <p:cNvPr id="15" name="Object 14">
            <a:extLst>
              <a:ext uri="{FF2B5EF4-FFF2-40B4-BE49-F238E27FC236}">
                <a16:creationId xmlns:a16="http://schemas.microsoft.com/office/drawing/2014/main" id="{2052DE2C-4655-41C8-8CC1-8E7EBBD0B7F9}"/>
              </a:ext>
            </a:extLst>
          </p:cNvPr>
          <p:cNvGraphicFramePr>
            <a:graphicFrameLocks noChangeAspect="1"/>
          </p:cNvGraphicFramePr>
          <p:nvPr/>
        </p:nvGraphicFramePr>
        <p:xfrm>
          <a:off x="8389210" y="3892731"/>
          <a:ext cx="3838302" cy="2558868"/>
        </p:xfrm>
        <a:graphic>
          <a:graphicData uri="http://schemas.openxmlformats.org/presentationml/2006/ole">
            <mc:AlternateContent xmlns:mc="http://schemas.openxmlformats.org/markup-compatibility/2006">
              <mc:Choice xmlns:v="urn:schemas-microsoft-com:vml" Requires="v">
                <p:oleObj spid="_x0000_s11270" name="Worksheet" r:id="rId5" imgW="4428992" imgH="2953005" progId="Excel.Sheet.12">
                  <p:embed/>
                </p:oleObj>
              </mc:Choice>
              <mc:Fallback>
                <p:oleObj name="Worksheet" r:id="rId5" imgW="4428992" imgH="2953005" progId="Excel.Sheet.12">
                  <p:embed/>
                  <p:pic>
                    <p:nvPicPr>
                      <p:cNvPr id="15" name="Object 14">
                        <a:extLst>
                          <a:ext uri="{FF2B5EF4-FFF2-40B4-BE49-F238E27FC236}">
                            <a16:creationId xmlns:a16="http://schemas.microsoft.com/office/drawing/2014/main" id="{2052DE2C-4655-41C8-8CC1-8E7EBBD0B7F9}"/>
                          </a:ext>
                        </a:extLst>
                      </p:cNvPr>
                      <p:cNvPicPr/>
                      <p:nvPr/>
                    </p:nvPicPr>
                    <p:blipFill>
                      <a:blip r:embed="rId6"/>
                      <a:stretch>
                        <a:fillRect/>
                      </a:stretch>
                    </p:blipFill>
                    <p:spPr>
                      <a:xfrm>
                        <a:off x="8389210" y="3892731"/>
                        <a:ext cx="3838302" cy="2558868"/>
                      </a:xfrm>
                      <a:prstGeom prst="rect">
                        <a:avLst/>
                      </a:prstGeom>
                    </p:spPr>
                  </p:pic>
                </p:oleObj>
              </mc:Fallback>
            </mc:AlternateContent>
          </a:graphicData>
        </a:graphic>
      </p:graphicFrame>
      <p:cxnSp>
        <p:nvCxnSpPr>
          <p:cNvPr id="13" name="Straight Connector 12">
            <a:extLst>
              <a:ext uri="{FF2B5EF4-FFF2-40B4-BE49-F238E27FC236}">
                <a16:creationId xmlns:a16="http://schemas.microsoft.com/office/drawing/2014/main" id="{20CF86A5-1F65-496C-9ABB-85C489F19E11}"/>
              </a:ext>
            </a:extLst>
          </p:cNvPr>
          <p:cNvCxnSpPr>
            <a:cxnSpLocks/>
          </p:cNvCxnSpPr>
          <p:nvPr/>
        </p:nvCxnSpPr>
        <p:spPr bwMode="auto">
          <a:xfrm>
            <a:off x="8153400" y="4267200"/>
            <a:ext cx="3962400"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810009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7697"/>
                                        </p:tgtEl>
                                        <p:attrNameLst>
                                          <p:attrName>style.visibility</p:attrName>
                                        </p:attrNameLst>
                                      </p:cBhvr>
                                      <p:to>
                                        <p:strVal val="visible"/>
                                      </p:to>
                                    </p:set>
                                    <p:animEffect transition="in" filter="dissolve">
                                      <p:cBhvr>
                                        <p:cTn id="7" dur="500"/>
                                        <p:tgtEl>
                                          <p:spTgt spid="1576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7" grpId="0"/>
      <p:bldP spid="8" grpId="0"/>
      <p:bldP spid="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09" y="914400"/>
            <a:ext cx="12192000" cy="5410200"/>
          </a:xfrm>
        </p:spPr>
        <p:txBody>
          <a:bodyPr/>
          <a:lstStyle/>
          <a:p>
            <a:pPr lvl="0"/>
            <a:r>
              <a:rPr lang="en-US" dirty="0"/>
              <a:t>Steps like 5S and </a:t>
            </a:r>
            <a:r>
              <a:rPr lang="en-US" i="1" dirty="0" err="1"/>
              <a:t>takt</a:t>
            </a:r>
            <a:r>
              <a:rPr lang="en-US" i="1" dirty="0"/>
              <a:t> </a:t>
            </a:r>
            <a:r>
              <a:rPr lang="en-US" dirty="0"/>
              <a:t>time are often misunderstood or misused. For instance, the fifth step in the 5S  program, </a:t>
            </a:r>
            <a:r>
              <a:rPr lang="en-US" i="1" dirty="0"/>
              <a:t>Sustain, </a:t>
            </a:r>
            <a:r>
              <a:rPr lang="en-US" dirty="0"/>
              <a:t>is vital for maintaining momentum. Once a 5S program is put in place, some enterprises neglect this step. Again, lean is a </a:t>
            </a:r>
            <a:r>
              <a:rPr lang="en-US" i="1" dirty="0"/>
              <a:t>journey-one </a:t>
            </a:r>
            <a:r>
              <a:rPr lang="en-US" dirty="0"/>
              <a:t>that really never ends.</a:t>
            </a:r>
          </a:p>
          <a:p>
            <a:pPr lvl="0"/>
            <a:r>
              <a:rPr lang="en-US" dirty="0"/>
              <a:t>Lean thinking must be applied to all the processes in the enterprise that work on the selected product family. The idea is not to simply lean out some of the process steps and create a few islands of excellence. </a:t>
            </a:r>
          </a:p>
          <a:p>
            <a:pPr lvl="0"/>
            <a:r>
              <a:rPr lang="en-US" dirty="0"/>
              <a:t>While some waste may be removed in creating such islands, the products flowing out of them will end up waiting elsewhere in the enterprise, usually queuing up in front of the constraint resources. </a:t>
            </a:r>
          </a:p>
          <a:p>
            <a:r>
              <a:rPr lang="en-US" dirty="0"/>
              <a:t>Finally, the lean </a:t>
            </a:r>
            <a:r>
              <a:rPr lang="en-US" i="1" dirty="0"/>
              <a:t>supply chain </a:t>
            </a:r>
            <a:r>
              <a:rPr lang="en-US" dirty="0"/>
              <a:t>is the ultimate goal. It is the responsibility of the lean enterprise to collaborate with upstream and downstream supply chain members to success­fully streamline the supply chain.</a:t>
            </a:r>
          </a:p>
          <a:p>
            <a:pPr lvl="0"/>
            <a:endParaRPr lang="en-US" dirty="0"/>
          </a:p>
        </p:txBody>
      </p:sp>
      <p:sp>
        <p:nvSpPr>
          <p:cNvPr id="3" name="Title 2"/>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36517769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13063"/>
            <a:ext cx="12192000" cy="788987"/>
          </a:xfrm>
        </p:spPr>
        <p:txBody>
          <a:bodyPr/>
          <a:lstStyle/>
          <a:p>
            <a:r>
              <a:rPr lang="en-US" dirty="0"/>
              <a:t>Load Balancing?</a:t>
            </a:r>
            <a:endParaRPr lang="en-US" dirty="0">
              <a:ea typeface="ＭＳ Ｐゴシック" charset="-128"/>
            </a:endParaRPr>
          </a:p>
        </p:txBody>
      </p:sp>
      <p:sp>
        <p:nvSpPr>
          <p:cNvPr id="28675" name="Content Placeholder 2"/>
          <p:cNvSpPr>
            <a:spLocks noGrp="1"/>
          </p:cNvSpPr>
          <p:nvPr>
            <p:ph idx="1"/>
          </p:nvPr>
        </p:nvSpPr>
        <p:spPr>
          <a:xfrm>
            <a:off x="1524000" y="1295402"/>
            <a:ext cx="8915400" cy="2209799"/>
          </a:xfrm>
        </p:spPr>
        <p:txBody>
          <a:bodyPr/>
          <a:lstStyle/>
          <a:p>
            <a:pPr eaLnBrk="1" hangingPunct="1"/>
            <a:endParaRPr lang="en-US" sz="2400" dirty="0">
              <a:ea typeface="ＭＳ Ｐゴシック" charset="-128"/>
            </a:endParaRPr>
          </a:p>
          <a:p>
            <a:pPr eaLnBrk="1" hangingPunct="1"/>
            <a:endParaRPr lang="en-US" dirty="0">
              <a:ea typeface="ＭＳ Ｐゴシック" charset="-128"/>
            </a:endParaRPr>
          </a:p>
        </p:txBody>
      </p:sp>
      <p:sp>
        <p:nvSpPr>
          <p:cNvPr id="11" name="Content Placeholder 1">
            <a:extLst>
              <a:ext uri="{FF2B5EF4-FFF2-40B4-BE49-F238E27FC236}">
                <a16:creationId xmlns:a16="http://schemas.microsoft.com/office/drawing/2014/main" id="{480835AF-8607-4E70-88C1-86FC720F9975}"/>
              </a:ext>
            </a:extLst>
          </p:cNvPr>
          <p:cNvSpPr txBox="1">
            <a:spLocks/>
          </p:cNvSpPr>
          <p:nvPr/>
        </p:nvSpPr>
        <p:spPr bwMode="auto">
          <a:xfrm>
            <a:off x="-30480" y="914400"/>
            <a:ext cx="121920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kern="0" dirty="0"/>
              <a:t>An operator can not be overloaded. Apply time studies to lower the time or breakdown the task. </a:t>
            </a:r>
          </a:p>
          <a:p>
            <a:r>
              <a:rPr lang="en-US" kern="0" dirty="0">
                <a:solidFill>
                  <a:srgbClr val="C00000"/>
                </a:solidFill>
              </a:rPr>
              <a:t>Loading each operator close to 100 percent may lead to infinite queue if the workload is highly variable (negative). </a:t>
            </a:r>
          </a:p>
          <a:p>
            <a:r>
              <a:rPr lang="en-US" kern="0" dirty="0">
                <a:solidFill>
                  <a:srgbClr val="00B050"/>
                </a:solidFill>
              </a:rPr>
              <a:t>Keep operators loaded close to 100% to motivate them to find creative ways to reduce their cycle time to takt time (positive). </a:t>
            </a:r>
          </a:p>
          <a:p>
            <a:r>
              <a:rPr lang="en-US" kern="0" dirty="0">
                <a:solidFill>
                  <a:srgbClr val="C00000"/>
                </a:solidFill>
              </a:rPr>
              <a:t>If the operators are underutilized, work expands to fill the time available (negative). </a:t>
            </a:r>
          </a:p>
          <a:p>
            <a:r>
              <a:rPr lang="en-US" kern="0" dirty="0"/>
              <a:t>takt time goes down when demand increases. Then some operator may become overloaded. </a:t>
            </a:r>
          </a:p>
          <a:p>
            <a:r>
              <a:rPr lang="en-US" kern="0" dirty="0"/>
              <a:t>Subdivide tasks more finely, to load each operator close takt</a:t>
            </a:r>
            <a:r>
              <a:rPr lang="en-US" i="1" kern="0" dirty="0"/>
              <a:t> </a:t>
            </a:r>
            <a:r>
              <a:rPr lang="en-US" kern="0" dirty="0"/>
              <a:t>time. However, that would uniformly underutilize each operator.</a:t>
            </a:r>
          </a:p>
          <a:p>
            <a:r>
              <a:rPr lang="en-US" kern="0" dirty="0"/>
              <a:t>A better alternative is to have the first two operators loaded with tasks that add up to the takt time, leaving the third under-loaded. </a:t>
            </a:r>
            <a:endParaRPr lang="en-US" kern="0" dirty="0">
              <a:ea typeface="ＭＳ Ｐゴシック" charset="-128"/>
            </a:endParaRPr>
          </a:p>
        </p:txBody>
      </p:sp>
    </p:spTree>
    <p:extLst>
      <p:ext uri="{BB962C8B-B14F-4D97-AF65-F5344CB8AC3E}">
        <p14:creationId xmlns:p14="http://schemas.microsoft.com/office/powerpoint/2010/main" val="62835517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834" y="914400"/>
            <a:ext cx="12157166" cy="1787525"/>
          </a:xfrm>
        </p:spPr>
        <p:txBody>
          <a:bodyPr/>
          <a:lstStyle/>
          <a:p>
            <a:pPr lvl="0"/>
            <a:r>
              <a:rPr lang="en-US" sz="2000" dirty="0"/>
              <a:t>The third operator could help if the others fall behind. S/he could be located at the end of the cell to perform material handling. </a:t>
            </a:r>
          </a:p>
        </p:txBody>
      </p:sp>
      <p:sp>
        <p:nvSpPr>
          <p:cNvPr id="3" name="Title 2"/>
          <p:cNvSpPr>
            <a:spLocks noGrp="1"/>
          </p:cNvSpPr>
          <p:nvPr>
            <p:ph type="title"/>
          </p:nvPr>
        </p:nvSpPr>
        <p:spPr/>
        <p:txBody>
          <a:bodyPr/>
          <a:lstStyle/>
          <a:p>
            <a:r>
              <a:rPr lang="en-US" dirty="0" err="1"/>
              <a:t>Takt</a:t>
            </a:r>
            <a:r>
              <a:rPr lang="en-US" dirty="0"/>
              <a:t> Time is a Measure of External Demand</a:t>
            </a:r>
          </a:p>
        </p:txBody>
      </p:sp>
      <p:graphicFrame>
        <p:nvGraphicFramePr>
          <p:cNvPr id="4" name="Object 3">
            <a:extLst>
              <a:ext uri="{FF2B5EF4-FFF2-40B4-BE49-F238E27FC236}">
                <a16:creationId xmlns:a16="http://schemas.microsoft.com/office/drawing/2014/main" id="{B642AE89-D931-495E-A304-8B66CF9E934E}"/>
              </a:ext>
            </a:extLst>
          </p:cNvPr>
          <p:cNvGraphicFramePr>
            <a:graphicFrameLocks noChangeAspect="1"/>
          </p:cNvGraphicFramePr>
          <p:nvPr/>
        </p:nvGraphicFramePr>
        <p:xfrm>
          <a:off x="133275" y="2544763"/>
          <a:ext cx="11779394" cy="2560637"/>
        </p:xfrm>
        <a:graphic>
          <a:graphicData uri="http://schemas.openxmlformats.org/presentationml/2006/ole">
            <mc:AlternateContent xmlns:mc="http://schemas.openxmlformats.org/markup-compatibility/2006">
              <mc:Choice xmlns:v="urn:schemas-microsoft-com:vml" Requires="v">
                <p:oleObj spid="_x0000_s12294" name="Worksheet" r:id="rId3" imgW="13582561" imgH="2953005" progId="Excel.Sheet.12">
                  <p:embed/>
                </p:oleObj>
              </mc:Choice>
              <mc:Fallback>
                <p:oleObj name="Worksheet" r:id="rId3" imgW="13582561" imgH="2953005" progId="Excel.Sheet.12">
                  <p:embed/>
                  <p:pic>
                    <p:nvPicPr>
                      <p:cNvPr id="4" name="Object 3">
                        <a:extLst>
                          <a:ext uri="{FF2B5EF4-FFF2-40B4-BE49-F238E27FC236}">
                            <a16:creationId xmlns:a16="http://schemas.microsoft.com/office/drawing/2014/main" id="{B642AE89-D931-495E-A304-8B66CF9E934E}"/>
                          </a:ext>
                        </a:extLst>
                      </p:cNvPr>
                      <p:cNvPicPr/>
                      <p:nvPr/>
                    </p:nvPicPr>
                    <p:blipFill>
                      <a:blip r:embed="rId4"/>
                      <a:stretch>
                        <a:fillRect/>
                      </a:stretch>
                    </p:blipFill>
                    <p:spPr>
                      <a:xfrm>
                        <a:off x="133275" y="2544763"/>
                        <a:ext cx="11779394" cy="2560637"/>
                      </a:xfrm>
                      <a:prstGeom prst="rect">
                        <a:avLst/>
                      </a:prstGeom>
                    </p:spPr>
                  </p:pic>
                </p:oleObj>
              </mc:Fallback>
            </mc:AlternateContent>
          </a:graphicData>
        </a:graphic>
      </p:graphicFrame>
      <p:cxnSp>
        <p:nvCxnSpPr>
          <p:cNvPr id="7" name="Straight Connector 6">
            <a:extLst>
              <a:ext uri="{FF2B5EF4-FFF2-40B4-BE49-F238E27FC236}">
                <a16:creationId xmlns:a16="http://schemas.microsoft.com/office/drawing/2014/main" id="{2C99461E-5754-40C5-ADD2-6EA20FDD1AC4}"/>
              </a:ext>
            </a:extLst>
          </p:cNvPr>
          <p:cNvCxnSpPr/>
          <p:nvPr/>
        </p:nvCxnSpPr>
        <p:spPr bwMode="auto">
          <a:xfrm>
            <a:off x="3881024" y="1905000"/>
            <a:ext cx="0" cy="3429000"/>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DCD0AC94-5BC0-496C-8FD2-B8AC9143B37E}"/>
              </a:ext>
            </a:extLst>
          </p:cNvPr>
          <p:cNvCxnSpPr/>
          <p:nvPr/>
        </p:nvCxnSpPr>
        <p:spPr bwMode="auto">
          <a:xfrm>
            <a:off x="7696200" y="1981200"/>
            <a:ext cx="0" cy="3429000"/>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6581750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01083"/>
            <a:ext cx="12192000" cy="5652117"/>
          </a:xfrm>
        </p:spPr>
        <p:txBody>
          <a:bodyPr/>
          <a:lstStyle/>
          <a:p>
            <a:r>
              <a:rPr lang="en-US" sz="2200" dirty="0"/>
              <a:t>If each operator is paced to </a:t>
            </a:r>
            <a:r>
              <a:rPr lang="en-US" sz="2200" dirty="0" err="1"/>
              <a:t>takt</a:t>
            </a:r>
            <a:r>
              <a:rPr lang="en-US" sz="2200" dirty="0"/>
              <a:t> time, over production will be automatically limited. Limiting overproduction prevents frequent stops and starts that inhibit a smooth flow. </a:t>
            </a:r>
          </a:p>
          <a:p>
            <a:pPr lvl="0"/>
            <a:r>
              <a:rPr lang="en-US" sz="2200" dirty="0"/>
              <a:t>It's best to buffer variation with capacity, not inventory. </a:t>
            </a:r>
          </a:p>
          <a:p>
            <a:r>
              <a:rPr lang="en-US" sz="2200" dirty="0"/>
              <a:t>It is incorrect stating that a machine has a </a:t>
            </a:r>
            <a:r>
              <a:rPr lang="en-US" sz="2200" dirty="0" err="1"/>
              <a:t>takt</a:t>
            </a:r>
            <a:r>
              <a:rPr lang="en-US" sz="2200" dirty="0"/>
              <a:t> time of five minutes. Takt time is a measure of external demand; it has nothing to do with machine capacity. Takt is the time that we have (market oriented) to produce a flow unit, not the time we need (capacity oriented).  </a:t>
            </a:r>
          </a:p>
          <a:p>
            <a:r>
              <a:rPr lang="en-US" sz="2200" dirty="0">
                <a:ea typeface="ＭＳ Ｐゴシック" charset="-128"/>
              </a:rPr>
              <a:t>Enterprise should match its (internal) resources to meet the (external) customer demand.</a:t>
            </a:r>
          </a:p>
          <a:p>
            <a:r>
              <a:rPr lang="en-US" sz="2200" dirty="0"/>
              <a:t>Takt time applies better to a flow shop, may not be very relevant in job shop, but still useful to determine the number of operators.</a:t>
            </a:r>
          </a:p>
          <a:p>
            <a:r>
              <a:rPr lang="en-US" sz="2000" dirty="0">
                <a:ea typeface="ＭＳ Ｐゴシック" charset="-128"/>
              </a:rPr>
              <a:t>Takt time could be reevaluated if the demand exceeds the set production rate for 5 consecutive days (Run Test). Distinguish between noise and real trends.</a:t>
            </a:r>
          </a:p>
          <a:p>
            <a:pPr lvl="1"/>
            <a:r>
              <a:rPr lang="en-US" dirty="0">
                <a:ea typeface="ＭＳ Ｐゴシック" charset="-128"/>
              </a:rPr>
              <a:t>If we change it too frequently  </a:t>
            </a:r>
            <a:r>
              <a:rPr lang="en-US" dirty="0">
                <a:ea typeface="ＭＳ Ｐゴシック" charset="-128"/>
                <a:sym typeface="Wingdings" pitchFamily="2" charset="2"/>
              </a:rPr>
              <a:t></a:t>
            </a:r>
            <a:r>
              <a:rPr lang="en-US" dirty="0">
                <a:ea typeface="ＭＳ Ｐゴシック" charset="-128"/>
              </a:rPr>
              <a:t> Chaos</a:t>
            </a:r>
          </a:p>
          <a:p>
            <a:pPr lvl="1"/>
            <a:r>
              <a:rPr lang="en-US" dirty="0">
                <a:ea typeface="ＭＳ Ｐゴシック" charset="-128"/>
              </a:rPr>
              <a:t>If it is not flexible, and we cannot change it  </a:t>
            </a:r>
            <a:r>
              <a:rPr lang="en-US" dirty="0">
                <a:ea typeface="ＭＳ Ｐゴシック" charset="-128"/>
                <a:sym typeface="Wingdings" pitchFamily="2" charset="2"/>
              </a:rPr>
              <a:t> </a:t>
            </a:r>
            <a:r>
              <a:rPr lang="en-US" dirty="0">
                <a:ea typeface="ＭＳ Ｐゴシック" charset="-128"/>
              </a:rPr>
              <a:t>Missed opportunities, Inventory buildup</a:t>
            </a:r>
          </a:p>
          <a:p>
            <a:endParaRPr lang="en-US" sz="2200" dirty="0"/>
          </a:p>
          <a:p>
            <a:endParaRPr lang="en-US" sz="2000" dirty="0">
              <a:ea typeface="ＭＳ Ｐゴシック" charset="-128"/>
            </a:endParaRPr>
          </a:p>
          <a:p>
            <a:endParaRPr lang="en-US" sz="2000" dirty="0"/>
          </a:p>
          <a:p>
            <a:endParaRPr lang="en-US" dirty="0"/>
          </a:p>
        </p:txBody>
      </p:sp>
      <p:sp>
        <p:nvSpPr>
          <p:cNvPr id="3" name="Title 2"/>
          <p:cNvSpPr>
            <a:spLocks noGrp="1"/>
          </p:cNvSpPr>
          <p:nvPr>
            <p:ph type="title"/>
          </p:nvPr>
        </p:nvSpPr>
        <p:spPr>
          <a:xfrm>
            <a:off x="0" y="0"/>
            <a:ext cx="12192000" cy="762000"/>
          </a:xfrm>
        </p:spPr>
        <p:txBody>
          <a:bodyPr/>
          <a:lstStyle/>
          <a:p>
            <a:r>
              <a:rPr lang="en-US" dirty="0" err="1"/>
              <a:t>Takt</a:t>
            </a:r>
            <a:r>
              <a:rPr lang="en-US" dirty="0"/>
              <a:t> Time is a Measure of External Demand</a:t>
            </a:r>
          </a:p>
        </p:txBody>
      </p:sp>
    </p:spTree>
    <p:extLst>
      <p:ext uri="{BB962C8B-B14F-4D97-AF65-F5344CB8AC3E}">
        <p14:creationId xmlns:p14="http://schemas.microsoft.com/office/powerpoint/2010/main" val="189292544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497" y="-2599"/>
            <a:ext cx="12192908" cy="789543"/>
          </a:xfrm>
        </p:spPr>
        <p:txBody>
          <a:bodyPr/>
          <a:lstStyle/>
          <a:p>
            <a:r>
              <a:rPr lang="en-US" dirty="0">
                <a:ea typeface="ＭＳ Ｐゴシック" charset="-128"/>
              </a:rPr>
              <a:t>Internal vs. External </a:t>
            </a:r>
            <a:r>
              <a:rPr lang="en-US" dirty="0" err="1">
                <a:ea typeface="ＭＳ Ｐゴシック" charset="-128"/>
              </a:rPr>
              <a:t>Takt</a:t>
            </a:r>
            <a:r>
              <a:rPr lang="en-US" dirty="0">
                <a:ea typeface="ＭＳ Ｐゴシック" charset="-128"/>
              </a:rPr>
              <a:t> Time</a:t>
            </a:r>
          </a:p>
        </p:txBody>
      </p:sp>
      <p:sp>
        <p:nvSpPr>
          <p:cNvPr id="38915" name="Line 8"/>
          <p:cNvSpPr>
            <a:spLocks noChangeShapeType="1"/>
          </p:cNvSpPr>
          <p:nvPr/>
        </p:nvSpPr>
        <p:spPr bwMode="auto">
          <a:xfrm>
            <a:off x="5943600" y="3263900"/>
            <a:ext cx="5692775" cy="1587"/>
          </a:xfrm>
          <a:prstGeom prst="line">
            <a:avLst/>
          </a:prstGeom>
          <a:noFill/>
          <a:ln w="0">
            <a:solidFill>
              <a:srgbClr val="FFFFFF"/>
            </a:solidFill>
            <a:round/>
            <a:headEnd/>
            <a:tailEnd/>
          </a:ln>
        </p:spPr>
        <p:txBody>
          <a:bodyPr/>
          <a:lstStyle/>
          <a:p>
            <a:endParaRPr lang="en-US"/>
          </a:p>
        </p:txBody>
      </p:sp>
      <p:sp>
        <p:nvSpPr>
          <p:cNvPr id="38916" name="Line 9"/>
          <p:cNvSpPr>
            <a:spLocks noChangeShapeType="1"/>
          </p:cNvSpPr>
          <p:nvPr/>
        </p:nvSpPr>
        <p:spPr bwMode="auto">
          <a:xfrm>
            <a:off x="5943600" y="2787650"/>
            <a:ext cx="5692775" cy="1587"/>
          </a:xfrm>
          <a:prstGeom prst="line">
            <a:avLst/>
          </a:prstGeom>
          <a:noFill/>
          <a:ln w="0">
            <a:solidFill>
              <a:srgbClr val="FFFFFF"/>
            </a:solidFill>
            <a:round/>
            <a:headEnd/>
            <a:tailEnd/>
          </a:ln>
        </p:spPr>
        <p:txBody>
          <a:bodyPr/>
          <a:lstStyle/>
          <a:p>
            <a:endParaRPr lang="en-US"/>
          </a:p>
        </p:txBody>
      </p:sp>
      <p:sp>
        <p:nvSpPr>
          <p:cNvPr id="38917" name="Line 10"/>
          <p:cNvSpPr>
            <a:spLocks noChangeShapeType="1"/>
          </p:cNvSpPr>
          <p:nvPr/>
        </p:nvSpPr>
        <p:spPr bwMode="auto">
          <a:xfrm>
            <a:off x="5943600" y="2320925"/>
            <a:ext cx="5692775" cy="1587"/>
          </a:xfrm>
          <a:prstGeom prst="line">
            <a:avLst/>
          </a:prstGeom>
          <a:noFill/>
          <a:ln w="0">
            <a:solidFill>
              <a:srgbClr val="FFFFFF"/>
            </a:solidFill>
            <a:round/>
            <a:headEnd/>
            <a:tailEnd/>
          </a:ln>
        </p:spPr>
        <p:txBody>
          <a:bodyPr/>
          <a:lstStyle/>
          <a:p>
            <a:endParaRPr lang="en-US"/>
          </a:p>
        </p:txBody>
      </p:sp>
      <p:sp>
        <p:nvSpPr>
          <p:cNvPr id="38918" name="Line 11"/>
          <p:cNvSpPr>
            <a:spLocks noChangeShapeType="1"/>
          </p:cNvSpPr>
          <p:nvPr/>
        </p:nvSpPr>
        <p:spPr bwMode="auto">
          <a:xfrm>
            <a:off x="5943600" y="1852611"/>
            <a:ext cx="5692775" cy="1588"/>
          </a:xfrm>
          <a:prstGeom prst="line">
            <a:avLst/>
          </a:prstGeom>
          <a:noFill/>
          <a:ln w="0">
            <a:solidFill>
              <a:srgbClr val="FFFFFF"/>
            </a:solidFill>
            <a:round/>
            <a:headEnd/>
            <a:tailEnd/>
          </a:ln>
        </p:spPr>
        <p:txBody>
          <a:bodyPr/>
          <a:lstStyle/>
          <a:p>
            <a:endParaRPr lang="en-US"/>
          </a:p>
        </p:txBody>
      </p:sp>
      <p:sp>
        <p:nvSpPr>
          <p:cNvPr id="38919" name="Line 12"/>
          <p:cNvSpPr>
            <a:spLocks noChangeShapeType="1"/>
          </p:cNvSpPr>
          <p:nvPr/>
        </p:nvSpPr>
        <p:spPr bwMode="auto">
          <a:xfrm>
            <a:off x="5943600" y="1376361"/>
            <a:ext cx="5692775" cy="1588"/>
          </a:xfrm>
          <a:prstGeom prst="line">
            <a:avLst/>
          </a:prstGeom>
          <a:noFill/>
          <a:ln w="0">
            <a:solidFill>
              <a:srgbClr val="FFFFFF"/>
            </a:solidFill>
            <a:round/>
            <a:headEnd/>
            <a:tailEnd/>
          </a:ln>
        </p:spPr>
        <p:txBody>
          <a:bodyPr/>
          <a:lstStyle/>
          <a:p>
            <a:endParaRPr lang="en-US"/>
          </a:p>
        </p:txBody>
      </p:sp>
      <p:sp>
        <p:nvSpPr>
          <p:cNvPr id="38920" name="Rectangle 13"/>
          <p:cNvSpPr>
            <a:spLocks noChangeArrowheads="1"/>
          </p:cNvSpPr>
          <p:nvPr/>
        </p:nvSpPr>
        <p:spPr bwMode="auto">
          <a:xfrm>
            <a:off x="5943600" y="1143000"/>
            <a:ext cx="5692775" cy="2587625"/>
          </a:xfrm>
          <a:prstGeom prst="rect">
            <a:avLst/>
          </a:prstGeom>
          <a:noFill/>
          <a:ln w="9525">
            <a:solidFill>
              <a:srgbClr val="FFFFFF"/>
            </a:solidFill>
            <a:miter lim="800000"/>
            <a:headEnd/>
            <a:tailEnd/>
          </a:ln>
        </p:spPr>
        <p:txBody>
          <a:bodyPr/>
          <a:lstStyle/>
          <a:p>
            <a:endParaRPr lang="en-US"/>
          </a:p>
        </p:txBody>
      </p:sp>
      <p:sp>
        <p:nvSpPr>
          <p:cNvPr id="38921" name="Line 14"/>
          <p:cNvSpPr>
            <a:spLocks noChangeShapeType="1"/>
          </p:cNvSpPr>
          <p:nvPr/>
        </p:nvSpPr>
        <p:spPr bwMode="auto">
          <a:xfrm>
            <a:off x="5943599" y="1143000"/>
            <a:ext cx="1588" cy="2587625"/>
          </a:xfrm>
          <a:prstGeom prst="line">
            <a:avLst/>
          </a:prstGeom>
          <a:noFill/>
          <a:ln w="0">
            <a:solidFill>
              <a:srgbClr val="000000"/>
            </a:solidFill>
            <a:round/>
            <a:headEnd/>
            <a:tailEnd/>
          </a:ln>
        </p:spPr>
        <p:txBody>
          <a:bodyPr/>
          <a:lstStyle/>
          <a:p>
            <a:endParaRPr lang="en-US"/>
          </a:p>
        </p:txBody>
      </p:sp>
      <p:sp>
        <p:nvSpPr>
          <p:cNvPr id="38922" name="Line 15"/>
          <p:cNvSpPr>
            <a:spLocks noChangeShapeType="1"/>
          </p:cNvSpPr>
          <p:nvPr/>
        </p:nvSpPr>
        <p:spPr bwMode="auto">
          <a:xfrm>
            <a:off x="5905499" y="3730625"/>
            <a:ext cx="38100" cy="1587"/>
          </a:xfrm>
          <a:prstGeom prst="line">
            <a:avLst/>
          </a:prstGeom>
          <a:noFill/>
          <a:ln w="0">
            <a:solidFill>
              <a:srgbClr val="000000"/>
            </a:solidFill>
            <a:round/>
            <a:headEnd/>
            <a:tailEnd/>
          </a:ln>
        </p:spPr>
        <p:txBody>
          <a:bodyPr/>
          <a:lstStyle/>
          <a:p>
            <a:endParaRPr lang="en-US"/>
          </a:p>
        </p:txBody>
      </p:sp>
      <p:sp>
        <p:nvSpPr>
          <p:cNvPr id="38923" name="Line 16"/>
          <p:cNvSpPr>
            <a:spLocks noChangeShapeType="1"/>
          </p:cNvSpPr>
          <p:nvPr/>
        </p:nvSpPr>
        <p:spPr bwMode="auto">
          <a:xfrm>
            <a:off x="5905499" y="3263900"/>
            <a:ext cx="38100" cy="1587"/>
          </a:xfrm>
          <a:prstGeom prst="line">
            <a:avLst/>
          </a:prstGeom>
          <a:noFill/>
          <a:ln w="0">
            <a:solidFill>
              <a:srgbClr val="000000"/>
            </a:solidFill>
            <a:round/>
            <a:headEnd/>
            <a:tailEnd/>
          </a:ln>
        </p:spPr>
        <p:txBody>
          <a:bodyPr/>
          <a:lstStyle/>
          <a:p>
            <a:endParaRPr lang="en-US"/>
          </a:p>
        </p:txBody>
      </p:sp>
      <p:sp>
        <p:nvSpPr>
          <p:cNvPr id="38924" name="Line 17"/>
          <p:cNvSpPr>
            <a:spLocks noChangeShapeType="1"/>
          </p:cNvSpPr>
          <p:nvPr/>
        </p:nvSpPr>
        <p:spPr bwMode="auto">
          <a:xfrm>
            <a:off x="5905499" y="2787650"/>
            <a:ext cx="38100" cy="1587"/>
          </a:xfrm>
          <a:prstGeom prst="line">
            <a:avLst/>
          </a:prstGeom>
          <a:noFill/>
          <a:ln w="0">
            <a:solidFill>
              <a:srgbClr val="000000"/>
            </a:solidFill>
            <a:round/>
            <a:headEnd/>
            <a:tailEnd/>
          </a:ln>
        </p:spPr>
        <p:txBody>
          <a:bodyPr/>
          <a:lstStyle/>
          <a:p>
            <a:endParaRPr lang="en-US"/>
          </a:p>
        </p:txBody>
      </p:sp>
      <p:sp>
        <p:nvSpPr>
          <p:cNvPr id="38925" name="Line 18"/>
          <p:cNvSpPr>
            <a:spLocks noChangeShapeType="1"/>
          </p:cNvSpPr>
          <p:nvPr/>
        </p:nvSpPr>
        <p:spPr bwMode="auto">
          <a:xfrm>
            <a:off x="5905499" y="2320925"/>
            <a:ext cx="38100" cy="1587"/>
          </a:xfrm>
          <a:prstGeom prst="line">
            <a:avLst/>
          </a:prstGeom>
          <a:noFill/>
          <a:ln w="0">
            <a:solidFill>
              <a:srgbClr val="000000"/>
            </a:solidFill>
            <a:round/>
            <a:headEnd/>
            <a:tailEnd/>
          </a:ln>
        </p:spPr>
        <p:txBody>
          <a:bodyPr/>
          <a:lstStyle/>
          <a:p>
            <a:endParaRPr lang="en-US"/>
          </a:p>
        </p:txBody>
      </p:sp>
      <p:sp>
        <p:nvSpPr>
          <p:cNvPr id="38926" name="Line 19"/>
          <p:cNvSpPr>
            <a:spLocks noChangeShapeType="1"/>
          </p:cNvSpPr>
          <p:nvPr/>
        </p:nvSpPr>
        <p:spPr bwMode="auto">
          <a:xfrm>
            <a:off x="5905499" y="1852611"/>
            <a:ext cx="38100" cy="1588"/>
          </a:xfrm>
          <a:prstGeom prst="line">
            <a:avLst/>
          </a:prstGeom>
          <a:noFill/>
          <a:ln w="0">
            <a:solidFill>
              <a:srgbClr val="000000"/>
            </a:solidFill>
            <a:round/>
            <a:headEnd/>
            <a:tailEnd/>
          </a:ln>
        </p:spPr>
        <p:txBody>
          <a:bodyPr/>
          <a:lstStyle/>
          <a:p>
            <a:endParaRPr lang="en-US"/>
          </a:p>
        </p:txBody>
      </p:sp>
      <p:sp>
        <p:nvSpPr>
          <p:cNvPr id="38927" name="Line 20"/>
          <p:cNvSpPr>
            <a:spLocks noChangeShapeType="1"/>
          </p:cNvSpPr>
          <p:nvPr/>
        </p:nvSpPr>
        <p:spPr bwMode="auto">
          <a:xfrm>
            <a:off x="5905499" y="1376361"/>
            <a:ext cx="38100" cy="1588"/>
          </a:xfrm>
          <a:prstGeom prst="line">
            <a:avLst/>
          </a:prstGeom>
          <a:noFill/>
          <a:ln w="0">
            <a:solidFill>
              <a:srgbClr val="000000"/>
            </a:solidFill>
            <a:round/>
            <a:headEnd/>
            <a:tailEnd/>
          </a:ln>
        </p:spPr>
        <p:txBody>
          <a:bodyPr/>
          <a:lstStyle/>
          <a:p>
            <a:endParaRPr lang="en-US"/>
          </a:p>
        </p:txBody>
      </p:sp>
      <p:sp>
        <p:nvSpPr>
          <p:cNvPr id="38928" name="Line 21"/>
          <p:cNvSpPr>
            <a:spLocks noChangeShapeType="1"/>
          </p:cNvSpPr>
          <p:nvPr/>
        </p:nvSpPr>
        <p:spPr bwMode="auto">
          <a:xfrm>
            <a:off x="5943600" y="3730625"/>
            <a:ext cx="5692775" cy="1587"/>
          </a:xfrm>
          <a:prstGeom prst="line">
            <a:avLst/>
          </a:prstGeom>
          <a:noFill/>
          <a:ln w="0">
            <a:solidFill>
              <a:srgbClr val="000000"/>
            </a:solidFill>
            <a:round/>
            <a:headEnd/>
            <a:tailEnd/>
          </a:ln>
        </p:spPr>
        <p:txBody>
          <a:bodyPr/>
          <a:lstStyle/>
          <a:p>
            <a:endParaRPr lang="en-US"/>
          </a:p>
        </p:txBody>
      </p:sp>
      <p:sp>
        <p:nvSpPr>
          <p:cNvPr id="38929" name="Line 22"/>
          <p:cNvSpPr>
            <a:spLocks noChangeShapeType="1"/>
          </p:cNvSpPr>
          <p:nvPr/>
        </p:nvSpPr>
        <p:spPr bwMode="auto">
          <a:xfrm flipV="1">
            <a:off x="5943599" y="3730625"/>
            <a:ext cx="1588" cy="39687"/>
          </a:xfrm>
          <a:prstGeom prst="line">
            <a:avLst/>
          </a:prstGeom>
          <a:noFill/>
          <a:ln w="0">
            <a:solidFill>
              <a:srgbClr val="000000"/>
            </a:solidFill>
            <a:round/>
            <a:headEnd/>
            <a:tailEnd/>
          </a:ln>
        </p:spPr>
        <p:txBody>
          <a:bodyPr/>
          <a:lstStyle/>
          <a:p>
            <a:endParaRPr lang="en-US"/>
          </a:p>
        </p:txBody>
      </p:sp>
      <p:sp>
        <p:nvSpPr>
          <p:cNvPr id="38930" name="Line 23"/>
          <p:cNvSpPr>
            <a:spLocks noChangeShapeType="1"/>
          </p:cNvSpPr>
          <p:nvPr/>
        </p:nvSpPr>
        <p:spPr bwMode="auto">
          <a:xfrm flipV="1">
            <a:off x="6897688" y="3730625"/>
            <a:ext cx="1587" cy="39687"/>
          </a:xfrm>
          <a:prstGeom prst="line">
            <a:avLst/>
          </a:prstGeom>
          <a:noFill/>
          <a:ln w="0">
            <a:solidFill>
              <a:srgbClr val="000000"/>
            </a:solidFill>
            <a:round/>
            <a:headEnd/>
            <a:tailEnd/>
          </a:ln>
        </p:spPr>
        <p:txBody>
          <a:bodyPr/>
          <a:lstStyle/>
          <a:p>
            <a:endParaRPr lang="en-US"/>
          </a:p>
        </p:txBody>
      </p:sp>
      <p:sp>
        <p:nvSpPr>
          <p:cNvPr id="38931" name="Line 24"/>
          <p:cNvSpPr>
            <a:spLocks noChangeShapeType="1"/>
          </p:cNvSpPr>
          <p:nvPr/>
        </p:nvSpPr>
        <p:spPr bwMode="auto">
          <a:xfrm flipV="1">
            <a:off x="7840663" y="3730625"/>
            <a:ext cx="1587" cy="39687"/>
          </a:xfrm>
          <a:prstGeom prst="line">
            <a:avLst/>
          </a:prstGeom>
          <a:noFill/>
          <a:ln w="0">
            <a:solidFill>
              <a:srgbClr val="000000"/>
            </a:solidFill>
            <a:round/>
            <a:headEnd/>
            <a:tailEnd/>
          </a:ln>
        </p:spPr>
        <p:txBody>
          <a:bodyPr/>
          <a:lstStyle/>
          <a:p>
            <a:endParaRPr lang="en-US"/>
          </a:p>
        </p:txBody>
      </p:sp>
      <p:sp>
        <p:nvSpPr>
          <p:cNvPr id="38932" name="Line 25"/>
          <p:cNvSpPr>
            <a:spLocks noChangeShapeType="1"/>
          </p:cNvSpPr>
          <p:nvPr/>
        </p:nvSpPr>
        <p:spPr bwMode="auto">
          <a:xfrm flipV="1">
            <a:off x="8794749" y="3730625"/>
            <a:ext cx="1588" cy="39687"/>
          </a:xfrm>
          <a:prstGeom prst="line">
            <a:avLst/>
          </a:prstGeom>
          <a:noFill/>
          <a:ln w="0">
            <a:solidFill>
              <a:srgbClr val="000000"/>
            </a:solidFill>
            <a:round/>
            <a:headEnd/>
            <a:tailEnd/>
          </a:ln>
        </p:spPr>
        <p:txBody>
          <a:bodyPr/>
          <a:lstStyle/>
          <a:p>
            <a:endParaRPr lang="en-US"/>
          </a:p>
        </p:txBody>
      </p:sp>
      <p:sp>
        <p:nvSpPr>
          <p:cNvPr id="38933" name="Line 26"/>
          <p:cNvSpPr>
            <a:spLocks noChangeShapeType="1"/>
          </p:cNvSpPr>
          <p:nvPr/>
        </p:nvSpPr>
        <p:spPr bwMode="auto">
          <a:xfrm flipV="1">
            <a:off x="9739313" y="3730625"/>
            <a:ext cx="1587" cy="39687"/>
          </a:xfrm>
          <a:prstGeom prst="line">
            <a:avLst/>
          </a:prstGeom>
          <a:noFill/>
          <a:ln w="0">
            <a:solidFill>
              <a:srgbClr val="000000"/>
            </a:solidFill>
            <a:round/>
            <a:headEnd/>
            <a:tailEnd/>
          </a:ln>
        </p:spPr>
        <p:txBody>
          <a:bodyPr/>
          <a:lstStyle/>
          <a:p>
            <a:endParaRPr lang="en-US"/>
          </a:p>
        </p:txBody>
      </p:sp>
      <p:sp>
        <p:nvSpPr>
          <p:cNvPr id="38934" name="Line 27"/>
          <p:cNvSpPr>
            <a:spLocks noChangeShapeType="1"/>
          </p:cNvSpPr>
          <p:nvPr/>
        </p:nvSpPr>
        <p:spPr bwMode="auto">
          <a:xfrm flipV="1">
            <a:off x="10691813" y="3730625"/>
            <a:ext cx="1587" cy="39687"/>
          </a:xfrm>
          <a:prstGeom prst="line">
            <a:avLst/>
          </a:prstGeom>
          <a:noFill/>
          <a:ln w="0">
            <a:solidFill>
              <a:srgbClr val="000000"/>
            </a:solidFill>
            <a:round/>
            <a:headEnd/>
            <a:tailEnd/>
          </a:ln>
        </p:spPr>
        <p:txBody>
          <a:bodyPr/>
          <a:lstStyle/>
          <a:p>
            <a:endParaRPr lang="en-US"/>
          </a:p>
        </p:txBody>
      </p:sp>
      <p:sp>
        <p:nvSpPr>
          <p:cNvPr id="38935" name="Line 28"/>
          <p:cNvSpPr>
            <a:spLocks noChangeShapeType="1"/>
          </p:cNvSpPr>
          <p:nvPr/>
        </p:nvSpPr>
        <p:spPr bwMode="auto">
          <a:xfrm flipV="1">
            <a:off x="11636374" y="3730625"/>
            <a:ext cx="1588" cy="39687"/>
          </a:xfrm>
          <a:prstGeom prst="line">
            <a:avLst/>
          </a:prstGeom>
          <a:noFill/>
          <a:ln w="0">
            <a:solidFill>
              <a:srgbClr val="000000"/>
            </a:solidFill>
            <a:round/>
            <a:headEnd/>
            <a:tailEnd/>
          </a:ln>
        </p:spPr>
        <p:txBody>
          <a:bodyPr/>
          <a:lstStyle/>
          <a:p>
            <a:endParaRPr lang="en-US"/>
          </a:p>
        </p:txBody>
      </p:sp>
      <p:sp>
        <p:nvSpPr>
          <p:cNvPr id="38936" name="Freeform 29"/>
          <p:cNvSpPr>
            <a:spLocks/>
          </p:cNvSpPr>
          <p:nvPr/>
        </p:nvSpPr>
        <p:spPr bwMode="auto">
          <a:xfrm>
            <a:off x="6108699" y="2476499"/>
            <a:ext cx="58738"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37" name="Freeform 30"/>
          <p:cNvSpPr>
            <a:spLocks/>
          </p:cNvSpPr>
          <p:nvPr/>
        </p:nvSpPr>
        <p:spPr bwMode="auto">
          <a:xfrm>
            <a:off x="6294438" y="2603500"/>
            <a:ext cx="58737" cy="58737"/>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38" name="Freeform 31"/>
          <p:cNvSpPr>
            <a:spLocks/>
          </p:cNvSpPr>
          <p:nvPr/>
        </p:nvSpPr>
        <p:spPr bwMode="auto">
          <a:xfrm>
            <a:off x="6488113" y="2890836"/>
            <a:ext cx="58737" cy="58738"/>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39" name="Freeform 32"/>
          <p:cNvSpPr>
            <a:spLocks/>
          </p:cNvSpPr>
          <p:nvPr/>
        </p:nvSpPr>
        <p:spPr bwMode="auto">
          <a:xfrm>
            <a:off x="6673849" y="2452686"/>
            <a:ext cx="58738" cy="57150"/>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0" name="Freeform 33"/>
          <p:cNvSpPr>
            <a:spLocks/>
          </p:cNvSpPr>
          <p:nvPr/>
        </p:nvSpPr>
        <p:spPr bwMode="auto">
          <a:xfrm>
            <a:off x="6867524" y="3043236"/>
            <a:ext cx="58738" cy="58738"/>
          </a:xfrm>
          <a:custGeom>
            <a:avLst/>
            <a:gdLst>
              <a:gd name="T0" fmla="*/ 19 w 37"/>
              <a:gd name="T1" fmla="*/ 0 h 37"/>
              <a:gd name="T2" fmla="*/ 37 w 37"/>
              <a:gd name="T3" fmla="*/ 18 h 37"/>
              <a:gd name="T4" fmla="*/ 19 w 37"/>
              <a:gd name="T5" fmla="*/ 37 h 37"/>
              <a:gd name="T6" fmla="*/ 0 w 37"/>
              <a:gd name="T7" fmla="*/ 18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8"/>
                </a:lnTo>
                <a:lnTo>
                  <a:pt x="19" y="37"/>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41" name="Freeform 34"/>
          <p:cNvSpPr>
            <a:spLocks/>
          </p:cNvSpPr>
          <p:nvPr/>
        </p:nvSpPr>
        <p:spPr bwMode="auto">
          <a:xfrm>
            <a:off x="7053263" y="2573336"/>
            <a:ext cx="58737"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2" name="Freeform 35"/>
          <p:cNvSpPr>
            <a:spLocks/>
          </p:cNvSpPr>
          <p:nvPr/>
        </p:nvSpPr>
        <p:spPr bwMode="auto">
          <a:xfrm>
            <a:off x="7246938" y="2433636"/>
            <a:ext cx="58737"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43" name="Freeform 36"/>
          <p:cNvSpPr>
            <a:spLocks/>
          </p:cNvSpPr>
          <p:nvPr/>
        </p:nvSpPr>
        <p:spPr bwMode="auto">
          <a:xfrm>
            <a:off x="7432674" y="2376486"/>
            <a:ext cx="58738" cy="57150"/>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4" name="Freeform 37"/>
          <p:cNvSpPr>
            <a:spLocks/>
          </p:cNvSpPr>
          <p:nvPr/>
        </p:nvSpPr>
        <p:spPr bwMode="auto">
          <a:xfrm>
            <a:off x="7627937" y="2757486"/>
            <a:ext cx="57150" cy="58738"/>
          </a:xfrm>
          <a:custGeom>
            <a:avLst/>
            <a:gdLst>
              <a:gd name="T0" fmla="*/ 18 w 36"/>
              <a:gd name="T1" fmla="*/ 0 h 37"/>
              <a:gd name="T2" fmla="*/ 36 w 36"/>
              <a:gd name="T3" fmla="*/ 19 h 37"/>
              <a:gd name="T4" fmla="*/ 18 w 36"/>
              <a:gd name="T5" fmla="*/ 37 h 37"/>
              <a:gd name="T6" fmla="*/ 0 w 36"/>
              <a:gd name="T7" fmla="*/ 19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45" name="Freeform 38"/>
          <p:cNvSpPr>
            <a:spLocks/>
          </p:cNvSpPr>
          <p:nvPr/>
        </p:nvSpPr>
        <p:spPr bwMode="auto">
          <a:xfrm>
            <a:off x="7812088" y="2290761"/>
            <a:ext cx="58737"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46" name="Freeform 39"/>
          <p:cNvSpPr>
            <a:spLocks/>
          </p:cNvSpPr>
          <p:nvPr/>
        </p:nvSpPr>
        <p:spPr bwMode="auto">
          <a:xfrm>
            <a:off x="8007349" y="2106611"/>
            <a:ext cx="57150" cy="57150"/>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 name="T15" fmla="*/ 0 w 36"/>
              <a:gd name="T16" fmla="*/ 0 h 36"/>
              <a:gd name="T17" fmla="*/ 36 w 36"/>
              <a:gd name="T18" fmla="*/ 36 h 36"/>
            </a:gdLst>
            <a:ahLst/>
            <a:cxnLst>
              <a:cxn ang="T10">
                <a:pos x="T0" y="T1"/>
              </a:cxn>
              <a:cxn ang="T11">
                <a:pos x="T2" y="T3"/>
              </a:cxn>
              <a:cxn ang="T12">
                <a:pos x="T4" y="T5"/>
              </a:cxn>
              <a:cxn ang="T13">
                <a:pos x="T6" y="T7"/>
              </a:cxn>
              <a:cxn ang="T14">
                <a:pos x="T8" y="T9"/>
              </a:cxn>
            </a:cxnLst>
            <a:rect l="T15" t="T16" r="T17" b="T18"/>
            <a:pathLst>
              <a:path w="36" h="36">
                <a:moveTo>
                  <a:pt x="18" y="0"/>
                </a:moveTo>
                <a:lnTo>
                  <a:pt x="36"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7" name="Freeform 40"/>
          <p:cNvSpPr>
            <a:spLocks/>
          </p:cNvSpPr>
          <p:nvPr/>
        </p:nvSpPr>
        <p:spPr bwMode="auto">
          <a:xfrm>
            <a:off x="8191499" y="2427286"/>
            <a:ext cx="58738"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8" name="Freeform 41"/>
          <p:cNvSpPr>
            <a:spLocks/>
          </p:cNvSpPr>
          <p:nvPr/>
        </p:nvSpPr>
        <p:spPr bwMode="auto">
          <a:xfrm>
            <a:off x="8386762" y="2339975"/>
            <a:ext cx="57150" cy="58737"/>
          </a:xfrm>
          <a:custGeom>
            <a:avLst/>
            <a:gdLst>
              <a:gd name="T0" fmla="*/ 18 w 36"/>
              <a:gd name="T1" fmla="*/ 0 h 37"/>
              <a:gd name="T2" fmla="*/ 36 w 36"/>
              <a:gd name="T3" fmla="*/ 18 h 37"/>
              <a:gd name="T4" fmla="*/ 18 w 36"/>
              <a:gd name="T5" fmla="*/ 37 h 37"/>
              <a:gd name="T6" fmla="*/ 0 w 36"/>
              <a:gd name="T7" fmla="*/ 18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9" name="Freeform 42"/>
          <p:cNvSpPr>
            <a:spLocks/>
          </p:cNvSpPr>
          <p:nvPr/>
        </p:nvSpPr>
        <p:spPr bwMode="auto">
          <a:xfrm>
            <a:off x="8570913" y="2144711"/>
            <a:ext cx="58737"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50" name="Freeform 43"/>
          <p:cNvSpPr>
            <a:spLocks/>
          </p:cNvSpPr>
          <p:nvPr/>
        </p:nvSpPr>
        <p:spPr bwMode="auto">
          <a:xfrm>
            <a:off x="8766174" y="2452686"/>
            <a:ext cx="57150" cy="57150"/>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 name="T15" fmla="*/ 0 w 36"/>
              <a:gd name="T16" fmla="*/ 0 h 36"/>
              <a:gd name="T17" fmla="*/ 36 w 36"/>
              <a:gd name="T18" fmla="*/ 36 h 36"/>
            </a:gdLst>
            <a:ahLst/>
            <a:cxnLst>
              <a:cxn ang="T10">
                <a:pos x="T0" y="T1"/>
              </a:cxn>
              <a:cxn ang="T11">
                <a:pos x="T2" y="T3"/>
              </a:cxn>
              <a:cxn ang="T12">
                <a:pos x="T4" y="T5"/>
              </a:cxn>
              <a:cxn ang="T13">
                <a:pos x="T6" y="T7"/>
              </a:cxn>
              <a:cxn ang="T14">
                <a:pos x="T8" y="T9"/>
              </a:cxn>
            </a:cxnLst>
            <a:rect l="T15" t="T16" r="T17" b="T18"/>
            <a:pathLst>
              <a:path w="36" h="36">
                <a:moveTo>
                  <a:pt x="18" y="0"/>
                </a:moveTo>
                <a:lnTo>
                  <a:pt x="36"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1" name="Freeform 44"/>
          <p:cNvSpPr>
            <a:spLocks/>
          </p:cNvSpPr>
          <p:nvPr/>
        </p:nvSpPr>
        <p:spPr bwMode="auto">
          <a:xfrm>
            <a:off x="8950324" y="1976436"/>
            <a:ext cx="58738"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52" name="Freeform 45"/>
          <p:cNvSpPr>
            <a:spLocks/>
          </p:cNvSpPr>
          <p:nvPr/>
        </p:nvSpPr>
        <p:spPr bwMode="auto">
          <a:xfrm>
            <a:off x="9145587" y="1824036"/>
            <a:ext cx="57150" cy="58738"/>
          </a:xfrm>
          <a:custGeom>
            <a:avLst/>
            <a:gdLst>
              <a:gd name="T0" fmla="*/ 18 w 36"/>
              <a:gd name="T1" fmla="*/ 0 h 37"/>
              <a:gd name="T2" fmla="*/ 36 w 36"/>
              <a:gd name="T3" fmla="*/ 19 h 37"/>
              <a:gd name="T4" fmla="*/ 18 w 36"/>
              <a:gd name="T5" fmla="*/ 37 h 37"/>
              <a:gd name="T6" fmla="*/ 0 w 36"/>
              <a:gd name="T7" fmla="*/ 19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53" name="Freeform 46"/>
          <p:cNvSpPr>
            <a:spLocks/>
          </p:cNvSpPr>
          <p:nvPr/>
        </p:nvSpPr>
        <p:spPr bwMode="auto">
          <a:xfrm>
            <a:off x="9329738" y="1976436"/>
            <a:ext cx="58737"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4" name="Freeform 47"/>
          <p:cNvSpPr>
            <a:spLocks/>
          </p:cNvSpPr>
          <p:nvPr/>
        </p:nvSpPr>
        <p:spPr bwMode="auto">
          <a:xfrm>
            <a:off x="9524999" y="1727200"/>
            <a:ext cx="57150" cy="58737"/>
          </a:xfrm>
          <a:custGeom>
            <a:avLst/>
            <a:gdLst>
              <a:gd name="T0" fmla="*/ 18 w 36"/>
              <a:gd name="T1" fmla="*/ 0 h 37"/>
              <a:gd name="T2" fmla="*/ 36 w 36"/>
              <a:gd name="T3" fmla="*/ 18 h 37"/>
              <a:gd name="T4" fmla="*/ 18 w 36"/>
              <a:gd name="T5" fmla="*/ 37 h 37"/>
              <a:gd name="T6" fmla="*/ 0 w 36"/>
              <a:gd name="T7" fmla="*/ 18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5" name="Freeform 48"/>
          <p:cNvSpPr>
            <a:spLocks/>
          </p:cNvSpPr>
          <p:nvPr/>
        </p:nvSpPr>
        <p:spPr bwMode="auto">
          <a:xfrm>
            <a:off x="9709149" y="1976436"/>
            <a:ext cx="58738"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56" name="Freeform 49"/>
          <p:cNvSpPr>
            <a:spLocks/>
          </p:cNvSpPr>
          <p:nvPr/>
        </p:nvSpPr>
        <p:spPr bwMode="auto">
          <a:xfrm>
            <a:off x="9904412" y="1727200"/>
            <a:ext cx="57150" cy="58737"/>
          </a:xfrm>
          <a:custGeom>
            <a:avLst/>
            <a:gdLst>
              <a:gd name="T0" fmla="*/ 18 w 36"/>
              <a:gd name="T1" fmla="*/ 0 h 37"/>
              <a:gd name="T2" fmla="*/ 36 w 36"/>
              <a:gd name="T3" fmla="*/ 18 h 37"/>
              <a:gd name="T4" fmla="*/ 18 w 36"/>
              <a:gd name="T5" fmla="*/ 37 h 37"/>
              <a:gd name="T6" fmla="*/ 0 w 36"/>
              <a:gd name="T7" fmla="*/ 18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7" name="Freeform 50"/>
          <p:cNvSpPr>
            <a:spLocks/>
          </p:cNvSpPr>
          <p:nvPr/>
        </p:nvSpPr>
        <p:spPr bwMode="auto">
          <a:xfrm>
            <a:off x="10088563" y="1993900"/>
            <a:ext cx="58737" cy="58737"/>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58" name="Freeform 51"/>
          <p:cNvSpPr>
            <a:spLocks/>
          </p:cNvSpPr>
          <p:nvPr/>
        </p:nvSpPr>
        <p:spPr bwMode="auto">
          <a:xfrm>
            <a:off x="10283824" y="1960561"/>
            <a:ext cx="58738"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9" name="Freeform 52"/>
          <p:cNvSpPr>
            <a:spLocks/>
          </p:cNvSpPr>
          <p:nvPr/>
        </p:nvSpPr>
        <p:spPr bwMode="auto">
          <a:xfrm>
            <a:off x="10467974" y="1774825"/>
            <a:ext cx="58738" cy="58737"/>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60" name="Freeform 53"/>
          <p:cNvSpPr>
            <a:spLocks/>
          </p:cNvSpPr>
          <p:nvPr/>
        </p:nvSpPr>
        <p:spPr bwMode="auto">
          <a:xfrm>
            <a:off x="10663238" y="1727200"/>
            <a:ext cx="58737" cy="58737"/>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61" name="Freeform 54"/>
          <p:cNvSpPr>
            <a:spLocks/>
          </p:cNvSpPr>
          <p:nvPr/>
        </p:nvSpPr>
        <p:spPr bwMode="auto">
          <a:xfrm>
            <a:off x="10847388" y="1541461"/>
            <a:ext cx="58737" cy="58738"/>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62" name="Freeform 55"/>
          <p:cNvSpPr>
            <a:spLocks/>
          </p:cNvSpPr>
          <p:nvPr/>
        </p:nvSpPr>
        <p:spPr bwMode="auto">
          <a:xfrm>
            <a:off x="11042649" y="2290761"/>
            <a:ext cx="58738"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63" name="Freeform 56"/>
          <p:cNvSpPr>
            <a:spLocks/>
          </p:cNvSpPr>
          <p:nvPr/>
        </p:nvSpPr>
        <p:spPr bwMode="auto">
          <a:xfrm>
            <a:off x="11226799" y="1677986"/>
            <a:ext cx="58738" cy="58738"/>
          </a:xfrm>
          <a:custGeom>
            <a:avLst/>
            <a:gdLst>
              <a:gd name="T0" fmla="*/ 19 w 37"/>
              <a:gd name="T1" fmla="*/ 0 h 37"/>
              <a:gd name="T2" fmla="*/ 37 w 37"/>
              <a:gd name="T3" fmla="*/ 18 h 37"/>
              <a:gd name="T4" fmla="*/ 19 w 37"/>
              <a:gd name="T5" fmla="*/ 37 h 37"/>
              <a:gd name="T6" fmla="*/ 0 w 37"/>
              <a:gd name="T7" fmla="*/ 18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8"/>
                </a:lnTo>
                <a:lnTo>
                  <a:pt x="19" y="37"/>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64" name="Freeform 57"/>
          <p:cNvSpPr>
            <a:spLocks/>
          </p:cNvSpPr>
          <p:nvPr/>
        </p:nvSpPr>
        <p:spPr bwMode="auto">
          <a:xfrm>
            <a:off x="11422063" y="1444625"/>
            <a:ext cx="58737" cy="58737"/>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65" name="Freeform 58"/>
          <p:cNvSpPr>
            <a:spLocks/>
          </p:cNvSpPr>
          <p:nvPr/>
        </p:nvSpPr>
        <p:spPr bwMode="auto">
          <a:xfrm>
            <a:off x="11606213" y="1863724"/>
            <a:ext cx="58737"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66" name="Rectangle 59"/>
          <p:cNvSpPr>
            <a:spLocks noChangeArrowheads="1"/>
          </p:cNvSpPr>
          <p:nvPr/>
        </p:nvSpPr>
        <p:spPr bwMode="auto">
          <a:xfrm>
            <a:off x="6108699"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67" name="Rectangle 60"/>
          <p:cNvSpPr>
            <a:spLocks noChangeArrowheads="1"/>
          </p:cNvSpPr>
          <p:nvPr/>
        </p:nvSpPr>
        <p:spPr bwMode="auto">
          <a:xfrm>
            <a:off x="6294438"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68" name="Rectangle 61"/>
          <p:cNvSpPr>
            <a:spLocks noChangeArrowheads="1"/>
          </p:cNvSpPr>
          <p:nvPr/>
        </p:nvSpPr>
        <p:spPr bwMode="auto">
          <a:xfrm>
            <a:off x="6488113"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69" name="Rectangle 62"/>
          <p:cNvSpPr>
            <a:spLocks noChangeArrowheads="1"/>
          </p:cNvSpPr>
          <p:nvPr/>
        </p:nvSpPr>
        <p:spPr bwMode="auto">
          <a:xfrm>
            <a:off x="6673849"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0" name="Rectangle 63"/>
          <p:cNvSpPr>
            <a:spLocks noChangeArrowheads="1"/>
          </p:cNvSpPr>
          <p:nvPr/>
        </p:nvSpPr>
        <p:spPr bwMode="auto">
          <a:xfrm>
            <a:off x="6867524"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1" name="Rectangle 64"/>
          <p:cNvSpPr>
            <a:spLocks noChangeArrowheads="1"/>
          </p:cNvSpPr>
          <p:nvPr/>
        </p:nvSpPr>
        <p:spPr bwMode="auto">
          <a:xfrm>
            <a:off x="7053263"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72" name="Rectangle 65"/>
          <p:cNvSpPr>
            <a:spLocks noChangeArrowheads="1"/>
          </p:cNvSpPr>
          <p:nvPr/>
        </p:nvSpPr>
        <p:spPr bwMode="auto">
          <a:xfrm>
            <a:off x="7246938"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73" name="Rectangle 66"/>
          <p:cNvSpPr>
            <a:spLocks noChangeArrowheads="1"/>
          </p:cNvSpPr>
          <p:nvPr/>
        </p:nvSpPr>
        <p:spPr bwMode="auto">
          <a:xfrm>
            <a:off x="7432674"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4" name="Rectangle 67"/>
          <p:cNvSpPr>
            <a:spLocks noChangeArrowheads="1"/>
          </p:cNvSpPr>
          <p:nvPr/>
        </p:nvSpPr>
        <p:spPr bwMode="auto">
          <a:xfrm>
            <a:off x="7627937" y="2757486"/>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75" name="Rectangle 68"/>
          <p:cNvSpPr>
            <a:spLocks noChangeArrowheads="1"/>
          </p:cNvSpPr>
          <p:nvPr/>
        </p:nvSpPr>
        <p:spPr bwMode="auto">
          <a:xfrm>
            <a:off x="7812088"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76" name="Rectangle 69"/>
          <p:cNvSpPr>
            <a:spLocks noChangeArrowheads="1"/>
          </p:cNvSpPr>
          <p:nvPr/>
        </p:nvSpPr>
        <p:spPr bwMode="auto">
          <a:xfrm>
            <a:off x="8007349"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77" name="Rectangle 70"/>
          <p:cNvSpPr>
            <a:spLocks noChangeArrowheads="1"/>
          </p:cNvSpPr>
          <p:nvPr/>
        </p:nvSpPr>
        <p:spPr bwMode="auto">
          <a:xfrm>
            <a:off x="8191499" y="2290761"/>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8" name="Rectangle 71"/>
          <p:cNvSpPr>
            <a:spLocks noChangeArrowheads="1"/>
          </p:cNvSpPr>
          <p:nvPr/>
        </p:nvSpPr>
        <p:spPr bwMode="auto">
          <a:xfrm>
            <a:off x="8386762"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79" name="Rectangle 72"/>
          <p:cNvSpPr>
            <a:spLocks noChangeArrowheads="1"/>
          </p:cNvSpPr>
          <p:nvPr/>
        </p:nvSpPr>
        <p:spPr bwMode="auto">
          <a:xfrm>
            <a:off x="8570913" y="2290761"/>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80" name="Rectangle 73"/>
          <p:cNvSpPr>
            <a:spLocks noChangeArrowheads="1"/>
          </p:cNvSpPr>
          <p:nvPr/>
        </p:nvSpPr>
        <p:spPr bwMode="auto">
          <a:xfrm>
            <a:off x="8766174"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1" name="Rectangle 74"/>
          <p:cNvSpPr>
            <a:spLocks noChangeArrowheads="1"/>
          </p:cNvSpPr>
          <p:nvPr/>
        </p:nvSpPr>
        <p:spPr bwMode="auto">
          <a:xfrm>
            <a:off x="8950324" y="2290761"/>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82" name="Rectangle 75"/>
          <p:cNvSpPr>
            <a:spLocks noChangeArrowheads="1"/>
          </p:cNvSpPr>
          <p:nvPr/>
        </p:nvSpPr>
        <p:spPr bwMode="auto">
          <a:xfrm>
            <a:off x="9145587"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3" name="Rectangle 76"/>
          <p:cNvSpPr>
            <a:spLocks noChangeArrowheads="1"/>
          </p:cNvSpPr>
          <p:nvPr/>
        </p:nvSpPr>
        <p:spPr bwMode="auto">
          <a:xfrm>
            <a:off x="9329738" y="2290761"/>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84" name="Rectangle 77"/>
          <p:cNvSpPr>
            <a:spLocks noChangeArrowheads="1"/>
          </p:cNvSpPr>
          <p:nvPr/>
        </p:nvSpPr>
        <p:spPr bwMode="auto">
          <a:xfrm>
            <a:off x="9524999"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5" name="Rectangle 78"/>
          <p:cNvSpPr>
            <a:spLocks noChangeArrowheads="1"/>
          </p:cNvSpPr>
          <p:nvPr/>
        </p:nvSpPr>
        <p:spPr bwMode="auto">
          <a:xfrm>
            <a:off x="9709149" y="2290761"/>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86" name="Rectangle 79"/>
          <p:cNvSpPr>
            <a:spLocks noChangeArrowheads="1"/>
          </p:cNvSpPr>
          <p:nvPr/>
        </p:nvSpPr>
        <p:spPr bwMode="auto">
          <a:xfrm>
            <a:off x="9904412" y="1824036"/>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7" name="Rectangle 80"/>
          <p:cNvSpPr>
            <a:spLocks noChangeArrowheads="1"/>
          </p:cNvSpPr>
          <p:nvPr/>
        </p:nvSpPr>
        <p:spPr bwMode="auto">
          <a:xfrm>
            <a:off x="10088563"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88" name="Rectangle 81"/>
          <p:cNvSpPr>
            <a:spLocks noChangeArrowheads="1"/>
          </p:cNvSpPr>
          <p:nvPr/>
        </p:nvSpPr>
        <p:spPr bwMode="auto">
          <a:xfrm>
            <a:off x="10283824"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89" name="Rectangle 82"/>
          <p:cNvSpPr>
            <a:spLocks noChangeArrowheads="1"/>
          </p:cNvSpPr>
          <p:nvPr/>
        </p:nvSpPr>
        <p:spPr bwMode="auto">
          <a:xfrm>
            <a:off x="10467974"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90" name="Rectangle 83"/>
          <p:cNvSpPr>
            <a:spLocks noChangeArrowheads="1"/>
          </p:cNvSpPr>
          <p:nvPr/>
        </p:nvSpPr>
        <p:spPr bwMode="auto">
          <a:xfrm>
            <a:off x="10663238"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1" name="Rectangle 84"/>
          <p:cNvSpPr>
            <a:spLocks noChangeArrowheads="1"/>
          </p:cNvSpPr>
          <p:nvPr/>
        </p:nvSpPr>
        <p:spPr bwMode="auto">
          <a:xfrm>
            <a:off x="10847388"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2" name="Rectangle 85"/>
          <p:cNvSpPr>
            <a:spLocks noChangeArrowheads="1"/>
          </p:cNvSpPr>
          <p:nvPr/>
        </p:nvSpPr>
        <p:spPr bwMode="auto">
          <a:xfrm>
            <a:off x="11042649"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93" name="Rectangle 86"/>
          <p:cNvSpPr>
            <a:spLocks noChangeArrowheads="1"/>
          </p:cNvSpPr>
          <p:nvPr/>
        </p:nvSpPr>
        <p:spPr bwMode="auto">
          <a:xfrm>
            <a:off x="11226799"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94" name="Rectangle 87"/>
          <p:cNvSpPr>
            <a:spLocks noChangeArrowheads="1"/>
          </p:cNvSpPr>
          <p:nvPr/>
        </p:nvSpPr>
        <p:spPr bwMode="auto">
          <a:xfrm>
            <a:off x="11422063"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5" name="Rectangle 88"/>
          <p:cNvSpPr>
            <a:spLocks noChangeArrowheads="1"/>
          </p:cNvSpPr>
          <p:nvPr/>
        </p:nvSpPr>
        <p:spPr bwMode="auto">
          <a:xfrm>
            <a:off x="11606213"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6" name="Rectangle 89"/>
          <p:cNvSpPr>
            <a:spLocks noChangeArrowheads="1"/>
          </p:cNvSpPr>
          <p:nvPr/>
        </p:nvSpPr>
        <p:spPr bwMode="auto">
          <a:xfrm>
            <a:off x="5621337" y="3592511"/>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80</a:t>
            </a:r>
            <a:endParaRPr lang="en-US" sz="2400"/>
          </a:p>
        </p:txBody>
      </p:sp>
      <p:sp>
        <p:nvSpPr>
          <p:cNvPr id="38997" name="Rectangle 90"/>
          <p:cNvSpPr>
            <a:spLocks noChangeArrowheads="1"/>
          </p:cNvSpPr>
          <p:nvPr/>
        </p:nvSpPr>
        <p:spPr bwMode="auto">
          <a:xfrm>
            <a:off x="5621337" y="31257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90</a:t>
            </a:r>
            <a:endParaRPr lang="en-US" sz="2400"/>
          </a:p>
        </p:txBody>
      </p:sp>
      <p:sp>
        <p:nvSpPr>
          <p:cNvPr id="38998" name="Rectangle 91"/>
          <p:cNvSpPr>
            <a:spLocks noChangeArrowheads="1"/>
          </p:cNvSpPr>
          <p:nvPr/>
        </p:nvSpPr>
        <p:spPr bwMode="auto">
          <a:xfrm>
            <a:off x="5553074" y="2649536"/>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100</a:t>
            </a:r>
            <a:endParaRPr lang="en-US" sz="2400"/>
          </a:p>
        </p:txBody>
      </p:sp>
      <p:sp>
        <p:nvSpPr>
          <p:cNvPr id="38999" name="Rectangle 92"/>
          <p:cNvSpPr>
            <a:spLocks noChangeArrowheads="1"/>
          </p:cNvSpPr>
          <p:nvPr/>
        </p:nvSpPr>
        <p:spPr bwMode="auto">
          <a:xfrm>
            <a:off x="5553074" y="2182811"/>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110</a:t>
            </a:r>
            <a:endParaRPr lang="en-US" sz="2400"/>
          </a:p>
        </p:txBody>
      </p:sp>
      <p:sp>
        <p:nvSpPr>
          <p:cNvPr id="39000" name="Rectangle 93"/>
          <p:cNvSpPr>
            <a:spLocks noChangeArrowheads="1"/>
          </p:cNvSpPr>
          <p:nvPr/>
        </p:nvSpPr>
        <p:spPr bwMode="auto">
          <a:xfrm>
            <a:off x="5553074" y="1714499"/>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120</a:t>
            </a:r>
            <a:endParaRPr lang="en-US" sz="2400"/>
          </a:p>
        </p:txBody>
      </p:sp>
      <p:sp>
        <p:nvSpPr>
          <p:cNvPr id="39001" name="Rectangle 94"/>
          <p:cNvSpPr>
            <a:spLocks noChangeArrowheads="1"/>
          </p:cNvSpPr>
          <p:nvPr/>
        </p:nvSpPr>
        <p:spPr bwMode="auto">
          <a:xfrm>
            <a:off x="5553074" y="1238249"/>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130</a:t>
            </a:r>
            <a:endParaRPr lang="en-US" sz="2400"/>
          </a:p>
        </p:txBody>
      </p:sp>
      <p:sp>
        <p:nvSpPr>
          <p:cNvPr id="39002" name="Rectangle 95"/>
          <p:cNvSpPr>
            <a:spLocks noChangeArrowheads="1"/>
          </p:cNvSpPr>
          <p:nvPr/>
        </p:nvSpPr>
        <p:spPr bwMode="auto">
          <a:xfrm>
            <a:off x="5915024" y="3836986"/>
            <a:ext cx="113814" cy="215444"/>
          </a:xfrm>
          <a:prstGeom prst="rect">
            <a:avLst/>
          </a:prstGeom>
          <a:noFill/>
          <a:ln w="9525">
            <a:noFill/>
            <a:miter lim="800000"/>
            <a:headEnd/>
            <a:tailEnd/>
          </a:ln>
        </p:spPr>
        <p:txBody>
          <a:bodyPr wrap="none" lIns="0" tIns="0" rIns="0" bIns="0">
            <a:spAutoFit/>
          </a:bodyPr>
          <a:lstStyle/>
          <a:p>
            <a:r>
              <a:rPr lang="en-US" sz="1400">
                <a:solidFill>
                  <a:srgbClr val="000000"/>
                </a:solidFill>
              </a:rPr>
              <a:t>0</a:t>
            </a:r>
            <a:endParaRPr lang="en-US" sz="2400"/>
          </a:p>
        </p:txBody>
      </p:sp>
      <p:sp>
        <p:nvSpPr>
          <p:cNvPr id="39003" name="Rectangle 96"/>
          <p:cNvSpPr>
            <a:spLocks noChangeArrowheads="1"/>
          </p:cNvSpPr>
          <p:nvPr/>
        </p:nvSpPr>
        <p:spPr bwMode="auto">
          <a:xfrm>
            <a:off x="6867524" y="3836986"/>
            <a:ext cx="113814" cy="215444"/>
          </a:xfrm>
          <a:prstGeom prst="rect">
            <a:avLst/>
          </a:prstGeom>
          <a:noFill/>
          <a:ln w="9525">
            <a:noFill/>
            <a:miter lim="800000"/>
            <a:headEnd/>
            <a:tailEnd/>
          </a:ln>
        </p:spPr>
        <p:txBody>
          <a:bodyPr wrap="none" lIns="0" tIns="0" rIns="0" bIns="0">
            <a:spAutoFit/>
          </a:bodyPr>
          <a:lstStyle/>
          <a:p>
            <a:r>
              <a:rPr lang="en-US" sz="1400">
                <a:solidFill>
                  <a:srgbClr val="000000"/>
                </a:solidFill>
              </a:rPr>
              <a:t>5</a:t>
            </a:r>
            <a:endParaRPr lang="en-US" sz="2400"/>
          </a:p>
        </p:txBody>
      </p:sp>
      <p:sp>
        <p:nvSpPr>
          <p:cNvPr id="39004" name="Rectangle 97"/>
          <p:cNvSpPr>
            <a:spLocks noChangeArrowheads="1"/>
          </p:cNvSpPr>
          <p:nvPr/>
        </p:nvSpPr>
        <p:spPr bwMode="auto">
          <a:xfrm>
            <a:off x="7772399"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10</a:t>
            </a:r>
            <a:endParaRPr lang="en-US" sz="2400"/>
          </a:p>
        </p:txBody>
      </p:sp>
      <p:sp>
        <p:nvSpPr>
          <p:cNvPr id="39005" name="Rectangle 98"/>
          <p:cNvSpPr>
            <a:spLocks noChangeArrowheads="1"/>
          </p:cNvSpPr>
          <p:nvPr/>
        </p:nvSpPr>
        <p:spPr bwMode="auto">
          <a:xfrm>
            <a:off x="8726487"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15</a:t>
            </a:r>
            <a:endParaRPr lang="en-US" sz="2400"/>
          </a:p>
        </p:txBody>
      </p:sp>
      <p:sp>
        <p:nvSpPr>
          <p:cNvPr id="39006" name="Rectangle 99"/>
          <p:cNvSpPr>
            <a:spLocks noChangeArrowheads="1"/>
          </p:cNvSpPr>
          <p:nvPr/>
        </p:nvSpPr>
        <p:spPr bwMode="auto">
          <a:xfrm>
            <a:off x="9671049"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20</a:t>
            </a:r>
            <a:endParaRPr lang="en-US" sz="2400"/>
          </a:p>
        </p:txBody>
      </p:sp>
      <p:sp>
        <p:nvSpPr>
          <p:cNvPr id="39007" name="Rectangle 100"/>
          <p:cNvSpPr>
            <a:spLocks noChangeArrowheads="1"/>
          </p:cNvSpPr>
          <p:nvPr/>
        </p:nvSpPr>
        <p:spPr bwMode="auto">
          <a:xfrm>
            <a:off x="10623549"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25</a:t>
            </a:r>
            <a:endParaRPr lang="en-US" sz="2400"/>
          </a:p>
        </p:txBody>
      </p:sp>
      <p:sp>
        <p:nvSpPr>
          <p:cNvPr id="39008" name="Rectangle 101"/>
          <p:cNvSpPr>
            <a:spLocks noChangeArrowheads="1"/>
          </p:cNvSpPr>
          <p:nvPr/>
        </p:nvSpPr>
        <p:spPr bwMode="auto">
          <a:xfrm>
            <a:off x="11568112"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30</a:t>
            </a:r>
            <a:endParaRPr lang="en-US" sz="2400"/>
          </a:p>
        </p:txBody>
      </p:sp>
      <p:sp>
        <p:nvSpPr>
          <p:cNvPr id="39009" name="Rectangle 102"/>
          <p:cNvSpPr>
            <a:spLocks noChangeArrowheads="1"/>
          </p:cNvSpPr>
          <p:nvPr/>
        </p:nvSpPr>
        <p:spPr bwMode="auto">
          <a:xfrm>
            <a:off x="11496675" y="4033837"/>
            <a:ext cx="450251" cy="492443"/>
          </a:xfrm>
          <a:prstGeom prst="rect">
            <a:avLst/>
          </a:prstGeom>
          <a:noFill/>
          <a:ln w="9525">
            <a:noFill/>
            <a:miter lim="800000"/>
            <a:headEnd/>
            <a:tailEnd/>
          </a:ln>
        </p:spPr>
        <p:txBody>
          <a:bodyPr wrap="none" lIns="0" tIns="0" rIns="0" bIns="0">
            <a:spAutoFit/>
          </a:bodyPr>
          <a:lstStyle/>
          <a:p>
            <a:r>
              <a:rPr lang="en-US">
                <a:solidFill>
                  <a:srgbClr val="000000"/>
                </a:solidFill>
              </a:rPr>
              <a:t>Day</a:t>
            </a:r>
            <a:endParaRPr lang="en-US" sz="3200"/>
          </a:p>
        </p:txBody>
      </p:sp>
      <p:grpSp>
        <p:nvGrpSpPr>
          <p:cNvPr id="2" name="Group 103"/>
          <p:cNvGrpSpPr>
            <a:grpSpLocks/>
          </p:cNvGrpSpPr>
          <p:nvPr/>
        </p:nvGrpSpPr>
        <p:grpSpPr bwMode="auto">
          <a:xfrm>
            <a:off x="6327774" y="1087436"/>
            <a:ext cx="1677988" cy="571500"/>
            <a:chOff x="4722" y="1697"/>
            <a:chExt cx="692" cy="264"/>
          </a:xfrm>
        </p:grpSpPr>
        <p:sp>
          <p:nvSpPr>
            <p:cNvPr id="39017" name="Rectangle 104"/>
            <p:cNvSpPr>
              <a:spLocks noChangeArrowheads="1"/>
            </p:cNvSpPr>
            <p:nvPr/>
          </p:nvSpPr>
          <p:spPr bwMode="auto">
            <a:xfrm>
              <a:off x="4722" y="1697"/>
              <a:ext cx="692" cy="264"/>
            </a:xfrm>
            <a:prstGeom prst="rect">
              <a:avLst/>
            </a:prstGeom>
            <a:solidFill>
              <a:srgbClr val="FFFFFF"/>
            </a:solidFill>
            <a:ln w="0">
              <a:solidFill>
                <a:srgbClr val="000000"/>
              </a:solidFill>
              <a:miter lim="800000"/>
              <a:headEnd/>
              <a:tailEnd/>
            </a:ln>
          </p:spPr>
          <p:txBody>
            <a:bodyPr/>
            <a:lstStyle/>
            <a:p>
              <a:endParaRPr lang="en-US"/>
            </a:p>
          </p:txBody>
        </p:sp>
        <p:sp>
          <p:nvSpPr>
            <p:cNvPr id="39018" name="Freeform 105"/>
            <p:cNvSpPr>
              <a:spLocks/>
            </p:cNvSpPr>
            <p:nvPr/>
          </p:nvSpPr>
          <p:spPr bwMode="auto">
            <a:xfrm>
              <a:off x="4759" y="1753"/>
              <a:ext cx="37" cy="36"/>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9019" name="Rectangle 106"/>
            <p:cNvSpPr>
              <a:spLocks noChangeArrowheads="1"/>
            </p:cNvSpPr>
            <p:nvPr/>
          </p:nvSpPr>
          <p:spPr bwMode="auto">
            <a:xfrm>
              <a:off x="4820" y="1716"/>
              <a:ext cx="499" cy="114"/>
            </a:xfrm>
            <a:prstGeom prst="rect">
              <a:avLst/>
            </a:prstGeom>
            <a:noFill/>
            <a:ln w="9525">
              <a:noFill/>
              <a:miter lim="800000"/>
              <a:headEnd/>
              <a:tailEnd/>
            </a:ln>
          </p:spPr>
          <p:txBody>
            <a:bodyPr lIns="0" tIns="0" rIns="0" bIns="0">
              <a:spAutoFit/>
            </a:bodyPr>
            <a:lstStyle/>
            <a:p>
              <a:r>
                <a:rPr lang="en-US" sz="1600">
                  <a:solidFill>
                    <a:srgbClr val="000000"/>
                  </a:solidFill>
                </a:rPr>
                <a:t>Demand</a:t>
              </a:r>
              <a:endParaRPr lang="en-US" sz="2800"/>
            </a:p>
          </p:txBody>
        </p:sp>
        <p:sp>
          <p:nvSpPr>
            <p:cNvPr id="39020" name="Rectangle 107"/>
            <p:cNvSpPr>
              <a:spLocks noChangeArrowheads="1"/>
            </p:cNvSpPr>
            <p:nvPr/>
          </p:nvSpPr>
          <p:spPr bwMode="auto">
            <a:xfrm>
              <a:off x="4759" y="1881"/>
              <a:ext cx="37" cy="37"/>
            </a:xfrm>
            <a:prstGeom prst="rect">
              <a:avLst/>
            </a:prstGeom>
            <a:solidFill>
              <a:srgbClr val="FF00FF"/>
            </a:solidFill>
            <a:ln w="9525">
              <a:solidFill>
                <a:srgbClr val="FF00FF"/>
              </a:solidFill>
              <a:miter lim="800000"/>
              <a:headEnd/>
              <a:tailEnd/>
            </a:ln>
          </p:spPr>
          <p:txBody>
            <a:bodyPr/>
            <a:lstStyle/>
            <a:p>
              <a:endParaRPr lang="en-US"/>
            </a:p>
          </p:txBody>
        </p:sp>
        <p:sp>
          <p:nvSpPr>
            <p:cNvPr id="39021" name="Rectangle 108"/>
            <p:cNvSpPr>
              <a:spLocks noChangeArrowheads="1"/>
            </p:cNvSpPr>
            <p:nvPr/>
          </p:nvSpPr>
          <p:spPr bwMode="auto">
            <a:xfrm>
              <a:off x="4816" y="1838"/>
              <a:ext cx="451" cy="114"/>
            </a:xfrm>
            <a:prstGeom prst="rect">
              <a:avLst/>
            </a:prstGeom>
            <a:noFill/>
            <a:ln w="9525">
              <a:noFill/>
              <a:miter lim="800000"/>
              <a:headEnd/>
              <a:tailEnd/>
            </a:ln>
          </p:spPr>
          <p:txBody>
            <a:bodyPr wrap="none" lIns="0" tIns="0" rIns="0" bIns="0">
              <a:spAutoFit/>
            </a:bodyPr>
            <a:lstStyle/>
            <a:p>
              <a:r>
                <a:rPr lang="en-US" sz="1600">
                  <a:solidFill>
                    <a:srgbClr val="000000"/>
                  </a:solidFill>
                </a:rPr>
                <a:t>Production</a:t>
              </a:r>
              <a:endParaRPr lang="en-US" sz="2800"/>
            </a:p>
          </p:txBody>
        </p:sp>
      </p:grpSp>
      <p:sp>
        <p:nvSpPr>
          <p:cNvPr id="39011" name="Freeform 109"/>
          <p:cNvSpPr>
            <a:spLocks/>
          </p:cNvSpPr>
          <p:nvPr/>
        </p:nvSpPr>
        <p:spPr bwMode="auto">
          <a:xfrm>
            <a:off x="7585074" y="2281236"/>
            <a:ext cx="58738" cy="57150"/>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9012" name="AutoShape 110"/>
          <p:cNvSpPr>
            <a:spLocks/>
          </p:cNvSpPr>
          <p:nvPr/>
        </p:nvSpPr>
        <p:spPr bwMode="auto">
          <a:xfrm rot="-7138781">
            <a:off x="7191374" y="1785936"/>
            <a:ext cx="228600" cy="914400"/>
          </a:xfrm>
          <a:prstGeom prst="rightBrace">
            <a:avLst>
              <a:gd name="adj1" fmla="val 33333"/>
              <a:gd name="adj2" fmla="val 50000"/>
            </a:avLst>
          </a:prstGeom>
          <a:noFill/>
          <a:ln w="9525">
            <a:solidFill>
              <a:schemeClr val="tx1"/>
            </a:solidFill>
            <a:round/>
            <a:headEnd/>
            <a:tailEnd/>
          </a:ln>
        </p:spPr>
        <p:txBody>
          <a:bodyPr wrap="none" anchor="ctr"/>
          <a:lstStyle/>
          <a:p>
            <a:endParaRPr lang="en-US"/>
          </a:p>
        </p:txBody>
      </p:sp>
      <p:sp>
        <p:nvSpPr>
          <p:cNvPr id="39013" name="AutoShape 111"/>
          <p:cNvSpPr>
            <a:spLocks/>
          </p:cNvSpPr>
          <p:nvPr/>
        </p:nvSpPr>
        <p:spPr bwMode="auto">
          <a:xfrm rot="-7197804">
            <a:off x="8902699" y="1149349"/>
            <a:ext cx="190500" cy="1219200"/>
          </a:xfrm>
          <a:prstGeom prst="rightBrace">
            <a:avLst>
              <a:gd name="adj1" fmla="val 53333"/>
              <a:gd name="adj2" fmla="val 50000"/>
            </a:avLst>
          </a:prstGeom>
          <a:noFill/>
          <a:ln w="9525">
            <a:solidFill>
              <a:schemeClr val="tx1"/>
            </a:solidFill>
            <a:round/>
            <a:headEnd/>
            <a:tailEnd/>
          </a:ln>
        </p:spPr>
        <p:txBody>
          <a:bodyPr wrap="none" anchor="ctr"/>
          <a:lstStyle/>
          <a:p>
            <a:endParaRPr lang="en-US"/>
          </a:p>
        </p:txBody>
      </p:sp>
      <p:sp>
        <p:nvSpPr>
          <p:cNvPr id="39014" name="Text Box 112"/>
          <p:cNvSpPr txBox="1">
            <a:spLocks noChangeArrowheads="1"/>
          </p:cNvSpPr>
          <p:nvPr/>
        </p:nvSpPr>
        <p:spPr bwMode="auto">
          <a:xfrm rot="-1688071">
            <a:off x="6803426" y="1867484"/>
            <a:ext cx="787010" cy="338554"/>
          </a:xfrm>
          <a:prstGeom prst="rect">
            <a:avLst/>
          </a:prstGeom>
          <a:noFill/>
          <a:ln w="9525">
            <a:noFill/>
            <a:miter lim="800000"/>
            <a:headEnd/>
            <a:tailEnd/>
          </a:ln>
        </p:spPr>
        <p:txBody>
          <a:bodyPr wrap="none">
            <a:spAutoFit/>
          </a:bodyPr>
          <a:lstStyle/>
          <a:p>
            <a:r>
              <a:rPr lang="en-US" sz="1600"/>
              <a:t>Run 1</a:t>
            </a:r>
          </a:p>
        </p:txBody>
      </p:sp>
      <p:sp>
        <p:nvSpPr>
          <p:cNvPr id="39015" name="Text Box 113"/>
          <p:cNvSpPr txBox="1">
            <a:spLocks noChangeArrowheads="1"/>
          </p:cNvSpPr>
          <p:nvPr/>
        </p:nvSpPr>
        <p:spPr bwMode="auto">
          <a:xfrm rot="-1953063">
            <a:off x="8392513" y="1365834"/>
            <a:ext cx="787010" cy="338554"/>
          </a:xfrm>
          <a:prstGeom prst="rect">
            <a:avLst/>
          </a:prstGeom>
          <a:noFill/>
          <a:ln w="9525">
            <a:noFill/>
            <a:miter lim="800000"/>
            <a:headEnd/>
            <a:tailEnd/>
          </a:ln>
        </p:spPr>
        <p:txBody>
          <a:bodyPr wrap="none">
            <a:spAutoFit/>
          </a:bodyPr>
          <a:lstStyle/>
          <a:p>
            <a:r>
              <a:rPr lang="en-US" sz="1600"/>
              <a:t>Run 2</a:t>
            </a:r>
          </a:p>
        </p:txBody>
      </p:sp>
      <p:sp>
        <p:nvSpPr>
          <p:cNvPr id="39016" name="Text Box 114"/>
          <p:cNvSpPr txBox="1">
            <a:spLocks noChangeArrowheads="1"/>
          </p:cNvSpPr>
          <p:nvPr/>
        </p:nvSpPr>
        <p:spPr bwMode="auto">
          <a:xfrm>
            <a:off x="41783" y="946079"/>
            <a:ext cx="5851460" cy="954107"/>
          </a:xfrm>
          <a:prstGeom prst="rect">
            <a:avLst/>
          </a:prstGeom>
          <a:noFill/>
          <a:ln w="9525">
            <a:noFill/>
            <a:miter lim="800000"/>
            <a:headEnd/>
            <a:tailEnd/>
          </a:ln>
        </p:spPr>
        <p:txBody>
          <a:bodyPr wrap="square">
            <a:spAutoFit/>
          </a:bodyPr>
          <a:lstStyle/>
          <a:p>
            <a:r>
              <a:rPr lang="en-US" sz="2800" dirty="0" err="1">
                <a:latin typeface="Book Antiqua" panose="02040602050305030304" pitchFamily="18" charset="0"/>
              </a:rPr>
              <a:t>Takt</a:t>
            </a:r>
            <a:r>
              <a:rPr lang="en-US" sz="2800" dirty="0">
                <a:latin typeface="Book Antiqua" panose="02040602050305030304" pitchFamily="18" charset="0"/>
              </a:rPr>
              <a:t> Time allows to smooth external demand variation</a:t>
            </a:r>
          </a:p>
        </p:txBody>
      </p:sp>
    </p:spTree>
    <p:extLst>
      <p:ext uri="{BB962C8B-B14F-4D97-AF65-F5344CB8AC3E}">
        <p14:creationId xmlns:p14="http://schemas.microsoft.com/office/powerpoint/2010/main" val="2158873942"/>
      </p:ext>
    </p:extLst>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3863</TotalTime>
  <Words>4667</Words>
  <Application>Microsoft Office PowerPoint</Application>
  <PresentationFormat>Widescreen</PresentationFormat>
  <Paragraphs>642</Paragraphs>
  <Slides>50</Slides>
  <Notes>8</Notes>
  <HiddenSlides>0</HiddenSlides>
  <MMClips>0</MMClips>
  <ScaleCrop>false</ScaleCrop>
  <HeadingPairs>
    <vt:vector size="8" baseType="variant">
      <vt:variant>
        <vt:lpstr>Fonts Used</vt:lpstr>
      </vt:variant>
      <vt:variant>
        <vt:i4>12</vt:i4>
      </vt:variant>
      <vt:variant>
        <vt:lpstr>Theme</vt:lpstr>
      </vt:variant>
      <vt:variant>
        <vt:i4>4</vt:i4>
      </vt:variant>
      <vt:variant>
        <vt:lpstr>Embedded OLE Servers</vt:lpstr>
      </vt:variant>
      <vt:variant>
        <vt:i4>3</vt:i4>
      </vt:variant>
      <vt:variant>
        <vt:lpstr>Slide Titles</vt:lpstr>
      </vt:variant>
      <vt:variant>
        <vt:i4>50</vt:i4>
      </vt:variant>
    </vt:vector>
  </HeadingPairs>
  <TitlesOfParts>
    <vt:vector size="69" baseType="lpstr">
      <vt:lpstr>Arial</vt:lpstr>
      <vt:lpstr>Book Antiqua</vt:lpstr>
      <vt:lpstr>Calibri</vt:lpstr>
      <vt:lpstr>Cambria Math</vt:lpstr>
      <vt:lpstr>Courier New</vt:lpstr>
      <vt:lpstr>Garamond</vt:lpstr>
      <vt:lpstr>Impact</vt:lpstr>
      <vt:lpstr>Lucida Calligraphy</vt:lpstr>
      <vt:lpstr>MS Reference Sans Serif</vt:lpstr>
      <vt:lpstr>Times New Roman</vt:lpstr>
      <vt:lpstr>Verdana</vt:lpstr>
      <vt:lpstr>Wingdings</vt:lpstr>
      <vt:lpstr>Lean Thinking Final.ppt</vt:lpstr>
      <vt:lpstr>1_Lean Thinking Final</vt:lpstr>
      <vt:lpstr>Lean Thinking Final</vt:lpstr>
      <vt:lpstr>2_Lean Thinking Final</vt:lpstr>
      <vt:lpstr>Worksheet</vt:lpstr>
      <vt:lpstr>Equation</vt:lpstr>
      <vt:lpstr>Document</vt:lpstr>
      <vt:lpstr>Building Lean Systems Based on the Book- Lean Supply Chain Using the Theory of Constraints M.M. Srinivasan</vt:lpstr>
      <vt:lpstr> Stop Here Stop Here Stop Here Stop Here </vt:lpstr>
      <vt:lpstr>The important lean thinking  tools to promote flow</vt:lpstr>
      <vt:lpstr>5S: A systematic Process for Organizing the Workplace</vt:lpstr>
      <vt:lpstr>Origin of Takt Time</vt:lpstr>
      <vt:lpstr>Load Balancing?</vt:lpstr>
      <vt:lpstr>Takt Time is a Measure of External Demand</vt:lpstr>
      <vt:lpstr>Takt Time is a Measure of External Demand</vt:lpstr>
      <vt:lpstr>Internal vs. External Takt Time</vt:lpstr>
      <vt:lpstr>Average Labor Content</vt:lpstr>
      <vt:lpstr>Average Labor Content</vt:lpstr>
      <vt:lpstr>Practice: Pleasant Valley Health Clinic</vt:lpstr>
      <vt:lpstr>Pleasant Valley Health Clinic: Task Durations</vt:lpstr>
      <vt:lpstr>Takt Time for Pleasant Valley Health Clinic</vt:lpstr>
      <vt:lpstr>Mixed Model Sequence for Volpens</vt:lpstr>
      <vt:lpstr>Mixed Model Sequence For Volpens</vt:lpstr>
      <vt:lpstr>One Piece Flow</vt:lpstr>
      <vt:lpstr>One Piece Flow</vt:lpstr>
      <vt:lpstr>Batch Process For Volpens, Ltd. </vt:lpstr>
      <vt:lpstr>Takt Time for Volpens, Ltd.</vt:lpstr>
      <vt:lpstr>Manpower requirements for Volpens Ltd.</vt:lpstr>
      <vt:lpstr>Manpower requirements for Volpens Ltd.</vt:lpstr>
      <vt:lpstr>Minimum Manpower Required for Volpens, Ltd.</vt:lpstr>
      <vt:lpstr>Minimum Manpower Required for Volpens, Ltd.</vt:lpstr>
      <vt:lpstr>PowerPoint Presentation</vt:lpstr>
      <vt:lpstr>PowerPoint Presentation</vt:lpstr>
      <vt:lpstr>Mixed Model Assembly Schedule for Volpens</vt:lpstr>
      <vt:lpstr>PowerPoint Presentation</vt:lpstr>
      <vt:lpstr>PowerPoint Presentation</vt:lpstr>
      <vt:lpstr>PowerPoint Presentation</vt:lpstr>
      <vt:lpstr>Cellular Layout</vt:lpstr>
      <vt:lpstr>Standard Work</vt:lpstr>
      <vt:lpstr>Pull Replenishment</vt:lpstr>
      <vt:lpstr>In-process Kanban</vt:lpstr>
      <vt:lpstr>Material Kanbans</vt:lpstr>
      <vt:lpstr>How Kanbans Work: An Example</vt:lpstr>
      <vt:lpstr>Kanban Calculations </vt:lpstr>
      <vt:lpstr>Kanban Calculations: An Example</vt:lpstr>
      <vt:lpstr>The Formula</vt:lpstr>
      <vt:lpstr>Pull System</vt:lpstr>
      <vt:lpstr>Point-Of-Use Material Storage </vt:lpstr>
      <vt:lpstr>Total Productive Maintenance (TPS)</vt:lpstr>
      <vt:lpstr>Maintenance Classifications</vt:lpstr>
      <vt:lpstr>TPM</vt:lpstr>
      <vt:lpstr>Mistake Proofing and Method Sheets</vt:lpstr>
      <vt:lpstr>Continuous Improvement and the Pursuit of Perfection</vt:lpstr>
      <vt:lpstr>Continuous Improvement and the Pursuit of Perfection</vt:lpstr>
      <vt:lpstr>Continuous Improvement and the Pursuit of Perfection</vt:lpstr>
      <vt:lpstr>Summary</vt:lpstr>
      <vt:lpstr>Summary</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113</cp:revision>
  <dcterms:created xsi:type="dcterms:W3CDTF">2008-11-22T01:06:20Z</dcterms:created>
  <dcterms:modified xsi:type="dcterms:W3CDTF">2020-09-13T13:37:05Z</dcterms:modified>
</cp:coreProperties>
</file>